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6" r:id="rId2"/>
    <p:sldId id="331" r:id="rId3"/>
  </p:sldIdLst>
  <p:sldSz cx="7772400" cy="10058400"/>
  <p:notesSz cx="6858000" cy="9144000"/>
  <p:custDataLst>
    <p:tags r:id="rId5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C275D"/>
    <a:srgbClr val="2B285D"/>
    <a:srgbClr val="F79A6A"/>
    <a:srgbClr val="A583A2"/>
    <a:srgbClr val="662F90"/>
    <a:srgbClr val="6C6C4E"/>
    <a:srgbClr val="832B83"/>
    <a:srgbClr val="AE5D89"/>
    <a:srgbClr val="E2C59D"/>
    <a:srgbClr val="2723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2B8556E-3AF8-4BE2-9827-AEC625E1F3A0}" v="2" dt="2025-04-02T12:13:24.58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1" autoAdjust="0"/>
    <p:restoredTop sz="94660"/>
  </p:normalViewPr>
  <p:slideViewPr>
    <p:cSldViewPr snapToGrid="0">
      <p:cViewPr varScale="1">
        <p:scale>
          <a:sx n="78" d="100"/>
          <a:sy n="78" d="100"/>
        </p:scale>
        <p:origin x="294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D3B1E4-D73C-4824-9D67-91822ABD5F99}" type="datetimeFigureOut">
              <a:rPr lang="en-US" smtClean="0"/>
              <a:t>3/21/2025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E552B1-4F2C-40EB-86BB-A17A31E8291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76906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C0C84-4B87-4BF7-8264-729D656F632C}" type="datetimeFigureOut">
              <a:rPr lang="en-US" smtClean="0"/>
              <a:t>3/21/2025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4F625-37A1-4BCA-B1A8-6F8DFCC96B7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3697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C0C84-4B87-4BF7-8264-729D656F632C}" type="datetimeFigureOut">
              <a:rPr lang="en-US" smtClean="0"/>
              <a:t>3/21/2025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4F625-37A1-4BCA-B1A8-6F8DFCC96B7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3660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C0C84-4B87-4BF7-8264-729D656F632C}" type="datetimeFigureOut">
              <a:rPr lang="en-US" smtClean="0"/>
              <a:t>3/21/2025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4F625-37A1-4BCA-B1A8-6F8DFCC96B7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7902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C0C84-4B87-4BF7-8264-729D656F632C}" type="datetimeFigureOut">
              <a:rPr lang="en-US" smtClean="0"/>
              <a:t>3/21/2025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4F625-37A1-4BCA-B1A8-6F8DFCC96B7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9884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C0C84-4B87-4BF7-8264-729D656F632C}" type="datetimeFigureOut">
              <a:rPr lang="en-US" smtClean="0"/>
              <a:t>3/21/2025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4F625-37A1-4BCA-B1A8-6F8DFCC96B7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86180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C0C84-4B87-4BF7-8264-729D656F632C}" type="datetimeFigureOut">
              <a:rPr lang="en-US" smtClean="0"/>
              <a:t>3/21/2025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4F625-37A1-4BCA-B1A8-6F8DFCC96B7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7256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C0C84-4B87-4BF7-8264-729D656F632C}" type="datetimeFigureOut">
              <a:rPr lang="en-US" smtClean="0"/>
              <a:t>3/21/2025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4F625-37A1-4BCA-B1A8-6F8DFCC96B7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275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C0C84-4B87-4BF7-8264-729D656F632C}" type="datetimeFigureOut">
              <a:rPr lang="en-US" smtClean="0"/>
              <a:t>3/21/2025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4F625-37A1-4BCA-B1A8-6F8DFCC96B7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51777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C0C84-4B87-4BF7-8264-729D656F632C}" type="datetimeFigureOut">
              <a:rPr lang="en-US" smtClean="0"/>
              <a:t>3/21/2025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4F625-37A1-4BCA-B1A8-6F8DFCC96B7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7294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C0C84-4B87-4BF7-8264-729D656F632C}" type="datetimeFigureOut">
              <a:rPr lang="en-US" smtClean="0"/>
              <a:t>3/21/2025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4F625-37A1-4BCA-B1A8-6F8DFCC96B7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7799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C0C84-4B87-4BF7-8264-729D656F632C}" type="datetimeFigureOut">
              <a:rPr lang="en-US" smtClean="0"/>
              <a:t>3/21/2025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4F625-37A1-4BCA-B1A8-6F8DFCC96B7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2191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EC0C84-4B87-4BF7-8264-729D656F632C}" type="datetimeFigureOut">
              <a:rPr lang="en-US" smtClean="0"/>
              <a:t>3/21/2025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64F625-37A1-4BCA-B1A8-6F8DFCC96B7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288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13" Type="http://schemas.openxmlformats.org/officeDocument/2006/relationships/image" Target="../media/image10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microsoft.com/office/2007/relationships/hdphoto" Target="../media/hdphoto1.wdp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image" Target="../media/image4.sv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svg"/><Relationship Id="rId4" Type="http://schemas.openxmlformats.org/officeDocument/2006/relationships/image" Target="../media/image2.sv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11.png"/><Relationship Id="rId7" Type="http://schemas.openxmlformats.org/officeDocument/2006/relationships/hyperlink" Target="https://news.vanderbilt.edu/2021/02/05/new-research-examines-the-cost-of-crime-in-the-u-s-estimated-to-be-2-6-trillion-in-a-single-year/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Relationship Id="rId6" Type="http://schemas.openxmlformats.org/officeDocument/2006/relationships/image" Target="../media/image14.jp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2">
            <a:extLst>
              <a:ext uri="{FF2B5EF4-FFF2-40B4-BE49-F238E27FC236}">
                <a16:creationId xmlns:a16="http://schemas.microsoft.com/office/drawing/2014/main" id="{EFCC9380-A706-4519-87A2-F2D735C6FDAC}"/>
              </a:ext>
            </a:extLst>
          </p:cNvPr>
          <p:cNvSpPr/>
          <p:nvPr/>
        </p:nvSpPr>
        <p:spPr>
          <a:xfrm>
            <a:off x="0" y="5726904"/>
            <a:ext cx="7772400" cy="2031325"/>
          </a:xfrm>
          <a:prstGeom prst="rect">
            <a:avLst/>
          </a:prstGeom>
          <a:solidFill>
            <a:srgbClr val="2B285D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48" dirty="0"/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9A4D22AA-CF60-4010-9CF8-E6304E91AFAB}"/>
              </a:ext>
            </a:extLst>
          </p:cNvPr>
          <p:cNvSpPr/>
          <p:nvPr/>
        </p:nvSpPr>
        <p:spPr>
          <a:xfrm>
            <a:off x="124146" y="2117788"/>
            <a:ext cx="7406640" cy="124823"/>
          </a:xfrm>
          <a:prstGeom prst="roundRect">
            <a:avLst/>
          </a:prstGeom>
          <a:solidFill>
            <a:srgbClr val="2C27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F393095-4037-4D7F-A35A-51E927A94756}"/>
              </a:ext>
            </a:extLst>
          </p:cNvPr>
          <p:cNvSpPr txBox="1"/>
          <p:nvPr/>
        </p:nvSpPr>
        <p:spPr>
          <a:xfrm>
            <a:off x="4439607" y="3383263"/>
            <a:ext cx="309117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According to Virginia’s Crime Victim and Witness Rights Act, a victim is someone who has suffered </a:t>
            </a:r>
          </a:p>
          <a:p>
            <a:pPr algn="ctr"/>
            <a:r>
              <a:rPr lang="en-US" sz="1400" i="1" dirty="0"/>
              <a:t>“…physical, emotional, or financial harm as a direct result of a </a:t>
            </a:r>
            <a:br>
              <a:rPr lang="en-US" sz="1400" i="1" dirty="0"/>
            </a:br>
            <a:r>
              <a:rPr lang="en-US" sz="1400" i="1" dirty="0"/>
              <a:t>felony or certain misdemeanors.” </a:t>
            </a:r>
          </a:p>
          <a:p>
            <a:r>
              <a:rPr lang="en-US" sz="1400" dirty="0"/>
              <a:t>This can include the spouses, parents, children, guardians, foster parents, and other caregivers of victims.</a:t>
            </a:r>
            <a:endParaRPr lang="en-US" b="1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5548C87-CD9A-4B78-92D3-51400C245FEE}"/>
              </a:ext>
            </a:extLst>
          </p:cNvPr>
          <p:cNvSpPr txBox="1"/>
          <p:nvPr/>
        </p:nvSpPr>
        <p:spPr>
          <a:xfrm>
            <a:off x="143692" y="2508315"/>
            <a:ext cx="429848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Impact of Crime Victimization on Survivors</a:t>
            </a: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F74F74DC-430D-4017-B6E4-F8582C6EA07E}"/>
              </a:ext>
            </a:extLst>
          </p:cNvPr>
          <p:cNvSpPr/>
          <p:nvPr/>
        </p:nvSpPr>
        <p:spPr>
          <a:xfrm rot="16200000">
            <a:off x="2759923" y="3979075"/>
            <a:ext cx="2943855" cy="45719"/>
          </a:xfrm>
          <a:prstGeom prst="roundRect">
            <a:avLst/>
          </a:prstGeom>
          <a:solidFill>
            <a:srgbClr val="F79A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97856ECC-C752-45D5-AB0E-4869AB8B3503}"/>
              </a:ext>
            </a:extLst>
          </p:cNvPr>
          <p:cNvSpPr txBox="1"/>
          <p:nvPr/>
        </p:nvSpPr>
        <p:spPr>
          <a:xfrm>
            <a:off x="4463507" y="2508315"/>
            <a:ext cx="30911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Legal Definition of a Victim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2B49A90A-6582-4BCB-AEE6-B077F60A1F4B}"/>
              </a:ext>
            </a:extLst>
          </p:cNvPr>
          <p:cNvSpPr txBox="1"/>
          <p:nvPr/>
        </p:nvSpPr>
        <p:spPr>
          <a:xfrm>
            <a:off x="2240681" y="5739305"/>
            <a:ext cx="34442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Crime in Virginia in 2023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6999619-3BF6-4CFE-88D9-EF8B31414A9E}"/>
              </a:ext>
            </a:extLst>
          </p:cNvPr>
          <p:cNvSpPr txBox="1"/>
          <p:nvPr/>
        </p:nvSpPr>
        <p:spPr>
          <a:xfrm>
            <a:off x="673237" y="6097920"/>
            <a:ext cx="21944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bg1"/>
                </a:solidFill>
              </a:rPr>
              <a:t>363,437 total crime incidents were reported.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0A0C5C5F-C66F-47D8-841F-5DC1947F780A}"/>
              </a:ext>
            </a:extLst>
          </p:cNvPr>
          <p:cNvSpPr txBox="1"/>
          <p:nvPr/>
        </p:nvSpPr>
        <p:spPr>
          <a:xfrm>
            <a:off x="111612" y="6996622"/>
            <a:ext cx="28676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bg1"/>
                </a:solidFill>
              </a:rPr>
              <a:t>There were 20,824 reported incidents of violence crime.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A46E2065-2693-4492-B4B7-BF4B32D5F19A}"/>
              </a:ext>
            </a:extLst>
          </p:cNvPr>
          <p:cNvSpPr txBox="1"/>
          <p:nvPr/>
        </p:nvSpPr>
        <p:spPr>
          <a:xfrm>
            <a:off x="4545932" y="6097920"/>
            <a:ext cx="31228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51.5% of violent crime incidents occurred at home.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A3E5BBC3-871A-47A8-ACEB-68536092AE46}"/>
              </a:ext>
            </a:extLst>
          </p:cNvPr>
          <p:cNvSpPr txBox="1"/>
          <p:nvPr/>
        </p:nvSpPr>
        <p:spPr>
          <a:xfrm>
            <a:off x="4616680" y="6996622"/>
            <a:ext cx="28676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The total value of property lost through theft was $634,863,885.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B614D912-E56D-4E2A-B766-B3BD6FECCC50}"/>
              </a:ext>
            </a:extLst>
          </p:cNvPr>
          <p:cNvSpPr txBox="1"/>
          <p:nvPr/>
        </p:nvSpPr>
        <p:spPr>
          <a:xfrm>
            <a:off x="1452880" y="7954955"/>
            <a:ext cx="51206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Victims Services In Virginia</a:t>
            </a:r>
          </a:p>
          <a:p>
            <a:pPr algn="ctr"/>
            <a:r>
              <a:rPr lang="en-US" sz="1400" dirty="0"/>
              <a:t>In 2023, Virginia’s sexual and domestic violence agencies:</a:t>
            </a:r>
          </a:p>
        </p:txBody>
      </p:sp>
      <p:pic>
        <p:nvPicPr>
          <p:cNvPr id="50" name="Graphic 49" descr="Renovation (House With Sparkles) with solid fill">
            <a:extLst>
              <a:ext uri="{FF2B5EF4-FFF2-40B4-BE49-F238E27FC236}">
                <a16:creationId xmlns:a16="http://schemas.microsoft.com/office/drawing/2014/main" id="{B88E06DD-1312-4C56-A6CE-63976C4FAAE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73237" y="8520443"/>
            <a:ext cx="548640" cy="548640"/>
          </a:xfrm>
          <a:prstGeom prst="rect">
            <a:avLst/>
          </a:prstGeom>
        </p:spPr>
      </p:pic>
      <p:sp>
        <p:nvSpPr>
          <p:cNvPr id="51" name="TextBox 50">
            <a:extLst>
              <a:ext uri="{FF2B5EF4-FFF2-40B4-BE49-F238E27FC236}">
                <a16:creationId xmlns:a16="http://schemas.microsoft.com/office/drawing/2014/main" id="{38447C8D-67AE-47F8-BBFC-BE7E5255434F}"/>
              </a:ext>
            </a:extLst>
          </p:cNvPr>
          <p:cNvSpPr txBox="1"/>
          <p:nvPr/>
        </p:nvSpPr>
        <p:spPr>
          <a:xfrm>
            <a:off x="38792" y="8981235"/>
            <a:ext cx="189643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Provided</a:t>
            </a:r>
          </a:p>
          <a:p>
            <a:pPr algn="ctr"/>
            <a:r>
              <a:rPr lang="en-US" sz="1400" dirty="0"/>
              <a:t>241,641 nights of</a:t>
            </a:r>
          </a:p>
          <a:p>
            <a:pPr algn="ctr"/>
            <a:r>
              <a:rPr lang="en-US" sz="1400" dirty="0"/>
              <a:t>emergency shelter</a:t>
            </a:r>
          </a:p>
        </p:txBody>
      </p:sp>
      <p:pic>
        <p:nvPicPr>
          <p:cNvPr id="53" name="Graphic 52" descr="Call center with solid fill">
            <a:extLst>
              <a:ext uri="{FF2B5EF4-FFF2-40B4-BE49-F238E27FC236}">
                <a16:creationId xmlns:a16="http://schemas.microsoft.com/office/drawing/2014/main" id="{4764CE83-37A3-477E-AD9F-91A3BDE7F45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373265" y="8520443"/>
            <a:ext cx="548640" cy="548640"/>
          </a:xfrm>
          <a:prstGeom prst="rect">
            <a:avLst/>
          </a:prstGeom>
        </p:spPr>
      </p:pic>
      <p:sp>
        <p:nvSpPr>
          <p:cNvPr id="54" name="TextBox 53">
            <a:extLst>
              <a:ext uri="{FF2B5EF4-FFF2-40B4-BE49-F238E27FC236}">
                <a16:creationId xmlns:a16="http://schemas.microsoft.com/office/drawing/2014/main" id="{563072EA-71A9-48A6-A0AD-54962778D833}"/>
              </a:ext>
            </a:extLst>
          </p:cNvPr>
          <p:cNvSpPr txBox="1"/>
          <p:nvPr/>
        </p:nvSpPr>
        <p:spPr>
          <a:xfrm>
            <a:off x="1868607" y="8981235"/>
            <a:ext cx="16164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Responded to 72,831 hotline calls</a:t>
            </a:r>
          </a:p>
        </p:txBody>
      </p:sp>
      <p:pic>
        <p:nvPicPr>
          <p:cNvPr id="56" name="Graphic 55" descr="Clock with solid fill">
            <a:extLst>
              <a:ext uri="{FF2B5EF4-FFF2-40B4-BE49-F238E27FC236}">
                <a16:creationId xmlns:a16="http://schemas.microsoft.com/office/drawing/2014/main" id="{ABD9A114-7B51-48F0-8542-537CFD0EAB5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6274035" y="8486363"/>
            <a:ext cx="548640" cy="548640"/>
          </a:xfrm>
          <a:prstGeom prst="rect">
            <a:avLst/>
          </a:prstGeom>
        </p:spPr>
      </p:pic>
      <p:sp>
        <p:nvSpPr>
          <p:cNvPr id="57" name="TextBox 56">
            <a:extLst>
              <a:ext uri="{FF2B5EF4-FFF2-40B4-BE49-F238E27FC236}">
                <a16:creationId xmlns:a16="http://schemas.microsoft.com/office/drawing/2014/main" id="{FAC27683-1084-43CB-8D09-ED114993CD37}"/>
              </a:ext>
            </a:extLst>
          </p:cNvPr>
          <p:cNvSpPr txBox="1"/>
          <p:nvPr/>
        </p:nvSpPr>
        <p:spPr>
          <a:xfrm>
            <a:off x="3490999" y="8948060"/>
            <a:ext cx="197455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Provided sexual violence advocacy services to 6,426 adults and children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7BCB68B3-7E78-403C-BF97-FEEA5D478471}"/>
              </a:ext>
            </a:extLst>
          </p:cNvPr>
          <p:cNvSpPr txBox="1"/>
          <p:nvPr/>
        </p:nvSpPr>
        <p:spPr>
          <a:xfrm>
            <a:off x="5495942" y="8948060"/>
            <a:ext cx="210482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Provided 251,999 hours of domestic violence and sexual assault</a:t>
            </a:r>
          </a:p>
          <a:p>
            <a:pPr algn="ctr"/>
            <a:r>
              <a:rPr lang="en-US" sz="1400" dirty="0"/>
              <a:t>advocacy services</a:t>
            </a:r>
          </a:p>
        </p:txBody>
      </p:sp>
      <p:pic>
        <p:nvPicPr>
          <p:cNvPr id="60" name="Graphic 59" descr="Group with solid fill">
            <a:extLst>
              <a:ext uri="{FF2B5EF4-FFF2-40B4-BE49-F238E27FC236}">
                <a16:creationId xmlns:a16="http://schemas.microsoft.com/office/drawing/2014/main" id="{678994D2-208F-49EE-A0FB-FC7E183266D9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4203358" y="8486363"/>
            <a:ext cx="548640" cy="548640"/>
          </a:xfrm>
          <a:prstGeom prst="rect">
            <a:avLst/>
          </a:prstGeom>
        </p:spPr>
      </p:pic>
      <p:pic>
        <p:nvPicPr>
          <p:cNvPr id="61" name="Picture 60" descr="A picture containing text, dark&#10;&#10;Description automatically generated">
            <a:extLst>
              <a:ext uri="{FF2B5EF4-FFF2-40B4-BE49-F238E27FC236}">
                <a16:creationId xmlns:a16="http://schemas.microsoft.com/office/drawing/2014/main" id="{B4E1D11B-3049-4A65-93C0-573B88B467D6}"/>
              </a:ext>
            </a:extLst>
          </p:cNvPr>
          <p:cNvPicPr>
            <a:picLocks noChangeAspect="1"/>
          </p:cNvPicPr>
          <p:nvPr/>
        </p:nvPicPr>
        <p:blipFill>
          <a:blip r:embed="rId11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saturation sat="400000"/>
                    </a14:imgEffect>
                    <a14:imgEffect>
                      <a14:brightnessContrast bright="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4723" y="6582599"/>
            <a:ext cx="1182955" cy="526415"/>
          </a:xfrm>
          <a:prstGeom prst="rect">
            <a:avLst/>
          </a:prstGeom>
        </p:spPr>
      </p:pic>
      <p:sp>
        <p:nvSpPr>
          <p:cNvPr id="64" name="TextBox 63">
            <a:extLst>
              <a:ext uri="{FF2B5EF4-FFF2-40B4-BE49-F238E27FC236}">
                <a16:creationId xmlns:a16="http://schemas.microsoft.com/office/drawing/2014/main" id="{833775D0-471A-4821-852B-255A34D77346}"/>
              </a:ext>
            </a:extLst>
          </p:cNvPr>
          <p:cNvSpPr txBox="1"/>
          <p:nvPr/>
        </p:nvSpPr>
        <p:spPr>
          <a:xfrm>
            <a:off x="171698" y="3383263"/>
            <a:ext cx="3721036" cy="20467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400" dirty="0"/>
              <a:t>Crime victimization can impact a survivor’s physical and mental health. They may develop:</a:t>
            </a:r>
          </a:p>
          <a:p>
            <a:pPr marL="169863" indent="-16986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/>
              <a:t>Disturbances in memory, sleep, and appetite</a:t>
            </a:r>
          </a:p>
          <a:p>
            <a:pPr marL="169863" indent="-16986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/>
              <a:t>Compromised immune function</a:t>
            </a:r>
          </a:p>
          <a:p>
            <a:pPr marL="169863" indent="-16986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/>
              <a:t>An increased risk for chronic health issues such as irritable bowel syndrome, chronic pain, depression, anxiety, and post-traumatic stress</a:t>
            </a:r>
          </a:p>
        </p:txBody>
      </p:sp>
      <p:pic>
        <p:nvPicPr>
          <p:cNvPr id="9" name="Picture 8" descr="A blue rectangular sign with white text&#10;&#10;Description automatically generated">
            <a:extLst>
              <a:ext uri="{FF2B5EF4-FFF2-40B4-BE49-F238E27FC236}">
                <a16:creationId xmlns:a16="http://schemas.microsoft.com/office/drawing/2014/main" id="{5CE5327E-CE67-3B1D-1840-0B59F16C7D2B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441" y="-9955"/>
            <a:ext cx="7715866" cy="1961662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564966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2">
            <a:extLst>
              <a:ext uri="{FF2B5EF4-FFF2-40B4-BE49-F238E27FC236}">
                <a16:creationId xmlns:a16="http://schemas.microsoft.com/office/drawing/2014/main" id="{EFCC9380-A706-4519-87A2-F2D735C6FDAC}"/>
              </a:ext>
            </a:extLst>
          </p:cNvPr>
          <p:cNvSpPr/>
          <p:nvPr/>
        </p:nvSpPr>
        <p:spPr>
          <a:xfrm>
            <a:off x="0" y="4594956"/>
            <a:ext cx="7772400" cy="3047190"/>
          </a:xfrm>
          <a:prstGeom prst="rect">
            <a:avLst/>
          </a:prstGeom>
          <a:solidFill>
            <a:srgbClr val="27236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48" dirty="0"/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9A4D22AA-CF60-4010-9CF8-E6304E91AFAB}"/>
              </a:ext>
            </a:extLst>
          </p:cNvPr>
          <p:cNvSpPr/>
          <p:nvPr/>
        </p:nvSpPr>
        <p:spPr>
          <a:xfrm>
            <a:off x="211684" y="2059590"/>
            <a:ext cx="7406640" cy="124823"/>
          </a:xfrm>
          <a:prstGeom prst="roundRect">
            <a:avLst/>
          </a:prstGeom>
          <a:solidFill>
            <a:srgbClr val="F89A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275D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5548C87-CD9A-4B78-92D3-51400C245FEE}"/>
              </a:ext>
            </a:extLst>
          </p:cNvPr>
          <p:cNvSpPr txBox="1"/>
          <p:nvPr/>
        </p:nvSpPr>
        <p:spPr>
          <a:xfrm>
            <a:off x="112438" y="2287828"/>
            <a:ext cx="71301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30</a:t>
            </a:r>
            <a:r>
              <a:rPr lang="en-US" sz="2000" b="1" baseline="30000" dirty="0"/>
              <a:t>th</a:t>
            </a:r>
            <a:r>
              <a:rPr lang="en-US" sz="2000" b="1" dirty="0"/>
              <a:t> Anniversary of Virginia’s Crime Victim and Rights Act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F8ACA46-AF16-40B3-9449-83795A19503F}"/>
              </a:ext>
            </a:extLst>
          </p:cNvPr>
          <p:cNvSpPr txBox="1"/>
          <p:nvPr/>
        </p:nvSpPr>
        <p:spPr>
          <a:xfrm>
            <a:off x="172815" y="2629760"/>
            <a:ext cx="74066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Enacted in 1995, the Virginia Crime Victim and Rights Act is intended to ensure that crime victims</a:t>
            </a:r>
            <a:r>
              <a:rPr lang="en-US" sz="1200" dirty="0"/>
              <a:t>:</a:t>
            </a:r>
            <a:endParaRPr lang="en-US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C320EF3-19C8-4C8B-8C6B-F5F269D3349B}"/>
              </a:ext>
            </a:extLst>
          </p:cNvPr>
          <p:cNvSpPr txBox="1"/>
          <p:nvPr/>
        </p:nvSpPr>
        <p:spPr>
          <a:xfrm>
            <a:off x="331152" y="2993791"/>
            <a:ext cx="4019483" cy="12721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69863" indent="-169863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400" dirty="0"/>
              <a:t>Are treated with dignity, respect, and sensitivity, and that their privacy is protected;</a:t>
            </a:r>
          </a:p>
          <a:p>
            <a:pPr marL="169863" indent="-169863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400" dirty="0"/>
              <a:t>Are informed of their rights;</a:t>
            </a:r>
          </a:p>
          <a:p>
            <a:pPr marL="169863" indent="-169863">
              <a:buFont typeface="Arial" panose="020B0604020202020204" pitchFamily="34" charset="0"/>
              <a:buChar char="•"/>
            </a:pPr>
            <a:r>
              <a:rPr lang="en-US" sz="1400" dirty="0"/>
              <a:t>Received authorized services, including possible financial assistance;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1B10197F-85B2-48C9-9E95-C317C1BC7A11}"/>
              </a:ext>
            </a:extLst>
          </p:cNvPr>
          <p:cNvSpPr txBox="1"/>
          <p:nvPr/>
        </p:nvSpPr>
        <p:spPr>
          <a:xfrm>
            <a:off x="337336" y="6152085"/>
            <a:ext cx="2512441" cy="13747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69863" indent="-169863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</a:rPr>
              <a:t>Criminal justice response</a:t>
            </a:r>
          </a:p>
          <a:p>
            <a:pPr marL="169863" indent="-169863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</a:rPr>
              <a:t>Victims services</a:t>
            </a:r>
          </a:p>
          <a:p>
            <a:pPr marL="169863" indent="-169863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</a:rPr>
              <a:t>Loss of wages</a:t>
            </a:r>
          </a:p>
          <a:p>
            <a:pPr marL="169863" indent="-169863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</a:rPr>
              <a:t>Medical expenses</a:t>
            </a:r>
          </a:p>
          <a:p>
            <a:pPr marL="169863" indent="-169863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</a:rPr>
              <a:t>Damaged or stolen goods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F526429F-84E7-43AC-839A-BF350C94AAF7}"/>
              </a:ext>
            </a:extLst>
          </p:cNvPr>
          <p:cNvSpPr txBox="1"/>
          <p:nvPr/>
        </p:nvSpPr>
        <p:spPr>
          <a:xfrm>
            <a:off x="112438" y="5189662"/>
            <a:ext cx="391743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It is estimated that the total costs related to </a:t>
            </a:r>
            <a:br>
              <a:rPr lang="en-US" sz="1400" dirty="0">
                <a:solidFill>
                  <a:schemeClr val="bg1"/>
                </a:solidFill>
              </a:rPr>
            </a:br>
            <a:r>
              <a:rPr lang="en-US" sz="1400" dirty="0">
                <a:solidFill>
                  <a:schemeClr val="bg1"/>
                </a:solidFill>
              </a:rPr>
              <a:t>crime in the United States equal to approximately $2.6 trillion a year. This estimate includes expenses related to:</a:t>
            </a:r>
            <a:endParaRPr lang="en-US" dirty="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415A24BF-6806-402F-9828-EA337305FEE2}"/>
              </a:ext>
            </a:extLst>
          </p:cNvPr>
          <p:cNvSpPr txBox="1"/>
          <p:nvPr/>
        </p:nvSpPr>
        <p:spPr>
          <a:xfrm>
            <a:off x="4174379" y="4726820"/>
            <a:ext cx="34050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For more information on</a:t>
            </a:r>
            <a:r>
              <a:rPr lang="en-US" b="1" i="1" dirty="0">
                <a:solidFill>
                  <a:schemeClr val="bg1"/>
                </a:solidFill>
              </a:rPr>
              <a:t> </a:t>
            </a:r>
            <a:r>
              <a:rPr lang="en-US" b="1" dirty="0">
                <a:solidFill>
                  <a:schemeClr val="bg1"/>
                </a:solidFill>
              </a:rPr>
              <a:t>victim and witness rights in Virginia,</a:t>
            </a:r>
          </a:p>
        </p:txBody>
      </p:sp>
      <p:pic>
        <p:nvPicPr>
          <p:cNvPr id="10" name="Graphic 9" descr="Money outline">
            <a:extLst>
              <a:ext uri="{FF2B5EF4-FFF2-40B4-BE49-F238E27FC236}">
                <a16:creationId xmlns:a16="http://schemas.microsoft.com/office/drawing/2014/main" id="{3678414A-83B8-451C-99F0-F4F11D368AF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19984834">
            <a:off x="2843152" y="6162768"/>
            <a:ext cx="914400" cy="914400"/>
          </a:xfrm>
          <a:prstGeom prst="rect">
            <a:avLst/>
          </a:prstGeom>
        </p:spPr>
      </p:pic>
      <p:sp>
        <p:nvSpPr>
          <p:cNvPr id="49" name="Rectangle: Rounded Corners 48">
            <a:extLst>
              <a:ext uri="{FF2B5EF4-FFF2-40B4-BE49-F238E27FC236}">
                <a16:creationId xmlns:a16="http://schemas.microsoft.com/office/drawing/2014/main" id="{1234750D-179C-4DA6-B20E-F6C90329059A}"/>
              </a:ext>
            </a:extLst>
          </p:cNvPr>
          <p:cNvSpPr/>
          <p:nvPr/>
        </p:nvSpPr>
        <p:spPr>
          <a:xfrm rot="16200000">
            <a:off x="2769783" y="5986913"/>
            <a:ext cx="2565903" cy="4571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Picture 11" descr="Qr code&#10;&#10;Description automatically generated">
            <a:extLst>
              <a:ext uri="{FF2B5EF4-FFF2-40B4-BE49-F238E27FC236}">
                <a16:creationId xmlns:a16="http://schemas.microsoft.com/office/drawing/2014/main" id="{83284CB9-A00B-49A9-A908-4EEDA56210E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384642" y="5471962"/>
            <a:ext cx="1138101" cy="1138101"/>
          </a:xfrm>
          <a:prstGeom prst="rect">
            <a:avLst/>
          </a:prstGeom>
        </p:spPr>
      </p:pic>
      <p:sp>
        <p:nvSpPr>
          <p:cNvPr id="52" name="TextBox 51">
            <a:extLst>
              <a:ext uri="{FF2B5EF4-FFF2-40B4-BE49-F238E27FC236}">
                <a16:creationId xmlns:a16="http://schemas.microsoft.com/office/drawing/2014/main" id="{A5759347-2D37-4E4C-9BCC-2F7E57328188}"/>
              </a:ext>
            </a:extLst>
          </p:cNvPr>
          <p:cNvSpPr txBox="1"/>
          <p:nvPr/>
        </p:nvSpPr>
        <p:spPr>
          <a:xfrm>
            <a:off x="112438" y="4726820"/>
            <a:ext cx="39174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Financial Cost Of Crime Victimization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673DD1CD-1973-4A78-A10D-CBC4EF1CFC4C}"/>
              </a:ext>
            </a:extLst>
          </p:cNvPr>
          <p:cNvSpPr txBox="1"/>
          <p:nvPr/>
        </p:nvSpPr>
        <p:spPr>
          <a:xfrm>
            <a:off x="4020030" y="6735791"/>
            <a:ext cx="38259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please scan this QR code with</a:t>
            </a:r>
          </a:p>
          <a:p>
            <a:pPr algn="ctr"/>
            <a:r>
              <a:rPr lang="en-US" b="1" dirty="0">
                <a:solidFill>
                  <a:schemeClr val="bg1"/>
                </a:solidFill>
              </a:rPr>
              <a:t> your smart device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66035009-85A6-4FF1-A8C8-01B1A651F0FD}"/>
              </a:ext>
            </a:extLst>
          </p:cNvPr>
          <p:cNvSpPr txBox="1"/>
          <p:nvPr/>
        </p:nvSpPr>
        <p:spPr>
          <a:xfrm>
            <a:off x="773288" y="7704711"/>
            <a:ext cx="6482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If you are a victim of crime, help is available: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4DBE3A7-D823-46AB-8395-DF3E0E2841AE}"/>
              </a:ext>
            </a:extLst>
          </p:cNvPr>
          <p:cNvSpPr txBox="1"/>
          <p:nvPr/>
        </p:nvSpPr>
        <p:spPr>
          <a:xfrm>
            <a:off x="167118" y="8192690"/>
            <a:ext cx="3533725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0" i="0" u="none" strike="noStrike" dirty="0">
                <a:solidFill>
                  <a:srgbClr val="000000"/>
                </a:solidFill>
                <a:effectLst/>
                <a:latin typeface="YAD7QhG2T6o 0"/>
              </a:rPr>
              <a:t>Virginia Family Violence &amp; </a:t>
            </a:r>
            <a:br>
              <a:rPr lang="en-US" sz="1400" b="0" i="0" u="none" strike="noStrike" dirty="0">
                <a:solidFill>
                  <a:srgbClr val="000000"/>
                </a:solidFill>
                <a:effectLst/>
                <a:latin typeface="YAD7QhG2T6o 0"/>
              </a:rPr>
            </a:br>
            <a:r>
              <a:rPr lang="en-US" sz="1400" b="0" i="0" u="none" strike="noStrike" dirty="0">
                <a:solidFill>
                  <a:srgbClr val="000000"/>
                </a:solidFill>
                <a:effectLst/>
                <a:latin typeface="YAD7QhG2T6o 0"/>
              </a:rPr>
              <a:t>Sexual Assault Hotline</a:t>
            </a:r>
            <a:endParaRPr lang="en-US" sz="1400" dirty="0">
              <a:solidFill>
                <a:srgbClr val="000000"/>
              </a:solidFill>
              <a:effectLst/>
              <a:latin typeface="YAD7QhG2T6o 0"/>
            </a:endParaRPr>
          </a:p>
          <a:p>
            <a:pPr algn="ctr"/>
            <a:r>
              <a:rPr lang="en-US" sz="1400" b="0" i="0" u="none" strike="noStrike" dirty="0">
                <a:solidFill>
                  <a:srgbClr val="000000"/>
                </a:solidFill>
                <a:effectLst/>
                <a:latin typeface="YAD7QhG2T6o 0"/>
              </a:rPr>
              <a:t>1-800-838-8238 (24-hours/day, toll-free)</a:t>
            </a:r>
            <a:endParaRPr lang="en-US" sz="1400" dirty="0">
              <a:solidFill>
                <a:srgbClr val="000000"/>
              </a:solidFill>
              <a:effectLst/>
              <a:latin typeface="YAD7QhG2T6o 0"/>
            </a:endParaRPr>
          </a:p>
          <a:p>
            <a:pPr algn="ctr"/>
            <a:r>
              <a:rPr lang="en-US" sz="1400" b="0" i="0" u="none" strike="noStrike" dirty="0">
                <a:solidFill>
                  <a:srgbClr val="000000"/>
                </a:solidFill>
                <a:effectLst/>
                <a:latin typeface="YAD7QhG2T6o 0"/>
              </a:rPr>
              <a:t>www.vsdvalliance.org</a:t>
            </a:r>
            <a:endParaRPr lang="en-US" sz="1400" dirty="0">
              <a:solidFill>
                <a:srgbClr val="000000"/>
              </a:solidFill>
              <a:effectLst/>
              <a:latin typeface="YAD7QhG2T6o 0"/>
            </a:endParaRPr>
          </a:p>
          <a:p>
            <a:endParaRPr 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9E7B6D1-18E8-4486-A5A2-4402477C8881}"/>
              </a:ext>
            </a:extLst>
          </p:cNvPr>
          <p:cNvSpPr txBox="1"/>
          <p:nvPr/>
        </p:nvSpPr>
        <p:spPr>
          <a:xfrm>
            <a:off x="4794403" y="8192690"/>
            <a:ext cx="254061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0" i="0" u="none" strike="noStrike" dirty="0">
                <a:solidFill>
                  <a:srgbClr val="000000"/>
                </a:solidFill>
                <a:effectLst/>
                <a:latin typeface="YAD7QhG2T6o 0"/>
              </a:rPr>
              <a:t>Virginia Victim Assist Helpline</a:t>
            </a:r>
            <a:endParaRPr lang="en-US" sz="1400" dirty="0">
              <a:solidFill>
                <a:srgbClr val="000000"/>
              </a:solidFill>
              <a:effectLst/>
              <a:latin typeface="YAD7QhG2T6o 0"/>
            </a:endParaRPr>
          </a:p>
          <a:p>
            <a:pPr algn="ctr"/>
            <a:r>
              <a:rPr lang="en-US" sz="1400" b="0" i="0" u="none" strike="noStrike" dirty="0">
                <a:solidFill>
                  <a:srgbClr val="000000"/>
                </a:solidFill>
                <a:effectLst/>
                <a:latin typeface="YAD7QhG2T6o 0"/>
              </a:rPr>
              <a:t>1-855-4-HELP-VA (855-443-5782</a:t>
            </a:r>
          </a:p>
          <a:p>
            <a:pPr algn="ctr"/>
            <a:r>
              <a:rPr lang="en-US" sz="1400" dirty="0">
                <a:solidFill>
                  <a:srgbClr val="000000"/>
                </a:solidFill>
                <a:latin typeface="YAD7QhG2T6o 0"/>
              </a:rPr>
              <a:t>www.vanetwork.org</a:t>
            </a:r>
            <a:r>
              <a:rPr lang="en-US" sz="1400" b="0" i="0" u="none" strike="noStrike" dirty="0">
                <a:solidFill>
                  <a:srgbClr val="000000"/>
                </a:solidFill>
                <a:effectLst/>
                <a:latin typeface="YAD7QhG2T6o 0"/>
              </a:rPr>
              <a:t>)</a:t>
            </a:r>
            <a:endParaRPr lang="en-US" sz="1400" dirty="0">
              <a:solidFill>
                <a:srgbClr val="000000"/>
              </a:solidFill>
              <a:effectLst/>
              <a:latin typeface="YAD7QhG2T6o 0"/>
            </a:endParaRPr>
          </a:p>
          <a:p>
            <a:endParaRPr lang="en-US" dirty="0"/>
          </a:p>
        </p:txBody>
      </p:sp>
      <p:pic>
        <p:nvPicPr>
          <p:cNvPr id="25" name="Picture 24" descr="Logo&#10;&#10;Description automatically generated with medium confidence">
            <a:extLst>
              <a:ext uri="{FF2B5EF4-FFF2-40B4-BE49-F238E27FC236}">
                <a16:creationId xmlns:a16="http://schemas.microsoft.com/office/drawing/2014/main" id="{CE3A0408-3680-4863-849A-F9A82EBF323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746" y="8135567"/>
            <a:ext cx="941626" cy="949111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2226771-F779-45FB-89C3-9BECD7115788}"/>
              </a:ext>
            </a:extLst>
          </p:cNvPr>
          <p:cNvSpPr txBox="1"/>
          <p:nvPr/>
        </p:nvSpPr>
        <p:spPr>
          <a:xfrm>
            <a:off x="4181532" y="2996689"/>
            <a:ext cx="3436792" cy="12824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69863" indent="-169863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400" dirty="0"/>
              <a:t>Have opportunities to make the courts aware of the full impact of crime; and,</a:t>
            </a:r>
          </a:p>
          <a:p>
            <a:pPr marL="169863" indent="-169863">
              <a:buFont typeface="Arial" panose="020B0604020202020204" pitchFamily="34" charset="0"/>
              <a:buChar char="•"/>
            </a:pPr>
            <a:r>
              <a:rPr lang="en-US" sz="1400" dirty="0"/>
              <a:t>Are heard at all critical stages of the criminal justice process.</a:t>
            </a:r>
          </a:p>
          <a:p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60FEE12-3612-4F32-9AEA-92B690933F55}"/>
              </a:ext>
            </a:extLst>
          </p:cNvPr>
          <p:cNvSpPr txBox="1"/>
          <p:nvPr/>
        </p:nvSpPr>
        <p:spPr>
          <a:xfrm>
            <a:off x="337336" y="9323583"/>
            <a:ext cx="74136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i="1" dirty="0"/>
              <a:t>SOURCES:</a:t>
            </a:r>
          </a:p>
          <a:p>
            <a:r>
              <a:rPr lang="en-US" sz="900" i="1" dirty="0">
                <a:hlinkClick r:id="rId7"/>
              </a:rPr>
              <a:t>https://news.vanderbilt.edu/2021/02/05/new-research-examines-the-cost-of-crime-in-the-u-s-estimated-to-be-2-6-trillion-in-a-single-year/</a:t>
            </a:r>
            <a:endParaRPr lang="en-US" sz="900" i="1" dirty="0"/>
          </a:p>
          <a:p>
            <a:r>
              <a:rPr lang="en-US" sz="900" i="1" dirty="0"/>
              <a:t>Virginia Sexual and Domestic Violence Action Alliance (2024) “2023 Statewide Sexual Violence Report”</a:t>
            </a:r>
          </a:p>
          <a:p>
            <a:r>
              <a:rPr lang="en-US" sz="900" i="1" dirty="0"/>
              <a:t>Virginia State Police (2024) “Crime in Virginia 2023”</a:t>
            </a:r>
            <a:endParaRPr lang="en-US" dirty="0"/>
          </a:p>
        </p:txBody>
      </p:sp>
      <p:pic>
        <p:nvPicPr>
          <p:cNvPr id="4" name="Picture 3" descr="A blue rectangular sign with white text&#10;&#10;Description automatically generated">
            <a:extLst>
              <a:ext uri="{FF2B5EF4-FFF2-40B4-BE49-F238E27FC236}">
                <a16:creationId xmlns:a16="http://schemas.microsoft.com/office/drawing/2014/main" id="{805ECD74-9BDF-7042-8DCC-5C05ACECEE3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3236"/>
            <a:ext cx="7715866" cy="1961662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8197C3D5-E2C3-81AC-D919-36C00FF3BA1F}"/>
              </a:ext>
            </a:extLst>
          </p:cNvPr>
          <p:cNvSpPr/>
          <p:nvPr/>
        </p:nvSpPr>
        <p:spPr>
          <a:xfrm>
            <a:off x="211684" y="4397798"/>
            <a:ext cx="7406640" cy="124823"/>
          </a:xfrm>
          <a:prstGeom prst="roundRect">
            <a:avLst/>
          </a:prstGeom>
          <a:solidFill>
            <a:srgbClr val="F89A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275D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1961110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ARTICULATE_SLIDE_COUNT" val="2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26410</TotalTime>
  <Words>455</Words>
  <Application>Microsoft Office PowerPoint</Application>
  <PresentationFormat>Custom</PresentationFormat>
  <Paragraphs>51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YAD7QhG2T6o 0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Everetts, Tricia (DCJS)</dc:creator>
  <cp:lastModifiedBy>Everetts, Tricia (DCJS)</cp:lastModifiedBy>
  <cp:revision>11</cp:revision>
  <dcterms:created xsi:type="dcterms:W3CDTF">2023-03-15T11:49:11Z</dcterms:created>
  <dcterms:modified xsi:type="dcterms:W3CDTF">2025-04-02T18:17:01Z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D7530EBF-21BA-4B9E-876A-3BEC84D3F4D4</vt:lpwstr>
  </property>
  <property fmtid="{D5CDD505-2E9C-101B-9397-08002B2CF9AE}" pid="3" name="ArticulatePath">
    <vt:lpwstr>Presentation5</vt:lpwstr>
  </property>
</Properties>
</file>