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2"/>
  </p:notesMasterIdLst>
  <p:sldIdLst>
    <p:sldId id="256" r:id="rId5"/>
    <p:sldId id="278" r:id="rId6"/>
    <p:sldId id="284" r:id="rId7"/>
    <p:sldId id="257" r:id="rId8"/>
    <p:sldId id="287" r:id="rId9"/>
    <p:sldId id="283" r:id="rId10"/>
    <p:sldId id="289" r:id="rId11"/>
    <p:sldId id="462" r:id="rId12"/>
    <p:sldId id="288" r:id="rId13"/>
    <p:sldId id="285" r:id="rId14"/>
    <p:sldId id="290" r:id="rId15"/>
    <p:sldId id="291" r:id="rId16"/>
    <p:sldId id="292" r:id="rId17"/>
    <p:sldId id="293" r:id="rId18"/>
    <p:sldId id="259" r:id="rId19"/>
    <p:sldId id="279" r:id="rId20"/>
    <p:sldId id="294" r:id="rId21"/>
    <p:sldId id="260" r:id="rId22"/>
    <p:sldId id="280" r:id="rId23"/>
    <p:sldId id="281" r:id="rId24"/>
    <p:sldId id="286" r:id="rId25"/>
    <p:sldId id="263" r:id="rId26"/>
    <p:sldId id="277" r:id="rId27"/>
    <p:sldId id="264" r:id="rId28"/>
    <p:sldId id="282" r:id="rId29"/>
    <p:sldId id="267" r:id="rId30"/>
    <p:sldId id="268" r:id="rId31"/>
    <p:sldId id="269" r:id="rId32"/>
    <p:sldId id="295" r:id="rId33"/>
    <p:sldId id="296" r:id="rId34"/>
    <p:sldId id="270" r:id="rId35"/>
    <p:sldId id="271" r:id="rId36"/>
    <p:sldId id="272" r:id="rId37"/>
    <p:sldId id="297" r:id="rId38"/>
    <p:sldId id="460" r:id="rId39"/>
    <p:sldId id="457" r:id="rId40"/>
    <p:sldId id="459"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D48D0C-AFFD-22F4-5758-26983A161C7A}" name="Ruby Moseley" initials="RM" userId="S::rmosele_wested.org#ext#@covgov.onmicrosoft.com::8fe9131a-8678-48d8-914f-66e6aca8393d" providerId="AD"/>
  <p188:author id="{B85DA037-7610-CAE1-94C1-348E0E13284A}" name="Jeff Caldwell" initials="JC" userId="S::jcaldwe@wested.org::13152a84-9c04-4d9a-bf0b-b4d963248143" providerId="AD"/>
  <p188:author id="{3F6ED38E-2670-C6EB-7A32-706AEF6344C4}" name="Ewing, Ed (DCJS)" initials="E(" userId="S::ed.ewing@dcjs.virginia.gov::05a3fb6e-5867-42c7-a798-7a57ad5d7503" providerId="AD"/>
  <p188:author id="{EF42F59D-1441-884E-6421-C6F043B3FFF6}" name="Ruby Moseley" initials="RM" userId="S::rmosele@wested.org::1cc715a2-b2f7-4b41-a604-41afae4391e6" providerId="AD"/>
  <p188:author id="{A29627F1-4475-44D8-9E81-BA3DA5D4A24E}" name="Wilcox, Nicole (DCJS)" initials="W(" userId="S::nicole.wilcox@dcjs.virginia.gov::5b700901-3e7e-40d6-9035-814c66c233a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93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4C73E1-FF1B-6221-3772-459026E80560}" v="7" dt="2023-05-09T15:25:52.113"/>
    <p1510:client id="{4110FF98-A7D7-494D-C5B8-8C478FF61C17}" v="2" dt="2023-05-08T18:34:15.599"/>
    <p1510:client id="{4A501EC2-7B3C-42DE-4652-A389D7E73042}" v="4" dt="2023-05-03T17:49:55.412"/>
    <p1510:client id="{90116A72-1C74-5A5A-2B5C-A4FA331A7BE9}" v="4" dt="2023-05-03T14:52:42.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72534"/>
  </p:normalViewPr>
  <p:slideViewPr>
    <p:cSldViewPr snapToGrid="0">
      <p:cViewPr varScale="1">
        <p:scale>
          <a:sx n="100" d="100"/>
          <a:sy n="100" d="100"/>
        </p:scale>
        <p:origin x="856" y="160"/>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x, Nicole (DCJS)" userId="S::nicole.wilcox@dcjs.virginia.gov::5b700901-3e7e-40d6-9035-814c66c233ad" providerId="AD" clId="Web-{90116A72-1C74-5A5A-2B5C-A4FA331A7BE9}"/>
    <pc:docChg chg="mod">
      <pc:chgData name="Wilcox, Nicole (DCJS)" userId="S::nicole.wilcox@dcjs.virginia.gov::5b700901-3e7e-40d6-9035-814c66c233ad" providerId="AD" clId="Web-{90116A72-1C74-5A5A-2B5C-A4FA331A7BE9}" dt="2023-05-03T14:52:42.150" v="3"/>
      <pc:docMkLst>
        <pc:docMk/>
      </pc:docMkLst>
      <pc:sldChg chg="addCm">
        <pc:chgData name="Wilcox, Nicole (DCJS)" userId="S::nicole.wilcox@dcjs.virginia.gov::5b700901-3e7e-40d6-9035-814c66c233ad" providerId="AD" clId="Web-{90116A72-1C74-5A5A-2B5C-A4FA331A7BE9}" dt="2023-05-03T14:52:42.150" v="3"/>
        <pc:sldMkLst>
          <pc:docMk/>
          <pc:sldMk cId="3386776741" sldId="263"/>
        </pc:sldMkLst>
      </pc:sldChg>
      <pc:sldChg chg="addCm">
        <pc:chgData name="Wilcox, Nicole (DCJS)" userId="S::nicole.wilcox@dcjs.virginia.gov::5b700901-3e7e-40d6-9035-814c66c233ad" providerId="AD" clId="Web-{90116A72-1C74-5A5A-2B5C-A4FA331A7BE9}" dt="2023-05-03T14:48:11.803" v="1"/>
        <pc:sldMkLst>
          <pc:docMk/>
          <pc:sldMk cId="2025953477" sldId="291"/>
        </pc:sldMkLst>
      </pc:sldChg>
      <pc:sldChg chg="addCm">
        <pc:chgData name="Wilcox, Nicole (DCJS)" userId="S::nicole.wilcox@dcjs.virginia.gov::5b700901-3e7e-40d6-9035-814c66c233ad" providerId="AD" clId="Web-{90116A72-1C74-5A5A-2B5C-A4FA331A7BE9}" dt="2023-05-03T14:48:58.475" v="2"/>
        <pc:sldMkLst>
          <pc:docMk/>
          <pc:sldMk cId="1725318887" sldId="293"/>
        </pc:sldMkLst>
      </pc:sldChg>
    </pc:docChg>
  </pc:docChgLst>
  <pc:docChgLst>
    <pc:chgData name="Ewing, Ed (DCJS)" userId="S::ed.ewing@dcjs.virginia.gov::05a3fb6e-5867-42c7-a798-7a57ad5d7503" providerId="AD" clId="Web-{4110FF98-A7D7-494D-C5B8-8C478FF61C17}"/>
    <pc:docChg chg="">
      <pc:chgData name="Ewing, Ed (DCJS)" userId="S::ed.ewing@dcjs.virginia.gov::05a3fb6e-5867-42c7-a798-7a57ad5d7503" providerId="AD" clId="Web-{4110FF98-A7D7-494D-C5B8-8C478FF61C17}" dt="2023-05-08T18:34:15.599" v="1"/>
      <pc:docMkLst>
        <pc:docMk/>
      </pc:docMkLst>
      <pc:sldChg chg="modCm">
        <pc:chgData name="Ewing, Ed (DCJS)" userId="S::ed.ewing@dcjs.virginia.gov::05a3fb6e-5867-42c7-a798-7a57ad5d7503" providerId="AD" clId="Web-{4110FF98-A7D7-494D-C5B8-8C478FF61C17}" dt="2023-05-08T18:33:02.473" v="0"/>
        <pc:sldMkLst>
          <pc:docMk/>
          <pc:sldMk cId="2025953477" sldId="291"/>
        </pc:sldMkLst>
      </pc:sldChg>
      <pc:sldChg chg="addCm">
        <pc:chgData name="Ewing, Ed (DCJS)" userId="S::ed.ewing@dcjs.virginia.gov::05a3fb6e-5867-42c7-a798-7a57ad5d7503" providerId="AD" clId="Web-{4110FF98-A7D7-494D-C5B8-8C478FF61C17}" dt="2023-05-08T18:34:15.599" v="1"/>
        <pc:sldMkLst>
          <pc:docMk/>
          <pc:sldMk cId="256993919" sldId="457"/>
        </pc:sldMkLst>
      </pc:sldChg>
    </pc:docChg>
  </pc:docChgLst>
  <pc:docChgLst>
    <pc:chgData name="Wilcox, Nicole (DCJS)" userId="S::nicole.wilcox@dcjs.virginia.gov::5b700901-3e7e-40d6-9035-814c66c233ad" providerId="AD" clId="Web-{BFD5B2A2-61E2-BDCA-DD34-BF33FFCC8B9E}"/>
    <pc:docChg chg="modSld">
      <pc:chgData name="Wilcox, Nicole (DCJS)" userId="S::nicole.wilcox@dcjs.virginia.gov::5b700901-3e7e-40d6-9035-814c66c233ad" providerId="AD" clId="Web-{BFD5B2A2-61E2-BDCA-DD34-BF33FFCC8B9E}" dt="2023-12-06T14:17:22.185" v="2"/>
      <pc:docMkLst>
        <pc:docMk/>
      </pc:docMkLst>
      <pc:sldChg chg="modNotes">
        <pc:chgData name="Wilcox, Nicole (DCJS)" userId="S::nicole.wilcox@dcjs.virginia.gov::5b700901-3e7e-40d6-9035-814c66c233ad" providerId="AD" clId="Web-{BFD5B2A2-61E2-BDCA-DD34-BF33FFCC8B9E}" dt="2023-12-06T14:17:22.185" v="2"/>
        <pc:sldMkLst>
          <pc:docMk/>
          <pc:sldMk cId="2074517030" sldId="284"/>
        </pc:sldMkLst>
      </pc:sldChg>
    </pc:docChg>
  </pc:docChgLst>
  <pc:docChgLst>
    <pc:chgData name="Ewing, Ed (DCJS)" userId="S::ed.ewing@dcjs.virginia.gov::05a3fb6e-5867-42c7-a798-7a57ad5d7503" providerId="AD" clId="Web-{4A501EC2-7B3C-42DE-4652-A389D7E73042}"/>
    <pc:docChg chg="mod">
      <pc:chgData name="Ewing, Ed (DCJS)" userId="S::ed.ewing@dcjs.virginia.gov::05a3fb6e-5867-42c7-a798-7a57ad5d7503" providerId="AD" clId="Web-{4A501EC2-7B3C-42DE-4652-A389D7E73042}" dt="2023-05-03T17:49:55.412" v="3"/>
      <pc:docMkLst>
        <pc:docMk/>
      </pc:docMkLst>
      <pc:sldChg chg="addCm">
        <pc:chgData name="Ewing, Ed (DCJS)" userId="S::ed.ewing@dcjs.virginia.gov::05a3fb6e-5867-42c7-a798-7a57ad5d7503" providerId="AD" clId="Web-{4A501EC2-7B3C-42DE-4652-A389D7E73042}" dt="2023-05-03T17:46:28.221" v="1"/>
        <pc:sldMkLst>
          <pc:docMk/>
          <pc:sldMk cId="3196768737" sldId="264"/>
        </pc:sldMkLst>
      </pc:sldChg>
      <pc:sldChg chg="addCm">
        <pc:chgData name="Ewing, Ed (DCJS)" userId="S::ed.ewing@dcjs.virginia.gov::05a3fb6e-5867-42c7-a798-7a57ad5d7503" providerId="AD" clId="Web-{4A501EC2-7B3C-42DE-4652-A389D7E73042}" dt="2023-05-03T17:49:55.412" v="3"/>
        <pc:sldMkLst>
          <pc:docMk/>
          <pc:sldMk cId="1201766544" sldId="272"/>
        </pc:sldMkLst>
      </pc:sldChg>
      <pc:sldChg chg="addCm">
        <pc:chgData name="Ewing, Ed (DCJS)" userId="S::ed.ewing@dcjs.virginia.gov::05a3fb6e-5867-42c7-a798-7a57ad5d7503" providerId="AD" clId="Web-{4A501EC2-7B3C-42DE-4652-A389D7E73042}" dt="2023-05-03T17:47:18.800" v="2"/>
        <pc:sldMkLst>
          <pc:docMk/>
          <pc:sldMk cId="2215180789" sldId="282"/>
        </pc:sldMkLst>
      </pc:sldChg>
    </pc:docChg>
  </pc:docChgLst>
  <pc:docChgLst>
    <pc:chgData name="Ruby Moseley" userId="S::rmosele_wested.org#ext#@covgov.onmicrosoft.com::8fe9131a-8678-48d8-914f-66e6aca8393d" providerId="AD" clId="Web-{304C73E1-FF1B-6221-3772-459026E80560}"/>
    <pc:docChg chg="mod modSld">
      <pc:chgData name="Ruby Moseley" userId="S::rmosele_wested.org#ext#@covgov.onmicrosoft.com::8fe9131a-8678-48d8-914f-66e6aca8393d" providerId="AD" clId="Web-{304C73E1-FF1B-6221-3772-459026E80560}" dt="2023-05-09T15:25:52.113" v="8"/>
      <pc:docMkLst>
        <pc:docMk/>
      </pc:docMkLst>
      <pc:sldChg chg="addCm">
        <pc:chgData name="Ruby Moseley" userId="S::rmosele_wested.org#ext#@covgov.onmicrosoft.com::8fe9131a-8678-48d8-914f-66e6aca8393d" providerId="AD" clId="Web-{304C73E1-FF1B-6221-3772-459026E80560}" dt="2023-05-09T15:25:52.113" v="8"/>
        <pc:sldMkLst>
          <pc:docMk/>
          <pc:sldMk cId="2257428346" sldId="277"/>
        </pc:sldMkLst>
      </pc:sldChg>
      <pc:sldChg chg="modCm">
        <pc:chgData name="Ruby Moseley" userId="S::rmosele_wested.org#ext#@covgov.onmicrosoft.com::8fe9131a-8678-48d8-914f-66e6aca8393d" providerId="AD" clId="Web-{304C73E1-FF1B-6221-3772-459026E80560}" dt="2023-05-09T15:23:29.673" v="7"/>
        <pc:sldMkLst>
          <pc:docMk/>
          <pc:sldMk cId="2215180789" sldId="282"/>
        </pc:sldMkLst>
      </pc:sldChg>
      <pc:sldChg chg="modSp modCm">
        <pc:chgData name="Ruby Moseley" userId="S::rmosele_wested.org#ext#@covgov.onmicrosoft.com::8fe9131a-8678-48d8-914f-66e6aca8393d" providerId="AD" clId="Web-{304C73E1-FF1B-6221-3772-459026E80560}" dt="2023-05-09T15:20:33.624" v="6" actId="20577"/>
        <pc:sldMkLst>
          <pc:docMk/>
          <pc:sldMk cId="2025953477" sldId="291"/>
        </pc:sldMkLst>
        <pc:spChg chg="mod">
          <ac:chgData name="Ruby Moseley" userId="S::rmosele_wested.org#ext#@covgov.onmicrosoft.com::8fe9131a-8678-48d8-914f-66e6aca8393d" providerId="AD" clId="Web-{304C73E1-FF1B-6221-3772-459026E80560}" dt="2023-05-09T15:20:33.624" v="6" actId="20577"/>
          <ac:spMkLst>
            <pc:docMk/>
            <pc:sldMk cId="2025953477" sldId="291"/>
            <ac:spMk id="3" creationId="{211C5E47-599A-0F30-03BE-4191B83FCA5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266EA-02B4-1C47-8087-A7F389B04BC2}" type="datetimeFigureOut">
              <a:rPr lang="en-US" smtClean="0"/>
              <a:t>12/6/2023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4396AF-E60F-5B4F-B718-D49C0014B760}" type="slidenum">
              <a:rPr lang="en-US" smtClean="0"/>
              <a:t>‹#›</a:t>
            </a:fld>
            <a:endParaRPr lang="en-US"/>
          </a:p>
        </p:txBody>
      </p:sp>
    </p:spTree>
    <p:extLst>
      <p:ext uri="{BB962C8B-B14F-4D97-AF65-F5344CB8AC3E}">
        <p14:creationId xmlns:p14="http://schemas.microsoft.com/office/powerpoint/2010/main" val="2923254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is intended to assist school and division leadership as they complete the DCJS School Crisis, Emergency Management and Medical Emergency Response Plan template, also known as the CMP Template.</a:t>
            </a:r>
          </a:p>
          <a:p>
            <a:endParaRPr lang="en-US" dirty="0"/>
          </a:p>
          <a:p>
            <a:r>
              <a:rPr lang="en-US" dirty="0"/>
              <a:t>This template was developed as a resource by the Virginia Center for School and Campus Safety in alignment with </a:t>
            </a:r>
            <a:r>
              <a:rPr lang="en-US" i="1" dirty="0"/>
              <a:t>Code of Virginia </a:t>
            </a:r>
            <a:r>
              <a:rPr lang="en-US" b="0" i="0" dirty="0">
                <a:solidFill>
                  <a:srgbClr val="000000"/>
                </a:solidFill>
                <a:effectLst/>
                <a:latin typeface="Arial" panose="020B0604020202020204" pitchFamily="34" charset="0"/>
              </a:rPr>
              <a:t>§ 9.1-184.D to serve as recommended effective processes and procedures that align with state code and industry best practices. Unless otherwise noted as a requirement under the </a:t>
            </a:r>
            <a:r>
              <a:rPr lang="en-US" b="0" i="1" dirty="0">
                <a:solidFill>
                  <a:srgbClr val="000000"/>
                </a:solidFill>
                <a:effectLst/>
                <a:latin typeface="Arial" panose="020B0604020202020204" pitchFamily="34" charset="0"/>
              </a:rPr>
              <a:t>Code of Virginia</a:t>
            </a:r>
            <a:r>
              <a:rPr lang="en-US" b="0" i="0" dirty="0">
                <a:solidFill>
                  <a:srgbClr val="000000"/>
                </a:solidFill>
                <a:effectLst/>
                <a:latin typeface="Arial" panose="020B0604020202020204" pitchFamily="34" charset="0"/>
              </a:rPr>
              <a:t>, suggested actions should be tailored to align with local and regional emergency management plans and customized to fit school and/or division-specific needs.</a:t>
            </a:r>
          </a:p>
          <a:p>
            <a:endParaRPr lang="en-US" b="0" i="0" dirty="0">
              <a:solidFill>
                <a:srgbClr val="000000"/>
              </a:solidFill>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a:t>
            </a:fld>
            <a:endParaRPr lang="en-US"/>
          </a:p>
        </p:txBody>
      </p:sp>
    </p:spTree>
    <p:extLst>
      <p:ext uri="{BB962C8B-B14F-4D97-AF65-F5344CB8AC3E}">
        <p14:creationId xmlns:p14="http://schemas.microsoft.com/office/powerpoint/2010/main" val="723584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Because no two schools or school division facilities are the same, no generic plan or manual will provide all the necessary information to mitigate the effects of every situation. Each facility should utilize the CMP template as an outline to developing a customized plan for their facility.</a:t>
            </a:r>
          </a:p>
          <a:p>
            <a:endParaRPr lang="en-US"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The CMP template identifies relationships, responsibilities, and protocols so that school administration can implement school-centered emergency management strategies tailored to their own needs, while still being in line with Division, local, and regional plans. To attain this goal, state code outlines strategic partnerships that must be utilized in the development of each plan.</a:t>
            </a:r>
            <a:r>
              <a:rPr lang="en-US" dirty="0">
                <a:effectLst/>
              </a:rPr>
              <a:t> </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10</a:t>
            </a:fld>
            <a:endParaRPr lang="en-US"/>
          </a:p>
        </p:txBody>
      </p:sp>
    </p:spTree>
    <p:extLst>
      <p:ext uri="{BB962C8B-B14F-4D97-AF65-F5344CB8AC3E}">
        <p14:creationId xmlns:p14="http://schemas.microsoft.com/office/powerpoint/2010/main" val="2789042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solidFill>
                  <a:srgbClr val="000000"/>
                </a:solidFill>
                <a:effectLst/>
                <a:latin typeface="Arial" panose="020B0604020202020204" pitchFamily="34" charset="0"/>
              </a:rPr>
              <a:t>Code of Virginia </a:t>
            </a:r>
            <a:r>
              <a:rPr lang="en-US" b="0" i="0" dirty="0">
                <a:solidFill>
                  <a:srgbClr val="000000"/>
                </a:solidFill>
                <a:effectLst/>
                <a:latin typeface="Arial" panose="020B0604020202020204" pitchFamily="34" charset="0"/>
              </a:rPr>
              <a:t>§ 22.1-279.8.D stipulates that the listed individuals must be involved in the development of the school division or school-based plan to ensure a coordinated response with local and regional offices. In addition, it is recommended that members of the planning team be involved in emergency drills throughout the school year to provide input and feedback on actions taken at the school-level.</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11</a:t>
            </a:fld>
            <a:endParaRPr lang="en-US"/>
          </a:p>
        </p:txBody>
      </p:sp>
    </p:spTree>
    <p:extLst>
      <p:ext uri="{BB962C8B-B14F-4D97-AF65-F5344CB8AC3E}">
        <p14:creationId xmlns:p14="http://schemas.microsoft.com/office/powerpoint/2010/main" val="2404721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dirty="0"/>
              <a:t>Record of any updates made throughout the school year or revisions made during the annual review should be documented in the CMP, along with the signature of the building administrator and/or division superintendent who approved the changes. </a:t>
            </a:r>
            <a:r>
              <a:rPr lang="en-US" sz="1800" dirty="0">
                <a:effectLst/>
                <a:latin typeface="Times New Roman" panose="02020603050405020304" pitchFamily="18" charset="0"/>
                <a:ea typeface="Calibri" panose="020F0502020204030204" pitchFamily="34" charset="0"/>
              </a:rPr>
              <a:t>Revisions made to the CMP should be incorporated into the plan prior to the School Board’s required annual review. The Superintendent must certify the annual review to the Virginia Center for School and Campus Safety. </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12</a:t>
            </a:fld>
            <a:endParaRPr lang="en-US"/>
          </a:p>
        </p:txBody>
      </p:sp>
    </p:spTree>
    <p:extLst>
      <p:ext uri="{BB962C8B-B14F-4D97-AF65-F5344CB8AC3E}">
        <p14:creationId xmlns:p14="http://schemas.microsoft.com/office/powerpoint/2010/main" val="3705286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15000"/>
              </a:lnSpc>
              <a:spcBef>
                <a:spcPts val="0"/>
              </a:spcBef>
              <a:spcAft>
                <a:spcPts val="0"/>
              </a:spcAft>
              <a:buFont typeface="Symbol" pitchFamily="2" charset="2"/>
              <a:buNone/>
            </a:pPr>
            <a:r>
              <a:rPr lang="en-US" dirty="0"/>
              <a:t>The CMP should not be shared beyond those who have an official need to know. The plan contains </a:t>
            </a:r>
            <a:r>
              <a:rPr lang="en-US" sz="1800" dirty="0">
                <a:effectLst/>
                <a:latin typeface="Times New Roman" panose="02020603050405020304" pitchFamily="18" charset="0"/>
                <a:ea typeface="Calibri" panose="020F0502020204030204" pitchFamily="34" charset="0"/>
              </a:rPr>
              <a:t>information considered sensitive that requires safeguarding including names and contact information of persons listed in this plan, key locations of people, assembly points, equipment, supplies, and facility operating devices.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Copying, disseminating, or distributing any versions, supplemental documents, or graphics to unauthorized users is limited by the school board. </a:t>
            </a:r>
            <a:r>
              <a:rPr lang="en-US" sz="1800" dirty="0">
                <a:effectLst/>
                <a:latin typeface="Arial" panose="020B0604020202020204" pitchFamily="34" charset="0"/>
                <a:ea typeface="Calibri" panose="020F0502020204030204" pitchFamily="34" charset="0"/>
                <a:cs typeface="Times New Roman (Body CS)"/>
              </a:rPr>
              <a:t>Plan holders are to be instructed to permanently destroy (by shredding, burning, or otherwise assuring destruction beyond recognition) outdated portions of the plan in accordance with school division policies relating to FOR OFFICIAL USE ONLY (FOUO) information. FOUO indicates that the materials are sensitive but not classified and should be kept secure at all times.</a:t>
            </a:r>
            <a:r>
              <a:rPr lang="en-US" sz="2800" dirty="0">
                <a:effectLst/>
              </a:rPr>
              <a:t> </a:t>
            </a:r>
            <a:r>
              <a:rPr lang="en-US" sz="1800" dirty="0">
                <a:effectLst/>
                <a:latin typeface="Arial" panose="020B0604020202020204" pitchFamily="34" charset="0"/>
                <a:ea typeface="Calibri" panose="020F0502020204030204" pitchFamily="34" charset="0"/>
                <a:cs typeface="Times New Roman (Body CS)"/>
              </a:rPr>
              <a:t> </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13</a:t>
            </a:fld>
            <a:endParaRPr lang="en-US"/>
          </a:p>
        </p:txBody>
      </p:sp>
    </p:spTree>
    <p:extLst>
      <p:ext uri="{BB962C8B-B14F-4D97-AF65-F5344CB8AC3E}">
        <p14:creationId xmlns:p14="http://schemas.microsoft.com/office/powerpoint/2010/main" val="3177910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Calibri" panose="020F0502020204030204" pitchFamily="34" charset="0"/>
                <a:cs typeface="Times New Roman (Body CS)"/>
              </a:rPr>
              <a:t>The local school board has the authority to withhold or limit the review of the CMP or its job aids as is appropriate and necessary, therefore some individuals may receive only portions of this plan.</a:t>
            </a:r>
            <a:r>
              <a:rPr lang="en-US" dirty="0">
                <a:effectLst/>
              </a:rPr>
              <a:t> </a:t>
            </a:r>
          </a:p>
          <a:p>
            <a:endParaRPr lang="en-US" dirty="0">
              <a:effectLst/>
            </a:endParaRPr>
          </a:p>
          <a:p>
            <a:r>
              <a:rPr lang="en-US" dirty="0">
                <a:effectLst/>
              </a:rPr>
              <a:t>That responsibility falls to t</a:t>
            </a:r>
            <a:r>
              <a:rPr lang="en-US" dirty="0"/>
              <a:t>he </a:t>
            </a:r>
            <a:r>
              <a:rPr lang="en-US" sz="1800" dirty="0">
                <a:effectLst/>
                <a:latin typeface="Arial" panose="020B0604020202020204" pitchFamily="34" charset="0"/>
                <a:ea typeface="Calibri" panose="020F0502020204030204" pitchFamily="34" charset="0"/>
                <a:cs typeface="Times New Roman (Body CS)"/>
              </a:rPr>
              <a:t>Superintendent to approve and ensure promulgation of the plan in both electronic and hard copies. Copies may be distributed to individuals, departments, schools, facilities, and organizations tasked in the CMP. </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14</a:t>
            </a:fld>
            <a:endParaRPr lang="en-US"/>
          </a:p>
        </p:txBody>
      </p:sp>
    </p:spTree>
    <p:extLst>
      <p:ext uri="{BB962C8B-B14F-4D97-AF65-F5344CB8AC3E}">
        <p14:creationId xmlns:p14="http://schemas.microsoft.com/office/powerpoint/2010/main" val="4000525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module of the Before section covers actions that align with the federally recognized phases of emergency management: prevention and mitigation, protection, and preparedness.</a:t>
            </a:r>
          </a:p>
        </p:txBody>
      </p:sp>
      <p:sp>
        <p:nvSpPr>
          <p:cNvPr id="4" name="Slide Number Placeholder 3"/>
          <p:cNvSpPr>
            <a:spLocks noGrp="1"/>
          </p:cNvSpPr>
          <p:nvPr>
            <p:ph type="sldNum" sz="quarter" idx="5"/>
          </p:nvPr>
        </p:nvSpPr>
        <p:spPr/>
        <p:txBody>
          <a:bodyPr/>
          <a:lstStyle/>
          <a:p>
            <a:fld id="{534396AF-E60F-5B4F-B718-D49C0014B760}" type="slidenum">
              <a:rPr lang="en-US" smtClean="0"/>
              <a:t>15</a:t>
            </a:fld>
            <a:endParaRPr lang="en-US"/>
          </a:p>
        </p:txBody>
      </p:sp>
    </p:spTree>
    <p:extLst>
      <p:ext uri="{BB962C8B-B14F-4D97-AF65-F5344CB8AC3E}">
        <p14:creationId xmlns:p14="http://schemas.microsoft.com/office/powerpoint/2010/main" val="4223061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bulk of the CMP focuses on preventing any emergencies from happening. This is done through a continuous process of evaluation and improvement, developing systems and policies to avoid incidents, and putting processes in place to stop an incident as quickly as possible should one occur.</a:t>
            </a:r>
          </a:p>
          <a:p>
            <a:endParaRPr lang="en-US" dirty="0"/>
          </a:p>
          <a:p>
            <a:r>
              <a:rPr lang="en-US" b="1" dirty="0"/>
              <a:t>HANDOUT: </a:t>
            </a:r>
          </a:p>
          <a:p>
            <a:r>
              <a:rPr lang="en-US" b="1" dirty="0"/>
              <a:t>1.11 Phases of Emergency Management summary</a:t>
            </a:r>
          </a:p>
        </p:txBody>
      </p:sp>
      <p:sp>
        <p:nvSpPr>
          <p:cNvPr id="4" name="Slide Number Placeholder 3"/>
          <p:cNvSpPr>
            <a:spLocks noGrp="1"/>
          </p:cNvSpPr>
          <p:nvPr>
            <p:ph type="sldNum" sz="quarter" idx="5"/>
          </p:nvPr>
        </p:nvSpPr>
        <p:spPr/>
        <p:txBody>
          <a:bodyPr/>
          <a:lstStyle/>
          <a:p>
            <a:fld id="{534396AF-E60F-5B4F-B718-D49C0014B760}" type="slidenum">
              <a:rPr lang="en-US" smtClean="0"/>
              <a:t>16</a:t>
            </a:fld>
            <a:endParaRPr lang="en-US"/>
          </a:p>
        </p:txBody>
      </p:sp>
    </p:spTree>
    <p:extLst>
      <p:ext uri="{BB962C8B-B14F-4D97-AF65-F5344CB8AC3E}">
        <p14:creationId xmlns:p14="http://schemas.microsoft.com/office/powerpoint/2010/main" val="2059823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look at mitigation factors, we want to consider anything that reduces the impact of an unavoidable incident and reduces the loss of life. </a:t>
            </a:r>
          </a:p>
        </p:txBody>
      </p:sp>
      <p:sp>
        <p:nvSpPr>
          <p:cNvPr id="4" name="Slide Number Placeholder 3"/>
          <p:cNvSpPr>
            <a:spLocks noGrp="1"/>
          </p:cNvSpPr>
          <p:nvPr>
            <p:ph type="sldNum" sz="quarter" idx="5"/>
          </p:nvPr>
        </p:nvSpPr>
        <p:spPr/>
        <p:txBody>
          <a:bodyPr/>
          <a:lstStyle/>
          <a:p>
            <a:fld id="{534396AF-E60F-5B4F-B718-D49C0014B760}" type="slidenum">
              <a:rPr lang="en-US" smtClean="0"/>
              <a:t>17</a:t>
            </a:fld>
            <a:endParaRPr lang="en-US"/>
          </a:p>
        </p:txBody>
      </p:sp>
    </p:spTree>
    <p:extLst>
      <p:ext uri="{BB962C8B-B14F-4D97-AF65-F5344CB8AC3E}">
        <p14:creationId xmlns:p14="http://schemas.microsoft.com/office/powerpoint/2010/main" val="4259399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Protection factors are primarily focused on critical infrastructures and physical plans – delaying access to assets and protecting systems that are needed to operate daily activities.</a:t>
            </a:r>
          </a:p>
        </p:txBody>
      </p:sp>
      <p:sp>
        <p:nvSpPr>
          <p:cNvPr id="4" name="Slide Number Placeholder 3"/>
          <p:cNvSpPr>
            <a:spLocks noGrp="1"/>
          </p:cNvSpPr>
          <p:nvPr>
            <p:ph type="sldNum" sz="quarter" idx="5"/>
          </p:nvPr>
        </p:nvSpPr>
        <p:spPr/>
        <p:txBody>
          <a:bodyPr/>
          <a:lstStyle/>
          <a:p>
            <a:fld id="{534396AF-E60F-5B4F-B718-D49C0014B760}" type="slidenum">
              <a:rPr lang="en-US" smtClean="0"/>
              <a:t>18</a:t>
            </a:fld>
            <a:endParaRPr lang="en-US"/>
          </a:p>
        </p:txBody>
      </p:sp>
    </p:spTree>
    <p:extLst>
      <p:ext uri="{BB962C8B-B14F-4D97-AF65-F5344CB8AC3E}">
        <p14:creationId xmlns:p14="http://schemas.microsoft.com/office/powerpoint/2010/main" val="1235161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Preparedness actions are those that allow us to act swiftly in coordination with responding agencies to save lives and minimize damage. Part of the preparedness phase is ensuring that staff and students are trained on how to respond should an incident occur and that the supplies and equipment needed to respond are where they are supposed to be.</a:t>
            </a:r>
          </a:p>
        </p:txBody>
      </p:sp>
      <p:sp>
        <p:nvSpPr>
          <p:cNvPr id="4" name="Slide Number Placeholder 3"/>
          <p:cNvSpPr>
            <a:spLocks noGrp="1"/>
          </p:cNvSpPr>
          <p:nvPr>
            <p:ph type="sldNum" sz="quarter" idx="5"/>
          </p:nvPr>
        </p:nvSpPr>
        <p:spPr/>
        <p:txBody>
          <a:bodyPr/>
          <a:lstStyle/>
          <a:p>
            <a:fld id="{534396AF-E60F-5B4F-B718-D49C0014B760}" type="slidenum">
              <a:rPr lang="en-US" smtClean="0"/>
              <a:t>19</a:t>
            </a:fld>
            <a:endParaRPr lang="en-US"/>
          </a:p>
        </p:txBody>
      </p:sp>
    </p:spTree>
    <p:extLst>
      <p:ext uri="{BB962C8B-B14F-4D97-AF65-F5344CB8AC3E}">
        <p14:creationId xmlns:p14="http://schemas.microsoft.com/office/powerpoint/2010/main" val="3617488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unit of the CMP template training aligns with the BEFORE sections of the template, which covers federally recognized phases of emergency management that take place before an emergency occurs including prevention/mitigation, protection and preparedness. It also includes an overview of the introduction section of the template.</a:t>
            </a:r>
          </a:p>
          <a:p>
            <a:endParaRPr lang="en-US" dirty="0"/>
          </a:p>
          <a:p>
            <a:r>
              <a:rPr lang="en-US" b="1" dirty="0"/>
              <a:t>Unit 1 Handouts:</a:t>
            </a:r>
          </a:p>
          <a:p>
            <a:r>
              <a:rPr lang="en-US" dirty="0"/>
              <a:t>Copy of applicable CMP Template</a:t>
            </a:r>
          </a:p>
          <a:p>
            <a:r>
              <a:rPr lang="en-US" dirty="0"/>
              <a:t>1.00 Information Needed for Completion (School or Division version)</a:t>
            </a:r>
          </a:p>
          <a:p>
            <a:r>
              <a:rPr lang="en-US" dirty="0"/>
              <a:t>1.01 CMP Acronyms List</a:t>
            </a:r>
          </a:p>
          <a:p>
            <a:r>
              <a:rPr lang="en-US" dirty="0"/>
              <a:t>1.02 Code of Virginia References</a:t>
            </a:r>
          </a:p>
          <a:p>
            <a:r>
              <a:rPr lang="en-US" dirty="0"/>
              <a:t>1.11 Phases of Emergency Management Summary</a:t>
            </a:r>
          </a:p>
          <a:p>
            <a:r>
              <a:rPr lang="en-US" dirty="0"/>
              <a:t>1.12 Levels of Readiness</a:t>
            </a:r>
          </a:p>
          <a:p>
            <a:r>
              <a:rPr lang="en-US" dirty="0"/>
              <a:t>1.13 State Safety Audit Timeline</a:t>
            </a:r>
          </a:p>
          <a:p>
            <a:r>
              <a:rPr lang="en-US" dirty="0"/>
              <a:t>1.21 Drill Planning Chart</a:t>
            </a:r>
          </a:p>
          <a:p>
            <a:r>
              <a:rPr lang="en-US" dirty="0"/>
              <a:t>1.22 Sample AAR</a:t>
            </a:r>
          </a:p>
          <a:p>
            <a:r>
              <a:rPr lang="en-US" dirty="0"/>
              <a:t>1.23 Sample Drill Reporting Form </a:t>
            </a:r>
          </a:p>
          <a:p>
            <a:r>
              <a:rPr lang="en-US" dirty="0"/>
              <a:t>1.24 Sample Maps</a:t>
            </a:r>
          </a:p>
          <a:p>
            <a:endParaRPr lang="en-US" dirty="0"/>
          </a:p>
          <a:p>
            <a:endParaRPr lang="en-US" dirty="0"/>
          </a:p>
        </p:txBody>
      </p:sp>
      <p:sp>
        <p:nvSpPr>
          <p:cNvPr id="4" name="Slide Number Placeholder 3"/>
          <p:cNvSpPr>
            <a:spLocks noGrp="1"/>
          </p:cNvSpPr>
          <p:nvPr>
            <p:ph type="sldNum" sz="quarter" idx="5"/>
          </p:nvPr>
        </p:nvSpPr>
        <p:spPr/>
        <p:txBody>
          <a:bodyPr/>
          <a:lstStyle/>
          <a:p>
            <a:fld id="{2190070E-A5C7-2A43-A315-8FF2DE7DD372}" type="slidenum">
              <a:rPr lang="en-US" smtClean="0"/>
              <a:t>2</a:t>
            </a:fld>
            <a:endParaRPr lang="en-US"/>
          </a:p>
        </p:txBody>
      </p:sp>
    </p:spTree>
    <p:extLst>
      <p:ext uri="{BB962C8B-B14F-4D97-AF65-F5344CB8AC3E}">
        <p14:creationId xmlns:p14="http://schemas.microsoft.com/office/powerpoint/2010/main" val="685526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facility should establish a safety team or committee that knows the unique and specific needs of that building. These team members should include an assortment of roles (e.g., teacher, office staff, administrator, extra-curricular, etc.) to provide their perspective on the CMP. The goal of the safety team is to provide feedback on the facility-specific plan, to assist during drills and exercises to monitor for fidelity in implementing response strategies, and to serve as a point of contact related to safety for their building. It is suggested that team members complete additional training, such as self-paced Incident Command System trainings available from the Federal Emergency Management Agency, as well as being trained to deliver the Critical Incident Response curriculum to students, other staff members, parents, and community members.</a:t>
            </a:r>
          </a:p>
          <a:p>
            <a:endParaRPr lang="en-US" dirty="0"/>
          </a:p>
          <a:p>
            <a:r>
              <a:rPr lang="en-US" dirty="0"/>
              <a:t>At the division level, this team may be comprised of department leads, executive leadership team members, or others designated by the superintendent and lead by the designated Emergency Manager.</a:t>
            </a:r>
          </a:p>
        </p:txBody>
      </p:sp>
      <p:sp>
        <p:nvSpPr>
          <p:cNvPr id="4" name="Slide Number Placeholder 3"/>
          <p:cNvSpPr>
            <a:spLocks noGrp="1"/>
          </p:cNvSpPr>
          <p:nvPr>
            <p:ph type="sldNum" sz="quarter" idx="5"/>
          </p:nvPr>
        </p:nvSpPr>
        <p:spPr/>
        <p:txBody>
          <a:bodyPr/>
          <a:lstStyle/>
          <a:p>
            <a:fld id="{534396AF-E60F-5B4F-B718-D49C0014B760}" type="slidenum">
              <a:rPr lang="en-US" smtClean="0"/>
              <a:t>20</a:t>
            </a:fld>
            <a:endParaRPr lang="en-US"/>
          </a:p>
        </p:txBody>
      </p:sp>
    </p:spTree>
    <p:extLst>
      <p:ext uri="{BB962C8B-B14F-4D97-AF65-F5344CB8AC3E}">
        <p14:creationId xmlns:p14="http://schemas.microsoft.com/office/powerpoint/2010/main" val="321085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no sections that need to be completed related to the readiness level chart found in the division-level CMP, we wanted to provide a brief overview of the chart and its intent. These levels can be adjusted to align with local or regional readiness levels to ensure the same terminology is used consistently throughout all plans. Each of these levels describes a state of readiness that helps dictate actions that should be taken at the division level to prepare for a potential crisis situation.</a:t>
            </a:r>
          </a:p>
          <a:p>
            <a:endParaRPr lang="en-US" dirty="0"/>
          </a:p>
          <a:p>
            <a:r>
              <a:rPr lang="en-US" b="1" dirty="0"/>
              <a:t>HANDOUT: </a:t>
            </a:r>
          </a:p>
          <a:p>
            <a:r>
              <a:rPr lang="en-US" b="1" dirty="0"/>
              <a:t>1.12 Levels of Readiness Chart</a:t>
            </a:r>
          </a:p>
        </p:txBody>
      </p:sp>
      <p:sp>
        <p:nvSpPr>
          <p:cNvPr id="4" name="Slide Number Placeholder 3"/>
          <p:cNvSpPr>
            <a:spLocks noGrp="1"/>
          </p:cNvSpPr>
          <p:nvPr>
            <p:ph type="sldNum" sz="quarter" idx="5"/>
          </p:nvPr>
        </p:nvSpPr>
        <p:spPr/>
        <p:txBody>
          <a:bodyPr/>
          <a:lstStyle/>
          <a:p>
            <a:fld id="{534396AF-E60F-5B4F-B718-D49C0014B760}" type="slidenum">
              <a:rPr lang="en-US" smtClean="0"/>
              <a:t>21</a:t>
            </a:fld>
            <a:endParaRPr lang="en-US"/>
          </a:p>
        </p:txBody>
      </p:sp>
    </p:spTree>
    <p:extLst>
      <p:ext uri="{BB962C8B-B14F-4D97-AF65-F5344CB8AC3E}">
        <p14:creationId xmlns:p14="http://schemas.microsoft.com/office/powerpoint/2010/main" val="2521415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Building Safety Team / Committee should complete and annually review </a:t>
            </a:r>
            <a:r>
              <a:rPr lang="en-US" sz="1800" dirty="0">
                <a:effectLst/>
                <a:latin typeface="Times New Roman" panose="02020603050405020304" pitchFamily="18" charset="0"/>
                <a:ea typeface="Calibri" panose="020F0502020204030204" pitchFamily="34" charset="0"/>
              </a:rPr>
              <a:t>a hazard vulnerability and risk assessment to determine the strengths and weaknesses of their individual building and grounds; the school’s social, emotional, and cultural climate; community and staff resources; and the unique concerns of individuals with access and functional needs. Varying sources of data should be reviewed when completing the hazard analysis to ensure that a well-rounded plan can be put in place to mitigate any potential situations.</a:t>
            </a:r>
          </a:p>
        </p:txBody>
      </p:sp>
      <p:sp>
        <p:nvSpPr>
          <p:cNvPr id="4" name="Slide Number Placeholder 3"/>
          <p:cNvSpPr>
            <a:spLocks noGrp="1"/>
          </p:cNvSpPr>
          <p:nvPr>
            <p:ph type="sldNum" sz="quarter" idx="5"/>
          </p:nvPr>
        </p:nvSpPr>
        <p:spPr/>
        <p:txBody>
          <a:bodyPr/>
          <a:lstStyle/>
          <a:p>
            <a:fld id="{534396AF-E60F-5B4F-B718-D49C0014B760}" type="slidenum">
              <a:rPr lang="en-US" smtClean="0"/>
              <a:t>22</a:t>
            </a:fld>
            <a:endParaRPr lang="en-US"/>
          </a:p>
        </p:txBody>
      </p:sp>
    </p:spTree>
    <p:extLst>
      <p:ext uri="{BB962C8B-B14F-4D97-AF65-F5344CB8AC3E}">
        <p14:creationId xmlns:p14="http://schemas.microsoft.com/office/powerpoint/2010/main" val="4065667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varying types of hazard that should be considered when completing a hazard analysis. Each is covered in the CMP with examples of what would fall into each category, along with sources for gathering data points to review. The main objective is to make sure that identified hazards are specific to the facility location so that a plan can be tailored to address those hazards using the resources available.</a:t>
            </a:r>
          </a:p>
        </p:txBody>
      </p:sp>
      <p:sp>
        <p:nvSpPr>
          <p:cNvPr id="4" name="Slide Number Placeholder 3"/>
          <p:cNvSpPr>
            <a:spLocks noGrp="1"/>
          </p:cNvSpPr>
          <p:nvPr>
            <p:ph type="sldNum" sz="quarter" idx="5"/>
          </p:nvPr>
        </p:nvSpPr>
        <p:spPr/>
        <p:txBody>
          <a:bodyPr/>
          <a:lstStyle/>
          <a:p>
            <a:fld id="{534396AF-E60F-5B4F-B718-D49C0014B760}" type="slidenum">
              <a:rPr lang="en-US" smtClean="0"/>
              <a:t>23</a:t>
            </a:fld>
            <a:endParaRPr lang="en-US"/>
          </a:p>
        </p:txBody>
      </p:sp>
    </p:spTree>
    <p:extLst>
      <p:ext uri="{BB962C8B-B14F-4D97-AF65-F5344CB8AC3E}">
        <p14:creationId xmlns:p14="http://schemas.microsoft.com/office/powerpoint/2010/main" val="24186514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completing a formal hazard analysis, data can also be used from existing safety programs and prior incidents to identify risks, recurring trends, and other areas of concern. Each school should also utilize data from the state audit process to make improvements in their plan. Data from Behavioral Threat Assessment programs and Anonymous Reporting systems can be utilized to study trends over time, specific to grade levels or even time of year. An ongoing safety assessment process and the state mandated audit can also provide feedback that should be incorporated into future versions of the CMP.</a:t>
            </a:r>
          </a:p>
          <a:p>
            <a:endParaRPr lang="en-US" dirty="0"/>
          </a:p>
          <a:p>
            <a:r>
              <a:rPr lang="en-US" b="1" dirty="0"/>
              <a:t>HANDOUT: </a:t>
            </a:r>
          </a:p>
          <a:p>
            <a:r>
              <a:rPr lang="en-US" b="1" dirty="0"/>
              <a:t>1.13 State Safety Audit Timeline</a:t>
            </a:r>
          </a:p>
        </p:txBody>
      </p:sp>
      <p:sp>
        <p:nvSpPr>
          <p:cNvPr id="4" name="Slide Number Placeholder 3"/>
          <p:cNvSpPr>
            <a:spLocks noGrp="1"/>
          </p:cNvSpPr>
          <p:nvPr>
            <p:ph type="sldNum" sz="quarter" idx="5"/>
          </p:nvPr>
        </p:nvSpPr>
        <p:spPr/>
        <p:txBody>
          <a:bodyPr/>
          <a:lstStyle/>
          <a:p>
            <a:fld id="{534396AF-E60F-5B4F-B718-D49C0014B760}" type="slidenum">
              <a:rPr lang="en-US" smtClean="0"/>
              <a:t>24</a:t>
            </a:fld>
            <a:endParaRPr lang="en-US"/>
          </a:p>
        </p:txBody>
      </p:sp>
    </p:spTree>
    <p:extLst>
      <p:ext uri="{BB962C8B-B14F-4D97-AF65-F5344CB8AC3E}">
        <p14:creationId xmlns:p14="http://schemas.microsoft.com/office/powerpoint/2010/main" val="2032843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crucial area of preventative safety measures lie within daily operations and how well they are implemented. Access control (how people access the physical property, enter the building, etc.) and visitor management (how visitors to campus are screened and admitted to the building) are key elements in ensuring that only persons with a valid reason to be present are on campus. These processes can be assisted through the use of the physical safety features that are built into the school. </a:t>
            </a:r>
          </a:p>
          <a:p>
            <a:endParaRPr lang="en-US" b="1" dirty="0"/>
          </a:p>
          <a:p>
            <a:r>
              <a:rPr lang="en-US" b="0" dirty="0"/>
              <a:t>Most of these decisions are made at the division level and procedures are documented within policy or other operations documents.</a:t>
            </a:r>
          </a:p>
        </p:txBody>
      </p:sp>
      <p:sp>
        <p:nvSpPr>
          <p:cNvPr id="4" name="Slide Number Placeholder 3"/>
          <p:cNvSpPr>
            <a:spLocks noGrp="1"/>
          </p:cNvSpPr>
          <p:nvPr>
            <p:ph type="sldNum" sz="quarter" idx="5"/>
          </p:nvPr>
        </p:nvSpPr>
        <p:spPr/>
        <p:txBody>
          <a:bodyPr/>
          <a:lstStyle/>
          <a:p>
            <a:fld id="{534396AF-E60F-5B4F-B718-D49C0014B760}" type="slidenum">
              <a:rPr lang="en-US" smtClean="0"/>
              <a:t>25</a:t>
            </a:fld>
            <a:endParaRPr lang="en-US"/>
          </a:p>
        </p:txBody>
      </p:sp>
    </p:spTree>
    <p:extLst>
      <p:ext uri="{BB962C8B-B14F-4D97-AF65-F5344CB8AC3E}">
        <p14:creationId xmlns:p14="http://schemas.microsoft.com/office/powerpoint/2010/main" val="699972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areas that facilities may consider for enhanced daily safety include requiring identification badges for staff, visitors, and students.</a:t>
            </a:r>
          </a:p>
          <a:p>
            <a:endParaRPr lang="en-US" dirty="0"/>
          </a:p>
          <a:p>
            <a:r>
              <a:rPr lang="en-US" dirty="0"/>
              <a:t>Provisions and processes should also be established for allowing after-hours or weekend access to the building for staff members, what level of access and training substitute teachers are given, and measures taken to ensure the safety of temporary / portable and auxiliary buildings.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Again, </a:t>
            </a:r>
            <a:r>
              <a:rPr lang="en-US" b="0" dirty="0"/>
              <a:t>most of these decisions are made at the division level and procedures are documented within policy or other operations documents however school-level plans should document which strategies are implemented at their specific facility.</a:t>
            </a:r>
          </a:p>
          <a:p>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26</a:t>
            </a:fld>
            <a:endParaRPr lang="en-US"/>
          </a:p>
        </p:txBody>
      </p:sp>
    </p:spTree>
    <p:extLst>
      <p:ext uri="{BB962C8B-B14F-4D97-AF65-F5344CB8AC3E}">
        <p14:creationId xmlns:p14="http://schemas.microsoft.com/office/powerpoint/2010/main" val="13309051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module of this training moves beyond identifying hazards and risks to putting a plan in place and practicing that plan to ensure an effective response. </a:t>
            </a:r>
          </a:p>
          <a:p>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27</a:t>
            </a:fld>
            <a:endParaRPr lang="en-US"/>
          </a:p>
        </p:txBody>
      </p:sp>
    </p:spTree>
    <p:extLst>
      <p:ext uri="{BB962C8B-B14F-4D97-AF65-F5344CB8AC3E}">
        <p14:creationId xmlns:p14="http://schemas.microsoft.com/office/powerpoint/2010/main" val="3166710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thing we want to cover are emergency drills. </a:t>
            </a:r>
          </a:p>
        </p:txBody>
      </p:sp>
      <p:sp>
        <p:nvSpPr>
          <p:cNvPr id="4" name="Slide Number Placeholder 3"/>
          <p:cNvSpPr>
            <a:spLocks noGrp="1"/>
          </p:cNvSpPr>
          <p:nvPr>
            <p:ph type="sldNum" sz="quarter" idx="5"/>
          </p:nvPr>
        </p:nvSpPr>
        <p:spPr/>
        <p:txBody>
          <a:bodyPr/>
          <a:lstStyle/>
          <a:p>
            <a:fld id="{534396AF-E60F-5B4F-B718-D49C0014B760}" type="slidenum">
              <a:rPr lang="en-US" smtClean="0"/>
              <a:t>28</a:t>
            </a:fld>
            <a:endParaRPr lang="en-US"/>
          </a:p>
        </p:txBody>
      </p:sp>
    </p:spTree>
    <p:extLst>
      <p:ext uri="{BB962C8B-B14F-4D97-AF65-F5344CB8AC3E}">
        <p14:creationId xmlns:p14="http://schemas.microsoft.com/office/powerpoint/2010/main" val="21787658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certain drills that are mandated by the </a:t>
            </a:r>
            <a:r>
              <a:rPr lang="en-US" i="1" dirty="0"/>
              <a:t>Code of Virginia</a:t>
            </a:r>
            <a:r>
              <a:rPr lang="en-US" i="0" dirty="0"/>
              <a:t> for each school to complete. </a:t>
            </a:r>
            <a:r>
              <a:rPr lang="en-US" dirty="0"/>
              <a:t>While legislative language only covers emergency drills required for school facilities, best practice would indicate that administration buildings also participate in drills and exercises to ensure staff members are adequately prepared to respond in any emergency.</a:t>
            </a: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The CMP Response actions for these drills should be evaluated each year by the Safety Team / Committee and revised as needed based on changes for the upcoming school year (e.g., evacuation routes may need to be adjusted based on enrollment numbers for a particular grade level; shelter areas may need to be modified to account for construction or maintenance projects.)</a:t>
            </a:r>
            <a:endParaRPr lang="en-US" dirty="0"/>
          </a:p>
          <a:p>
            <a:endParaRPr lang="en-US" dirty="0"/>
          </a:p>
          <a:p>
            <a:r>
              <a:rPr lang="en-US" dirty="0"/>
              <a:t>A chart is provided </a:t>
            </a:r>
            <a:r>
              <a:rPr lang="en-US" b="0" i="0" u="none" dirty="0"/>
              <a:t>for planning the required number of each drill type and the specified time frame they must be completed in.</a:t>
            </a:r>
          </a:p>
          <a:p>
            <a:endParaRPr lang="en-US" b="0" i="0" u="none" dirty="0"/>
          </a:p>
          <a:p>
            <a:r>
              <a:rPr lang="en-US" b="1" i="0" u="none" dirty="0"/>
              <a:t>HANDOUT: </a:t>
            </a:r>
          </a:p>
          <a:p>
            <a:r>
              <a:rPr lang="en-US" b="1" i="0" u="none" dirty="0"/>
              <a:t>1.02 Code of </a:t>
            </a:r>
            <a:r>
              <a:rPr lang="en-US" b="1" i="0" u="none"/>
              <a:t>Virginia References</a:t>
            </a:r>
            <a:endParaRPr lang="en-US" b="1" i="0" u="none" dirty="0"/>
          </a:p>
          <a:p>
            <a:r>
              <a:rPr lang="en-US" b="1" i="0" u="none" dirty="0"/>
              <a:t>1.21 Drill Planning Chart</a:t>
            </a:r>
            <a:endParaRPr lang="en-US" b="1" dirty="0"/>
          </a:p>
        </p:txBody>
      </p:sp>
      <p:sp>
        <p:nvSpPr>
          <p:cNvPr id="4" name="Slide Number Placeholder 3"/>
          <p:cNvSpPr>
            <a:spLocks noGrp="1"/>
          </p:cNvSpPr>
          <p:nvPr>
            <p:ph type="sldNum" sz="quarter" idx="5"/>
          </p:nvPr>
        </p:nvSpPr>
        <p:spPr/>
        <p:txBody>
          <a:bodyPr/>
          <a:lstStyle/>
          <a:p>
            <a:fld id="{534396AF-E60F-5B4F-B718-D49C0014B760}" type="slidenum">
              <a:rPr lang="en-US" smtClean="0"/>
              <a:t>29</a:t>
            </a:fld>
            <a:endParaRPr lang="en-US"/>
          </a:p>
        </p:txBody>
      </p:sp>
    </p:spTree>
    <p:extLst>
      <p:ext uri="{BB962C8B-B14F-4D97-AF65-F5344CB8AC3E}">
        <p14:creationId xmlns:p14="http://schemas.microsoft.com/office/powerpoint/2010/main" val="125560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beginning of the template is a list of all the information that will be needed to complete the template. This includes lists of names, maps, planning details, and other items specific to your division or school facility.</a:t>
            </a:r>
          </a:p>
          <a:p>
            <a:endParaRPr lang="en-US" dirty="0"/>
          </a:p>
          <a:p>
            <a:r>
              <a:rPr lang="en-US" dirty="0"/>
              <a:t>Throughout the training there will be items covered that are specific to the division-level plan only. Those slides are indicated by the DCJS seal in the bottom right-hand corner as seen above. While different information is needed to complete each plan, it is important that individuals responsible for plan completion understand the vertical alignment that exists between the school and division-level plans. </a:t>
            </a:r>
          </a:p>
          <a:p>
            <a:endParaRPr lang="en-US" dirty="0"/>
          </a:p>
          <a:p>
            <a:r>
              <a:rPr lang="en-US" b="1" dirty="0"/>
              <a:t>HANDOUT: </a:t>
            </a:r>
          </a:p>
          <a:p>
            <a:r>
              <a:rPr lang="en-US" b="1" dirty="0"/>
              <a:t>1.00 List of needed information to complete template (School and Division level)</a:t>
            </a:r>
          </a:p>
        </p:txBody>
      </p:sp>
      <p:sp>
        <p:nvSpPr>
          <p:cNvPr id="4" name="Slide Number Placeholder 3"/>
          <p:cNvSpPr>
            <a:spLocks noGrp="1"/>
          </p:cNvSpPr>
          <p:nvPr>
            <p:ph type="sldNum" sz="quarter" idx="5"/>
          </p:nvPr>
        </p:nvSpPr>
        <p:spPr/>
        <p:txBody>
          <a:bodyPr/>
          <a:lstStyle/>
          <a:p>
            <a:fld id="{534396AF-E60F-5B4F-B718-D49C0014B760}" type="slidenum">
              <a:rPr lang="en-US" smtClean="0"/>
              <a:t>3</a:t>
            </a:fld>
            <a:endParaRPr lang="en-US"/>
          </a:p>
        </p:txBody>
      </p:sp>
    </p:spTree>
    <p:extLst>
      <p:ext uri="{BB962C8B-B14F-4D97-AF65-F5344CB8AC3E}">
        <p14:creationId xmlns:p14="http://schemas.microsoft.com/office/powerpoint/2010/main" val="4111481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Emergency drills should be scheduled at varying times of day (morning, mid-day, afternoon) and on different days to ensure that response actions are being tested in all circumstances. At the school level, It is also encouraged that drills are designed to test response during inconvenient times such as during a class change or lunch period, or to test certain areas of the building such as evacuating the cafeteria or locking down the gym.</a:t>
            </a:r>
          </a:p>
          <a:p>
            <a:endParaRPr lang="en-US" dirty="0"/>
          </a:p>
          <a:p>
            <a:r>
              <a:rPr lang="en-US" dirty="0"/>
              <a:t>All drills should be pre-planned with identified objectives or areas to test. Safety Team members can evaluate whether the objectives were met, and the team should be convened to complete a review of the drill, identify any areas of concern, and suggest improvements after each drill.</a:t>
            </a:r>
          </a:p>
          <a:p>
            <a:endParaRPr lang="en-US" dirty="0"/>
          </a:p>
          <a:p>
            <a:r>
              <a:rPr lang="en-US" b="1" dirty="0"/>
              <a:t>HANDOUT: </a:t>
            </a:r>
          </a:p>
          <a:p>
            <a:r>
              <a:rPr lang="en-US" b="1" dirty="0"/>
              <a:t>1.22 Sample AAR </a:t>
            </a:r>
          </a:p>
          <a:p>
            <a:r>
              <a:rPr lang="en-US" b="1" dirty="0"/>
              <a:t>1.23 Sample Drill Reporting Form</a:t>
            </a:r>
          </a:p>
        </p:txBody>
      </p:sp>
      <p:sp>
        <p:nvSpPr>
          <p:cNvPr id="4" name="Slide Number Placeholder 3"/>
          <p:cNvSpPr>
            <a:spLocks noGrp="1"/>
          </p:cNvSpPr>
          <p:nvPr>
            <p:ph type="sldNum" sz="quarter" idx="5"/>
          </p:nvPr>
        </p:nvSpPr>
        <p:spPr/>
        <p:txBody>
          <a:bodyPr/>
          <a:lstStyle/>
          <a:p>
            <a:fld id="{534396AF-E60F-5B4F-B718-D49C0014B760}" type="slidenum">
              <a:rPr lang="en-US" smtClean="0"/>
              <a:t>30</a:t>
            </a:fld>
            <a:endParaRPr lang="en-US"/>
          </a:p>
        </p:txBody>
      </p:sp>
    </p:spTree>
    <p:extLst>
      <p:ext uri="{BB962C8B-B14F-4D97-AF65-F5344CB8AC3E}">
        <p14:creationId xmlns:p14="http://schemas.microsoft.com/office/powerpoint/2010/main" val="10442105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want to test response systems and protocols in a realistic manner, it is imperative that we avoid adverse reactions or responses. Information about conducting trauma-informed drills from the National Association of School Psychologists can be found in the Resource Templates section. In addition to drills, facilities may consider other ways of testing and practicing response actions such as tabletop, functional, or full-scale exercises.</a:t>
            </a:r>
          </a:p>
          <a:p>
            <a:endParaRPr lang="en-US" dirty="0"/>
          </a:p>
          <a:p>
            <a:r>
              <a:rPr lang="en-US" dirty="0"/>
              <a:t>https://</a:t>
            </a:r>
            <a:r>
              <a:rPr lang="en-US" dirty="0" err="1"/>
              <a:t>www.nasponline.org</a:t>
            </a:r>
            <a:r>
              <a:rPr lang="en-US" dirty="0"/>
              <a:t>/resources-and-publications/resources-and-podcasts/school-safety-and-crisis/systems-level-prevention/conducting-crisis-exercises-and-drills</a:t>
            </a:r>
          </a:p>
        </p:txBody>
      </p:sp>
      <p:sp>
        <p:nvSpPr>
          <p:cNvPr id="4" name="Slide Number Placeholder 3"/>
          <p:cNvSpPr>
            <a:spLocks noGrp="1"/>
          </p:cNvSpPr>
          <p:nvPr>
            <p:ph type="sldNum" sz="quarter" idx="5"/>
          </p:nvPr>
        </p:nvSpPr>
        <p:spPr/>
        <p:txBody>
          <a:bodyPr/>
          <a:lstStyle/>
          <a:p>
            <a:fld id="{534396AF-E60F-5B4F-B718-D49C0014B760}" type="slidenum">
              <a:rPr lang="en-US" smtClean="0"/>
              <a:t>31</a:t>
            </a:fld>
            <a:endParaRPr lang="en-US"/>
          </a:p>
        </p:txBody>
      </p:sp>
    </p:spTree>
    <p:extLst>
      <p:ext uri="{BB962C8B-B14F-4D97-AF65-F5344CB8AC3E}">
        <p14:creationId xmlns:p14="http://schemas.microsoft.com/office/powerpoint/2010/main" val="1651423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facilitate an effective and coordinated response, responding agencies need to know what resources are available and where they are located within the building. The items listed above can be compiled into one single map or broken down to detail alarm activation (fire and emergency notification), medical equipment (first aid, bleeding control, AED) and additional aides (mobility assistance devices, eye wash stations). Regardless of how the mapping is grouped, maps should be clearly marked and easy to understand. It is recommended that all buildings across a division use consistent symbols and colors across maps so that responding agencies can quickly locate needed items.</a:t>
            </a:r>
          </a:p>
          <a:p>
            <a:endParaRPr lang="en-US" dirty="0"/>
          </a:p>
          <a:p>
            <a:r>
              <a:rPr lang="en-US" b="1" dirty="0"/>
              <a:t>HANDOUT: </a:t>
            </a:r>
          </a:p>
          <a:p>
            <a:r>
              <a:rPr lang="en-US" b="1" dirty="0"/>
              <a:t>1.24 Sample Maps</a:t>
            </a:r>
          </a:p>
        </p:txBody>
      </p:sp>
      <p:sp>
        <p:nvSpPr>
          <p:cNvPr id="4" name="Slide Number Placeholder 3"/>
          <p:cNvSpPr>
            <a:spLocks noGrp="1"/>
          </p:cNvSpPr>
          <p:nvPr>
            <p:ph type="sldNum" sz="quarter" idx="5"/>
          </p:nvPr>
        </p:nvSpPr>
        <p:spPr/>
        <p:txBody>
          <a:bodyPr/>
          <a:lstStyle/>
          <a:p>
            <a:fld id="{534396AF-E60F-5B4F-B718-D49C0014B760}" type="slidenum">
              <a:rPr lang="en-US" smtClean="0"/>
              <a:t>32</a:t>
            </a:fld>
            <a:endParaRPr lang="en-US"/>
          </a:p>
        </p:txBody>
      </p:sp>
    </p:spTree>
    <p:extLst>
      <p:ext uri="{BB962C8B-B14F-4D97-AF65-F5344CB8AC3E}">
        <p14:creationId xmlns:p14="http://schemas.microsoft.com/office/powerpoint/2010/main" val="15143827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it is important for staff to know and maintain specific contact information for each of the utility companies and agencies responsible for responding to their locations, designated contacts within each of those agencies, and how to contact them in emergency situations. Staff should be equipped with standardized Go Kits and be familiar with their contents.</a:t>
            </a:r>
          </a:p>
          <a:p>
            <a:endParaRPr lang="en-US" dirty="0"/>
          </a:p>
          <a:p>
            <a:r>
              <a:rPr lang="en-US" dirty="0"/>
              <a:t>As your facility is gathering supplies and equipment, it is advised to have a conversation with local first responders to ensure that any equipment purchased, or supplies acquired are compatible with the agency equipment and supplies so that responders are already trained on utilizing what is purchased.</a:t>
            </a:r>
          </a:p>
        </p:txBody>
      </p:sp>
      <p:sp>
        <p:nvSpPr>
          <p:cNvPr id="4" name="Slide Number Placeholder 3"/>
          <p:cNvSpPr>
            <a:spLocks noGrp="1"/>
          </p:cNvSpPr>
          <p:nvPr>
            <p:ph type="sldNum" sz="quarter" idx="5"/>
          </p:nvPr>
        </p:nvSpPr>
        <p:spPr/>
        <p:txBody>
          <a:bodyPr/>
          <a:lstStyle/>
          <a:p>
            <a:fld id="{534396AF-E60F-5B4F-B718-D49C0014B760}" type="slidenum">
              <a:rPr lang="en-US" smtClean="0"/>
              <a:t>33</a:t>
            </a:fld>
            <a:endParaRPr lang="en-US"/>
          </a:p>
        </p:txBody>
      </p:sp>
    </p:spTree>
    <p:extLst>
      <p:ext uri="{BB962C8B-B14F-4D97-AF65-F5344CB8AC3E}">
        <p14:creationId xmlns:p14="http://schemas.microsoft.com/office/powerpoint/2010/main" val="4167689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CMP provides the opportunity for the school to track which staff members are trained in various medical emergency responses, as well as any additional trainings such as Narcan and epinephrine administrations, use of evacuation equipment, triage, and other skills that may be helpful during a crisis situation. The skills listed are by no means an exhaustive list and if other skills are discovered among staff members, those can be added to the CMP.</a:t>
            </a:r>
          </a:p>
        </p:txBody>
      </p:sp>
      <p:sp>
        <p:nvSpPr>
          <p:cNvPr id="4" name="Slide Number Placeholder 3"/>
          <p:cNvSpPr>
            <a:spLocks noGrp="1"/>
          </p:cNvSpPr>
          <p:nvPr>
            <p:ph type="sldNum" sz="quarter" idx="5"/>
          </p:nvPr>
        </p:nvSpPr>
        <p:spPr/>
        <p:txBody>
          <a:bodyPr/>
          <a:lstStyle/>
          <a:p>
            <a:fld id="{534396AF-E60F-5B4F-B718-D49C0014B760}" type="slidenum">
              <a:rPr lang="en-US" smtClean="0"/>
              <a:t>34</a:t>
            </a:fld>
            <a:endParaRPr lang="en-US"/>
          </a:p>
        </p:txBody>
      </p:sp>
    </p:spTree>
    <p:extLst>
      <p:ext uri="{BB962C8B-B14F-4D97-AF65-F5344CB8AC3E}">
        <p14:creationId xmlns:p14="http://schemas.microsoft.com/office/powerpoint/2010/main" val="30994236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all situations, consideration must be given to individuals who have additional needs. This is done by utilizing the TEAMS planning method to ensure all aspects of those individuals’ needs are covered. More details about the TEAMS planning method can be found in the Resource Templates section of the CMP. </a:t>
            </a:r>
          </a:p>
        </p:txBody>
      </p:sp>
      <p:sp>
        <p:nvSpPr>
          <p:cNvPr id="4" name="Slide Number Placeholder 3"/>
          <p:cNvSpPr>
            <a:spLocks noGrp="1"/>
          </p:cNvSpPr>
          <p:nvPr>
            <p:ph type="sldNum" sz="quarter" idx="5"/>
          </p:nvPr>
        </p:nvSpPr>
        <p:spPr/>
        <p:txBody>
          <a:bodyPr/>
          <a:lstStyle/>
          <a:p>
            <a:fld id="{534396AF-E60F-5B4F-B718-D49C0014B760}" type="slidenum">
              <a:rPr lang="en-US" smtClean="0"/>
              <a:t>35</a:t>
            </a:fld>
            <a:endParaRPr lang="en-US"/>
          </a:p>
        </p:txBody>
      </p:sp>
    </p:spTree>
    <p:extLst>
      <p:ext uri="{BB962C8B-B14F-4D97-AF65-F5344CB8AC3E}">
        <p14:creationId xmlns:p14="http://schemas.microsoft.com/office/powerpoint/2010/main" val="4419001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individuals may require a more advanced level of planning that comes in the form of an Individual Safety Plan or ISP.</a:t>
            </a:r>
          </a:p>
          <a:p>
            <a:endParaRPr lang="en-US" dirty="0"/>
          </a:p>
          <a:p>
            <a:r>
              <a:rPr lang="en-US" dirty="0"/>
              <a:t>An ISP can cover a variety of needs: functional, access, language, cognitive, or medical. In addition to documenting the ISP to ensure all staff are aware that need to be, any individual (staff or student) who requires additional assistance should be listed in the CMP along with the staff member who is assigned to provide assistance during an emergency. </a:t>
            </a:r>
          </a:p>
          <a:p>
            <a:endParaRPr lang="en-US" dirty="0"/>
          </a:p>
          <a:p>
            <a:r>
              <a:rPr lang="en-US" b="1" dirty="0"/>
              <a:t>REFER TO: CIR Training - Module 7 for additional information</a:t>
            </a:r>
          </a:p>
        </p:txBody>
      </p:sp>
      <p:sp>
        <p:nvSpPr>
          <p:cNvPr id="4" name="Slide Number Placeholder 3"/>
          <p:cNvSpPr>
            <a:spLocks noGrp="1"/>
          </p:cNvSpPr>
          <p:nvPr>
            <p:ph type="sldNum" sz="quarter" idx="5"/>
          </p:nvPr>
        </p:nvSpPr>
        <p:spPr/>
        <p:txBody>
          <a:bodyPr/>
          <a:lstStyle/>
          <a:p>
            <a:fld id="{534396AF-E60F-5B4F-B718-D49C0014B760}" type="slidenum">
              <a:rPr lang="en-US" smtClean="0"/>
              <a:t>36</a:t>
            </a:fld>
            <a:endParaRPr lang="en-US"/>
          </a:p>
        </p:txBody>
      </p:sp>
    </p:spTree>
    <p:extLst>
      <p:ext uri="{BB962C8B-B14F-4D97-AF65-F5344CB8AC3E}">
        <p14:creationId xmlns:p14="http://schemas.microsoft.com/office/powerpoint/2010/main" val="31562242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individuals who are listed in the CMP should also be assigned a staff member and back up whenever possible who are trained in their individualized safety plan. During drills and exercises, staff members and the </a:t>
            </a:r>
            <a:r>
              <a:rPr lang="en-US"/>
              <a:t>assigned back-up </a:t>
            </a:r>
            <a:r>
              <a:rPr lang="en-US" dirty="0"/>
              <a:t>staff should fully practice their response strategies to ensure that they can be performed quickly and efficiently, and that all needed equipment is available and functioning. </a:t>
            </a:r>
          </a:p>
        </p:txBody>
      </p:sp>
      <p:sp>
        <p:nvSpPr>
          <p:cNvPr id="4" name="Slide Number Placeholder 3"/>
          <p:cNvSpPr>
            <a:spLocks noGrp="1"/>
          </p:cNvSpPr>
          <p:nvPr>
            <p:ph type="sldNum" sz="quarter" idx="5"/>
          </p:nvPr>
        </p:nvSpPr>
        <p:spPr/>
        <p:txBody>
          <a:bodyPr/>
          <a:lstStyle/>
          <a:p>
            <a:fld id="{534396AF-E60F-5B4F-B718-D49C0014B760}" type="slidenum">
              <a:rPr lang="en-US" smtClean="0"/>
              <a:t>37</a:t>
            </a:fld>
            <a:endParaRPr lang="en-US"/>
          </a:p>
        </p:txBody>
      </p:sp>
    </p:spTree>
    <p:extLst>
      <p:ext uri="{BB962C8B-B14F-4D97-AF65-F5344CB8AC3E}">
        <p14:creationId xmlns:p14="http://schemas.microsoft.com/office/powerpoint/2010/main" val="270758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introduction section of the CMP template details the purpose, goal, and scope of the CMP; reviews the legal authority and requirements for school divisions to create and maintain a CMP; and outlines the development and distribution process of the CMP, once completed.</a:t>
            </a:r>
          </a:p>
          <a:p>
            <a:endParaRPr lang="en-US" dirty="0"/>
          </a:p>
          <a:p>
            <a:endParaRPr lang="en-US" dirty="0"/>
          </a:p>
        </p:txBody>
      </p:sp>
      <p:sp>
        <p:nvSpPr>
          <p:cNvPr id="4" name="Slide Number Placeholder 3"/>
          <p:cNvSpPr>
            <a:spLocks noGrp="1"/>
          </p:cNvSpPr>
          <p:nvPr>
            <p:ph type="sldNum" sz="quarter" idx="5"/>
          </p:nvPr>
        </p:nvSpPr>
        <p:spPr/>
        <p:txBody>
          <a:bodyPr/>
          <a:lstStyle/>
          <a:p>
            <a:fld id="{2190070E-A5C7-2A43-A315-8FF2DE7DD372}" type="slidenum">
              <a:rPr lang="en-US" smtClean="0"/>
              <a:t>4</a:t>
            </a:fld>
            <a:endParaRPr lang="en-US"/>
          </a:p>
        </p:txBody>
      </p:sp>
    </p:spTree>
    <p:extLst>
      <p:ext uri="{BB962C8B-B14F-4D97-AF65-F5344CB8AC3E}">
        <p14:creationId xmlns:p14="http://schemas.microsoft.com/office/powerpoint/2010/main" val="1908548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While national agencies may follow a four- or five-phase approach to emergency management (prevention/mitigation, protection, preparedness, response, and recovery) the CMP template is divided into three sections (Before, During, and After) for the purpose of workflow, preparation, and consistency across the state. </a:t>
            </a:r>
          </a:p>
          <a:p>
            <a:endParaRPr lang="en-US"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The CMP Template addresses all phases of emergency management within these three sections.</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5</a:t>
            </a:fld>
            <a:endParaRPr lang="en-US"/>
          </a:p>
        </p:txBody>
      </p:sp>
    </p:spTree>
    <p:extLst>
      <p:ext uri="{BB962C8B-B14F-4D97-AF65-F5344CB8AC3E}">
        <p14:creationId xmlns:p14="http://schemas.microsoft.com/office/powerpoint/2010/main" val="1673394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completing the CMP, it is important to recognize the purpose and goal of this document as well as maintain the scope of its intent. There are many plans in place within a school and/or division and the CMP should be developed in a way that supports but doesn’t duplicate those plans. Content areas may be similar and cross-reference each other, but not override other planning documents.</a:t>
            </a:r>
          </a:p>
          <a:p>
            <a:endParaRPr lang="en-US" dirty="0"/>
          </a:p>
          <a:p>
            <a:r>
              <a:rPr lang="en-US" b="1" dirty="0"/>
              <a:t>HANDOUT: </a:t>
            </a:r>
          </a:p>
          <a:p>
            <a:r>
              <a:rPr lang="en-US" b="1" dirty="0"/>
              <a:t>Copy of applicable CMP Template</a:t>
            </a:r>
          </a:p>
          <a:p>
            <a:r>
              <a:rPr lang="en-US" b="1" dirty="0"/>
              <a:t>1.01 CMP Acronyms</a:t>
            </a:r>
          </a:p>
        </p:txBody>
      </p:sp>
      <p:sp>
        <p:nvSpPr>
          <p:cNvPr id="4" name="Slide Number Placeholder 3"/>
          <p:cNvSpPr>
            <a:spLocks noGrp="1"/>
          </p:cNvSpPr>
          <p:nvPr>
            <p:ph type="sldNum" sz="quarter" idx="5"/>
          </p:nvPr>
        </p:nvSpPr>
        <p:spPr/>
        <p:txBody>
          <a:bodyPr/>
          <a:lstStyle/>
          <a:p>
            <a:fld id="{534396AF-E60F-5B4F-B718-D49C0014B760}" type="slidenum">
              <a:rPr lang="en-US" smtClean="0"/>
              <a:t>6</a:t>
            </a:fld>
            <a:endParaRPr lang="en-US"/>
          </a:p>
        </p:txBody>
      </p:sp>
    </p:spTree>
    <p:extLst>
      <p:ext uri="{BB962C8B-B14F-4D97-AF65-F5344CB8AC3E}">
        <p14:creationId xmlns:p14="http://schemas.microsoft.com/office/powerpoint/2010/main" val="2845930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The CMP embraces a strong emphasis on strategies that focus on preventing and preparing for emergencies of all kinds that could affect a school. Importance is also placed on the significance of ensuring an effective and efficient response to and recovery from any crisis that may occur. The plan should be developed in alignment with local and regional emergency response or crisis management plans to ensure that all agencies are responding in coordination with one another.</a:t>
            </a:r>
            <a:endParaRPr lang="en-US" dirty="0">
              <a:effectLst/>
            </a:endParaRPr>
          </a:p>
          <a:p>
            <a:endParaRPr lang="en-US" dirty="0"/>
          </a:p>
          <a:p>
            <a:r>
              <a:rPr lang="en-US" dirty="0"/>
              <a:t>Other documents, plans, procedure manuals, etc. may be developed related to specific elements of the safety plan that further detail those processes, but do not override the information contained in the CMP. </a:t>
            </a:r>
          </a:p>
        </p:txBody>
      </p:sp>
      <p:sp>
        <p:nvSpPr>
          <p:cNvPr id="4" name="Slide Number Placeholder 3"/>
          <p:cNvSpPr>
            <a:spLocks noGrp="1"/>
          </p:cNvSpPr>
          <p:nvPr>
            <p:ph type="sldNum" sz="quarter" idx="5"/>
          </p:nvPr>
        </p:nvSpPr>
        <p:spPr/>
        <p:txBody>
          <a:bodyPr/>
          <a:lstStyle/>
          <a:p>
            <a:fld id="{534396AF-E60F-5B4F-B718-D49C0014B760}" type="slidenum">
              <a:rPr lang="en-US" smtClean="0"/>
              <a:t>7</a:t>
            </a:fld>
            <a:endParaRPr lang="en-US"/>
          </a:p>
        </p:txBody>
      </p:sp>
    </p:spTree>
    <p:extLst>
      <p:ext uri="{BB962C8B-B14F-4D97-AF65-F5344CB8AC3E}">
        <p14:creationId xmlns:p14="http://schemas.microsoft.com/office/powerpoint/2010/main" val="174213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sections of the CMP that are required by state code are noted as such. Sections of the template that are not legally required provide </a:t>
            </a:r>
            <a:r>
              <a:rPr lang="en-US" b="0" i="0" dirty="0">
                <a:solidFill>
                  <a:srgbClr val="000000"/>
                </a:solidFill>
                <a:effectLst/>
                <a:latin typeface="Arial" panose="020B0604020202020204" pitchFamily="34" charset="0"/>
              </a:rPr>
              <a:t>suggested actions that should be tailored to align with local and regional emergency management plans and customized to fit school and/or division-specific needs.</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8</a:t>
            </a:fld>
            <a:endParaRPr lang="en-US"/>
          </a:p>
        </p:txBody>
      </p:sp>
    </p:spTree>
    <p:extLst>
      <p:ext uri="{BB962C8B-B14F-4D97-AF65-F5344CB8AC3E}">
        <p14:creationId xmlns:p14="http://schemas.microsoft.com/office/powerpoint/2010/main" val="1142148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other sections of code throughout the template that relate to specific sections of the CMP, but these are the three major reference points for legal authority related to the bulk of the items covered in the plan. </a:t>
            </a:r>
          </a:p>
          <a:p>
            <a:endParaRPr lang="en-US" dirty="0"/>
          </a:p>
          <a:p>
            <a:r>
              <a:rPr lang="en-US" dirty="0"/>
              <a:t>A handout is available </a:t>
            </a:r>
            <a:r>
              <a:rPr lang="en-US" b="0" i="0" u="none" dirty="0"/>
              <a:t>with all legal references used throughout the CMP template.</a:t>
            </a:r>
          </a:p>
          <a:p>
            <a:endParaRPr lang="en-US" b="1" dirty="0"/>
          </a:p>
          <a:p>
            <a:r>
              <a:rPr lang="en-US" b="1" dirty="0"/>
              <a:t>HANDOUT: </a:t>
            </a:r>
          </a:p>
          <a:p>
            <a:r>
              <a:rPr lang="en-US" b="1" dirty="0"/>
              <a:t>1.02 Code of Virginia References</a:t>
            </a:r>
            <a:endParaRPr lang="en-US" dirty="0"/>
          </a:p>
        </p:txBody>
      </p:sp>
      <p:sp>
        <p:nvSpPr>
          <p:cNvPr id="4" name="Slide Number Placeholder 3"/>
          <p:cNvSpPr>
            <a:spLocks noGrp="1"/>
          </p:cNvSpPr>
          <p:nvPr>
            <p:ph type="sldNum" sz="quarter" idx="5"/>
          </p:nvPr>
        </p:nvSpPr>
        <p:spPr/>
        <p:txBody>
          <a:bodyPr/>
          <a:lstStyle/>
          <a:p>
            <a:fld id="{534396AF-E60F-5B4F-B718-D49C0014B760}" type="slidenum">
              <a:rPr lang="en-US" smtClean="0"/>
              <a:t>9</a:t>
            </a:fld>
            <a:endParaRPr lang="en-US"/>
          </a:p>
        </p:txBody>
      </p:sp>
    </p:spTree>
    <p:extLst>
      <p:ext uri="{BB962C8B-B14F-4D97-AF65-F5344CB8AC3E}">
        <p14:creationId xmlns:p14="http://schemas.microsoft.com/office/powerpoint/2010/main" val="264894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800"/>
            </a:lvl1pPr>
          </a:lstStyle>
          <a:p>
            <a:r>
              <a:rPr lang="en-US" dirty="0"/>
              <a:t>Click to edit Master title style</a:t>
            </a:r>
          </a:p>
        </p:txBody>
      </p:sp>
      <p:sp>
        <p:nvSpPr>
          <p:cNvPr id="3" name="Subtitle 2"/>
          <p:cNvSpPr>
            <a:spLocks noGrp="1"/>
          </p:cNvSpPr>
          <p:nvPr>
            <p:ph type="subTitle" idx="1"/>
          </p:nvPr>
        </p:nvSpPr>
        <p:spPr>
          <a:xfrm>
            <a:off x="1143000" y="3602038"/>
            <a:ext cx="6858000" cy="952207"/>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992" y="5055773"/>
            <a:ext cx="6224016" cy="1274064"/>
          </a:xfrm>
          <a:prstGeom prst="rect">
            <a:avLst/>
          </a:prstGeom>
        </p:spPr>
      </p:pic>
    </p:spTree>
    <p:extLst>
      <p:ext uri="{BB962C8B-B14F-4D97-AF65-F5344CB8AC3E}">
        <p14:creationId xmlns:p14="http://schemas.microsoft.com/office/powerpoint/2010/main" val="274868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6"/>
            <a:ext cx="8229600" cy="1042416"/>
          </a:xfrm>
        </p:spPr>
        <p:txBody>
          <a:bodyPr/>
          <a:lstStyle/>
          <a:p>
            <a:r>
              <a:rPr lang="en-US" dirty="0"/>
              <a:t>Click to edit Master title style</a:t>
            </a:r>
          </a:p>
        </p:txBody>
      </p:sp>
      <p:sp>
        <p:nvSpPr>
          <p:cNvPr id="3" name="Content Placeholder 2"/>
          <p:cNvSpPr>
            <a:spLocks noGrp="1"/>
          </p:cNvSpPr>
          <p:nvPr>
            <p:ph idx="1"/>
          </p:nvPr>
        </p:nvSpPr>
        <p:spPr>
          <a:xfrm>
            <a:off x="457200" y="1597981"/>
            <a:ext cx="8229600" cy="457898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12/6/2023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6400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12/6/2023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Title 1">
            <a:extLst>
              <a:ext uri="{FF2B5EF4-FFF2-40B4-BE49-F238E27FC236}">
                <a16:creationId xmlns:a16="http://schemas.microsoft.com/office/drawing/2014/main" id="{E567C778-7150-4C16-E826-EAB26AB4341E}"/>
              </a:ext>
            </a:extLst>
          </p:cNvPr>
          <p:cNvSpPr>
            <a:spLocks noGrp="1"/>
          </p:cNvSpPr>
          <p:nvPr>
            <p:ph type="title"/>
          </p:nvPr>
        </p:nvSpPr>
        <p:spPr>
          <a:xfrm>
            <a:off x="445186" y="1085764"/>
            <a:ext cx="7886700" cy="2852737"/>
          </a:xfrm>
        </p:spPr>
        <p:txBody>
          <a:bodyPr anchor="b"/>
          <a:lstStyle>
            <a:lvl1pPr>
              <a:defRPr sz="4500"/>
            </a:lvl1pPr>
          </a:lstStyle>
          <a:p>
            <a:r>
              <a:rPr lang="en-US" dirty="0"/>
              <a:t>Click to edit Master title style</a:t>
            </a:r>
          </a:p>
        </p:txBody>
      </p:sp>
      <p:sp>
        <p:nvSpPr>
          <p:cNvPr id="9" name="Text Placeholder 2">
            <a:extLst>
              <a:ext uri="{FF2B5EF4-FFF2-40B4-BE49-F238E27FC236}">
                <a16:creationId xmlns:a16="http://schemas.microsoft.com/office/drawing/2014/main" id="{11DFE1EB-C31C-D2B3-B672-C5E62EFF6511}"/>
              </a:ext>
            </a:extLst>
          </p:cNvPr>
          <p:cNvSpPr>
            <a:spLocks noGrp="1"/>
          </p:cNvSpPr>
          <p:nvPr>
            <p:ph type="body" idx="1"/>
          </p:nvPr>
        </p:nvSpPr>
        <p:spPr>
          <a:xfrm>
            <a:off x="445186" y="4057564"/>
            <a:ext cx="7886700" cy="1500187"/>
          </a:xfrm>
        </p:spPr>
        <p:txBody>
          <a:bodyPr/>
          <a:lstStyle>
            <a:lvl1pPr marL="0" indent="0">
              <a:buNone/>
              <a:defRPr sz="24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11506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12/6/2023</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Google Shape;21;p79">
            <a:extLst>
              <a:ext uri="{FF2B5EF4-FFF2-40B4-BE49-F238E27FC236}">
                <a16:creationId xmlns:a16="http://schemas.microsoft.com/office/drawing/2014/main" id="{C27D60D1-0E9C-6134-EA12-A1D925052BE5}"/>
              </a:ext>
            </a:extLst>
          </p:cNvPr>
          <p:cNvSpPr txBox="1">
            <a:spLocks noGrp="1"/>
          </p:cNvSpPr>
          <p:nvPr>
            <p:ph type="title"/>
          </p:nvPr>
        </p:nvSpPr>
        <p:spPr>
          <a:xfrm>
            <a:off x="685800" y="457200"/>
            <a:ext cx="78867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9" name="Google Shape;22;p79">
            <a:extLst>
              <a:ext uri="{FF2B5EF4-FFF2-40B4-BE49-F238E27FC236}">
                <a16:creationId xmlns:a16="http://schemas.microsoft.com/office/drawing/2014/main" id="{D057D77D-2AC9-1B7D-F084-2B323C44E62A}"/>
              </a:ext>
            </a:extLst>
          </p:cNvPr>
          <p:cNvSpPr txBox="1">
            <a:spLocks noGrp="1"/>
          </p:cNvSpPr>
          <p:nvPr>
            <p:ph type="body" idx="1" hasCustomPrompt="1"/>
          </p:nvPr>
        </p:nvSpPr>
        <p:spPr>
          <a:xfrm>
            <a:off x="685800" y="2210833"/>
            <a:ext cx="7886700" cy="3891485"/>
          </a:xfrm>
          <a:prstGeom prst="rect">
            <a:avLst/>
          </a:prstGeom>
          <a:noFill/>
          <a:ln>
            <a:noFill/>
          </a:ln>
        </p:spPr>
        <p:txBody>
          <a:bodyPr spcFirstLastPara="1" wrap="square" lIns="91425" tIns="91425" rIns="91425" bIns="91425" anchor="t" anchorCtr="0">
            <a:noAutofit/>
          </a:bodyPr>
          <a:lstStyle>
            <a:lvl1pPr marL="0" lvl="0" indent="0" algn="l">
              <a:lnSpc>
                <a:spcPct val="115000"/>
              </a:lnSpc>
              <a:spcBef>
                <a:spcPts val="0"/>
              </a:spcBef>
              <a:spcAft>
                <a:spcPts val="0"/>
              </a:spcAft>
              <a:buSzPct val="75000"/>
              <a:buFont typeface="Arial" panose="020B0604020202020204" pitchFamily="34" charset="0"/>
              <a:buNone/>
              <a:defRPr sz="2400" b="0"/>
            </a:lvl1pPr>
            <a:lvl2pPr marL="914378" lvl="1" indent="-323842" algn="l">
              <a:lnSpc>
                <a:spcPct val="115000"/>
              </a:lnSpc>
              <a:spcBef>
                <a:spcPts val="1600"/>
              </a:spcBef>
              <a:spcAft>
                <a:spcPts val="0"/>
              </a:spcAft>
              <a:buSzPts val="1500"/>
              <a:buChar char="○"/>
              <a:defRPr/>
            </a:lvl2pPr>
            <a:lvl3pPr marL="1371566" lvl="2" indent="-323842" algn="l">
              <a:lnSpc>
                <a:spcPct val="115000"/>
              </a:lnSpc>
              <a:spcBef>
                <a:spcPts val="1600"/>
              </a:spcBef>
              <a:spcAft>
                <a:spcPts val="0"/>
              </a:spcAft>
              <a:buSzPts val="1500"/>
              <a:buChar char="■"/>
              <a:defRPr/>
            </a:lvl3pPr>
            <a:lvl4pPr marL="1828754" lvl="3" indent="-323842" algn="l">
              <a:lnSpc>
                <a:spcPct val="115000"/>
              </a:lnSpc>
              <a:spcBef>
                <a:spcPts val="1600"/>
              </a:spcBef>
              <a:spcAft>
                <a:spcPts val="0"/>
              </a:spcAft>
              <a:buSzPts val="1500"/>
              <a:buChar char="●"/>
              <a:defRPr/>
            </a:lvl4pPr>
            <a:lvl5pPr marL="2285943" lvl="4" indent="-323842" algn="l">
              <a:lnSpc>
                <a:spcPct val="115000"/>
              </a:lnSpc>
              <a:spcBef>
                <a:spcPts val="1600"/>
              </a:spcBef>
              <a:spcAft>
                <a:spcPts val="0"/>
              </a:spcAft>
              <a:buSzPts val="1500"/>
              <a:buChar char="○"/>
              <a:defRPr/>
            </a:lvl5pPr>
            <a:lvl6pPr marL="2743132" lvl="5" indent="-323842" algn="l">
              <a:lnSpc>
                <a:spcPct val="115000"/>
              </a:lnSpc>
              <a:spcBef>
                <a:spcPts val="1600"/>
              </a:spcBef>
              <a:spcAft>
                <a:spcPts val="0"/>
              </a:spcAft>
              <a:buSzPts val="1500"/>
              <a:buChar char="■"/>
              <a:defRPr/>
            </a:lvl6pPr>
            <a:lvl7pPr marL="3200320" lvl="6" indent="-323842" algn="l">
              <a:lnSpc>
                <a:spcPct val="115000"/>
              </a:lnSpc>
              <a:spcBef>
                <a:spcPts val="1600"/>
              </a:spcBef>
              <a:spcAft>
                <a:spcPts val="0"/>
              </a:spcAft>
              <a:buSzPts val="1500"/>
              <a:buChar char="●"/>
              <a:defRPr/>
            </a:lvl7pPr>
            <a:lvl8pPr marL="3657509" lvl="7" indent="-323842" algn="l">
              <a:lnSpc>
                <a:spcPct val="115000"/>
              </a:lnSpc>
              <a:spcBef>
                <a:spcPts val="1600"/>
              </a:spcBef>
              <a:spcAft>
                <a:spcPts val="0"/>
              </a:spcAft>
              <a:buSzPts val="1500"/>
              <a:buChar char="○"/>
              <a:defRPr/>
            </a:lvl8pPr>
            <a:lvl9pPr marL="4114697" lvl="8" indent="-323842" algn="l">
              <a:lnSpc>
                <a:spcPct val="115000"/>
              </a:lnSpc>
              <a:spcBef>
                <a:spcPts val="1600"/>
              </a:spcBef>
              <a:spcAft>
                <a:spcPts val="1600"/>
              </a:spcAft>
              <a:buSzPts val="1500"/>
              <a:buChar char="■"/>
              <a:defRPr/>
            </a:lvl9pPr>
          </a:lstStyle>
          <a:p>
            <a:r>
              <a:rPr lang="en-US" dirty="0"/>
              <a:t>Click to add info</a:t>
            </a:r>
          </a:p>
          <a:p>
            <a:endParaRPr lang="en-US" dirty="0"/>
          </a:p>
          <a:p>
            <a:endParaRPr lang="en-US" dirty="0"/>
          </a:p>
          <a:p>
            <a:endParaRPr dirty="0"/>
          </a:p>
        </p:txBody>
      </p:sp>
      <p:sp>
        <p:nvSpPr>
          <p:cNvPr id="11" name="Content Placeholder 10">
            <a:extLst>
              <a:ext uri="{FF2B5EF4-FFF2-40B4-BE49-F238E27FC236}">
                <a16:creationId xmlns:a16="http://schemas.microsoft.com/office/drawing/2014/main" id="{E39E52C1-73F9-2BCA-3307-9E6E552795F1}"/>
              </a:ext>
            </a:extLst>
          </p:cNvPr>
          <p:cNvSpPr>
            <a:spLocks noGrp="1"/>
          </p:cNvSpPr>
          <p:nvPr>
            <p:ph sz="quarter" idx="13" hasCustomPrompt="1"/>
          </p:nvPr>
        </p:nvSpPr>
        <p:spPr>
          <a:xfrm>
            <a:off x="685800" y="1353595"/>
            <a:ext cx="7886700" cy="724443"/>
          </a:xfrm>
        </p:spPr>
        <p:txBody>
          <a:bodyPr anchor="ctr"/>
          <a:lstStyle>
            <a:lvl1pPr marL="0" indent="0">
              <a:buNone/>
              <a:defRPr sz="2800"/>
            </a:lvl1pPr>
          </a:lstStyle>
          <a:p>
            <a:pPr lvl="0"/>
            <a:r>
              <a:rPr lang="en-US" dirty="0"/>
              <a:t>Click to edit Subtitle</a:t>
            </a:r>
          </a:p>
        </p:txBody>
      </p:sp>
    </p:spTree>
    <p:extLst>
      <p:ext uri="{BB962C8B-B14F-4D97-AF65-F5344CB8AC3E}">
        <p14:creationId xmlns:p14="http://schemas.microsoft.com/office/powerpoint/2010/main" val="273310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D2FCA-A509-419B-8F76-10819BEFAE6F}"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2FC458-F1F2-4988-9912-50B92EDCE080}"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18771957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5127"/>
            <a:ext cx="8229600" cy="1046424"/>
          </a:xfrm>
          <a:prstGeom prst="rect">
            <a:avLst/>
          </a:prstGeom>
        </p:spPr>
        <p:txBody>
          <a:bodyPr vert="horz" lIns="0" tIns="0" rIns="0" bIns="0" rtlCol="0" anchor="ctr">
            <a:noAutofit/>
          </a:bodyPr>
          <a:lstStyle/>
          <a:p>
            <a:r>
              <a:rPr lang="en-US" dirty="0"/>
              <a:t>Click to edit Master title style</a:t>
            </a:r>
          </a:p>
        </p:txBody>
      </p:sp>
      <p:sp>
        <p:nvSpPr>
          <p:cNvPr id="3" name="Text Placeholder 2"/>
          <p:cNvSpPr>
            <a:spLocks noGrp="1"/>
          </p:cNvSpPr>
          <p:nvPr>
            <p:ph type="body" idx="1"/>
          </p:nvPr>
        </p:nvSpPr>
        <p:spPr>
          <a:xfrm>
            <a:off x="457200" y="1597981"/>
            <a:ext cx="8229600" cy="457898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8852" y="6356351"/>
            <a:ext cx="2057400" cy="365125"/>
          </a:xfrm>
          <a:prstGeom prst="rect">
            <a:avLst/>
          </a:prstGeom>
        </p:spPr>
        <p:txBody>
          <a:bodyPr vert="horz" lIns="0" tIns="0" rIns="0" bIns="0" rtlCol="0" anchor="b" anchorCtr="0">
            <a:noAutofit/>
          </a:bodyPr>
          <a:lstStyle>
            <a:lvl1pPr algn="l">
              <a:defRPr sz="900">
                <a:solidFill>
                  <a:schemeClr val="tx1">
                    <a:tint val="75000"/>
                  </a:schemeClr>
                </a:solidFill>
              </a:defRPr>
            </a:lvl1pPr>
          </a:lstStyle>
          <a:p>
            <a:fld id="{0C2D2FCA-A509-419B-8F76-10819BEFAE6F}" type="datetimeFigureOut">
              <a:rPr lang="en-US" smtClean="0"/>
              <a:pPr/>
              <a:t>12/6/2023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0" tIns="0" rIns="0" bIns="0" rtlCol="0" anchor="b" anchorCtr="0">
            <a:noAutofit/>
          </a:bodyP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44381" y="6356351"/>
            <a:ext cx="2057400" cy="365125"/>
          </a:xfrm>
          <a:prstGeom prst="rect">
            <a:avLst/>
          </a:prstGeom>
        </p:spPr>
        <p:txBody>
          <a:bodyPr vert="horz" lIns="0" tIns="0" rIns="0" bIns="0" rtlCol="0" anchor="b" anchorCtr="0">
            <a:noAutofit/>
          </a:bodyPr>
          <a:lstStyle>
            <a:lvl1pPr algn="r">
              <a:defRPr sz="900">
                <a:solidFill>
                  <a:schemeClr val="tx1">
                    <a:tint val="75000"/>
                  </a:schemeClr>
                </a:solidFill>
              </a:defRPr>
            </a:lvl1pPr>
          </a:lstStyle>
          <a:p>
            <a:fld id="{602FC458-F1F2-4988-9912-50B92EDCE080}" type="slidenum">
              <a:rPr lang="en-US" smtClean="0"/>
              <a:pPr/>
              <a:t>‹#›</a:t>
            </a:fld>
            <a:endParaRPr lang="en-US"/>
          </a:p>
        </p:txBody>
      </p:sp>
    </p:spTree>
    <p:extLst>
      <p:ext uri="{BB962C8B-B14F-4D97-AF65-F5344CB8AC3E}">
        <p14:creationId xmlns:p14="http://schemas.microsoft.com/office/powerpoint/2010/main" val="632210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1" r:id="rId4"/>
    <p:sldLayoutId id="2147483667" r:id="rId5"/>
  </p:sldLayoutIdLst>
  <p:txStyles>
    <p:titleStyle>
      <a:lvl1pPr algn="l" defTabSz="914400" rtl="0" eaLnBrk="1" latinLnBrk="0" hangingPunct="1">
        <a:lnSpc>
          <a:spcPct val="90000"/>
        </a:lnSpc>
        <a:spcBef>
          <a:spcPct val="0"/>
        </a:spcBef>
        <a:buNone/>
        <a:defRPr sz="40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tx2">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schemeClr>
        </a:buClr>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schemeClr>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D640-70E3-61E3-CFB2-DDA3F153E834}"/>
              </a:ext>
            </a:extLst>
          </p:cNvPr>
          <p:cNvSpPr>
            <a:spLocks noGrp="1"/>
          </p:cNvSpPr>
          <p:nvPr>
            <p:ph type="ctrTitle"/>
          </p:nvPr>
        </p:nvSpPr>
        <p:spPr/>
        <p:txBody>
          <a:bodyPr>
            <a:normAutofit/>
          </a:bodyPr>
          <a:lstStyle/>
          <a:p>
            <a:r>
              <a:rPr lang="en-US" dirty="0"/>
              <a:t>Developing Your CMP</a:t>
            </a:r>
          </a:p>
        </p:txBody>
      </p:sp>
      <p:sp>
        <p:nvSpPr>
          <p:cNvPr id="3" name="Subtitle 2">
            <a:extLst>
              <a:ext uri="{FF2B5EF4-FFF2-40B4-BE49-F238E27FC236}">
                <a16:creationId xmlns:a16="http://schemas.microsoft.com/office/drawing/2014/main" id="{A3EE97B3-6763-7E34-BEC1-3E551256AA18}"/>
              </a:ext>
            </a:extLst>
          </p:cNvPr>
          <p:cNvSpPr>
            <a:spLocks noGrp="1"/>
          </p:cNvSpPr>
          <p:nvPr>
            <p:ph type="subTitle" idx="1"/>
          </p:nvPr>
        </p:nvSpPr>
        <p:spPr/>
        <p:txBody>
          <a:bodyPr/>
          <a:lstStyle/>
          <a:p>
            <a:r>
              <a:rPr lang="en-US" dirty="0"/>
              <a:t>School Crisis, Emergency Management and Medical Emergency Response Plan</a:t>
            </a:r>
          </a:p>
        </p:txBody>
      </p:sp>
    </p:spTree>
    <p:extLst>
      <p:ext uri="{BB962C8B-B14F-4D97-AF65-F5344CB8AC3E}">
        <p14:creationId xmlns:p14="http://schemas.microsoft.com/office/powerpoint/2010/main" val="29633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0B04-E081-665A-D494-50897112A885}"/>
              </a:ext>
            </a:extLst>
          </p:cNvPr>
          <p:cNvSpPr>
            <a:spLocks noGrp="1"/>
          </p:cNvSpPr>
          <p:nvPr>
            <p:ph type="title"/>
          </p:nvPr>
        </p:nvSpPr>
        <p:spPr/>
        <p:txBody>
          <a:bodyPr/>
          <a:lstStyle/>
          <a:p>
            <a:r>
              <a:rPr lang="en-US" dirty="0"/>
              <a:t>Plan Development and Maintenance</a:t>
            </a:r>
          </a:p>
        </p:txBody>
      </p:sp>
      <p:sp>
        <p:nvSpPr>
          <p:cNvPr id="3" name="Text Placeholder 2">
            <a:extLst>
              <a:ext uri="{FF2B5EF4-FFF2-40B4-BE49-F238E27FC236}">
                <a16:creationId xmlns:a16="http://schemas.microsoft.com/office/drawing/2014/main" id="{7522ADD3-AB42-721D-EA05-6D7A41A2023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398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27FDC-7AE1-4CAB-3782-613DB943E2A9}"/>
              </a:ext>
            </a:extLst>
          </p:cNvPr>
          <p:cNvSpPr>
            <a:spLocks noGrp="1"/>
          </p:cNvSpPr>
          <p:nvPr>
            <p:ph type="title"/>
          </p:nvPr>
        </p:nvSpPr>
        <p:spPr/>
        <p:txBody>
          <a:bodyPr/>
          <a:lstStyle/>
          <a:p>
            <a:r>
              <a:rPr lang="en-US" dirty="0"/>
              <a:t>Planning Team</a:t>
            </a:r>
          </a:p>
        </p:txBody>
      </p:sp>
      <p:sp>
        <p:nvSpPr>
          <p:cNvPr id="3" name="Content Placeholder 2">
            <a:extLst>
              <a:ext uri="{FF2B5EF4-FFF2-40B4-BE49-F238E27FC236}">
                <a16:creationId xmlns:a16="http://schemas.microsoft.com/office/drawing/2014/main" id="{D56AA722-139A-2376-8AD4-2E36872C29BB}"/>
              </a:ext>
            </a:extLst>
          </p:cNvPr>
          <p:cNvSpPr>
            <a:spLocks noGrp="1"/>
          </p:cNvSpPr>
          <p:nvPr>
            <p:ph idx="1"/>
          </p:nvPr>
        </p:nvSpPr>
        <p:spPr/>
        <p:txBody>
          <a:bodyPr/>
          <a:lstStyle/>
          <a:p>
            <a:r>
              <a:rPr lang="en-US" dirty="0"/>
              <a:t>Required to work with:</a:t>
            </a:r>
          </a:p>
          <a:p>
            <a:pPr lvl="1"/>
            <a:r>
              <a:rPr lang="en-US" dirty="0"/>
              <a:t>Chief Law Enforcement Officer</a:t>
            </a:r>
          </a:p>
          <a:p>
            <a:pPr lvl="1"/>
            <a:r>
              <a:rPr lang="en-US" dirty="0"/>
              <a:t>Fire Chief</a:t>
            </a:r>
          </a:p>
          <a:p>
            <a:pPr lvl="1"/>
            <a:r>
              <a:rPr lang="en-US" dirty="0"/>
              <a:t>Chief of EMS Agency</a:t>
            </a:r>
          </a:p>
          <a:p>
            <a:pPr lvl="1"/>
            <a:r>
              <a:rPr lang="en-US" dirty="0"/>
              <a:t>Executive Director of Regional EMS Council</a:t>
            </a:r>
          </a:p>
          <a:p>
            <a:pPr lvl="1"/>
            <a:r>
              <a:rPr lang="en-US" dirty="0"/>
              <a:t>Emergency Management Official</a:t>
            </a:r>
          </a:p>
          <a:p>
            <a:pPr lvl="1"/>
            <a:r>
              <a:rPr lang="en-US" dirty="0"/>
              <a:t>Health Department Official </a:t>
            </a:r>
          </a:p>
          <a:p>
            <a:r>
              <a:rPr lang="en-US" dirty="0"/>
              <a:t>Aligns with local, regional, state, and federal plans</a:t>
            </a:r>
          </a:p>
          <a:p>
            <a:endParaRPr lang="en-US" dirty="0"/>
          </a:p>
        </p:txBody>
      </p:sp>
    </p:spTree>
    <p:extLst>
      <p:ext uri="{BB962C8B-B14F-4D97-AF65-F5344CB8AC3E}">
        <p14:creationId xmlns:p14="http://schemas.microsoft.com/office/powerpoint/2010/main" val="427455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4265-D093-F0A0-8816-F2BB4D7621B4}"/>
              </a:ext>
            </a:extLst>
          </p:cNvPr>
          <p:cNvSpPr>
            <a:spLocks noGrp="1"/>
          </p:cNvSpPr>
          <p:nvPr>
            <p:ph type="title"/>
          </p:nvPr>
        </p:nvSpPr>
        <p:spPr/>
        <p:txBody>
          <a:bodyPr/>
          <a:lstStyle/>
          <a:p>
            <a:r>
              <a:rPr lang="en-US" dirty="0"/>
              <a:t>Record of Updates and Revisions</a:t>
            </a:r>
          </a:p>
        </p:txBody>
      </p:sp>
      <p:sp>
        <p:nvSpPr>
          <p:cNvPr id="3" name="Content Placeholder 2">
            <a:extLst>
              <a:ext uri="{FF2B5EF4-FFF2-40B4-BE49-F238E27FC236}">
                <a16:creationId xmlns:a16="http://schemas.microsoft.com/office/drawing/2014/main" id="{211C5E47-599A-0F30-03BE-4191B83FCA55}"/>
              </a:ext>
            </a:extLst>
          </p:cNvPr>
          <p:cNvSpPr>
            <a:spLocks noGrp="1"/>
          </p:cNvSpPr>
          <p:nvPr>
            <p:ph idx="1"/>
          </p:nvPr>
        </p:nvSpPr>
        <p:spPr/>
        <p:txBody>
          <a:bodyPr vert="horz" lIns="0" tIns="0" rIns="0" bIns="0" rtlCol="0" anchor="t">
            <a:noAutofit/>
          </a:bodyPr>
          <a:lstStyle/>
          <a:p>
            <a:r>
              <a:rPr lang="en-US" b="1" dirty="0"/>
              <a:t>Updates</a:t>
            </a:r>
            <a:r>
              <a:rPr lang="en-US" dirty="0"/>
              <a:t> can be made as needed</a:t>
            </a:r>
          </a:p>
          <a:p>
            <a:pPr lvl="1"/>
            <a:r>
              <a:rPr lang="en-US" dirty="0"/>
              <a:t>Personnel change</a:t>
            </a:r>
          </a:p>
          <a:p>
            <a:pPr lvl="1"/>
            <a:r>
              <a:rPr lang="en-US" dirty="0"/>
              <a:t>Resources available </a:t>
            </a:r>
          </a:p>
          <a:p>
            <a:pPr lvl="1"/>
            <a:r>
              <a:rPr lang="en-US" dirty="0"/>
              <a:t>Local policy references</a:t>
            </a:r>
          </a:p>
          <a:p>
            <a:r>
              <a:rPr lang="en-US" b="1" dirty="0"/>
              <a:t>Revisions</a:t>
            </a:r>
            <a:r>
              <a:rPr lang="en-US" dirty="0"/>
              <a:t> should be made before annual review</a:t>
            </a:r>
          </a:p>
          <a:p>
            <a:pPr lvl="1"/>
            <a:r>
              <a:rPr lang="en-US" dirty="0"/>
              <a:t>Legal / legislative requirements</a:t>
            </a:r>
          </a:p>
          <a:p>
            <a:pPr lvl="1"/>
            <a:r>
              <a:rPr lang="en-US" dirty="0"/>
              <a:t>Change in protocols based on exercise or drill</a:t>
            </a:r>
            <a:endParaRPr lang="en-US" dirty="0">
              <a:cs typeface="Calibri"/>
            </a:endParaRPr>
          </a:p>
          <a:p>
            <a:pPr lvl="1"/>
            <a:r>
              <a:rPr lang="en-US" dirty="0"/>
              <a:t>Emergency that reveals deficiencies or shortfalls</a:t>
            </a:r>
          </a:p>
          <a:p>
            <a:pPr>
              <a:buClr>
                <a:srgbClr val="333F50"/>
              </a:buClr>
              <a:buFont typeface="Arial" panose="020F0502020204030204" pitchFamily="34" charset="0"/>
            </a:pPr>
            <a:r>
              <a:rPr lang="en-US" b="1" dirty="0">
                <a:ea typeface="+mn-lt"/>
                <a:cs typeface="+mn-lt"/>
              </a:rPr>
              <a:t>Annually</a:t>
            </a:r>
            <a:r>
              <a:rPr lang="en-US" dirty="0">
                <a:ea typeface="+mn-lt"/>
                <a:cs typeface="+mn-lt"/>
              </a:rPr>
              <a:t> plan must be reviewed by the school board </a:t>
            </a:r>
          </a:p>
          <a:p>
            <a:pPr lvl="1">
              <a:buClr>
                <a:srgbClr val="333F50"/>
              </a:buClr>
              <a:buFont typeface="Arial" panose="020F0502020204030204" pitchFamily="34" charset="0"/>
            </a:pPr>
            <a:r>
              <a:rPr lang="en-US" dirty="0">
                <a:ea typeface="+mn-lt"/>
                <a:cs typeface="+mn-lt"/>
              </a:rPr>
              <a:t>Superintendent must certify review to VCSCS</a:t>
            </a:r>
            <a:endParaRPr lang="en-US" b="1" dirty="0">
              <a:ea typeface="+mn-lt"/>
              <a:cs typeface="+mn-lt"/>
            </a:endParaRPr>
          </a:p>
          <a:p>
            <a:pPr marL="457200" lvl="1" indent="0">
              <a:buClr>
                <a:srgbClr val="333F50"/>
              </a:buClr>
              <a:buNone/>
            </a:pPr>
            <a:endParaRPr lang="en-US" dirty="0">
              <a:cs typeface="Calibri"/>
            </a:endParaRPr>
          </a:p>
          <a:p>
            <a:endParaRPr lang="en-US" dirty="0"/>
          </a:p>
        </p:txBody>
      </p:sp>
    </p:spTree>
    <p:extLst>
      <p:ext uri="{BB962C8B-B14F-4D97-AF65-F5344CB8AC3E}">
        <p14:creationId xmlns:p14="http://schemas.microsoft.com/office/powerpoint/2010/main" val="2025953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04012-332D-B029-5157-60F9757DD301}"/>
              </a:ext>
            </a:extLst>
          </p:cNvPr>
          <p:cNvSpPr>
            <a:spLocks noGrp="1"/>
          </p:cNvSpPr>
          <p:nvPr>
            <p:ph type="title"/>
          </p:nvPr>
        </p:nvSpPr>
        <p:spPr/>
        <p:txBody>
          <a:bodyPr/>
          <a:lstStyle/>
          <a:p>
            <a:r>
              <a:rPr lang="en-US" dirty="0"/>
              <a:t>Plan Distribution</a:t>
            </a:r>
          </a:p>
        </p:txBody>
      </p:sp>
      <p:sp>
        <p:nvSpPr>
          <p:cNvPr id="3" name="Content Placeholder 2">
            <a:extLst>
              <a:ext uri="{FF2B5EF4-FFF2-40B4-BE49-F238E27FC236}">
                <a16:creationId xmlns:a16="http://schemas.microsoft.com/office/drawing/2014/main" id="{0E67DC6C-7C3F-5D16-13CF-F2E596B5DAFB}"/>
              </a:ext>
            </a:extLst>
          </p:cNvPr>
          <p:cNvSpPr>
            <a:spLocks noGrp="1"/>
          </p:cNvSpPr>
          <p:nvPr>
            <p:ph idx="1"/>
          </p:nvPr>
        </p:nvSpPr>
        <p:spPr/>
        <p:txBody>
          <a:bodyPr/>
          <a:lstStyle/>
          <a:p>
            <a:r>
              <a:rPr lang="en-US" dirty="0"/>
              <a:t>Should be treated as confidential</a:t>
            </a:r>
          </a:p>
          <a:p>
            <a:r>
              <a:rPr lang="en-US" dirty="0"/>
              <a:t>Distribution is limited by school board</a:t>
            </a:r>
          </a:p>
          <a:p>
            <a:r>
              <a:rPr lang="en-US" dirty="0"/>
              <a:t>Previous versions should be destroyed when updated</a:t>
            </a:r>
          </a:p>
        </p:txBody>
      </p:sp>
    </p:spTree>
    <p:extLst>
      <p:ext uri="{BB962C8B-B14F-4D97-AF65-F5344CB8AC3E}">
        <p14:creationId xmlns:p14="http://schemas.microsoft.com/office/powerpoint/2010/main" val="425348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04012-332D-B029-5157-60F9757DD301}"/>
              </a:ext>
            </a:extLst>
          </p:cNvPr>
          <p:cNvSpPr>
            <a:spLocks noGrp="1"/>
          </p:cNvSpPr>
          <p:nvPr>
            <p:ph type="title"/>
          </p:nvPr>
        </p:nvSpPr>
        <p:spPr/>
        <p:txBody>
          <a:bodyPr/>
          <a:lstStyle/>
          <a:p>
            <a:r>
              <a:rPr lang="en-US" dirty="0"/>
              <a:t>Plan Distribution</a:t>
            </a:r>
          </a:p>
        </p:txBody>
      </p:sp>
      <p:sp>
        <p:nvSpPr>
          <p:cNvPr id="3" name="Content Placeholder 2">
            <a:extLst>
              <a:ext uri="{FF2B5EF4-FFF2-40B4-BE49-F238E27FC236}">
                <a16:creationId xmlns:a16="http://schemas.microsoft.com/office/drawing/2014/main" id="{0E67DC6C-7C3F-5D16-13CF-F2E596B5DAFB}"/>
              </a:ext>
            </a:extLst>
          </p:cNvPr>
          <p:cNvSpPr>
            <a:spLocks noGrp="1"/>
          </p:cNvSpPr>
          <p:nvPr>
            <p:ph idx="1"/>
          </p:nvPr>
        </p:nvSpPr>
        <p:spPr/>
        <p:txBody>
          <a:bodyPr/>
          <a:lstStyle/>
          <a:p>
            <a:r>
              <a:rPr lang="en-US" dirty="0"/>
              <a:t>Division Level: </a:t>
            </a:r>
          </a:p>
          <a:p>
            <a:pPr lvl="1"/>
            <a:r>
              <a:rPr lang="en-US" dirty="0"/>
              <a:t>Full copy</a:t>
            </a:r>
          </a:p>
          <a:p>
            <a:pPr lvl="1"/>
            <a:r>
              <a:rPr lang="en-US" dirty="0"/>
              <a:t>Superintendent, Board, Principal</a:t>
            </a:r>
          </a:p>
          <a:p>
            <a:pPr lvl="1"/>
            <a:r>
              <a:rPr lang="en-US" dirty="0"/>
              <a:t>Responding Agencies</a:t>
            </a:r>
          </a:p>
          <a:p>
            <a:r>
              <a:rPr lang="en-US" dirty="0"/>
              <a:t>School Level:</a:t>
            </a:r>
          </a:p>
          <a:p>
            <a:pPr lvl="1"/>
            <a:r>
              <a:rPr lang="en-US" dirty="0"/>
              <a:t>Full copy to Division leadership and responding agencies</a:t>
            </a:r>
          </a:p>
          <a:p>
            <a:pPr lvl="1"/>
            <a:r>
              <a:rPr lang="en-US" dirty="0"/>
              <a:t>Abbreviated copy to staff and faculty</a:t>
            </a:r>
          </a:p>
          <a:p>
            <a:pPr lvl="1"/>
            <a:r>
              <a:rPr lang="en-US" dirty="0"/>
              <a:t>Applicable sections to Relocation sites, MOU agencies</a:t>
            </a:r>
          </a:p>
        </p:txBody>
      </p:sp>
    </p:spTree>
    <p:extLst>
      <p:ext uri="{BB962C8B-B14F-4D97-AF65-F5344CB8AC3E}">
        <p14:creationId xmlns:p14="http://schemas.microsoft.com/office/powerpoint/2010/main" val="1725318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0A6E-E8CA-ABDB-2CA6-1145C81590C0}"/>
              </a:ext>
            </a:extLst>
          </p:cNvPr>
          <p:cNvSpPr>
            <a:spLocks noGrp="1"/>
          </p:cNvSpPr>
          <p:nvPr>
            <p:ph type="title"/>
          </p:nvPr>
        </p:nvSpPr>
        <p:spPr/>
        <p:txBody>
          <a:bodyPr/>
          <a:lstStyle/>
          <a:p>
            <a:r>
              <a:rPr lang="en-US"/>
              <a:t>Module 1</a:t>
            </a:r>
            <a:endParaRPr lang="en-US" dirty="0"/>
          </a:p>
        </p:txBody>
      </p:sp>
      <p:sp>
        <p:nvSpPr>
          <p:cNvPr id="3" name="Text Placeholder 2">
            <a:extLst>
              <a:ext uri="{FF2B5EF4-FFF2-40B4-BE49-F238E27FC236}">
                <a16:creationId xmlns:a16="http://schemas.microsoft.com/office/drawing/2014/main" id="{0663C6A8-1254-B642-9CBE-712C03148EF5}"/>
              </a:ext>
            </a:extLst>
          </p:cNvPr>
          <p:cNvSpPr>
            <a:spLocks noGrp="1"/>
          </p:cNvSpPr>
          <p:nvPr>
            <p:ph type="body" idx="1"/>
          </p:nvPr>
        </p:nvSpPr>
        <p:spPr/>
        <p:txBody>
          <a:bodyPr/>
          <a:lstStyle/>
          <a:p>
            <a:r>
              <a:rPr lang="en-US" dirty="0"/>
              <a:t>Prevention/Mitigation, Protection, and Preparedness Strategies</a:t>
            </a:r>
          </a:p>
        </p:txBody>
      </p:sp>
    </p:spTree>
    <p:extLst>
      <p:ext uri="{BB962C8B-B14F-4D97-AF65-F5344CB8AC3E}">
        <p14:creationId xmlns:p14="http://schemas.microsoft.com/office/powerpoint/2010/main" val="2033442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5FF2-A195-A67A-C407-3ED46E93FCC0}"/>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66EFF804-CEBE-0BAC-DE6A-889E705E9FDB}"/>
              </a:ext>
            </a:extLst>
          </p:cNvPr>
          <p:cNvSpPr>
            <a:spLocks noGrp="1"/>
          </p:cNvSpPr>
          <p:nvPr>
            <p:ph idx="1"/>
          </p:nvPr>
        </p:nvSpPr>
        <p:spPr/>
        <p:txBody>
          <a:bodyPr/>
          <a:lstStyle/>
          <a:p>
            <a:pPr marL="0" indent="0">
              <a:buNone/>
            </a:pPr>
            <a:r>
              <a:rPr lang="en-US" dirty="0">
                <a:effectLst/>
                <a:ea typeface="Calibri" panose="020F0502020204030204" pitchFamily="34" charset="0"/>
              </a:rPr>
              <a:t>Actions taken to avoid an incident or to intervene to stop an incident from occurring</a:t>
            </a:r>
            <a:r>
              <a:rPr lang="en-US" dirty="0">
                <a:effectLst/>
              </a:rPr>
              <a:t> </a:t>
            </a:r>
          </a:p>
          <a:p>
            <a:pPr marL="0" indent="0">
              <a:buNone/>
            </a:pPr>
            <a:endParaRPr lang="en-US" dirty="0"/>
          </a:p>
          <a:p>
            <a:pPr marL="0" indent="0">
              <a:buNone/>
            </a:pPr>
            <a:r>
              <a:rPr lang="en-US" dirty="0"/>
              <a:t>May include:</a:t>
            </a:r>
          </a:p>
          <a:p>
            <a:r>
              <a:rPr lang="en-US" sz="2400" dirty="0"/>
              <a:t>Vulnerability assessments and corrections</a:t>
            </a:r>
          </a:p>
          <a:p>
            <a:r>
              <a:rPr lang="en-US" sz="2400" dirty="0"/>
              <a:t>School climate and culture surveys</a:t>
            </a:r>
          </a:p>
          <a:p>
            <a:r>
              <a:rPr lang="en-US" sz="2400" dirty="0"/>
              <a:t>Establishing communications procedures</a:t>
            </a:r>
          </a:p>
          <a:p>
            <a:r>
              <a:rPr lang="en-US" sz="2400" dirty="0"/>
              <a:t>Policies related to building access</a:t>
            </a:r>
          </a:p>
          <a:p>
            <a:r>
              <a:rPr lang="en-US" sz="2400" dirty="0"/>
              <a:t>Systems for student and staff accountability</a:t>
            </a:r>
          </a:p>
        </p:txBody>
      </p:sp>
    </p:spTree>
    <p:extLst>
      <p:ext uri="{BB962C8B-B14F-4D97-AF65-F5344CB8AC3E}">
        <p14:creationId xmlns:p14="http://schemas.microsoft.com/office/powerpoint/2010/main" val="3314746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5FF2-A195-A67A-C407-3ED46E93FCC0}"/>
              </a:ext>
            </a:extLst>
          </p:cNvPr>
          <p:cNvSpPr>
            <a:spLocks noGrp="1"/>
          </p:cNvSpPr>
          <p:nvPr>
            <p:ph type="title"/>
          </p:nvPr>
        </p:nvSpPr>
        <p:spPr/>
        <p:txBody>
          <a:bodyPr/>
          <a:lstStyle/>
          <a:p>
            <a:r>
              <a:rPr lang="en-US" dirty="0"/>
              <a:t>Mitigation</a:t>
            </a:r>
          </a:p>
        </p:txBody>
      </p:sp>
      <p:sp>
        <p:nvSpPr>
          <p:cNvPr id="3" name="Content Placeholder 2">
            <a:extLst>
              <a:ext uri="{FF2B5EF4-FFF2-40B4-BE49-F238E27FC236}">
                <a16:creationId xmlns:a16="http://schemas.microsoft.com/office/drawing/2014/main" id="{66EFF804-CEBE-0BAC-DE6A-889E705E9FDB}"/>
              </a:ext>
            </a:extLst>
          </p:cNvPr>
          <p:cNvSpPr>
            <a:spLocks noGrp="1"/>
          </p:cNvSpPr>
          <p:nvPr>
            <p:ph idx="1"/>
          </p:nvPr>
        </p:nvSpPr>
        <p:spPr/>
        <p:txBody>
          <a:bodyPr/>
          <a:lstStyle/>
          <a:p>
            <a:pPr marL="0" indent="0">
              <a:buNone/>
            </a:pPr>
            <a:r>
              <a:rPr lang="en-US" dirty="0">
                <a:effectLst/>
                <a:ea typeface="Calibri" panose="020F0502020204030204" pitchFamily="34" charset="0"/>
              </a:rPr>
              <a:t>Sustained activities to reduce the loss of life and property by avoiding or lessening the impact of an unavoidable disaster</a:t>
            </a:r>
            <a:r>
              <a:rPr lang="en-US" dirty="0">
                <a:effectLst/>
              </a:rPr>
              <a:t> </a:t>
            </a:r>
          </a:p>
          <a:p>
            <a:pPr marL="0" indent="0">
              <a:buNone/>
            </a:pPr>
            <a:endParaRPr lang="en-US" dirty="0"/>
          </a:p>
          <a:p>
            <a:pPr marL="0" indent="0">
              <a:buNone/>
            </a:pPr>
            <a:r>
              <a:rPr lang="en-US" dirty="0"/>
              <a:t>May include:</a:t>
            </a:r>
          </a:p>
          <a:p>
            <a:r>
              <a:rPr lang="en-US" sz="2400" dirty="0">
                <a:effectLst/>
                <a:ea typeface="Calibri" panose="020F0502020204030204" pitchFamily="34" charset="0"/>
                <a:cs typeface="Times New Roman" panose="02020603050405020304" pitchFamily="18" charset="0"/>
              </a:rPr>
              <a:t>Fencing hazardous areas</a:t>
            </a:r>
          </a:p>
          <a:p>
            <a:r>
              <a:rPr lang="en-US" sz="2400" dirty="0">
                <a:effectLst/>
                <a:ea typeface="Calibri" panose="020F0502020204030204" pitchFamily="34" charset="0"/>
                <a:cs typeface="Times New Roman" panose="02020603050405020304" pitchFamily="18" charset="0"/>
              </a:rPr>
              <a:t>Anchoring outdoor equipment that could become flying projectiles in high winds</a:t>
            </a:r>
          </a:p>
          <a:p>
            <a:r>
              <a:rPr lang="en-US" sz="2400" dirty="0">
                <a:effectLst/>
                <a:ea typeface="Calibri" panose="020F0502020204030204" pitchFamily="34" charset="0"/>
              </a:rPr>
              <a:t>Bolting bookshelves to walls and securing loose wires</a:t>
            </a:r>
            <a:endParaRPr lang="en-US" sz="2400" dirty="0"/>
          </a:p>
        </p:txBody>
      </p:sp>
    </p:spTree>
    <p:extLst>
      <p:ext uri="{BB962C8B-B14F-4D97-AF65-F5344CB8AC3E}">
        <p14:creationId xmlns:p14="http://schemas.microsoft.com/office/powerpoint/2010/main" val="3089030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541C0-666F-C201-3805-F414F2A3AD9B}"/>
              </a:ext>
            </a:extLst>
          </p:cNvPr>
          <p:cNvSpPr>
            <a:spLocks noGrp="1"/>
          </p:cNvSpPr>
          <p:nvPr>
            <p:ph type="title"/>
          </p:nvPr>
        </p:nvSpPr>
        <p:spPr/>
        <p:txBody>
          <a:bodyPr/>
          <a:lstStyle/>
          <a:p>
            <a:r>
              <a:rPr lang="en-US" dirty="0"/>
              <a:t>Protection</a:t>
            </a:r>
          </a:p>
        </p:txBody>
      </p:sp>
      <p:sp>
        <p:nvSpPr>
          <p:cNvPr id="3" name="Content Placeholder 2">
            <a:extLst>
              <a:ext uri="{FF2B5EF4-FFF2-40B4-BE49-F238E27FC236}">
                <a16:creationId xmlns:a16="http://schemas.microsoft.com/office/drawing/2014/main" id="{D36B8855-B4C7-27D0-551F-527C78DB7885}"/>
              </a:ext>
            </a:extLst>
          </p:cNvPr>
          <p:cNvSpPr>
            <a:spLocks noGrp="1"/>
          </p:cNvSpPr>
          <p:nvPr>
            <p:ph idx="1"/>
          </p:nvPr>
        </p:nvSpPr>
        <p:spPr/>
        <p:txBody>
          <a:bodyPr/>
          <a:lstStyle/>
          <a:p>
            <a:pPr marL="0" indent="0">
              <a:buNone/>
            </a:pPr>
            <a:r>
              <a:rPr lang="en-US" dirty="0">
                <a:effectLst/>
                <a:ea typeface="Calibri" panose="020F0502020204030204" pitchFamily="34" charset="0"/>
                <a:cs typeface="Times New Roman" panose="02020603050405020304" pitchFamily="18" charset="0"/>
              </a:rPr>
              <a:t>Actions taken to safeguard all students, staff, assets, and critical infrastructure elements against threats and hazards</a:t>
            </a:r>
            <a:r>
              <a:rPr lang="en-US" dirty="0">
                <a:effectLst/>
              </a:rPr>
              <a:t> </a:t>
            </a:r>
          </a:p>
          <a:p>
            <a:pPr marL="0" indent="0">
              <a:buNone/>
            </a:pPr>
            <a:endParaRPr lang="en-US" dirty="0"/>
          </a:p>
          <a:p>
            <a:pPr marL="0" indent="0">
              <a:buNone/>
            </a:pPr>
            <a:r>
              <a:rPr lang="en-US" dirty="0"/>
              <a:t>May include:</a:t>
            </a:r>
          </a:p>
          <a:p>
            <a:r>
              <a:rPr lang="en-US" sz="2400" dirty="0">
                <a:effectLst/>
                <a:ea typeface="Calibri" panose="020F0502020204030204" pitchFamily="34" charset="0"/>
                <a:cs typeface="Times New Roman" panose="02020603050405020304" pitchFamily="18" charset="0"/>
              </a:rPr>
              <a:t>Monitoring information related to physical or cyber threats</a:t>
            </a:r>
          </a:p>
          <a:p>
            <a:r>
              <a:rPr lang="en-US" sz="2400" dirty="0">
                <a:effectLst/>
                <a:ea typeface="Calibri" panose="020F0502020204030204" pitchFamily="34" charset="0"/>
                <a:cs typeface="Times New Roman" panose="02020603050405020304" pitchFamily="18" charset="0"/>
              </a:rPr>
              <a:t>Delaying, diverting, and halting perceived threats</a:t>
            </a:r>
          </a:p>
          <a:p>
            <a:r>
              <a:rPr lang="en-US" sz="2400" dirty="0">
                <a:effectLst/>
                <a:ea typeface="Calibri" panose="020F0502020204030204" pitchFamily="34" charset="0"/>
                <a:cs typeface="Times New Roman" panose="02020603050405020304" pitchFamily="18" charset="0"/>
              </a:rPr>
              <a:t>Using technological and cyber measures to control access to critical locations and systems</a:t>
            </a:r>
          </a:p>
          <a:p>
            <a:pPr marL="0" indent="0">
              <a:buNone/>
            </a:pPr>
            <a:endParaRPr lang="en-US" dirty="0"/>
          </a:p>
        </p:txBody>
      </p:sp>
    </p:spTree>
    <p:extLst>
      <p:ext uri="{BB962C8B-B14F-4D97-AF65-F5344CB8AC3E}">
        <p14:creationId xmlns:p14="http://schemas.microsoft.com/office/powerpoint/2010/main" val="607756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032C0-7CD1-399E-4C32-DCCAAD8702EC}"/>
              </a:ext>
            </a:extLst>
          </p:cNvPr>
          <p:cNvSpPr>
            <a:spLocks noGrp="1"/>
          </p:cNvSpPr>
          <p:nvPr>
            <p:ph type="title"/>
          </p:nvPr>
        </p:nvSpPr>
        <p:spPr/>
        <p:txBody>
          <a:bodyPr/>
          <a:lstStyle/>
          <a:p>
            <a:r>
              <a:rPr lang="en-US" dirty="0"/>
              <a:t>Preparedness</a:t>
            </a:r>
          </a:p>
        </p:txBody>
      </p:sp>
      <p:sp>
        <p:nvSpPr>
          <p:cNvPr id="3" name="Content Placeholder 2">
            <a:extLst>
              <a:ext uri="{FF2B5EF4-FFF2-40B4-BE49-F238E27FC236}">
                <a16:creationId xmlns:a16="http://schemas.microsoft.com/office/drawing/2014/main" id="{67D2074E-52C3-6518-0A87-DC5EE7C6FE03}"/>
              </a:ext>
            </a:extLst>
          </p:cNvPr>
          <p:cNvSpPr>
            <a:spLocks noGrp="1"/>
          </p:cNvSpPr>
          <p:nvPr>
            <p:ph idx="1"/>
          </p:nvPr>
        </p:nvSpPr>
        <p:spPr/>
        <p:txBody>
          <a:bodyPr/>
          <a:lstStyle/>
          <a:p>
            <a:pPr marL="0" indent="0">
              <a:buNone/>
            </a:pPr>
            <a:r>
              <a:rPr lang="en-US" dirty="0">
                <a:ea typeface="Calibri" panose="020F0502020204030204" pitchFamily="34" charset="0"/>
              </a:rPr>
              <a:t>A</a:t>
            </a:r>
            <a:r>
              <a:rPr lang="en-US" dirty="0">
                <a:effectLst/>
                <a:ea typeface="Calibri" panose="020F0502020204030204" pitchFamily="34" charset="0"/>
              </a:rPr>
              <a:t>ctions to ensure that all stakeholders can respond in a rapid, coordinated, and effective manner to help save lives and minimize damage</a:t>
            </a:r>
            <a:endParaRPr lang="en-US" dirty="0">
              <a:ea typeface="Calibri" panose="020F0502020204030204" pitchFamily="34" charset="0"/>
            </a:endParaRPr>
          </a:p>
          <a:p>
            <a:pPr marL="0" indent="0">
              <a:buNone/>
            </a:pPr>
            <a:endParaRPr lang="en-US" dirty="0">
              <a:effectLst/>
            </a:endParaRPr>
          </a:p>
          <a:p>
            <a:pPr marL="0" indent="0">
              <a:buNone/>
            </a:pPr>
            <a:r>
              <a:rPr lang="en-US" dirty="0"/>
              <a:t>May include:</a:t>
            </a:r>
          </a:p>
          <a:p>
            <a:r>
              <a:rPr lang="en-US" sz="2400" dirty="0">
                <a:effectLst/>
                <a:ea typeface="Calibri" panose="020F0502020204030204" pitchFamily="34" charset="0"/>
                <a:cs typeface="Times New Roman" panose="02020603050405020304" pitchFamily="18" charset="0"/>
              </a:rPr>
              <a:t>Establishing Incident Command System</a:t>
            </a:r>
          </a:p>
          <a:p>
            <a:r>
              <a:rPr lang="en-US" sz="2400" dirty="0">
                <a:effectLst/>
                <a:ea typeface="Calibri" panose="020F0502020204030204" pitchFamily="34" charset="0"/>
                <a:cs typeface="Times New Roman" panose="02020603050405020304" pitchFamily="18" charset="0"/>
              </a:rPr>
              <a:t>Preparing emergency supplies and equipment</a:t>
            </a:r>
          </a:p>
          <a:p>
            <a:r>
              <a:rPr lang="en-US" sz="2400" dirty="0">
                <a:effectLst/>
                <a:ea typeface="Calibri" panose="020F0502020204030204" pitchFamily="34" charset="0"/>
                <a:cs typeface="Times New Roman" panose="02020603050405020304" pitchFamily="18" charset="0"/>
              </a:rPr>
              <a:t>Designating response areas of the facility</a:t>
            </a:r>
          </a:p>
          <a:p>
            <a:r>
              <a:rPr lang="en-US" sz="2400" dirty="0">
                <a:effectLst/>
                <a:ea typeface="Calibri" panose="020F0502020204030204" pitchFamily="34" charset="0"/>
                <a:cs typeface="Times New Roman" panose="02020603050405020304" pitchFamily="18" charset="0"/>
              </a:rPr>
              <a:t>Implementing drills, trainings, and exercises with fidelity that include students, staff, and first responders</a:t>
            </a:r>
          </a:p>
          <a:p>
            <a:pPr marL="0" indent="0">
              <a:buNone/>
            </a:pPr>
            <a:endParaRPr lang="en-US" dirty="0">
              <a:effectLst/>
            </a:endParaRPr>
          </a:p>
        </p:txBody>
      </p:sp>
    </p:spTree>
    <p:extLst>
      <p:ext uri="{BB962C8B-B14F-4D97-AF65-F5344CB8AC3E}">
        <p14:creationId xmlns:p14="http://schemas.microsoft.com/office/powerpoint/2010/main" val="2030476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140-03D8-9DD0-9F4B-D6DA67E6831D}"/>
              </a:ext>
            </a:extLst>
          </p:cNvPr>
          <p:cNvSpPr>
            <a:spLocks noGrp="1"/>
          </p:cNvSpPr>
          <p:nvPr>
            <p:ph type="title"/>
          </p:nvPr>
        </p:nvSpPr>
        <p:spPr/>
        <p:txBody>
          <a:bodyPr/>
          <a:lstStyle/>
          <a:p>
            <a:r>
              <a:rPr lang="en-US" dirty="0"/>
              <a:t>Unit 1: BEFORE</a:t>
            </a:r>
          </a:p>
        </p:txBody>
      </p:sp>
      <p:sp>
        <p:nvSpPr>
          <p:cNvPr id="3" name="Text Placeholder 2">
            <a:extLst>
              <a:ext uri="{FF2B5EF4-FFF2-40B4-BE49-F238E27FC236}">
                <a16:creationId xmlns:a16="http://schemas.microsoft.com/office/drawing/2014/main" id="{9FB5134E-5097-AE7E-165C-07707ADC161C}"/>
              </a:ext>
            </a:extLst>
          </p:cNvPr>
          <p:cNvSpPr>
            <a:spLocks noGrp="1"/>
          </p:cNvSpPr>
          <p:nvPr>
            <p:ph type="body" idx="1"/>
          </p:nvPr>
        </p:nvSpPr>
        <p:spPr/>
        <p:txBody>
          <a:bodyPr/>
          <a:lstStyle/>
          <a:p>
            <a:r>
              <a:rPr lang="en-US" dirty="0"/>
              <a:t>Important Considerations Before a Crisis</a:t>
            </a:r>
          </a:p>
        </p:txBody>
      </p:sp>
    </p:spTree>
    <p:extLst>
      <p:ext uri="{BB962C8B-B14F-4D97-AF65-F5344CB8AC3E}">
        <p14:creationId xmlns:p14="http://schemas.microsoft.com/office/powerpoint/2010/main" val="3737487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BE200-E8CB-B590-9E3D-A974CD475E6B}"/>
              </a:ext>
            </a:extLst>
          </p:cNvPr>
          <p:cNvSpPr>
            <a:spLocks noGrp="1"/>
          </p:cNvSpPr>
          <p:nvPr>
            <p:ph type="title"/>
          </p:nvPr>
        </p:nvSpPr>
        <p:spPr/>
        <p:txBody>
          <a:bodyPr/>
          <a:lstStyle/>
          <a:p>
            <a:r>
              <a:rPr lang="en-US" dirty="0"/>
              <a:t>Safety Team / Committee</a:t>
            </a:r>
          </a:p>
        </p:txBody>
      </p:sp>
      <p:sp>
        <p:nvSpPr>
          <p:cNvPr id="3" name="Content Placeholder 2">
            <a:extLst>
              <a:ext uri="{FF2B5EF4-FFF2-40B4-BE49-F238E27FC236}">
                <a16:creationId xmlns:a16="http://schemas.microsoft.com/office/drawing/2014/main" id="{91CB4B40-DA43-2F34-0AB5-3A3EB37E5BA2}"/>
              </a:ext>
            </a:extLst>
          </p:cNvPr>
          <p:cNvSpPr>
            <a:spLocks noGrp="1"/>
          </p:cNvSpPr>
          <p:nvPr>
            <p:ph idx="1"/>
          </p:nvPr>
        </p:nvSpPr>
        <p:spPr/>
        <p:txBody>
          <a:bodyPr/>
          <a:lstStyle/>
          <a:p>
            <a:r>
              <a:rPr lang="en-US" dirty="0"/>
              <a:t>Membership</a:t>
            </a:r>
          </a:p>
          <a:p>
            <a:pPr lvl="1"/>
            <a:r>
              <a:rPr lang="en-US" dirty="0"/>
              <a:t>Varying perspectives </a:t>
            </a:r>
          </a:p>
          <a:p>
            <a:pPr lvl="1"/>
            <a:r>
              <a:rPr lang="en-US" dirty="0"/>
              <a:t>Knowledge of facility-specific needs</a:t>
            </a:r>
          </a:p>
          <a:p>
            <a:r>
              <a:rPr lang="en-US" dirty="0"/>
              <a:t>Roles / Responsibilities</a:t>
            </a:r>
          </a:p>
          <a:p>
            <a:pPr lvl="1"/>
            <a:r>
              <a:rPr lang="en-US" dirty="0"/>
              <a:t>Oversee safety for building</a:t>
            </a:r>
          </a:p>
          <a:p>
            <a:pPr lvl="1"/>
            <a:r>
              <a:rPr lang="en-US" dirty="0"/>
              <a:t>Provide feedback on plan, drills, exercise, etc.</a:t>
            </a:r>
          </a:p>
          <a:p>
            <a:r>
              <a:rPr lang="en-US" dirty="0"/>
              <a:t>Suggested additional training</a:t>
            </a:r>
          </a:p>
          <a:p>
            <a:pPr lvl="1"/>
            <a:r>
              <a:rPr lang="en-US" dirty="0"/>
              <a:t>Incident Command System</a:t>
            </a:r>
          </a:p>
          <a:p>
            <a:pPr lvl="1"/>
            <a:r>
              <a:rPr lang="en-US" dirty="0"/>
              <a:t>Delivery of Critical Incident Response curriculum</a:t>
            </a:r>
          </a:p>
          <a:p>
            <a:pPr lvl="1"/>
            <a:r>
              <a:rPr lang="en-US" dirty="0"/>
              <a:t>Behavioral Threat Assessment overview training</a:t>
            </a:r>
          </a:p>
        </p:txBody>
      </p:sp>
    </p:spTree>
    <p:extLst>
      <p:ext uri="{BB962C8B-B14F-4D97-AF65-F5344CB8AC3E}">
        <p14:creationId xmlns:p14="http://schemas.microsoft.com/office/powerpoint/2010/main" val="2975391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87455-2CFA-A8D9-B295-6EB6663EAE62}"/>
              </a:ext>
            </a:extLst>
          </p:cNvPr>
          <p:cNvSpPr>
            <a:spLocks noGrp="1"/>
          </p:cNvSpPr>
          <p:nvPr>
            <p:ph type="title"/>
          </p:nvPr>
        </p:nvSpPr>
        <p:spPr/>
        <p:txBody>
          <a:bodyPr/>
          <a:lstStyle/>
          <a:p>
            <a:r>
              <a:rPr lang="en-US" dirty="0"/>
              <a:t>Readiness Levels</a:t>
            </a:r>
          </a:p>
        </p:txBody>
      </p:sp>
      <p:sp>
        <p:nvSpPr>
          <p:cNvPr id="3" name="Content Placeholder 2">
            <a:extLst>
              <a:ext uri="{FF2B5EF4-FFF2-40B4-BE49-F238E27FC236}">
                <a16:creationId xmlns:a16="http://schemas.microsoft.com/office/drawing/2014/main" id="{058D35DF-EF35-01C0-72C0-169A7C5DCCBF}"/>
              </a:ext>
            </a:extLst>
          </p:cNvPr>
          <p:cNvSpPr>
            <a:spLocks noGrp="1"/>
          </p:cNvSpPr>
          <p:nvPr>
            <p:ph idx="1"/>
          </p:nvPr>
        </p:nvSpPr>
        <p:spPr/>
        <p:txBody>
          <a:bodyPr/>
          <a:lstStyle/>
          <a:p>
            <a:r>
              <a:rPr lang="en-US" dirty="0"/>
              <a:t>Describe varying levels of activities</a:t>
            </a:r>
          </a:p>
          <a:p>
            <a:r>
              <a:rPr lang="en-US" dirty="0"/>
              <a:t>Align with local, regional levels</a:t>
            </a:r>
          </a:p>
          <a:p>
            <a:endParaRPr lang="en-US" dirty="0"/>
          </a:p>
          <a:p>
            <a:pPr marL="0" indent="0">
              <a:buNone/>
            </a:pPr>
            <a:r>
              <a:rPr lang="en-US" dirty="0"/>
              <a:t>Level 1: Normal Operations</a:t>
            </a:r>
          </a:p>
          <a:p>
            <a:pPr marL="0" indent="0">
              <a:buNone/>
            </a:pPr>
            <a:r>
              <a:rPr lang="en-US" dirty="0"/>
              <a:t>Level 2: Increased Awareness</a:t>
            </a:r>
          </a:p>
          <a:p>
            <a:pPr marL="0" indent="0">
              <a:buNone/>
            </a:pPr>
            <a:r>
              <a:rPr lang="en-US" dirty="0"/>
              <a:t>Level 3: Increased Readiness</a:t>
            </a:r>
          </a:p>
          <a:p>
            <a:pPr marL="0" indent="0">
              <a:buNone/>
            </a:pPr>
            <a:r>
              <a:rPr lang="en-US" dirty="0"/>
              <a:t>Level 4: Escalated</a:t>
            </a:r>
          </a:p>
          <a:p>
            <a:pPr marL="0" indent="0">
              <a:buNone/>
            </a:pPr>
            <a:r>
              <a:rPr lang="en-US" dirty="0"/>
              <a:t>Level 5: Emergency</a:t>
            </a:r>
          </a:p>
        </p:txBody>
      </p:sp>
      <p:pic>
        <p:nvPicPr>
          <p:cNvPr id="4" name="Picture 3" descr="Chris Scuderi - Public Safety and Law Enforcement Training Coordinator - Virginia  DCJS | LinkedIn">
            <a:extLst>
              <a:ext uri="{FF2B5EF4-FFF2-40B4-BE49-F238E27FC236}">
                <a16:creationId xmlns:a16="http://schemas.microsoft.com/office/drawing/2014/main" id="{9A51952D-0A1C-E526-09E2-E3D7791BD448}"/>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134558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019B1-0FA0-4611-E114-1C3CA29E2B4E}"/>
              </a:ext>
            </a:extLst>
          </p:cNvPr>
          <p:cNvSpPr>
            <a:spLocks noGrp="1"/>
          </p:cNvSpPr>
          <p:nvPr>
            <p:ph type="title"/>
          </p:nvPr>
        </p:nvSpPr>
        <p:spPr/>
        <p:txBody>
          <a:bodyPr/>
          <a:lstStyle/>
          <a:p>
            <a:r>
              <a:rPr lang="en-US" dirty="0"/>
              <a:t>Hazard Analysis</a:t>
            </a:r>
          </a:p>
        </p:txBody>
      </p:sp>
      <p:sp>
        <p:nvSpPr>
          <p:cNvPr id="3" name="Content Placeholder 2">
            <a:extLst>
              <a:ext uri="{FF2B5EF4-FFF2-40B4-BE49-F238E27FC236}">
                <a16:creationId xmlns:a16="http://schemas.microsoft.com/office/drawing/2014/main" id="{6F0C702D-A608-8201-C680-D027D33ECE48}"/>
              </a:ext>
            </a:extLst>
          </p:cNvPr>
          <p:cNvSpPr>
            <a:spLocks noGrp="1"/>
          </p:cNvSpPr>
          <p:nvPr>
            <p:ph idx="1"/>
          </p:nvPr>
        </p:nvSpPr>
        <p:spPr/>
        <p:txBody>
          <a:bodyPr/>
          <a:lstStyle/>
          <a:p>
            <a:r>
              <a:rPr lang="en-US" dirty="0"/>
              <a:t>Completing the Hazard Analysis</a:t>
            </a:r>
          </a:p>
          <a:p>
            <a:pPr lvl="1"/>
            <a:r>
              <a:rPr lang="en-US" dirty="0"/>
              <a:t>Varying sources of data</a:t>
            </a:r>
          </a:p>
          <a:p>
            <a:pPr lvl="1"/>
            <a:r>
              <a:rPr lang="en-US" dirty="0"/>
              <a:t>Use to guide response actions</a:t>
            </a:r>
          </a:p>
          <a:p>
            <a:pPr lvl="1"/>
            <a:r>
              <a:rPr lang="en-US" dirty="0"/>
              <a:t>Use to guide drill / exercise development</a:t>
            </a:r>
          </a:p>
          <a:p>
            <a:r>
              <a:rPr lang="en-US" dirty="0"/>
              <a:t>Continued risk assessment</a:t>
            </a:r>
          </a:p>
          <a:p>
            <a:r>
              <a:rPr lang="en-US" dirty="0"/>
              <a:t>State Audit process / Safety Inspection Checklist</a:t>
            </a:r>
          </a:p>
        </p:txBody>
      </p:sp>
    </p:spTree>
    <p:extLst>
      <p:ext uri="{BB962C8B-B14F-4D97-AF65-F5344CB8AC3E}">
        <p14:creationId xmlns:p14="http://schemas.microsoft.com/office/powerpoint/2010/main" val="3386776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019B1-0FA0-4611-E114-1C3CA29E2B4E}"/>
              </a:ext>
            </a:extLst>
          </p:cNvPr>
          <p:cNvSpPr>
            <a:spLocks noGrp="1"/>
          </p:cNvSpPr>
          <p:nvPr>
            <p:ph type="title"/>
          </p:nvPr>
        </p:nvSpPr>
        <p:spPr/>
        <p:txBody>
          <a:bodyPr/>
          <a:lstStyle/>
          <a:p>
            <a:r>
              <a:rPr lang="en-US" dirty="0"/>
              <a:t>Types of Hazard</a:t>
            </a:r>
          </a:p>
        </p:txBody>
      </p:sp>
      <p:sp>
        <p:nvSpPr>
          <p:cNvPr id="3" name="Content Placeholder 2">
            <a:extLst>
              <a:ext uri="{FF2B5EF4-FFF2-40B4-BE49-F238E27FC236}">
                <a16:creationId xmlns:a16="http://schemas.microsoft.com/office/drawing/2014/main" id="{6F0C702D-A608-8201-C680-D027D33ECE48}"/>
              </a:ext>
            </a:extLst>
          </p:cNvPr>
          <p:cNvSpPr>
            <a:spLocks noGrp="1"/>
          </p:cNvSpPr>
          <p:nvPr>
            <p:ph idx="1"/>
          </p:nvPr>
        </p:nvSpPr>
        <p:spPr/>
        <p:txBody>
          <a:bodyPr/>
          <a:lstStyle/>
          <a:p>
            <a:r>
              <a:rPr lang="en-US" dirty="0"/>
              <a:t>Natural Hazards</a:t>
            </a:r>
          </a:p>
          <a:p>
            <a:r>
              <a:rPr lang="en-US" dirty="0"/>
              <a:t>Technological Hazards</a:t>
            </a:r>
          </a:p>
          <a:p>
            <a:r>
              <a:rPr lang="en-US" dirty="0"/>
              <a:t>Biological Hazards</a:t>
            </a:r>
          </a:p>
          <a:p>
            <a:r>
              <a:rPr lang="en-US" dirty="0"/>
              <a:t>Adversarial, Incidental, Human-Caused Threats</a:t>
            </a:r>
          </a:p>
          <a:p>
            <a:r>
              <a:rPr lang="en-US" dirty="0"/>
              <a:t>Facility-Specific Hazards</a:t>
            </a:r>
          </a:p>
        </p:txBody>
      </p:sp>
    </p:spTree>
    <p:extLst>
      <p:ext uri="{BB962C8B-B14F-4D97-AF65-F5344CB8AC3E}">
        <p14:creationId xmlns:p14="http://schemas.microsoft.com/office/powerpoint/2010/main" val="225742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1482-DB97-AF1E-C584-DDB43F70A8E1}"/>
              </a:ext>
            </a:extLst>
          </p:cNvPr>
          <p:cNvSpPr>
            <a:spLocks noGrp="1"/>
          </p:cNvSpPr>
          <p:nvPr>
            <p:ph type="title"/>
          </p:nvPr>
        </p:nvSpPr>
        <p:spPr/>
        <p:txBody>
          <a:bodyPr/>
          <a:lstStyle/>
          <a:p>
            <a:r>
              <a:rPr lang="en-US" dirty="0"/>
              <a:t>Risk Identification</a:t>
            </a:r>
          </a:p>
        </p:txBody>
      </p:sp>
      <p:sp>
        <p:nvSpPr>
          <p:cNvPr id="3" name="Content Placeholder 2">
            <a:extLst>
              <a:ext uri="{FF2B5EF4-FFF2-40B4-BE49-F238E27FC236}">
                <a16:creationId xmlns:a16="http://schemas.microsoft.com/office/drawing/2014/main" id="{D2B2E57F-74E8-EF9A-7255-23C31F84862F}"/>
              </a:ext>
            </a:extLst>
          </p:cNvPr>
          <p:cNvSpPr>
            <a:spLocks noGrp="1"/>
          </p:cNvSpPr>
          <p:nvPr>
            <p:ph idx="1"/>
          </p:nvPr>
        </p:nvSpPr>
        <p:spPr/>
        <p:txBody>
          <a:bodyPr/>
          <a:lstStyle/>
          <a:p>
            <a:r>
              <a:rPr lang="en-US" dirty="0"/>
              <a:t>Safety Assessment</a:t>
            </a:r>
          </a:p>
          <a:p>
            <a:r>
              <a:rPr lang="en-US" dirty="0"/>
              <a:t>State Audit Process</a:t>
            </a:r>
          </a:p>
          <a:p>
            <a:r>
              <a:rPr lang="en-US" dirty="0"/>
              <a:t>Behavioral Threat Assessment</a:t>
            </a:r>
          </a:p>
          <a:p>
            <a:r>
              <a:rPr lang="en-US" dirty="0"/>
              <a:t>Anonymous Reporting</a:t>
            </a:r>
          </a:p>
          <a:p>
            <a:endParaRPr lang="en-US" dirty="0"/>
          </a:p>
        </p:txBody>
      </p:sp>
    </p:spTree>
    <p:extLst>
      <p:ext uri="{BB962C8B-B14F-4D97-AF65-F5344CB8AC3E}">
        <p14:creationId xmlns:p14="http://schemas.microsoft.com/office/powerpoint/2010/main" val="3196768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F20F-8095-D384-84A9-9B0CBF2528CB}"/>
              </a:ext>
            </a:extLst>
          </p:cNvPr>
          <p:cNvSpPr>
            <a:spLocks noGrp="1"/>
          </p:cNvSpPr>
          <p:nvPr>
            <p:ph type="title"/>
          </p:nvPr>
        </p:nvSpPr>
        <p:spPr/>
        <p:txBody>
          <a:bodyPr/>
          <a:lstStyle/>
          <a:p>
            <a:r>
              <a:rPr lang="en-US" dirty="0"/>
              <a:t>Daily Safety Operations</a:t>
            </a:r>
          </a:p>
        </p:txBody>
      </p:sp>
      <p:sp>
        <p:nvSpPr>
          <p:cNvPr id="3" name="Content Placeholder 2">
            <a:extLst>
              <a:ext uri="{FF2B5EF4-FFF2-40B4-BE49-F238E27FC236}">
                <a16:creationId xmlns:a16="http://schemas.microsoft.com/office/drawing/2014/main" id="{EEB64CA7-A720-CD54-4E19-636AD2BF55FD}"/>
              </a:ext>
            </a:extLst>
          </p:cNvPr>
          <p:cNvSpPr>
            <a:spLocks noGrp="1"/>
          </p:cNvSpPr>
          <p:nvPr>
            <p:ph idx="1"/>
          </p:nvPr>
        </p:nvSpPr>
        <p:spPr/>
        <p:txBody>
          <a:bodyPr/>
          <a:lstStyle/>
          <a:p>
            <a:r>
              <a:rPr lang="en-US" dirty="0"/>
              <a:t>Access Control</a:t>
            </a:r>
          </a:p>
          <a:p>
            <a:r>
              <a:rPr lang="en-US" dirty="0"/>
              <a:t>Visitor Management</a:t>
            </a:r>
          </a:p>
          <a:p>
            <a:r>
              <a:rPr lang="en-US" dirty="0"/>
              <a:t>Physical safety features</a:t>
            </a:r>
          </a:p>
          <a:p>
            <a:pPr lvl="1"/>
            <a:r>
              <a:rPr lang="en-US" dirty="0"/>
              <a:t>Limiting access by using gates, fences, etc.</a:t>
            </a:r>
          </a:p>
          <a:p>
            <a:pPr lvl="1"/>
            <a:r>
              <a:rPr lang="en-US" dirty="0"/>
              <a:t>Monitoring / surveillance systems</a:t>
            </a:r>
          </a:p>
        </p:txBody>
      </p:sp>
      <p:pic>
        <p:nvPicPr>
          <p:cNvPr id="4" name="Picture 3" descr="Chris Scuderi - Public Safety and Law Enforcement Training Coordinator - Virginia  DCJS | LinkedIn">
            <a:extLst>
              <a:ext uri="{FF2B5EF4-FFF2-40B4-BE49-F238E27FC236}">
                <a16:creationId xmlns:a16="http://schemas.microsoft.com/office/drawing/2014/main" id="{F906A1EE-2413-CE08-F127-62D2039C2863}"/>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2215180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F20F-8095-D384-84A9-9B0CBF2528CB}"/>
              </a:ext>
            </a:extLst>
          </p:cNvPr>
          <p:cNvSpPr>
            <a:spLocks noGrp="1"/>
          </p:cNvSpPr>
          <p:nvPr>
            <p:ph type="title"/>
          </p:nvPr>
        </p:nvSpPr>
        <p:spPr/>
        <p:txBody>
          <a:bodyPr/>
          <a:lstStyle/>
          <a:p>
            <a:r>
              <a:rPr lang="en-US" dirty="0"/>
              <a:t>Daily Safety Operations</a:t>
            </a:r>
          </a:p>
        </p:txBody>
      </p:sp>
      <p:sp>
        <p:nvSpPr>
          <p:cNvPr id="3" name="Content Placeholder 2">
            <a:extLst>
              <a:ext uri="{FF2B5EF4-FFF2-40B4-BE49-F238E27FC236}">
                <a16:creationId xmlns:a16="http://schemas.microsoft.com/office/drawing/2014/main" id="{EEB64CA7-A720-CD54-4E19-636AD2BF55FD}"/>
              </a:ext>
            </a:extLst>
          </p:cNvPr>
          <p:cNvSpPr>
            <a:spLocks noGrp="1"/>
          </p:cNvSpPr>
          <p:nvPr>
            <p:ph idx="1"/>
          </p:nvPr>
        </p:nvSpPr>
        <p:spPr/>
        <p:txBody>
          <a:bodyPr/>
          <a:lstStyle/>
          <a:p>
            <a:r>
              <a:rPr lang="en-US" dirty="0"/>
              <a:t>Identification badges: staff, visitors, students</a:t>
            </a:r>
          </a:p>
          <a:p>
            <a:r>
              <a:rPr lang="en-US" dirty="0"/>
              <a:t>After-hours / weekend access</a:t>
            </a:r>
          </a:p>
          <a:p>
            <a:r>
              <a:rPr lang="en-US" dirty="0"/>
              <a:t>Substitute Teachers</a:t>
            </a:r>
          </a:p>
          <a:p>
            <a:r>
              <a:rPr lang="en-US" dirty="0"/>
              <a:t>Auxiliary / Portable buildings</a:t>
            </a:r>
          </a:p>
        </p:txBody>
      </p:sp>
      <p:pic>
        <p:nvPicPr>
          <p:cNvPr id="4" name="Picture 3" descr="Chris Scuderi - Public Safety and Law Enforcement Training Coordinator - Virginia  DCJS | LinkedIn">
            <a:extLst>
              <a:ext uri="{FF2B5EF4-FFF2-40B4-BE49-F238E27FC236}">
                <a16:creationId xmlns:a16="http://schemas.microsoft.com/office/drawing/2014/main" id="{94488607-D083-CA1A-B499-1E239F890A2D}"/>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3502557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0A6E-E8CA-ABDB-2CA6-1145C81590C0}"/>
              </a:ext>
            </a:extLst>
          </p:cNvPr>
          <p:cNvSpPr>
            <a:spLocks noGrp="1"/>
          </p:cNvSpPr>
          <p:nvPr>
            <p:ph type="title"/>
          </p:nvPr>
        </p:nvSpPr>
        <p:spPr/>
        <p:txBody>
          <a:bodyPr/>
          <a:lstStyle/>
          <a:p>
            <a:r>
              <a:rPr lang="en-US" dirty="0"/>
              <a:t>Module 2</a:t>
            </a:r>
          </a:p>
        </p:txBody>
      </p:sp>
      <p:sp>
        <p:nvSpPr>
          <p:cNvPr id="3" name="Text Placeholder 2">
            <a:extLst>
              <a:ext uri="{FF2B5EF4-FFF2-40B4-BE49-F238E27FC236}">
                <a16:creationId xmlns:a16="http://schemas.microsoft.com/office/drawing/2014/main" id="{0663C6A8-1254-B642-9CBE-712C03148EF5}"/>
              </a:ext>
            </a:extLst>
          </p:cNvPr>
          <p:cNvSpPr>
            <a:spLocks noGrp="1"/>
          </p:cNvSpPr>
          <p:nvPr>
            <p:ph type="body" idx="1"/>
          </p:nvPr>
        </p:nvSpPr>
        <p:spPr/>
        <p:txBody>
          <a:bodyPr/>
          <a:lstStyle/>
          <a:p>
            <a:r>
              <a:rPr lang="en-US" dirty="0"/>
              <a:t>Planning and Practicing</a:t>
            </a:r>
          </a:p>
        </p:txBody>
      </p:sp>
    </p:spTree>
    <p:extLst>
      <p:ext uri="{BB962C8B-B14F-4D97-AF65-F5344CB8AC3E}">
        <p14:creationId xmlns:p14="http://schemas.microsoft.com/office/powerpoint/2010/main" val="2545185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dirty="0"/>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a:lstStyle/>
          <a:p>
            <a:r>
              <a:rPr lang="en-US" dirty="0"/>
              <a:t>Type and Frequency</a:t>
            </a:r>
          </a:p>
          <a:p>
            <a:r>
              <a:rPr lang="en-US" dirty="0"/>
              <a:t>Scheduling drills</a:t>
            </a:r>
          </a:p>
          <a:p>
            <a:r>
              <a:rPr lang="en-US" dirty="0"/>
              <a:t>Documenting drills</a:t>
            </a:r>
          </a:p>
        </p:txBody>
      </p:sp>
    </p:spTree>
    <p:extLst>
      <p:ext uri="{BB962C8B-B14F-4D97-AF65-F5344CB8AC3E}">
        <p14:creationId xmlns:p14="http://schemas.microsoft.com/office/powerpoint/2010/main" val="356422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dirty="0"/>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a:lstStyle/>
          <a:p>
            <a:r>
              <a:rPr lang="en-US" dirty="0"/>
              <a:t>Know the Code: § 22.1-137, 8VAC20-70-110</a:t>
            </a:r>
          </a:p>
          <a:p>
            <a:r>
              <a:rPr lang="en-US" dirty="0"/>
              <a:t>Type and Frequency</a:t>
            </a:r>
          </a:p>
          <a:p>
            <a:pPr lvl="1"/>
            <a:r>
              <a:rPr lang="en-US" dirty="0"/>
              <a:t>Legislatively Mandated</a:t>
            </a:r>
          </a:p>
          <a:p>
            <a:pPr lvl="2"/>
            <a:r>
              <a:rPr lang="en-US" dirty="0"/>
              <a:t>Fire</a:t>
            </a:r>
          </a:p>
          <a:p>
            <a:pPr lvl="2"/>
            <a:r>
              <a:rPr lang="en-US" dirty="0"/>
              <a:t>Lockdown</a:t>
            </a:r>
          </a:p>
          <a:p>
            <a:pPr lvl="2"/>
            <a:r>
              <a:rPr lang="en-US" dirty="0"/>
              <a:t>Tornado</a:t>
            </a:r>
          </a:p>
          <a:p>
            <a:pPr lvl="2"/>
            <a:r>
              <a:rPr lang="en-US" dirty="0"/>
              <a:t>Bus emergency exit</a:t>
            </a:r>
          </a:p>
          <a:p>
            <a:pPr lvl="1"/>
            <a:r>
              <a:rPr lang="en-US" dirty="0"/>
              <a:t>Recommended</a:t>
            </a:r>
          </a:p>
          <a:p>
            <a:pPr lvl="2"/>
            <a:r>
              <a:rPr lang="en-US" dirty="0"/>
              <a:t>Earthquake</a:t>
            </a:r>
          </a:p>
          <a:p>
            <a:pPr lvl="2"/>
            <a:r>
              <a:rPr lang="en-US" dirty="0"/>
              <a:t>Secure</a:t>
            </a:r>
          </a:p>
          <a:p>
            <a:pPr lvl="2"/>
            <a:r>
              <a:rPr lang="en-US" dirty="0"/>
              <a:t>Shelter</a:t>
            </a:r>
          </a:p>
        </p:txBody>
      </p:sp>
    </p:spTree>
    <p:extLst>
      <p:ext uri="{BB962C8B-B14F-4D97-AF65-F5344CB8AC3E}">
        <p14:creationId xmlns:p14="http://schemas.microsoft.com/office/powerpoint/2010/main" val="2252867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5F58-E7C0-392A-358E-62BDC7987F3B}"/>
              </a:ext>
            </a:extLst>
          </p:cNvPr>
          <p:cNvSpPr>
            <a:spLocks noGrp="1"/>
          </p:cNvSpPr>
          <p:nvPr>
            <p:ph type="title"/>
          </p:nvPr>
        </p:nvSpPr>
        <p:spPr/>
        <p:txBody>
          <a:bodyPr/>
          <a:lstStyle/>
          <a:p>
            <a:r>
              <a:rPr lang="en-US" dirty="0"/>
              <a:t>Information Needed for Completion</a:t>
            </a:r>
          </a:p>
        </p:txBody>
      </p:sp>
      <p:sp>
        <p:nvSpPr>
          <p:cNvPr id="3" name="Text Placeholder 2">
            <a:extLst>
              <a:ext uri="{FF2B5EF4-FFF2-40B4-BE49-F238E27FC236}">
                <a16:creationId xmlns:a16="http://schemas.microsoft.com/office/drawing/2014/main" id="{45F03DA0-BF87-173E-2497-DBAF62A95737}"/>
              </a:ext>
            </a:extLst>
          </p:cNvPr>
          <p:cNvSpPr>
            <a:spLocks noGrp="1"/>
          </p:cNvSpPr>
          <p:nvPr>
            <p:ph type="body" idx="1"/>
          </p:nvPr>
        </p:nvSpPr>
        <p:spPr/>
        <p:txBody>
          <a:bodyPr/>
          <a:lstStyle/>
          <a:p>
            <a:endParaRPr lang="en-US"/>
          </a:p>
        </p:txBody>
      </p:sp>
      <p:pic>
        <p:nvPicPr>
          <p:cNvPr id="5" name="Picture 4" descr="Chris Scuderi - Public Safety and Law Enforcement Training Coordinator - Virginia  DCJS | LinkedIn">
            <a:extLst>
              <a:ext uri="{FF2B5EF4-FFF2-40B4-BE49-F238E27FC236}">
                <a16:creationId xmlns:a16="http://schemas.microsoft.com/office/drawing/2014/main" id="{3FEFFC9A-8855-27BC-1DEB-A400CB96E6B6}"/>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2074517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dirty="0"/>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a:lstStyle/>
          <a:p>
            <a:r>
              <a:rPr lang="en-US" dirty="0"/>
              <a:t>Scheduling drills</a:t>
            </a:r>
          </a:p>
          <a:p>
            <a:pPr lvl="1"/>
            <a:r>
              <a:rPr lang="en-US" dirty="0"/>
              <a:t>Varying days and times</a:t>
            </a:r>
          </a:p>
          <a:p>
            <a:pPr lvl="1"/>
            <a:r>
              <a:rPr lang="en-US" dirty="0"/>
              <a:t>Inconvenient times</a:t>
            </a:r>
          </a:p>
          <a:p>
            <a:pPr lvl="1"/>
            <a:r>
              <a:rPr lang="en-US" dirty="0"/>
              <a:t>Test certain areas of building (cafeteria, gym, etc.)</a:t>
            </a:r>
          </a:p>
          <a:p>
            <a:r>
              <a:rPr lang="en-US" dirty="0"/>
              <a:t>Documenting drills</a:t>
            </a:r>
          </a:p>
          <a:p>
            <a:pPr lvl="1"/>
            <a:r>
              <a:rPr lang="en-US" dirty="0"/>
              <a:t>Maintain documents according to division records policy</a:t>
            </a:r>
          </a:p>
          <a:p>
            <a:pPr lvl="1"/>
            <a:r>
              <a:rPr lang="en-US" dirty="0"/>
              <a:t>Sample forms in Supporting Documents</a:t>
            </a:r>
          </a:p>
          <a:p>
            <a:pPr lvl="1"/>
            <a:r>
              <a:rPr lang="en-US" dirty="0"/>
              <a:t>Safety Team should complete After-Action Review</a:t>
            </a:r>
          </a:p>
        </p:txBody>
      </p:sp>
    </p:spTree>
    <p:extLst>
      <p:ext uri="{BB962C8B-B14F-4D97-AF65-F5344CB8AC3E}">
        <p14:creationId xmlns:p14="http://schemas.microsoft.com/office/powerpoint/2010/main" val="2323548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BC952-27ED-3894-557C-59EB89F0DC4E}"/>
              </a:ext>
            </a:extLst>
          </p:cNvPr>
          <p:cNvSpPr>
            <a:spLocks noGrp="1"/>
          </p:cNvSpPr>
          <p:nvPr>
            <p:ph type="title"/>
          </p:nvPr>
        </p:nvSpPr>
        <p:spPr/>
        <p:txBody>
          <a:bodyPr/>
          <a:lstStyle/>
          <a:p>
            <a:r>
              <a:rPr lang="en-US" dirty="0"/>
              <a:t>Emergency Drills</a:t>
            </a:r>
          </a:p>
        </p:txBody>
      </p:sp>
      <p:sp>
        <p:nvSpPr>
          <p:cNvPr id="3" name="Content Placeholder 2">
            <a:extLst>
              <a:ext uri="{FF2B5EF4-FFF2-40B4-BE49-F238E27FC236}">
                <a16:creationId xmlns:a16="http://schemas.microsoft.com/office/drawing/2014/main" id="{E4025621-1459-F2B5-1953-A1147AF23554}"/>
              </a:ext>
            </a:extLst>
          </p:cNvPr>
          <p:cNvSpPr>
            <a:spLocks noGrp="1"/>
          </p:cNvSpPr>
          <p:nvPr>
            <p:ph idx="1"/>
          </p:nvPr>
        </p:nvSpPr>
        <p:spPr/>
        <p:txBody>
          <a:bodyPr/>
          <a:lstStyle/>
          <a:p>
            <a:r>
              <a:rPr lang="en-US" dirty="0"/>
              <a:t>Conducting Trauma-Informed drills</a:t>
            </a:r>
          </a:p>
          <a:p>
            <a:r>
              <a:rPr lang="en-US" dirty="0"/>
              <a:t>Other types of practice:</a:t>
            </a:r>
          </a:p>
          <a:p>
            <a:pPr lvl="1"/>
            <a:r>
              <a:rPr lang="en-US" dirty="0"/>
              <a:t>Tabletop exercise</a:t>
            </a:r>
          </a:p>
          <a:p>
            <a:pPr lvl="1"/>
            <a:r>
              <a:rPr lang="en-US" dirty="0"/>
              <a:t>Functional exercise</a:t>
            </a:r>
          </a:p>
          <a:p>
            <a:pPr lvl="1"/>
            <a:r>
              <a:rPr lang="en-US" dirty="0"/>
              <a:t>Full-Scale exercise</a:t>
            </a:r>
          </a:p>
        </p:txBody>
      </p:sp>
    </p:spTree>
    <p:extLst>
      <p:ext uri="{BB962C8B-B14F-4D97-AF65-F5344CB8AC3E}">
        <p14:creationId xmlns:p14="http://schemas.microsoft.com/office/powerpoint/2010/main" val="2042981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DC7E-57D0-C232-4862-AD3D7AFB1013}"/>
              </a:ext>
            </a:extLst>
          </p:cNvPr>
          <p:cNvSpPr>
            <a:spLocks noGrp="1"/>
          </p:cNvSpPr>
          <p:nvPr>
            <p:ph type="title"/>
          </p:nvPr>
        </p:nvSpPr>
        <p:spPr/>
        <p:txBody>
          <a:bodyPr/>
          <a:lstStyle/>
          <a:p>
            <a:r>
              <a:rPr lang="en-US" dirty="0"/>
              <a:t>Emergency Supplies and Equipment</a:t>
            </a:r>
          </a:p>
        </p:txBody>
      </p:sp>
      <p:sp>
        <p:nvSpPr>
          <p:cNvPr id="3" name="Content Placeholder 2">
            <a:extLst>
              <a:ext uri="{FF2B5EF4-FFF2-40B4-BE49-F238E27FC236}">
                <a16:creationId xmlns:a16="http://schemas.microsoft.com/office/drawing/2014/main" id="{904B1B90-C19E-ACF7-0E12-1ABEED61200F}"/>
              </a:ext>
            </a:extLst>
          </p:cNvPr>
          <p:cNvSpPr>
            <a:spLocks noGrp="1"/>
          </p:cNvSpPr>
          <p:nvPr>
            <p:ph idx="1"/>
          </p:nvPr>
        </p:nvSpPr>
        <p:spPr/>
        <p:txBody>
          <a:bodyPr/>
          <a:lstStyle/>
          <a:p>
            <a:r>
              <a:rPr lang="en-US" dirty="0"/>
              <a:t>Mapping</a:t>
            </a:r>
          </a:p>
          <a:p>
            <a:pPr lvl="1"/>
            <a:r>
              <a:rPr lang="en-US" dirty="0"/>
              <a:t>Fire Safety</a:t>
            </a:r>
          </a:p>
          <a:p>
            <a:pPr lvl="1"/>
            <a:r>
              <a:rPr lang="en-US" dirty="0"/>
              <a:t>Mobility Aides</a:t>
            </a:r>
          </a:p>
          <a:p>
            <a:pPr lvl="1"/>
            <a:r>
              <a:rPr lang="en-US" dirty="0"/>
              <a:t>Emergency Notification</a:t>
            </a:r>
          </a:p>
          <a:p>
            <a:pPr lvl="1"/>
            <a:r>
              <a:rPr lang="en-US" dirty="0"/>
              <a:t>Medical Response</a:t>
            </a:r>
          </a:p>
          <a:p>
            <a:pPr lvl="1"/>
            <a:r>
              <a:rPr lang="en-US" dirty="0"/>
              <a:t>Eye wash / shower pulls</a:t>
            </a:r>
          </a:p>
        </p:txBody>
      </p:sp>
    </p:spTree>
    <p:extLst>
      <p:ext uri="{BB962C8B-B14F-4D97-AF65-F5344CB8AC3E}">
        <p14:creationId xmlns:p14="http://schemas.microsoft.com/office/powerpoint/2010/main" val="4223867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5A53-1718-5D19-57EE-3FDA09B60957}"/>
              </a:ext>
            </a:extLst>
          </p:cNvPr>
          <p:cNvSpPr>
            <a:spLocks noGrp="1"/>
          </p:cNvSpPr>
          <p:nvPr>
            <p:ph type="title"/>
          </p:nvPr>
        </p:nvSpPr>
        <p:spPr/>
        <p:txBody>
          <a:bodyPr/>
          <a:lstStyle/>
          <a:p>
            <a:r>
              <a:rPr lang="en-US" dirty="0"/>
              <a:t>Emergency Supplies and Equipment</a:t>
            </a:r>
          </a:p>
        </p:txBody>
      </p:sp>
      <p:sp>
        <p:nvSpPr>
          <p:cNvPr id="3" name="Content Placeholder 2">
            <a:extLst>
              <a:ext uri="{FF2B5EF4-FFF2-40B4-BE49-F238E27FC236}">
                <a16:creationId xmlns:a16="http://schemas.microsoft.com/office/drawing/2014/main" id="{23D0C1CF-F10D-CD41-2E33-A3E15A84796D}"/>
              </a:ext>
            </a:extLst>
          </p:cNvPr>
          <p:cNvSpPr>
            <a:spLocks noGrp="1"/>
          </p:cNvSpPr>
          <p:nvPr>
            <p:ph idx="1"/>
          </p:nvPr>
        </p:nvSpPr>
        <p:spPr/>
        <p:txBody>
          <a:bodyPr/>
          <a:lstStyle/>
          <a:p>
            <a:r>
              <a:rPr lang="en-US" dirty="0"/>
              <a:t>Building specific:</a:t>
            </a:r>
          </a:p>
          <a:p>
            <a:pPr lvl="1"/>
            <a:r>
              <a:rPr lang="en-US" dirty="0"/>
              <a:t>Responding agencies</a:t>
            </a:r>
          </a:p>
          <a:p>
            <a:pPr lvl="1"/>
            <a:r>
              <a:rPr lang="en-US" dirty="0"/>
              <a:t>Contact information</a:t>
            </a:r>
          </a:p>
          <a:p>
            <a:pPr lvl="1"/>
            <a:r>
              <a:rPr lang="en-US" dirty="0"/>
              <a:t>Go Kit locations and contents</a:t>
            </a:r>
          </a:p>
          <a:p>
            <a:pPr lvl="1"/>
            <a:endParaRPr lang="en-US" dirty="0"/>
          </a:p>
        </p:txBody>
      </p:sp>
    </p:spTree>
    <p:extLst>
      <p:ext uri="{BB962C8B-B14F-4D97-AF65-F5344CB8AC3E}">
        <p14:creationId xmlns:p14="http://schemas.microsoft.com/office/powerpoint/2010/main" val="1201766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FEBC-7D90-65A7-F0E5-BF26774D7121}"/>
              </a:ext>
            </a:extLst>
          </p:cNvPr>
          <p:cNvSpPr>
            <a:spLocks noGrp="1"/>
          </p:cNvSpPr>
          <p:nvPr>
            <p:ph type="title"/>
          </p:nvPr>
        </p:nvSpPr>
        <p:spPr/>
        <p:txBody>
          <a:bodyPr/>
          <a:lstStyle/>
          <a:p>
            <a:r>
              <a:rPr lang="en-US" dirty="0"/>
              <a:t>Medical Emergencies</a:t>
            </a:r>
          </a:p>
        </p:txBody>
      </p:sp>
      <p:sp>
        <p:nvSpPr>
          <p:cNvPr id="3" name="Content Placeholder 2">
            <a:extLst>
              <a:ext uri="{FF2B5EF4-FFF2-40B4-BE49-F238E27FC236}">
                <a16:creationId xmlns:a16="http://schemas.microsoft.com/office/drawing/2014/main" id="{80711695-C746-F27E-5637-771397E67740}"/>
              </a:ext>
            </a:extLst>
          </p:cNvPr>
          <p:cNvSpPr>
            <a:spLocks noGrp="1"/>
          </p:cNvSpPr>
          <p:nvPr>
            <p:ph idx="1"/>
          </p:nvPr>
        </p:nvSpPr>
        <p:spPr/>
        <p:txBody>
          <a:bodyPr/>
          <a:lstStyle/>
          <a:p>
            <a:r>
              <a:rPr lang="en-US" dirty="0"/>
              <a:t>Traumatic Injury Response training</a:t>
            </a:r>
          </a:p>
          <a:p>
            <a:pPr lvl="1"/>
            <a:r>
              <a:rPr lang="en-US" dirty="0"/>
              <a:t>Control the Bleed </a:t>
            </a:r>
          </a:p>
          <a:p>
            <a:pPr lvl="1"/>
            <a:r>
              <a:rPr lang="en-US" dirty="0"/>
              <a:t>Crisis Response and Critical Care</a:t>
            </a:r>
          </a:p>
          <a:p>
            <a:r>
              <a:rPr lang="en-US" dirty="0"/>
              <a:t>CPR / AED / First Aid</a:t>
            </a:r>
          </a:p>
          <a:p>
            <a:r>
              <a:rPr lang="en-US" dirty="0"/>
              <a:t>Specialty Staff Trainings</a:t>
            </a:r>
          </a:p>
          <a:p>
            <a:pPr marL="0" indent="0">
              <a:buNone/>
            </a:pPr>
            <a:endParaRPr lang="en-US" dirty="0"/>
          </a:p>
        </p:txBody>
      </p:sp>
    </p:spTree>
    <p:extLst>
      <p:ext uri="{BB962C8B-B14F-4D97-AF65-F5344CB8AC3E}">
        <p14:creationId xmlns:p14="http://schemas.microsoft.com/office/powerpoint/2010/main" val="826583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dirty="0"/>
              <a:t>Individuals with Additional Needs</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dirty="0"/>
              <a:t>TEAMS concept</a:t>
            </a:r>
          </a:p>
          <a:p>
            <a:pPr lvl="1"/>
            <a:r>
              <a:rPr lang="en-US" dirty="0"/>
              <a:t>Transportation</a:t>
            </a:r>
          </a:p>
          <a:p>
            <a:pPr lvl="1"/>
            <a:r>
              <a:rPr lang="en-US" dirty="0"/>
              <a:t>Emotional/Mental/Behavioral Health</a:t>
            </a:r>
          </a:p>
          <a:p>
            <a:pPr lvl="1"/>
            <a:r>
              <a:rPr lang="en-US" dirty="0"/>
              <a:t>Auxiliary Communication</a:t>
            </a:r>
          </a:p>
          <a:p>
            <a:pPr lvl="1"/>
            <a:r>
              <a:rPr lang="en-US" dirty="0"/>
              <a:t>Medical Health</a:t>
            </a:r>
          </a:p>
          <a:p>
            <a:pPr lvl="1"/>
            <a:r>
              <a:rPr lang="en-US" dirty="0"/>
              <a:t>Security and Supervision</a:t>
            </a:r>
          </a:p>
          <a:p>
            <a:pPr lvl="1"/>
            <a:endParaRPr lang="en-US" dirty="0"/>
          </a:p>
        </p:txBody>
      </p:sp>
    </p:spTree>
    <p:extLst>
      <p:ext uri="{BB962C8B-B14F-4D97-AF65-F5344CB8AC3E}">
        <p14:creationId xmlns:p14="http://schemas.microsoft.com/office/powerpoint/2010/main" val="2073483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dirty="0"/>
              <a:t>Individual Safety Plan (ISP)</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dirty="0"/>
              <a:t>Exist for individuals with additional needs</a:t>
            </a:r>
          </a:p>
          <a:p>
            <a:pPr lvl="1"/>
            <a:r>
              <a:rPr lang="en-US" dirty="0"/>
              <a:t>Functional needs: mobility assistance, deaf / hard of hearing, or blind</a:t>
            </a:r>
          </a:p>
          <a:p>
            <a:pPr lvl="1"/>
            <a:r>
              <a:rPr lang="en-US" dirty="0"/>
              <a:t>Access needs: use of ramps or elevators instead of stairs</a:t>
            </a:r>
          </a:p>
          <a:p>
            <a:pPr lvl="1"/>
            <a:r>
              <a:rPr lang="en-US" dirty="0"/>
              <a:t>Language needs: Second language learners </a:t>
            </a:r>
          </a:p>
          <a:p>
            <a:pPr lvl="1"/>
            <a:r>
              <a:rPr lang="en-US" dirty="0"/>
              <a:t>Cognitive needs: inability to respond independently</a:t>
            </a:r>
          </a:p>
          <a:p>
            <a:pPr lvl="1"/>
            <a:r>
              <a:rPr lang="en-US" dirty="0"/>
              <a:t>Medical needs: startle seizures, ancillary equipment</a:t>
            </a:r>
          </a:p>
          <a:p>
            <a:r>
              <a:rPr lang="en-US" dirty="0"/>
              <a:t>Document ISP</a:t>
            </a:r>
          </a:p>
          <a:p>
            <a:r>
              <a:rPr lang="en-US" dirty="0"/>
              <a:t>Listed in Crisis Management Plan with assigned staff member</a:t>
            </a:r>
          </a:p>
        </p:txBody>
      </p:sp>
    </p:spTree>
    <p:extLst>
      <p:ext uri="{BB962C8B-B14F-4D97-AF65-F5344CB8AC3E}">
        <p14:creationId xmlns:p14="http://schemas.microsoft.com/office/powerpoint/2010/main" val="256993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A2D-40D2-59BF-34A5-8ADB267FDE9C}"/>
              </a:ext>
            </a:extLst>
          </p:cNvPr>
          <p:cNvSpPr>
            <a:spLocks noGrp="1"/>
          </p:cNvSpPr>
          <p:nvPr>
            <p:ph type="title"/>
          </p:nvPr>
        </p:nvSpPr>
        <p:spPr/>
        <p:txBody>
          <a:bodyPr/>
          <a:lstStyle/>
          <a:p>
            <a:r>
              <a:rPr lang="en-US" dirty="0"/>
              <a:t>Assignments During a Crisis</a:t>
            </a:r>
          </a:p>
        </p:txBody>
      </p:sp>
      <p:sp>
        <p:nvSpPr>
          <p:cNvPr id="3" name="Content Placeholder 2">
            <a:extLst>
              <a:ext uri="{FF2B5EF4-FFF2-40B4-BE49-F238E27FC236}">
                <a16:creationId xmlns:a16="http://schemas.microsoft.com/office/drawing/2014/main" id="{CE23F91B-0D6F-3042-3C00-911394332BA8}"/>
              </a:ext>
            </a:extLst>
          </p:cNvPr>
          <p:cNvSpPr>
            <a:spLocks noGrp="1"/>
          </p:cNvSpPr>
          <p:nvPr>
            <p:ph idx="1"/>
          </p:nvPr>
        </p:nvSpPr>
        <p:spPr/>
        <p:txBody>
          <a:bodyPr/>
          <a:lstStyle/>
          <a:p>
            <a:r>
              <a:rPr lang="en-US" dirty="0"/>
              <a:t>Individuals who need additional help are listed in CMP</a:t>
            </a:r>
          </a:p>
          <a:p>
            <a:r>
              <a:rPr lang="en-US" dirty="0"/>
              <a:t>Staff assigned will be trained on how to best assist</a:t>
            </a:r>
          </a:p>
          <a:p>
            <a:r>
              <a:rPr lang="en-US" dirty="0"/>
              <a:t>Back-up staff may be trained on multiple individuals</a:t>
            </a:r>
          </a:p>
          <a:p>
            <a:endParaRPr lang="en-US" dirty="0"/>
          </a:p>
        </p:txBody>
      </p:sp>
    </p:spTree>
    <p:extLst>
      <p:ext uri="{BB962C8B-B14F-4D97-AF65-F5344CB8AC3E}">
        <p14:creationId xmlns:p14="http://schemas.microsoft.com/office/powerpoint/2010/main" val="1317258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140-03D8-9DD0-9F4B-D6DA67E6831D}"/>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9FB5134E-5097-AE7E-165C-07707ADC161C}"/>
              </a:ext>
            </a:extLst>
          </p:cNvPr>
          <p:cNvSpPr>
            <a:spLocks noGrp="1"/>
          </p:cNvSpPr>
          <p:nvPr>
            <p:ph type="body" idx="1"/>
          </p:nvPr>
        </p:nvSpPr>
        <p:spPr/>
        <p:txBody>
          <a:bodyPr/>
          <a:lstStyle/>
          <a:p>
            <a:r>
              <a:rPr lang="en-US" dirty="0"/>
              <a:t>Setting up the CMP</a:t>
            </a:r>
          </a:p>
        </p:txBody>
      </p:sp>
    </p:spTree>
    <p:extLst>
      <p:ext uri="{BB962C8B-B14F-4D97-AF65-F5344CB8AC3E}">
        <p14:creationId xmlns:p14="http://schemas.microsoft.com/office/powerpoint/2010/main" val="129624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C9195-88DC-3F41-B983-7B5E32A3ACB0}"/>
              </a:ext>
            </a:extLst>
          </p:cNvPr>
          <p:cNvSpPr>
            <a:spLocks noGrp="1"/>
          </p:cNvSpPr>
          <p:nvPr>
            <p:ph type="title"/>
          </p:nvPr>
        </p:nvSpPr>
        <p:spPr/>
        <p:txBody>
          <a:bodyPr/>
          <a:lstStyle/>
          <a:p>
            <a:r>
              <a:rPr lang="en-US" dirty="0"/>
              <a:t>Outline of the CMP</a:t>
            </a:r>
          </a:p>
        </p:txBody>
      </p:sp>
      <p:sp>
        <p:nvSpPr>
          <p:cNvPr id="3" name="Content Placeholder 2">
            <a:extLst>
              <a:ext uri="{FF2B5EF4-FFF2-40B4-BE49-F238E27FC236}">
                <a16:creationId xmlns:a16="http://schemas.microsoft.com/office/drawing/2014/main" id="{7F2383CF-6AA8-CF29-3532-27685AF836AD}"/>
              </a:ext>
            </a:extLst>
          </p:cNvPr>
          <p:cNvSpPr>
            <a:spLocks noGrp="1"/>
          </p:cNvSpPr>
          <p:nvPr>
            <p:ph idx="1"/>
          </p:nvPr>
        </p:nvSpPr>
        <p:spPr/>
        <p:txBody>
          <a:bodyPr/>
          <a:lstStyle/>
          <a:p>
            <a:r>
              <a:rPr lang="en-US" dirty="0"/>
              <a:t>Aligns with nationally recognized phases of emergency management</a:t>
            </a:r>
          </a:p>
          <a:p>
            <a:r>
              <a:rPr lang="en-US" dirty="0"/>
              <a:t>Actions needed </a:t>
            </a:r>
            <a:r>
              <a:rPr lang="en-US" b="1" dirty="0"/>
              <a:t>Before</a:t>
            </a:r>
            <a:r>
              <a:rPr lang="en-US" dirty="0"/>
              <a:t>, </a:t>
            </a:r>
            <a:r>
              <a:rPr lang="en-US" b="1" dirty="0"/>
              <a:t>During</a:t>
            </a:r>
            <a:r>
              <a:rPr lang="en-US" dirty="0"/>
              <a:t>, </a:t>
            </a:r>
            <a:r>
              <a:rPr lang="en-US" b="1" dirty="0"/>
              <a:t>After</a:t>
            </a:r>
            <a:r>
              <a:rPr lang="en-US" dirty="0"/>
              <a:t> an Emergency</a:t>
            </a:r>
          </a:p>
          <a:p>
            <a:r>
              <a:rPr lang="en-US" dirty="0"/>
              <a:t>Drafted to simplify</a:t>
            </a:r>
          </a:p>
          <a:p>
            <a:pPr lvl="1"/>
            <a:r>
              <a:rPr lang="en-US" dirty="0"/>
              <a:t>Planning</a:t>
            </a:r>
          </a:p>
          <a:p>
            <a:pPr lvl="1"/>
            <a:r>
              <a:rPr lang="en-US" dirty="0"/>
              <a:t>Preparation</a:t>
            </a:r>
          </a:p>
          <a:p>
            <a:pPr lvl="1"/>
            <a:r>
              <a:rPr lang="en-US" dirty="0"/>
              <a:t>Workflow</a:t>
            </a:r>
          </a:p>
        </p:txBody>
      </p:sp>
    </p:spTree>
    <p:extLst>
      <p:ext uri="{BB962C8B-B14F-4D97-AF65-F5344CB8AC3E}">
        <p14:creationId xmlns:p14="http://schemas.microsoft.com/office/powerpoint/2010/main" val="247824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95729-B753-5E5E-AC6F-4D2FD6CCAED6}"/>
              </a:ext>
            </a:extLst>
          </p:cNvPr>
          <p:cNvSpPr>
            <a:spLocks noGrp="1"/>
          </p:cNvSpPr>
          <p:nvPr>
            <p:ph type="title"/>
          </p:nvPr>
        </p:nvSpPr>
        <p:spPr/>
        <p:txBody>
          <a:bodyPr/>
          <a:lstStyle/>
          <a:p>
            <a:r>
              <a:rPr lang="en-US" dirty="0"/>
              <a:t>Purpose, Goals, and Scope</a:t>
            </a:r>
          </a:p>
        </p:txBody>
      </p:sp>
      <p:sp>
        <p:nvSpPr>
          <p:cNvPr id="3" name="Text Placeholder 2">
            <a:extLst>
              <a:ext uri="{FF2B5EF4-FFF2-40B4-BE49-F238E27FC236}">
                <a16:creationId xmlns:a16="http://schemas.microsoft.com/office/drawing/2014/main" id="{A07A2A6B-357E-7188-1D44-B3CC8E224CF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7271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C9195-88DC-3F41-B983-7B5E32A3ACB0}"/>
              </a:ext>
            </a:extLst>
          </p:cNvPr>
          <p:cNvSpPr>
            <a:spLocks noGrp="1"/>
          </p:cNvSpPr>
          <p:nvPr>
            <p:ph type="title"/>
          </p:nvPr>
        </p:nvSpPr>
        <p:spPr/>
        <p:txBody>
          <a:bodyPr/>
          <a:lstStyle/>
          <a:p>
            <a:r>
              <a:rPr lang="en-US" dirty="0"/>
              <a:t>Purpose, Goal, and Scope</a:t>
            </a:r>
          </a:p>
        </p:txBody>
      </p:sp>
      <p:sp>
        <p:nvSpPr>
          <p:cNvPr id="3" name="Content Placeholder 2">
            <a:extLst>
              <a:ext uri="{FF2B5EF4-FFF2-40B4-BE49-F238E27FC236}">
                <a16:creationId xmlns:a16="http://schemas.microsoft.com/office/drawing/2014/main" id="{7F2383CF-6AA8-CF29-3532-27685AF836AD}"/>
              </a:ext>
            </a:extLst>
          </p:cNvPr>
          <p:cNvSpPr>
            <a:spLocks noGrp="1"/>
          </p:cNvSpPr>
          <p:nvPr>
            <p:ph idx="1"/>
          </p:nvPr>
        </p:nvSpPr>
        <p:spPr/>
        <p:txBody>
          <a:bodyPr/>
          <a:lstStyle/>
          <a:p>
            <a:r>
              <a:rPr lang="en-US" dirty="0"/>
              <a:t>Plan for a rapid, coordinated, effective response</a:t>
            </a:r>
          </a:p>
          <a:p>
            <a:r>
              <a:rPr lang="en-US" dirty="0"/>
              <a:t>Primary focus on “Before” actions</a:t>
            </a:r>
          </a:p>
          <a:p>
            <a:r>
              <a:rPr lang="en-US" dirty="0"/>
              <a:t>Meant to supplement, not replace:</a:t>
            </a:r>
          </a:p>
          <a:p>
            <a:pPr lvl="1"/>
            <a:r>
              <a:rPr lang="en-US" dirty="0"/>
              <a:t>School Safety Plan</a:t>
            </a:r>
          </a:p>
          <a:p>
            <a:pPr lvl="1"/>
            <a:r>
              <a:rPr lang="en-US" dirty="0"/>
              <a:t>School Security Plan</a:t>
            </a:r>
          </a:p>
          <a:p>
            <a:pPr lvl="1"/>
            <a:r>
              <a:rPr lang="en-US" dirty="0"/>
              <a:t>Division-level Violence Prevention Programs</a:t>
            </a:r>
          </a:p>
          <a:p>
            <a:pPr lvl="1"/>
            <a:r>
              <a:rPr lang="en-US" dirty="0"/>
              <a:t>Division-level Suicide Prevention / Intervention Guidelines</a:t>
            </a:r>
          </a:p>
          <a:p>
            <a:pPr lvl="1"/>
            <a:r>
              <a:rPr lang="en-US" dirty="0"/>
              <a:t>School or Division Behavioral Threat Assessment Procedures</a:t>
            </a:r>
          </a:p>
          <a:p>
            <a:pPr marL="0" indent="0">
              <a:buNone/>
            </a:pPr>
            <a:endParaRPr lang="en-US" dirty="0"/>
          </a:p>
        </p:txBody>
      </p:sp>
    </p:spTree>
    <p:extLst>
      <p:ext uri="{BB962C8B-B14F-4D97-AF65-F5344CB8AC3E}">
        <p14:creationId xmlns:p14="http://schemas.microsoft.com/office/powerpoint/2010/main" val="3444688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5F58-E7C0-392A-358E-62BDC7987F3B}"/>
              </a:ext>
            </a:extLst>
          </p:cNvPr>
          <p:cNvSpPr>
            <a:spLocks noGrp="1"/>
          </p:cNvSpPr>
          <p:nvPr>
            <p:ph type="title"/>
          </p:nvPr>
        </p:nvSpPr>
        <p:spPr/>
        <p:txBody>
          <a:bodyPr/>
          <a:lstStyle/>
          <a:p>
            <a:r>
              <a:rPr lang="en-US" dirty="0"/>
              <a:t>Legal Authority</a:t>
            </a:r>
          </a:p>
        </p:txBody>
      </p:sp>
      <p:sp>
        <p:nvSpPr>
          <p:cNvPr id="3" name="Text Placeholder 2">
            <a:extLst>
              <a:ext uri="{FF2B5EF4-FFF2-40B4-BE49-F238E27FC236}">
                <a16:creationId xmlns:a16="http://schemas.microsoft.com/office/drawing/2014/main" id="{45F03DA0-BF87-173E-2497-DBAF62A9573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2130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F457-4E51-A277-F11E-369BE3ADE3AD}"/>
              </a:ext>
            </a:extLst>
          </p:cNvPr>
          <p:cNvSpPr>
            <a:spLocks noGrp="1"/>
          </p:cNvSpPr>
          <p:nvPr>
            <p:ph type="title"/>
          </p:nvPr>
        </p:nvSpPr>
        <p:spPr/>
        <p:txBody>
          <a:bodyPr/>
          <a:lstStyle/>
          <a:p>
            <a:r>
              <a:rPr lang="en-US" i="1" dirty="0"/>
              <a:t>Code of Virginia:</a:t>
            </a:r>
            <a:r>
              <a:rPr lang="en-US" dirty="0"/>
              <a:t> Sections to Know</a:t>
            </a:r>
            <a:endParaRPr lang="en-US" i="1" dirty="0"/>
          </a:p>
        </p:txBody>
      </p:sp>
      <p:sp>
        <p:nvSpPr>
          <p:cNvPr id="3" name="Content Placeholder 2">
            <a:extLst>
              <a:ext uri="{FF2B5EF4-FFF2-40B4-BE49-F238E27FC236}">
                <a16:creationId xmlns:a16="http://schemas.microsoft.com/office/drawing/2014/main" id="{743FC0E3-C2B2-CF1D-E0C3-28B597996123}"/>
              </a:ext>
            </a:extLst>
          </p:cNvPr>
          <p:cNvSpPr>
            <a:spLocks noGrp="1"/>
          </p:cNvSpPr>
          <p:nvPr>
            <p:ph idx="1"/>
          </p:nvPr>
        </p:nvSpPr>
        <p:spPr/>
        <p:txBody>
          <a:bodyPr/>
          <a:lstStyle/>
          <a:p>
            <a:r>
              <a:rPr lang="en-US" sz="2400" dirty="0">
                <a:effectLst/>
                <a:ea typeface="Calibri" panose="020F0502020204030204" pitchFamily="34" charset="0"/>
              </a:rPr>
              <a:t>§ 22.1-279.8</a:t>
            </a:r>
            <a:r>
              <a:rPr lang="en-US" sz="2400" dirty="0">
                <a:ea typeface="Calibri" panose="020F0502020204030204" pitchFamily="34" charset="0"/>
              </a:rPr>
              <a:t>: Requires every school have a plan</a:t>
            </a:r>
          </a:p>
          <a:p>
            <a:pPr lvl="1"/>
            <a:r>
              <a:rPr lang="en-US" sz="2000" dirty="0"/>
              <a:t>Responsibilities for School Board</a:t>
            </a:r>
          </a:p>
          <a:p>
            <a:pPr lvl="1"/>
            <a:r>
              <a:rPr lang="en-US" sz="2000" dirty="0"/>
              <a:t>Responsibilities for Superintendent</a:t>
            </a:r>
          </a:p>
          <a:p>
            <a:pPr lvl="1"/>
            <a:endParaRPr lang="en-US" sz="2000" dirty="0"/>
          </a:p>
          <a:p>
            <a:r>
              <a:rPr lang="en-US" sz="2400" dirty="0">
                <a:effectLst/>
                <a:ea typeface="Calibri" panose="020F0502020204030204" pitchFamily="34" charset="0"/>
              </a:rPr>
              <a:t>§ 22.1-137.3</a:t>
            </a:r>
            <a:r>
              <a:rPr lang="en-US" sz="2400" dirty="0">
                <a:ea typeface="Calibri" panose="020F0502020204030204" pitchFamily="34" charset="0"/>
              </a:rPr>
              <a:t>: Requires School Board to provide training for all staff and students annually on safety procedures</a:t>
            </a:r>
          </a:p>
          <a:p>
            <a:endParaRPr lang="en-US" sz="2400" dirty="0">
              <a:ea typeface="Calibri" panose="020F0502020204030204" pitchFamily="34" charset="0"/>
            </a:endParaRPr>
          </a:p>
          <a:p>
            <a:r>
              <a:rPr lang="en-US" sz="2400" dirty="0">
                <a:effectLst/>
                <a:ea typeface="Calibri" panose="020F0502020204030204" pitchFamily="34" charset="0"/>
              </a:rPr>
              <a:t>§ 22.1-137</a:t>
            </a:r>
            <a:r>
              <a:rPr lang="en-US" sz="2400" dirty="0">
                <a:ea typeface="Calibri" panose="020F0502020204030204" pitchFamily="34" charset="0"/>
              </a:rPr>
              <a:t> and </a:t>
            </a:r>
            <a:r>
              <a:rPr lang="en-US" sz="2400" dirty="0">
                <a:effectLst/>
                <a:ea typeface="Calibri" panose="020F0502020204030204" pitchFamily="34" charset="0"/>
              </a:rPr>
              <a:t>§ 22.1-184</a:t>
            </a:r>
            <a:r>
              <a:rPr lang="en-US" sz="2400" dirty="0">
                <a:effectLst/>
              </a:rPr>
              <a:t>: Details required drills to be completed each school year</a:t>
            </a:r>
            <a:endParaRPr lang="en-US" sz="2400" dirty="0"/>
          </a:p>
        </p:txBody>
      </p:sp>
    </p:spTree>
    <p:extLst>
      <p:ext uri="{BB962C8B-B14F-4D97-AF65-F5344CB8AC3E}">
        <p14:creationId xmlns:p14="http://schemas.microsoft.com/office/powerpoint/2010/main" val="6672302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ef090b7-1718-4358-94c7-f197a560f3c7">
      <Terms xmlns="http://schemas.microsoft.com/office/infopath/2007/PartnerControls"/>
    </lcf76f155ced4ddcb4097134ff3c332f>
    <TaxCatchAll xmlns="2f2bf79d-f94b-481f-b0fb-a36c5ae4a05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400990124495041A58B1EA7EE4B4C4D" ma:contentTypeVersion="8" ma:contentTypeDescription="Create a new document." ma:contentTypeScope="" ma:versionID="0b9cdecf54323b7d7cb1bc65c55e77fc">
  <xsd:schema xmlns:xsd="http://www.w3.org/2001/XMLSchema" xmlns:xs="http://www.w3.org/2001/XMLSchema" xmlns:p="http://schemas.microsoft.com/office/2006/metadata/properties" xmlns:ns2="1ef090b7-1718-4358-94c7-f197a560f3c7" xmlns:ns3="2f2bf79d-f94b-481f-b0fb-a36c5ae4a054" targetNamespace="http://schemas.microsoft.com/office/2006/metadata/properties" ma:root="true" ma:fieldsID="a0f6bcf3b6baeadd98277c4b192beb9a" ns2:_="" ns3:_="">
    <xsd:import namespace="1ef090b7-1718-4358-94c7-f197a560f3c7"/>
    <xsd:import namespace="2f2bf79d-f94b-481f-b0fb-a36c5ae4a05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f090b7-1718-4358-94c7-f197a560f3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0920e099-540f-4e49-b54d-0e500676ccf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bf79d-f94b-481f-b0fb-a36c5ae4a05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e90210b-595e-4e08-96c1-c5d82ee6aafd}" ma:internalName="TaxCatchAll" ma:showField="CatchAllData" ma:web="2f2bf79d-f94b-481f-b0fb-a36c5ae4a0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1084B1-E1F5-4C2D-994A-1AC266F5B027}">
  <ds:schemaRefs>
    <ds:schemaRef ds:uri="http://schemas.microsoft.com/office/2006/metadata/properties"/>
    <ds:schemaRef ds:uri="http://schemas.microsoft.com/office/infopath/2007/PartnerControls"/>
    <ds:schemaRef ds:uri="1ef090b7-1718-4358-94c7-f197a560f3c7"/>
    <ds:schemaRef ds:uri="2f2bf79d-f94b-481f-b0fb-a36c5ae4a054"/>
  </ds:schemaRefs>
</ds:datastoreItem>
</file>

<file path=customXml/itemProps2.xml><?xml version="1.0" encoding="utf-8"?>
<ds:datastoreItem xmlns:ds="http://schemas.openxmlformats.org/officeDocument/2006/customXml" ds:itemID="{9BD600F1-52B6-46A6-97A5-7A1D1D3E1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f090b7-1718-4358-94c7-f197a560f3c7"/>
    <ds:schemaRef ds:uri="2f2bf79d-f94b-481f-b0fb-a36c5ae4a0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8664AA-572E-4C31-914D-420BE0DF7B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4087</TotalTime>
  <Words>4250</Words>
  <Application>Microsoft Office PowerPoint</Application>
  <PresentationFormat>On-screen Show (4:3)</PresentationFormat>
  <Paragraphs>373</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Developing Your CMP</vt:lpstr>
      <vt:lpstr>Unit 1: BEFORE</vt:lpstr>
      <vt:lpstr>Information Needed for Completion</vt:lpstr>
      <vt:lpstr>INTRODUCTION</vt:lpstr>
      <vt:lpstr>Outline of the CMP</vt:lpstr>
      <vt:lpstr>Purpose, Goals, and Scope</vt:lpstr>
      <vt:lpstr>Purpose, Goal, and Scope</vt:lpstr>
      <vt:lpstr>Legal Authority</vt:lpstr>
      <vt:lpstr>Code of Virginia: Sections to Know</vt:lpstr>
      <vt:lpstr>Plan Development and Maintenance</vt:lpstr>
      <vt:lpstr>Planning Team</vt:lpstr>
      <vt:lpstr>Record of Updates and Revisions</vt:lpstr>
      <vt:lpstr>Plan Distribution</vt:lpstr>
      <vt:lpstr>Plan Distribution</vt:lpstr>
      <vt:lpstr>Module 1</vt:lpstr>
      <vt:lpstr>Prevention</vt:lpstr>
      <vt:lpstr>Mitigation</vt:lpstr>
      <vt:lpstr>Protection</vt:lpstr>
      <vt:lpstr>Preparedness</vt:lpstr>
      <vt:lpstr>Safety Team / Committee</vt:lpstr>
      <vt:lpstr>Readiness Levels</vt:lpstr>
      <vt:lpstr>Hazard Analysis</vt:lpstr>
      <vt:lpstr>Types of Hazard</vt:lpstr>
      <vt:lpstr>Risk Identification</vt:lpstr>
      <vt:lpstr>Daily Safety Operations</vt:lpstr>
      <vt:lpstr>Daily Safety Operations</vt:lpstr>
      <vt:lpstr>Module 2</vt:lpstr>
      <vt:lpstr>Emergency Drills</vt:lpstr>
      <vt:lpstr>Emergency Drills</vt:lpstr>
      <vt:lpstr>Emergency Drills</vt:lpstr>
      <vt:lpstr>Emergency Drills</vt:lpstr>
      <vt:lpstr>Emergency Supplies and Equipment</vt:lpstr>
      <vt:lpstr>Emergency Supplies and Equipment</vt:lpstr>
      <vt:lpstr>Medical Emergencies</vt:lpstr>
      <vt:lpstr>Individuals with Additional Needs</vt:lpstr>
      <vt:lpstr>Individual Safety Plan (ISP)</vt:lpstr>
      <vt:lpstr>Assignments During a Crisis</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Dietz, Marsha (DCJS)</dc:creator>
  <cp:lastModifiedBy>Shawna White</cp:lastModifiedBy>
  <cp:revision>74</cp:revision>
  <dcterms:created xsi:type="dcterms:W3CDTF">2018-12-18T15:23:02Z</dcterms:created>
  <dcterms:modified xsi:type="dcterms:W3CDTF">2023-12-06T14:17:22Z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0x0101001400990124495041A58B1EA7EE4B4C4D</vt:lpwstr>
  </property>
  <property fmtid="{D5CDD505-2E9C-101B-9397-08002B2CF9AE}" pid="3" name="MediaServiceImageTags">
    <vt:lpwstr/>
  </property>
</Properties>
</file>