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1"/>
  </p:notesMasterIdLst>
  <p:sldIdLst>
    <p:sldId id="256" r:id="rId5"/>
    <p:sldId id="278" r:id="rId6"/>
    <p:sldId id="268" r:id="rId7"/>
    <p:sldId id="355" r:id="rId8"/>
    <p:sldId id="361" r:id="rId9"/>
    <p:sldId id="280" r:id="rId10"/>
    <p:sldId id="334" r:id="rId11"/>
    <p:sldId id="335" r:id="rId12"/>
    <p:sldId id="333" r:id="rId13"/>
    <p:sldId id="453" r:id="rId14"/>
    <p:sldId id="454" r:id="rId15"/>
    <p:sldId id="455" r:id="rId16"/>
    <p:sldId id="456" r:id="rId17"/>
    <p:sldId id="458" r:id="rId18"/>
    <p:sldId id="457" r:id="rId19"/>
    <p:sldId id="459" r:id="rId20"/>
    <p:sldId id="262" r:id="rId21"/>
    <p:sldId id="537" r:id="rId22"/>
    <p:sldId id="538" r:id="rId23"/>
    <p:sldId id="539" r:id="rId24"/>
    <p:sldId id="540" r:id="rId25"/>
    <p:sldId id="446" r:id="rId26"/>
    <p:sldId id="269" r:id="rId27"/>
    <p:sldId id="447" r:id="rId28"/>
    <p:sldId id="448" r:id="rId29"/>
    <p:sldId id="449" r:id="rId30"/>
    <p:sldId id="450" r:id="rId31"/>
    <p:sldId id="451" r:id="rId32"/>
    <p:sldId id="529" r:id="rId33"/>
    <p:sldId id="530" r:id="rId34"/>
    <p:sldId id="470" r:id="rId35"/>
    <p:sldId id="474" r:id="rId36"/>
    <p:sldId id="480" r:id="rId37"/>
    <p:sldId id="477" r:id="rId38"/>
    <p:sldId id="478" r:id="rId39"/>
    <p:sldId id="471" r:id="rId40"/>
    <p:sldId id="475" r:id="rId41"/>
    <p:sldId id="476" r:id="rId42"/>
    <p:sldId id="479" r:id="rId43"/>
    <p:sldId id="472" r:id="rId44"/>
    <p:sldId id="473" r:id="rId45"/>
    <p:sldId id="531" r:id="rId46"/>
    <p:sldId id="532" r:id="rId47"/>
    <p:sldId id="533" r:id="rId48"/>
    <p:sldId id="536" r:id="rId49"/>
    <p:sldId id="535"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D48D0C-AFFD-22F4-5758-26983A161C7A}" name="Ruby Moseley" initials="RM" userId="S::rmosele_wested.org#ext#@covgov.onmicrosoft.com::8fe9131a-8678-48d8-914f-66e6aca8393d" providerId="AD"/>
  <p188:author id="{B85DA037-7610-CAE1-94C1-348E0E13284A}" name="Jeff Caldwell" initials="JC" userId="S::jcaldwe@wested.org::13152a84-9c04-4d9a-bf0b-b4d963248143" providerId="AD"/>
  <p188:author id="{3F6ED38E-2670-C6EB-7A32-706AEF6344C4}" name="Ewing, Ed (DCJS)" initials="E(" userId="S::ed.ewing@dcjs.virginia.gov::05a3fb6e-5867-42c7-a798-7a57ad5d7503" providerId="AD"/>
  <p188:author id="{EF42F59D-1441-884E-6421-C6F043B3FFF6}" name="Ruby Moseley" initials="RM" userId="S::rmosele@wested.org::1cc715a2-b2f7-4b41-a604-41afae4391e6" providerId="AD"/>
  <p188:author id="{1002DEC7-6128-849B-8FA2-048F8F04009E}" name="Shawna White" initials="SW" userId="S::swhite@wested.org::c65532d4-b970-449b-b5eb-7887b1f78966" providerId="AD"/>
  <p188:author id="{A29627F1-4475-44D8-9E81-BA3DA5D4A24E}" name="Wilcox, Nicole (DCJS)" initials="W(" userId="S::nicole.wilcox@dcjs.virginia.gov::5b700901-3e7e-40d6-9035-814c66c233a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2517"/>
  </p:normalViewPr>
  <p:slideViewPr>
    <p:cSldViewPr snapToGrid="0">
      <p:cViewPr varScale="1">
        <p:scale>
          <a:sx n="91" d="100"/>
          <a:sy n="91" d="100"/>
        </p:scale>
        <p:origin x="1776"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6266EA-02B4-1C47-8087-A7F389B04BC2}" type="datetimeFigureOut">
              <a:rPr lang="en-US" smtClean="0"/>
              <a:t>12/4/23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396AF-E60F-5B4F-B718-D49C0014B760}" type="slidenum">
              <a:rPr lang="en-US" smtClean="0"/>
              <a:t>‹#›</a:t>
            </a:fld>
            <a:endParaRPr lang="en-US"/>
          </a:p>
        </p:txBody>
      </p:sp>
    </p:spTree>
    <p:extLst>
      <p:ext uri="{BB962C8B-B14F-4D97-AF65-F5344CB8AC3E}">
        <p14:creationId xmlns:p14="http://schemas.microsoft.com/office/powerpoint/2010/main" val="292325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intended to assist school and division leadership as they complete the DCJS School Crisis, Emergency Management and Medical Emergency Response Plan template, also known as the CMP Template.</a:t>
            </a:r>
          </a:p>
          <a:p>
            <a:endParaRPr lang="en-US" dirty="0"/>
          </a:p>
          <a:p>
            <a:r>
              <a:rPr lang="en-US" dirty="0"/>
              <a:t>This template was developed as a resource by the Virginia Center for School and Campus Safety in alignment with </a:t>
            </a:r>
            <a:r>
              <a:rPr lang="en-US" i="1" dirty="0"/>
              <a:t>Code of Virginia </a:t>
            </a:r>
            <a:r>
              <a:rPr lang="en-US" b="0" i="0" dirty="0">
                <a:solidFill>
                  <a:srgbClr val="000000"/>
                </a:solidFill>
                <a:effectLst/>
                <a:latin typeface="Arial" panose="020B0604020202020204" pitchFamily="34" charset="0"/>
              </a:rPr>
              <a:t>§ 9.1-184.D to serve as recommended effective processes and procedures that align with state code and industry best practices. Unless otherwise noted as a requirement under the </a:t>
            </a:r>
            <a:r>
              <a:rPr lang="en-US" b="0" i="1" dirty="0">
                <a:solidFill>
                  <a:srgbClr val="000000"/>
                </a:solidFill>
                <a:effectLst/>
                <a:latin typeface="Arial" panose="020B0604020202020204" pitchFamily="34" charset="0"/>
              </a:rPr>
              <a:t>Code of Virginia</a:t>
            </a:r>
            <a:r>
              <a:rPr lang="en-US" b="0" i="0" dirty="0">
                <a:solidFill>
                  <a:srgbClr val="000000"/>
                </a:solidFill>
                <a:effectLst/>
                <a:latin typeface="Arial" panose="020B0604020202020204" pitchFamily="34" charset="0"/>
              </a:rPr>
              <a:t>, suggested actions should be tailored to align with local and regional emergency management plans and customized to fit school-specific needs.</a:t>
            </a:r>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1</a:t>
            </a:fld>
            <a:endParaRPr lang="en-US"/>
          </a:p>
        </p:txBody>
      </p:sp>
    </p:spTree>
    <p:extLst>
      <p:ext uri="{BB962C8B-B14F-4D97-AF65-F5344CB8AC3E}">
        <p14:creationId xmlns:p14="http://schemas.microsoft.com/office/powerpoint/2010/main" val="723584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that before first responders arrive on-site, building staff will be responsible for filling critical roles in the Incident Command System. Some roles, like the Public Information Officer, might be taken care of by division-level staff once the initial information has been passed along, but there will also be a lot of items to address on-site that staff will need to take care of.</a:t>
            </a:r>
          </a:p>
        </p:txBody>
      </p:sp>
      <p:sp>
        <p:nvSpPr>
          <p:cNvPr id="4" name="Slide Number Placeholder 3"/>
          <p:cNvSpPr>
            <a:spLocks noGrp="1"/>
          </p:cNvSpPr>
          <p:nvPr>
            <p:ph type="sldNum" sz="quarter" idx="5"/>
          </p:nvPr>
        </p:nvSpPr>
        <p:spPr/>
        <p:txBody>
          <a:bodyPr/>
          <a:lstStyle/>
          <a:p>
            <a:fld id="{534396AF-E60F-5B4F-B718-D49C0014B760}" type="slidenum">
              <a:rPr lang="en-US" smtClean="0"/>
              <a:t>10</a:t>
            </a:fld>
            <a:endParaRPr lang="en-US"/>
          </a:p>
        </p:txBody>
      </p:sp>
    </p:spTree>
    <p:extLst>
      <p:ext uri="{BB962C8B-B14F-4D97-AF65-F5344CB8AC3E}">
        <p14:creationId xmlns:p14="http://schemas.microsoft.com/office/powerpoint/2010/main" val="108939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Building ICS Chart should mimic normal assignments or everyday roles when possible as those staff members will already be familiar with systems and processes that are needed. For instance, the nurse (or health services director at the division level) should be listed as your medical contact, the counselor assigned to oversee Care and Recovery and teachers will be assigned to supervise their students.</a:t>
            </a:r>
          </a:p>
          <a:p>
            <a:endParaRPr lang="en-US" b="0" dirty="0"/>
          </a:p>
          <a:p>
            <a:r>
              <a:rPr lang="en-US" b="0" dirty="0"/>
              <a:t>There may be roles that are assigned during an emergency that are outside the scope of regular job duties, but naturally fit the position, such as assigning transportation oversight to a staff member who has regular contact with almost all students – like the PE or Art teacher.</a:t>
            </a:r>
          </a:p>
          <a:p>
            <a:endParaRPr lang="en-US" b="0" dirty="0"/>
          </a:p>
          <a:p>
            <a:r>
              <a:rPr lang="en-US" b="0" dirty="0"/>
              <a:t>At the division level, not all of the roles listed will be needed as division-level facilities are utilized primarily by adults, but medical needs, care and recovery needs, safety, and accountability should all be assigned responsibilities.</a:t>
            </a:r>
          </a:p>
        </p:txBody>
      </p:sp>
      <p:sp>
        <p:nvSpPr>
          <p:cNvPr id="4" name="Slide Number Placeholder 3"/>
          <p:cNvSpPr>
            <a:spLocks noGrp="1"/>
          </p:cNvSpPr>
          <p:nvPr>
            <p:ph type="sldNum" sz="quarter" idx="5"/>
          </p:nvPr>
        </p:nvSpPr>
        <p:spPr/>
        <p:txBody>
          <a:bodyPr/>
          <a:lstStyle/>
          <a:p>
            <a:fld id="{534396AF-E60F-5B4F-B718-D49C0014B760}" type="slidenum">
              <a:rPr lang="en-US" smtClean="0"/>
              <a:t>11</a:t>
            </a:fld>
            <a:endParaRPr lang="en-US"/>
          </a:p>
        </p:txBody>
      </p:sp>
    </p:spTree>
    <p:extLst>
      <p:ext uri="{BB962C8B-B14F-4D97-AF65-F5344CB8AC3E}">
        <p14:creationId xmlns:p14="http://schemas.microsoft.com/office/powerpoint/2010/main" val="1783569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first responders arrive on site and/or division-level staff are able to relieve school-based staff of their ICS roles, the situation enters what called a Unified Command where multiple agencies are working cooperatively to resolve the situation and coordinate response and recovery activities. Throughout the entire situation, the school still maintains primary responsibility for staff and students.</a:t>
            </a:r>
          </a:p>
          <a:p>
            <a:endParaRPr lang="en-US" dirty="0"/>
          </a:p>
          <a:p>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12</a:t>
            </a:fld>
            <a:endParaRPr lang="en-US"/>
          </a:p>
        </p:txBody>
      </p:sp>
    </p:spTree>
    <p:extLst>
      <p:ext uri="{BB962C8B-B14F-4D97-AF65-F5344CB8AC3E}">
        <p14:creationId xmlns:p14="http://schemas.microsoft.com/office/powerpoint/2010/main" val="1630331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are working through the CMP template, you will want to identify which responding agencies are assigned to your school or division to identify points of contact within each agency. This will be beneficial both as you are completing your plan, participating in drills or exercises to test your plan, but also during a live event as you will have a better idea of who to expect on-site. It is also imperative to establish methods and points of contact between the school and responding agencies to determine how the facility will be accessed during an emergency: do responding agencies have gate keys, access badges, or other tools to allow them access to the facility if staff members are not available to let them in?</a:t>
            </a:r>
          </a:p>
        </p:txBody>
      </p:sp>
      <p:sp>
        <p:nvSpPr>
          <p:cNvPr id="4" name="Slide Number Placeholder 3"/>
          <p:cNvSpPr>
            <a:spLocks noGrp="1"/>
          </p:cNvSpPr>
          <p:nvPr>
            <p:ph type="sldNum" sz="quarter" idx="5"/>
          </p:nvPr>
        </p:nvSpPr>
        <p:spPr/>
        <p:txBody>
          <a:bodyPr/>
          <a:lstStyle/>
          <a:p>
            <a:fld id="{534396AF-E60F-5B4F-B718-D49C0014B760}" type="slidenum">
              <a:rPr lang="en-US" smtClean="0"/>
              <a:t>13</a:t>
            </a:fld>
            <a:endParaRPr lang="en-US"/>
          </a:p>
        </p:txBody>
      </p:sp>
    </p:spTree>
    <p:extLst>
      <p:ext uri="{BB962C8B-B14F-4D97-AF65-F5344CB8AC3E}">
        <p14:creationId xmlns:p14="http://schemas.microsoft.com/office/powerpoint/2010/main" val="3120874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discuss ICS and Unified Command, it is also important to note that an internal Continuity of Operations Plan (or COOP) has been established at the division level to ensure that essential functions can continue. The COOP should also be developed with input from the city, county or regional emergency management departments to ensure alignments.</a:t>
            </a:r>
          </a:p>
        </p:txBody>
      </p:sp>
      <p:sp>
        <p:nvSpPr>
          <p:cNvPr id="4" name="Slide Number Placeholder 3"/>
          <p:cNvSpPr>
            <a:spLocks noGrp="1"/>
          </p:cNvSpPr>
          <p:nvPr>
            <p:ph type="sldNum" sz="quarter" idx="5"/>
          </p:nvPr>
        </p:nvSpPr>
        <p:spPr/>
        <p:txBody>
          <a:bodyPr/>
          <a:lstStyle/>
          <a:p>
            <a:fld id="{534396AF-E60F-5B4F-B718-D49C0014B760}" type="slidenum">
              <a:rPr lang="en-US" smtClean="0"/>
              <a:t>14</a:t>
            </a:fld>
            <a:endParaRPr lang="en-US"/>
          </a:p>
        </p:txBody>
      </p:sp>
    </p:spTree>
    <p:extLst>
      <p:ext uri="{BB962C8B-B14F-4D97-AF65-F5344CB8AC3E}">
        <p14:creationId xmlns:p14="http://schemas.microsoft.com/office/powerpoint/2010/main" val="4025845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a clear chain of succession should be developed at both the school and division level and communicated to individuals involved so that there is no questioning who is in charge when a disaster occurs. Discussions should also be held at the school level to decide who will stay at the impacted site and who will go with staff and students as they are transported to the reunification site and become the primary point of contact at the new location. The chain of succession may look slightly different depending on the emergency, but decisions should be made in advance of a situation occurring.</a:t>
            </a:r>
          </a:p>
        </p:txBody>
      </p:sp>
      <p:sp>
        <p:nvSpPr>
          <p:cNvPr id="4" name="Slide Number Placeholder 3"/>
          <p:cNvSpPr>
            <a:spLocks noGrp="1"/>
          </p:cNvSpPr>
          <p:nvPr>
            <p:ph type="sldNum" sz="quarter" idx="5"/>
          </p:nvPr>
        </p:nvSpPr>
        <p:spPr/>
        <p:txBody>
          <a:bodyPr/>
          <a:lstStyle/>
          <a:p>
            <a:fld id="{534396AF-E60F-5B4F-B718-D49C0014B760}" type="slidenum">
              <a:rPr lang="en-US" smtClean="0"/>
              <a:t>15</a:t>
            </a:fld>
            <a:endParaRPr lang="en-US"/>
          </a:p>
        </p:txBody>
      </p:sp>
    </p:spTree>
    <p:extLst>
      <p:ext uri="{BB962C8B-B14F-4D97-AF65-F5344CB8AC3E}">
        <p14:creationId xmlns:p14="http://schemas.microsoft.com/office/powerpoint/2010/main" val="2393398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of Virginia has adopted the Standard Response Protocols as the best practice recommendation for general building-level response during an emergency. </a:t>
            </a:r>
          </a:p>
          <a:p>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16</a:t>
            </a:fld>
            <a:endParaRPr lang="en-US"/>
          </a:p>
        </p:txBody>
      </p:sp>
    </p:spTree>
    <p:extLst>
      <p:ext uri="{BB962C8B-B14F-4D97-AF65-F5344CB8AC3E}">
        <p14:creationId xmlns:p14="http://schemas.microsoft.com/office/powerpoint/2010/main" val="3166710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sz="1200" b="0" i="0" u="none" strike="noStrike" kern="1200" cap="none" dirty="0">
                <a:solidFill>
                  <a:schemeClr val="tx1"/>
                </a:solidFill>
                <a:effectLst/>
                <a:latin typeface="Arial"/>
                <a:ea typeface="Arial"/>
                <a:cs typeface="Arial"/>
                <a:sym typeface="Arial"/>
              </a:rPr>
              <a:t>The SRP is designed to be multi-hazard in nature. That means that no matter the situation, one of these response protocols can be used so that we only have to remember five things, instead of a specific response for every possible situation. The SRP also uses plain language – no code words or colors to keep straight.</a:t>
            </a:r>
          </a:p>
          <a:p>
            <a:pPr marL="0" indent="0">
              <a:buNone/>
            </a:pPr>
            <a:endParaRPr lang="en-US" sz="1200" b="0" i="0" u="none" strike="noStrike" kern="1200" cap="none" dirty="0">
              <a:solidFill>
                <a:schemeClr val="tx1"/>
              </a:solidFill>
              <a:effectLst/>
              <a:latin typeface="Arial"/>
              <a:cs typeface="Arial"/>
              <a:sym typeface="Arial"/>
            </a:endParaRPr>
          </a:p>
          <a:p>
            <a:pPr marL="0" indent="0">
              <a:buNone/>
            </a:pPr>
            <a:r>
              <a:rPr lang="en-US" dirty="0"/>
              <a:t>We are going to walk through each of the SRP actions and discuss when they would be used, as well as tasks that are assigned in the CMP to ensure staff and students are prepared to act when each protocol is used.</a:t>
            </a:r>
          </a:p>
          <a:p>
            <a:pPr marL="0" indent="0">
              <a:buNone/>
            </a:pPr>
            <a:endParaRPr lang="en-US" dirty="0"/>
          </a:p>
          <a:p>
            <a:pPr marL="0" indent="0">
              <a:buNone/>
            </a:pPr>
            <a:r>
              <a:rPr lang="en-US" dirty="0"/>
              <a:t>Each building may implement the SRP in slightly different ways to ensure that it fits the setup and needs of their building. </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HANDOUT: </a:t>
            </a:r>
          </a:p>
          <a:p>
            <a:pPr marL="0" indent="0">
              <a:buNone/>
            </a:pPr>
            <a:r>
              <a:rPr lang="en-US" dirty="0"/>
              <a:t>2.41 SRP Overview </a:t>
            </a:r>
          </a:p>
        </p:txBody>
      </p:sp>
      <p:sp>
        <p:nvSpPr>
          <p:cNvPr id="284" name="Google Shape;284;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fdc991fae8_0_2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gfdc991fae8_0_2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first response protocol is called SECURE.  When SECURE is announced, you will hear, “Secure the building – get inside, lock outside doors. Secure the building – get inside, lock outside doors.”</a:t>
            </a:r>
          </a:p>
          <a:p>
            <a:pPr marL="0" lvl="0" indent="0" algn="l" rtl="0">
              <a:lnSpc>
                <a:spcPct val="100000"/>
              </a:lnSpc>
              <a:spcBef>
                <a:spcPts val="0"/>
              </a:spcBef>
              <a:spcAft>
                <a:spcPts val="0"/>
              </a:spcAft>
              <a:buSzPts val="1100"/>
              <a:buNone/>
            </a:pPr>
            <a:endParaRPr lang="en-US" dirty="0"/>
          </a:p>
          <a:p>
            <a:pPr marL="0" marR="0" lvl="0" indent="0" algn="l" rtl="0">
              <a:lnSpc>
                <a:spcPct val="100000"/>
              </a:lnSpc>
              <a:spcBef>
                <a:spcPts val="0"/>
              </a:spcBef>
              <a:spcAft>
                <a:spcPts val="0"/>
              </a:spcAft>
              <a:buClr>
                <a:srgbClr val="000000"/>
              </a:buClr>
              <a:buSzPts val="1100"/>
              <a:buFont typeface="Arial"/>
              <a:buNone/>
            </a:pPr>
            <a:r>
              <a:rPr lang="en-US" dirty="0"/>
              <a:t>SECURE is just what it sounds like - when there is something dangerous outside the building that we do not want to get in, we secure the building to make sure no one comes in and no one leaves. It could be anything from an animal outside; first responders working in a neighborhood close to the building; or there could be someone on property who we don’t know, who refuses to leave.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To prepare for a SECURE, staff should know the quickest way back into the building from commonly used outdoor areas such as playgrounds, learning spaces, stadiums, parking lots, etc. Remember, during a secure the danger is outside, so we want to move everyone inside immediately.</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Additionally, assignments will need to be made for each exterior door to be checked and a sign posted stating the building is secure. Signs should be stored near the door for easy access and a backup person assigned for each door.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 chart of additional roles and responsibilities is available in the template to detail additional staff assignments, including details about how the school will account for staff and students.</a:t>
            </a:r>
          </a:p>
        </p:txBody>
      </p:sp>
      <p:sp>
        <p:nvSpPr>
          <p:cNvPr id="313" name="Google Shape;313;gfdc991fae8_0_20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74738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fdc991fae8_0_1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fdc991fae8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next action is LOCKDOWN. A Lockdown is initiated by announcing, “Lockdown – locks, lights, out of sight; Lockdown – locks, lights, out of sight.” A LOCKDOWN will be initiated when there is an immediate threat of violence INSIDE the building. The primary goal is to ensure everyone is secured from the danger.</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a:t>Lockdown can be used in the case of an active attack or for any type of danger that has made its way inside the building.</a:t>
            </a:r>
          </a:p>
          <a:p>
            <a:pPr marL="0" lvl="0" indent="0" algn="l" rtl="0">
              <a:lnSpc>
                <a:spcPct val="100000"/>
              </a:lnSpc>
              <a:spcBef>
                <a:spcPts val="0"/>
              </a:spcBef>
              <a:spcAft>
                <a:spcPts val="0"/>
              </a:spcAft>
              <a:buSzPts val="1100"/>
              <a:buNone/>
            </a:pPr>
            <a:r>
              <a:rPr lang="en-US" dirty="0"/>
              <a:t>Preparing for a LOCKDOWN requires a little more attention and intention, especially at the school level.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Teachers should be encouraged to set up their classroom differently in order to facilitate a quick move to their safe spot. Time should be spent assisting teachers as they determine where their room’s safe spot is. There are a variety of ways this can be done such as closing the door and looking through the window. Move from side to side and note what areas are hidden no matter where you stand. If you can, use shelf units to help obstruct the view in one direction to assist in creating a blind spot. At the elementary level, they may consider making the reading corner or story time rug part of the safe spot so they can tell students to “move to the rug” or whatever language they would normally use. This action will be something that they are used to and can quickly perform.</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Staff will also need to know the instructions for where to move in large common areas such as the gym, cafeteria, library, meeting spaces or conference rooms as well as self-evacuation gathering points in case a lockdown is called and they can safely get out of the building. These locations need to be away from the building and out of site, but easy to locate by first responders when they arrive.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 list of individuals with master keys should be included as part of the lockdown planning process so first responders know who to contact when they are onsite and cannot access certain rooms or areas of the building.</a:t>
            </a:r>
          </a:p>
        </p:txBody>
      </p:sp>
      <p:sp>
        <p:nvSpPr>
          <p:cNvPr id="304" name="Google Shape;304;gfdc991fae8_0_19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4985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of the CMP template training covers the federally recognized phase of emergency management called Response, which outlines all actions taken during an emergency.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Throughout the training there will be items covered that are specific to the division-level plan only. Those slides are indicated by the DCJS seal in the bottom right-hand corner as seen above. While different information is needed to complete each plan, it is important that individuals responsible for plan completion understand the vertical alignment that exists between the school and division-level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Unit 1 Handouts: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2.30 Building ICS Chart</a:t>
            </a:r>
          </a:p>
          <a:p>
            <a:r>
              <a:rPr lang="en-US" dirty="0"/>
              <a:t>2.41 SRP Overview Page</a:t>
            </a:r>
          </a:p>
          <a:p>
            <a:r>
              <a:rPr lang="en-US" dirty="0"/>
              <a:t>2.42 Roles and Responsibilities charts</a:t>
            </a:r>
          </a:p>
          <a:p>
            <a:r>
              <a:rPr lang="en-US" dirty="0"/>
              <a:t>2.60</a:t>
            </a:r>
            <a:r>
              <a:rPr lang="en-US" b="1" dirty="0"/>
              <a:t> </a:t>
            </a:r>
            <a:r>
              <a:rPr lang="en-US" dirty="0"/>
              <a:t>Sample Reunification MOU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190070E-A5C7-2A43-A315-8FF2DE7DD372}" type="slidenum">
              <a:rPr lang="en-US" smtClean="0"/>
              <a:t>2</a:t>
            </a:fld>
            <a:endParaRPr lang="en-US"/>
          </a:p>
        </p:txBody>
      </p:sp>
    </p:spTree>
    <p:extLst>
      <p:ext uri="{BB962C8B-B14F-4D97-AF65-F5344CB8AC3E}">
        <p14:creationId xmlns:p14="http://schemas.microsoft.com/office/powerpoint/2010/main" val="685526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fdc991fae8_0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gfdc991fae8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The next action is EVACUATE, which means we need to leave the building because it is not safe to stay inside. The announcement for EVACUATE is “Evacuate – to a location. Evacuate – to a location” with the location being the pre-identified gathering area outside.</a:t>
            </a:r>
          </a:p>
          <a:p>
            <a:endParaRPr lang="en-US" dirty="0"/>
          </a:p>
          <a:p>
            <a:r>
              <a:rPr lang="en-US" dirty="0"/>
              <a:t>This is probably the action that everyone is most familiar with because schools have been doing fire drills for ages. However, fire is not the only time we can use evacuate. Any time the outside is safer than the inside, such as if there is damage to the building, an issue like a broken water pipe, or a strong smell of gas, we will evacuate.</a:t>
            </a:r>
          </a:p>
          <a:p>
            <a:endParaRPr lang="en-US" dirty="0"/>
          </a:p>
          <a:p>
            <a:r>
              <a:rPr lang="en-US" dirty="0"/>
              <a:t>The main preparation needed during EVACUATE is planning your primary and secondary routes to avoid overcrowding in hallways and ensuring staff have an emergency go-kit available. Every room should have a map that show two ways to get out of the building: a primary route and a secondary route in case the first route is blocked. Maps with building-wide directions should also be posted in all common areas such as the cafeteria, gym, office, meeting rooms and auditorium with information about designated areas outside the building for everyone to meet at, take attendance, and report back to administrators that everyone is accounted for.</a:t>
            </a:r>
          </a:p>
          <a:p>
            <a:endParaRPr lang="en-US" dirty="0"/>
          </a:p>
          <a:p>
            <a:r>
              <a:rPr lang="en-US" dirty="0"/>
              <a:t>Gathering locations should be identified that are large enough for staff and students to meet for accountability and until first responders or school division personnel give further instructions. Additionally, two assembly areas should be selected that everyone could move to in the event transportation will be provided to move everyone off-site.</a:t>
            </a:r>
          </a:p>
        </p:txBody>
      </p:sp>
      <p:sp>
        <p:nvSpPr>
          <p:cNvPr id="295" name="Google Shape;295;gfdc991fae8_0_18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21700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fdc991fae8_0_2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fdc991fae8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next strategy is SHELTER. We use SHELTER for two reasons; in either situation, there are designated areas of the building that students and staff will move to and shelter from the situation. When SHELTER is announced, it should include bother the hazard and the safety strategy needed such as “Shelter for strong winds, move away from windows. Shelter for strong winds, move away from windows.”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reason we would use SHELTER is because a hazardous material got spilled outside, such as a train carrying hazardous materials that derailed or a construction site hit a gas line. During a HazMat situation, assigned staff are provided with materials to cover the window and/or door so the materials that were spilled don’t get inside. Certain staff members are also assigned to tasks such as shutting off the HVAC system to prevent circulating the hazardous material through the building.</a:t>
            </a:r>
          </a:p>
          <a:p>
            <a:endParaRPr lang="en-US" dirty="0"/>
          </a:p>
          <a:p>
            <a:r>
              <a:rPr lang="en-US" dirty="0"/>
              <a:t>Areas for both bad weather and HazMat shelter locations will need to be determined based on building layout, how quickly staff and students can move to the locations, and ease of securing the shelter by blocking off vents and/or protecting individuals from potential hazards during bad weather.</a:t>
            </a:r>
          </a:p>
          <a:p>
            <a:endParaRPr lang="en-US" dirty="0"/>
          </a:p>
          <a:p>
            <a:r>
              <a:rPr lang="en-US" dirty="0"/>
              <a:t>Some schools opt to have all students and teachers stay in their classroom during a HazMat shelter and provide enough materials to seal off doors and windows. Other may choose to move everyone into a main hallway and seal off exterior doors. </a:t>
            </a:r>
          </a:p>
        </p:txBody>
      </p:sp>
      <p:sp>
        <p:nvSpPr>
          <p:cNvPr id="331" name="Google Shape;331;gfdc991fae8_0_2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02319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fdc991fae8_0_2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gfdc991fae8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base" latinLnBrk="0" hangingPunct="1">
              <a:lnSpc>
                <a:spcPct val="100000"/>
              </a:lnSpc>
              <a:spcBef>
                <a:spcPts val="0"/>
              </a:spcBef>
              <a:spcAft>
                <a:spcPts val="0"/>
              </a:spcAft>
              <a:buClrTx/>
              <a:buSzPts val="1100"/>
              <a:buFontTx/>
              <a:buNone/>
              <a:tabLst/>
              <a:defRPr/>
            </a:pPr>
            <a:r>
              <a:rPr lang="en-US" dirty="0"/>
              <a:t>The last protocol is called HOLD, which means everyone stays right where they are until the emergency is over. The announcement for HOLD is very clear: “Hold in your classroom or area. Clear the halls. Hold in your classroom or area. Clear the halls.”</a:t>
            </a:r>
          </a:p>
          <a:p>
            <a:pPr marL="0" lvl="0" indent="0" algn="l" rtl="0">
              <a:lnSpc>
                <a:spcPct val="100000"/>
              </a:lnSpc>
              <a:spcBef>
                <a:spcPts val="0"/>
              </a:spcBef>
              <a:spcAft>
                <a:spcPts val="0"/>
              </a:spcAft>
              <a:buSzPts val="1100"/>
              <a:buNone/>
            </a:pPr>
            <a:endParaRPr lang="en-US"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a:t>Hold can be used in medical emergencies if the hallways need to be kept clear for first responders, or if there is a situation with a student that requires hallways to be empty until it is resolved, such as a fight or a behavioral issue.</a:t>
            </a:r>
          </a:p>
          <a:p>
            <a:pPr marL="0" marR="0" lvl="0" indent="0" algn="l" defTabSz="914400" rtl="0" eaLnBrk="1" fontAlgn="auto" latinLnBrk="0" hangingPunct="1">
              <a:lnSpc>
                <a:spcPct val="100000"/>
              </a:lnSpc>
              <a:spcBef>
                <a:spcPts val="0"/>
              </a:spcBef>
              <a:spcAft>
                <a:spcPts val="0"/>
              </a:spcAft>
              <a:buClrTx/>
              <a:buSzPts val="1100"/>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a:t>There isn’t any additional preparation needed for hold aside from training staff and students on what to do when they hear the announcement.</a:t>
            </a:r>
          </a:p>
        </p:txBody>
      </p:sp>
      <p:sp>
        <p:nvSpPr>
          <p:cNvPr id="340" name="Google Shape;340;gfdc991fae8_0_23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Standard Response Protocols has a list of assigned roles and responsibilities that should be completed. Some are only applicable during a drill situation (such as notifying the alarm company that the fire alarm will be activated), but all actions should be assigned and practiced in order to build muscle memory for any real emergency situations.</a:t>
            </a:r>
          </a:p>
          <a:p>
            <a:endParaRPr lang="en-US" dirty="0"/>
          </a:p>
          <a:p>
            <a:r>
              <a:rPr lang="en-US" dirty="0"/>
              <a:t>The primary focus during an emergency is accountability of students, staff and visitors so a detailed plan should be developed on how everyone will be accounted for, who is responsible for collecting and reconciling that information, and what happens if someone is not accounted for.</a:t>
            </a:r>
          </a:p>
          <a:p>
            <a:endParaRPr lang="en-US" dirty="0"/>
          </a:p>
          <a:p>
            <a:r>
              <a:rPr lang="en-US" dirty="0"/>
              <a:t>In addition, a staff buddy system should be developed in case there is a substitute, someone is injured, or a teacher needs to attend to an individual student to ensure that all students are adequately supervised.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HANDOUT: </a:t>
            </a:r>
          </a:p>
          <a:p>
            <a:r>
              <a:rPr lang="en-US" dirty="0"/>
              <a:t>2.42 SRP Roles and Responsibilities</a:t>
            </a:r>
          </a:p>
        </p:txBody>
      </p:sp>
      <p:sp>
        <p:nvSpPr>
          <p:cNvPr id="4" name="Slide Number Placeholder 3"/>
          <p:cNvSpPr>
            <a:spLocks noGrp="1"/>
          </p:cNvSpPr>
          <p:nvPr>
            <p:ph type="sldNum" sz="quarter" idx="5"/>
          </p:nvPr>
        </p:nvSpPr>
        <p:spPr/>
        <p:txBody>
          <a:bodyPr/>
          <a:lstStyle/>
          <a:p>
            <a:fld id="{534396AF-E60F-5B4F-B718-D49C0014B760}" type="slidenum">
              <a:rPr lang="en-US" smtClean="0"/>
              <a:t>23</a:t>
            </a:fld>
            <a:endParaRPr lang="en-US"/>
          </a:p>
        </p:txBody>
      </p:sp>
    </p:spTree>
    <p:extLst>
      <p:ext uri="{BB962C8B-B14F-4D97-AF65-F5344CB8AC3E}">
        <p14:creationId xmlns:p14="http://schemas.microsoft.com/office/powerpoint/2010/main" val="2178765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CMP Template, team members will be asked to provide copies of school maps to ensure that they have been developed properly and are available in one central location for ease of access. We are going to spend a little bit of time reviewing each of the maps.</a:t>
            </a:r>
          </a:p>
        </p:txBody>
      </p:sp>
      <p:sp>
        <p:nvSpPr>
          <p:cNvPr id="4" name="Slide Number Placeholder 3"/>
          <p:cNvSpPr>
            <a:spLocks noGrp="1"/>
          </p:cNvSpPr>
          <p:nvPr>
            <p:ph type="sldNum" sz="quarter" idx="5"/>
          </p:nvPr>
        </p:nvSpPr>
        <p:spPr/>
        <p:txBody>
          <a:bodyPr/>
          <a:lstStyle/>
          <a:p>
            <a:fld id="{534396AF-E60F-5B4F-B718-D49C0014B760}" type="slidenum">
              <a:rPr lang="en-US" smtClean="0"/>
              <a:t>24</a:t>
            </a:fld>
            <a:endParaRPr lang="en-US"/>
          </a:p>
        </p:txBody>
      </p:sp>
    </p:spTree>
    <p:extLst>
      <p:ext uri="{BB962C8B-B14F-4D97-AF65-F5344CB8AC3E}">
        <p14:creationId xmlns:p14="http://schemas.microsoft.com/office/powerpoint/2010/main" val="31645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briefly touched on evacuation maps earlier. As a review, each room should have a map that specifies the primary and secondary evacuation routes from that particular room. Maps should be hung near the main entry/exit point to that room and oriented with the building to avoid any confusion during an evacuation.</a:t>
            </a:r>
          </a:p>
          <a:p>
            <a:endParaRPr lang="en-US" dirty="0"/>
          </a:p>
          <a:p>
            <a:r>
              <a:rPr lang="en-US" dirty="0"/>
              <a:t>In addition, maps with general traffic flow directions should be posted in common areas marking the closest exit point.</a:t>
            </a:r>
          </a:p>
          <a:p>
            <a:endParaRPr lang="en-US" dirty="0"/>
          </a:p>
          <a:p>
            <a:r>
              <a:rPr lang="en-US" dirty="0"/>
              <a:t>There should be consistency across all maps in the division including the symbols and colors used. For instance, all primary routes should marked in red and all secondary routes in blue. Exits should be marked with the same symbol such as a gold star. Avoid using symbols that may be confused with other directions such as a red triangle, which indicates the need to Yield.</a:t>
            </a:r>
          </a:p>
        </p:txBody>
      </p:sp>
      <p:sp>
        <p:nvSpPr>
          <p:cNvPr id="4" name="Slide Number Placeholder 3"/>
          <p:cNvSpPr>
            <a:spLocks noGrp="1"/>
          </p:cNvSpPr>
          <p:nvPr>
            <p:ph type="sldNum" sz="quarter" idx="5"/>
          </p:nvPr>
        </p:nvSpPr>
        <p:spPr/>
        <p:txBody>
          <a:bodyPr/>
          <a:lstStyle/>
          <a:p>
            <a:fld id="{534396AF-E60F-5B4F-B718-D49C0014B760}" type="slidenum">
              <a:rPr lang="en-US" smtClean="0"/>
              <a:t>25</a:t>
            </a:fld>
            <a:endParaRPr lang="en-US"/>
          </a:p>
        </p:txBody>
      </p:sp>
    </p:spTree>
    <p:extLst>
      <p:ext uri="{BB962C8B-B14F-4D97-AF65-F5344CB8AC3E}">
        <p14:creationId xmlns:p14="http://schemas.microsoft.com/office/powerpoint/2010/main" val="3688772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map of the building should be maintained that indicates all exterior entry points that allow access to the building. These should be numbered beginning with 1 at the main entry and progressing clock-wise around the map. Corresponding numbers should be placed on the interior and exterior of each doorway. </a:t>
            </a:r>
          </a:p>
          <a:p>
            <a:endParaRPr lang="en-US" dirty="0"/>
          </a:p>
          <a:p>
            <a:r>
              <a:rPr lang="en-US" dirty="0"/>
              <a:t>These numbers will correspond to assignments for checking doors during a Secure as well as provide clear communication from both inside and outside the building for giving directions or requesting assistance at a specific location.</a:t>
            </a:r>
          </a:p>
          <a:p>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26</a:t>
            </a:fld>
            <a:endParaRPr lang="en-US"/>
          </a:p>
        </p:txBody>
      </p:sp>
    </p:spTree>
    <p:extLst>
      <p:ext uri="{BB962C8B-B14F-4D97-AF65-F5344CB8AC3E}">
        <p14:creationId xmlns:p14="http://schemas.microsoft.com/office/powerpoint/2010/main" val="3290752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Maps should also be developed that provide directions to the closest shelter from each individual classroom and in common areas. These can potentially be combined with evacuation maps by utilizing different colors or symbols such an orange line for movement path to weather shelter areas and a green line for HazMat. Additionally, if the school elects for staff and students to remain in their room during a HazMat situation, this should be clearly indicated on the map as well.</a:t>
            </a:r>
          </a:p>
        </p:txBody>
      </p:sp>
      <p:sp>
        <p:nvSpPr>
          <p:cNvPr id="4" name="Slide Number Placeholder 3"/>
          <p:cNvSpPr>
            <a:spLocks noGrp="1"/>
          </p:cNvSpPr>
          <p:nvPr>
            <p:ph type="sldNum" sz="quarter" idx="5"/>
          </p:nvPr>
        </p:nvSpPr>
        <p:spPr/>
        <p:txBody>
          <a:bodyPr/>
          <a:lstStyle/>
          <a:p>
            <a:fld id="{534396AF-E60F-5B4F-B718-D49C0014B760}" type="slidenum">
              <a:rPr lang="en-US" smtClean="0"/>
              <a:t>27</a:t>
            </a:fld>
            <a:endParaRPr lang="en-US"/>
          </a:p>
        </p:txBody>
      </p:sp>
    </p:spTree>
    <p:extLst>
      <p:ext uri="{BB962C8B-B14F-4D97-AF65-F5344CB8AC3E}">
        <p14:creationId xmlns:p14="http://schemas.microsoft.com/office/powerpoint/2010/main" val="3170069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overhead view map with imposed gridlines should be utilized with clear landmarks from around the property identified to allow for proper orientation of the map; for example a “Satellite View” shot from Google Maps or the use of CRG mapping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Utility access points or shut off points should be marked, as well as general areas of any water or gas lines (if known). When possible, normal traffic flow should be marked to indicate entry and exit points to the property.</a:t>
            </a:r>
          </a:p>
        </p:txBody>
      </p:sp>
      <p:sp>
        <p:nvSpPr>
          <p:cNvPr id="4" name="Slide Number Placeholder 3"/>
          <p:cNvSpPr>
            <a:spLocks noGrp="1"/>
          </p:cNvSpPr>
          <p:nvPr>
            <p:ph type="sldNum" sz="quarter" idx="5"/>
          </p:nvPr>
        </p:nvSpPr>
        <p:spPr/>
        <p:txBody>
          <a:bodyPr/>
          <a:lstStyle/>
          <a:p>
            <a:fld id="{534396AF-E60F-5B4F-B718-D49C0014B760}" type="slidenum">
              <a:rPr lang="en-US" smtClean="0"/>
              <a:t>28</a:t>
            </a:fld>
            <a:endParaRPr lang="en-US"/>
          </a:p>
        </p:txBody>
      </p:sp>
    </p:spTree>
    <p:extLst>
      <p:ext uri="{BB962C8B-B14F-4D97-AF65-F5344CB8AC3E}">
        <p14:creationId xmlns:p14="http://schemas.microsoft.com/office/powerpoint/2010/main" val="1422289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4 focused on general response protocols that can be used in any situation. This module will provide a little more detail on some threat or hazard specific responses. It is required that these be individually addressed in the plan by </a:t>
            </a:r>
            <a:r>
              <a:rPr lang="en-US" i="1" dirty="0"/>
              <a:t>Code of Virginia</a:t>
            </a:r>
            <a:r>
              <a:rPr lang="en-US" i="0" dirty="0"/>
              <a:t> </a:t>
            </a:r>
            <a:r>
              <a:rPr lang="en-US" sz="1200" dirty="0">
                <a:effectLst/>
                <a:ea typeface="Calibri" panose="020F0502020204030204" pitchFamily="34" charset="0"/>
              </a:rPr>
              <a:t>§ 22.1-279.8</a:t>
            </a:r>
            <a:r>
              <a:rPr lang="en-US" sz="1200" i="0" dirty="0">
                <a:effectLst/>
                <a:ea typeface="Calibri" panose="020F0502020204030204" pitchFamily="34" charset="0"/>
              </a:rPr>
              <a:t>.</a:t>
            </a:r>
            <a:endParaRPr lang="en-US" dirty="0"/>
          </a:p>
          <a:p>
            <a:endParaRPr lang="en-US" dirty="0"/>
          </a:p>
          <a:p>
            <a:r>
              <a:rPr lang="en-US" dirty="0"/>
              <a:t>As we walk through each threat or hazard, we will define the hazard, look at an overview of planning suggestions and provide recommended actions that can be utilized to link the SRP to threat and hazard specific planning. Please note, that within the CMP template there are suggested actions to be taken, checklists for tasks to be taken care of, and points to consider, but no sections that need to be filled out or information added. Safety team members and staff with assigned ICS role should be familiar with the information listed within each section. In addition, the SRP that most closely aligns with actions needed has been marked in the right-hand corner.</a:t>
            </a:r>
          </a:p>
          <a:p>
            <a:endParaRPr lang="en-US" dirty="0"/>
          </a:p>
          <a:p>
            <a:r>
              <a:rPr lang="en-US" dirty="0"/>
              <a:t>In the CMP these are included under the primary SRP action that should be considered in each situation.</a:t>
            </a:r>
          </a:p>
        </p:txBody>
      </p:sp>
      <p:sp>
        <p:nvSpPr>
          <p:cNvPr id="4" name="Slide Number Placeholder 3"/>
          <p:cNvSpPr>
            <a:spLocks noGrp="1"/>
          </p:cNvSpPr>
          <p:nvPr>
            <p:ph type="sldNum" sz="quarter" idx="5"/>
          </p:nvPr>
        </p:nvSpPr>
        <p:spPr/>
        <p:txBody>
          <a:bodyPr/>
          <a:lstStyle/>
          <a:p>
            <a:fld id="{534396AF-E60F-5B4F-B718-D49C0014B760}" type="slidenum">
              <a:rPr lang="en-US" smtClean="0"/>
              <a:t>29</a:t>
            </a:fld>
            <a:endParaRPr lang="en-US"/>
          </a:p>
        </p:txBody>
      </p:sp>
    </p:spTree>
    <p:extLst>
      <p:ext uri="{BB962C8B-B14F-4D97-AF65-F5344CB8AC3E}">
        <p14:creationId xmlns:p14="http://schemas.microsoft.com/office/powerpoint/2010/main" val="316671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we want to move beyond identifying hazards and risks to putting a plan in place and practicing that plan to ensure an effective response. First, we will identify key staff from the school or division level who will be assigned with additional responsibilities during an emergency.</a:t>
            </a:r>
          </a:p>
          <a:p>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3</a:t>
            </a:fld>
            <a:endParaRPr lang="en-US"/>
          </a:p>
        </p:txBody>
      </p:sp>
    </p:spTree>
    <p:extLst>
      <p:ext uri="{BB962C8B-B14F-4D97-AF65-F5344CB8AC3E}">
        <p14:creationId xmlns:p14="http://schemas.microsoft.com/office/powerpoint/2010/main" val="3166710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an Act of Terrorism. Depending on the location of the act, the school will respond differently. </a:t>
            </a:r>
          </a:p>
          <a:p>
            <a:endParaRPr lang="en-US" dirty="0"/>
          </a:p>
          <a:p>
            <a:r>
              <a:rPr lang="en-US" dirty="0"/>
              <a:t>If the act occurs within the US, but there is no indication that it will move beyond the original location the school would continue to monitor the situation until there is any indication that it could potentially move into the state or area.</a:t>
            </a:r>
          </a:p>
          <a:p>
            <a:endParaRPr lang="en-US" dirty="0"/>
          </a:p>
          <a:p>
            <a:r>
              <a:rPr lang="en-US" dirty="0"/>
              <a:t>If the act occurs within the state or region, the school might operate in secure mode until there is no indication of continuing action.</a:t>
            </a:r>
          </a:p>
        </p:txBody>
      </p:sp>
      <p:sp>
        <p:nvSpPr>
          <p:cNvPr id="4" name="Slide Number Placeholder 3"/>
          <p:cNvSpPr>
            <a:spLocks noGrp="1"/>
          </p:cNvSpPr>
          <p:nvPr>
            <p:ph type="sldNum" sz="quarter" idx="5"/>
          </p:nvPr>
        </p:nvSpPr>
        <p:spPr/>
        <p:txBody>
          <a:bodyPr/>
          <a:lstStyle/>
          <a:p>
            <a:fld id="{534396AF-E60F-5B4F-B718-D49C0014B760}" type="slidenum">
              <a:rPr lang="en-US" smtClean="0"/>
              <a:t>30</a:t>
            </a:fld>
            <a:endParaRPr lang="en-US"/>
          </a:p>
        </p:txBody>
      </p:sp>
    </p:spTree>
    <p:extLst>
      <p:ext uri="{BB962C8B-B14F-4D97-AF65-F5344CB8AC3E}">
        <p14:creationId xmlns:p14="http://schemas.microsoft.com/office/powerpoint/2010/main" val="1513710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an active attack occurs on campus, which is defined by a weapon being displayed and threats or attempts of harming others occurring, lockdown should be initiated immediately. </a:t>
            </a:r>
          </a:p>
          <a:p>
            <a:endParaRPr lang="en-US" dirty="0"/>
          </a:p>
          <a:p>
            <a:r>
              <a:rPr lang="en-US" dirty="0"/>
              <a:t>If a weapon is not visible but threats of harm are being made, all staff and students should be moved away from the potential area of threat, a hold put in place while a search is conducted, and no movement allowed throughout the building until it has been verified that a weapon does not exist. In this situation, the person of concern should be separated from their belongings and law enforcement notified to assist.</a:t>
            </a:r>
          </a:p>
        </p:txBody>
      </p:sp>
      <p:sp>
        <p:nvSpPr>
          <p:cNvPr id="4" name="Slide Number Placeholder 3"/>
          <p:cNvSpPr>
            <a:spLocks noGrp="1"/>
          </p:cNvSpPr>
          <p:nvPr>
            <p:ph type="sldNum" sz="quarter" idx="5"/>
          </p:nvPr>
        </p:nvSpPr>
        <p:spPr/>
        <p:txBody>
          <a:bodyPr/>
          <a:lstStyle/>
          <a:p>
            <a:fld id="{534396AF-E60F-5B4F-B718-D49C0014B760}" type="slidenum">
              <a:rPr lang="en-US" smtClean="0"/>
              <a:t>31</a:t>
            </a:fld>
            <a:endParaRPr lang="en-US"/>
          </a:p>
        </p:txBody>
      </p:sp>
    </p:spTree>
    <p:extLst>
      <p:ext uri="{BB962C8B-B14F-4D97-AF65-F5344CB8AC3E}">
        <p14:creationId xmlns:p14="http://schemas.microsoft.com/office/powerpoint/2010/main" val="3937418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for a flood should cover any potential flood sources, not just natural flooding such as dam failure or weather related. If those are not likely sources of flooding, the plan should focus on items such as utility issues or broken pipes and should include plans for relocation of staff and students until damages can be repaired.</a:t>
            </a:r>
          </a:p>
          <a:p>
            <a:endParaRPr lang="en-US" dirty="0"/>
          </a:p>
          <a:p>
            <a:r>
              <a:rPr lang="en-US" dirty="0"/>
              <a:t>If flooding occurs inside the building, the primary response action will be to evacuate to a spot where transportation can be provided to move offsite.</a:t>
            </a:r>
          </a:p>
        </p:txBody>
      </p:sp>
      <p:sp>
        <p:nvSpPr>
          <p:cNvPr id="4" name="Slide Number Placeholder 3"/>
          <p:cNvSpPr>
            <a:spLocks noGrp="1"/>
          </p:cNvSpPr>
          <p:nvPr>
            <p:ph type="sldNum" sz="quarter" idx="5"/>
          </p:nvPr>
        </p:nvSpPr>
        <p:spPr/>
        <p:txBody>
          <a:bodyPr/>
          <a:lstStyle/>
          <a:p>
            <a:fld id="{534396AF-E60F-5B4F-B718-D49C0014B760}" type="slidenum">
              <a:rPr lang="en-US" smtClean="0"/>
              <a:t>32</a:t>
            </a:fld>
            <a:endParaRPr lang="en-US"/>
          </a:p>
        </p:txBody>
      </p:sp>
    </p:spTree>
    <p:extLst>
      <p:ext uri="{BB962C8B-B14F-4D97-AF65-F5344CB8AC3E}">
        <p14:creationId xmlns:p14="http://schemas.microsoft.com/office/powerpoint/2010/main" val="2799636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Utility failure plans may look different depending on the type and number of utilities at each school. Part of the planning process includes ensuring that a list of utility providers, a point of contact and their contact information is easily accessible.</a:t>
            </a:r>
          </a:p>
          <a:p>
            <a:endParaRPr lang="en-US" dirty="0"/>
          </a:p>
          <a:p>
            <a:r>
              <a:rPr lang="en-US" dirty="0"/>
              <a:t>The principal or other administrator will determine any protective actions that need to be taken such as evacuating for indoor gas leak, water pipe breaking or other failures that make it unsafe to remain indoors. </a:t>
            </a:r>
          </a:p>
        </p:txBody>
      </p:sp>
      <p:sp>
        <p:nvSpPr>
          <p:cNvPr id="4" name="Slide Number Placeholder 3"/>
          <p:cNvSpPr>
            <a:spLocks noGrp="1"/>
          </p:cNvSpPr>
          <p:nvPr>
            <p:ph type="sldNum" sz="quarter" idx="5"/>
          </p:nvPr>
        </p:nvSpPr>
        <p:spPr/>
        <p:txBody>
          <a:bodyPr/>
          <a:lstStyle/>
          <a:p>
            <a:fld id="{534396AF-E60F-5B4F-B718-D49C0014B760}" type="slidenum">
              <a:rPr lang="en-US" smtClean="0"/>
              <a:t>33</a:t>
            </a:fld>
            <a:endParaRPr lang="en-US"/>
          </a:p>
        </p:txBody>
      </p:sp>
    </p:spTree>
    <p:extLst>
      <p:ext uri="{BB962C8B-B14F-4D97-AF65-F5344CB8AC3E}">
        <p14:creationId xmlns:p14="http://schemas.microsoft.com/office/powerpoint/2010/main" val="3042270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is severe lightning in the area, all students and staff should be moved as quickly as possible into the main building and all outdoor movement and activities suspended or cancelled. If the lightning is associated with continued bad weather or suspected increase in severity, a shelter may be called to proactively move staff and students to secure locations. Staff trained in the use of AED equipment, CPR and first aid should be placed on call for response.</a:t>
            </a:r>
          </a:p>
        </p:txBody>
      </p:sp>
      <p:sp>
        <p:nvSpPr>
          <p:cNvPr id="4" name="Slide Number Placeholder 3"/>
          <p:cNvSpPr>
            <a:spLocks noGrp="1"/>
          </p:cNvSpPr>
          <p:nvPr>
            <p:ph type="sldNum" sz="quarter" idx="5"/>
          </p:nvPr>
        </p:nvSpPr>
        <p:spPr/>
        <p:txBody>
          <a:bodyPr/>
          <a:lstStyle/>
          <a:p>
            <a:fld id="{534396AF-E60F-5B4F-B718-D49C0014B760}" type="slidenum">
              <a:rPr lang="en-US" smtClean="0"/>
              <a:t>34</a:t>
            </a:fld>
            <a:endParaRPr lang="en-US"/>
          </a:p>
        </p:txBody>
      </p:sp>
    </p:spTree>
    <p:extLst>
      <p:ext uri="{BB962C8B-B14F-4D97-AF65-F5344CB8AC3E}">
        <p14:creationId xmlns:p14="http://schemas.microsoft.com/office/powerpoint/2010/main" val="1998864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imperative that administrators responsible for enacting shelter operations understand and remember the difference between a WATCH and a WARNING and are using trusted sources of information to make decisions. As with severe lightning, staff and students should be moved to the main building, all outdoor movement and activities should be suspended, and a shelter response enacted when needed. In addition, staff should prepare for additional actions needed based on the severity of the storm and any damage caused. This may include a potential evacuation, transportation off-site and use of reunification protocols if the building is badly damaged.</a:t>
            </a:r>
          </a:p>
        </p:txBody>
      </p:sp>
      <p:sp>
        <p:nvSpPr>
          <p:cNvPr id="4" name="Slide Number Placeholder 3"/>
          <p:cNvSpPr>
            <a:spLocks noGrp="1"/>
          </p:cNvSpPr>
          <p:nvPr>
            <p:ph type="sldNum" sz="quarter" idx="5"/>
          </p:nvPr>
        </p:nvSpPr>
        <p:spPr/>
        <p:txBody>
          <a:bodyPr/>
          <a:lstStyle/>
          <a:p>
            <a:fld id="{534396AF-E60F-5B4F-B718-D49C0014B760}" type="slidenum">
              <a:rPr lang="en-US" smtClean="0"/>
              <a:t>35</a:t>
            </a:fld>
            <a:endParaRPr lang="en-US"/>
          </a:p>
        </p:txBody>
      </p:sp>
    </p:spTree>
    <p:extLst>
      <p:ext uri="{BB962C8B-B14F-4D97-AF65-F5344CB8AC3E}">
        <p14:creationId xmlns:p14="http://schemas.microsoft.com/office/powerpoint/2010/main" val="4182818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bomb threat is received or a suspicious package located, a hold should be activated until more information can be gathered to determine the credibility of the threat. Avoid using two-way radios or cell phones as these might trigger a remote detonator.</a:t>
            </a:r>
          </a:p>
          <a:p>
            <a:endParaRPr lang="en-US" dirty="0"/>
          </a:p>
          <a:p>
            <a:r>
              <a:rPr lang="en-US" dirty="0"/>
              <a:t>The principal or Crisis Management Team lead will be responsible for enacting any protective actions based on information received from the report and coordination with first responders. If an evacuation is indicated, minimal routes should be used to leave the building so that an initial sweep can be done to ensure that the route is clear. Once everyone is out of the building, they should move as far away from the potential site as possible.</a:t>
            </a:r>
          </a:p>
        </p:txBody>
      </p:sp>
      <p:sp>
        <p:nvSpPr>
          <p:cNvPr id="4" name="Slide Number Placeholder 3"/>
          <p:cNvSpPr>
            <a:spLocks noGrp="1"/>
          </p:cNvSpPr>
          <p:nvPr>
            <p:ph type="sldNum" sz="quarter" idx="5"/>
          </p:nvPr>
        </p:nvSpPr>
        <p:spPr/>
        <p:txBody>
          <a:bodyPr/>
          <a:lstStyle/>
          <a:p>
            <a:fld id="{534396AF-E60F-5B4F-B718-D49C0014B760}" type="slidenum">
              <a:rPr lang="en-US" smtClean="0"/>
              <a:t>36</a:t>
            </a:fld>
            <a:endParaRPr lang="en-US"/>
          </a:p>
        </p:txBody>
      </p:sp>
    </p:spTree>
    <p:extLst>
      <p:ext uri="{BB962C8B-B14F-4D97-AF65-F5344CB8AC3E}">
        <p14:creationId xmlns:p14="http://schemas.microsoft.com/office/powerpoint/2010/main" val="688791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death or injuries, medical emergencies will vary greatly in their scope and needed response. The primary actions that will be reflected in all situations is to not leave the injured person alone, notify 911 if there is any doubt in the severity of the injury, and to only move the injured person if there is an immediate threat to the safety of the location such as downed power lines, a continuing threat of violence, fire, etc.</a:t>
            </a:r>
          </a:p>
          <a:p>
            <a:endParaRPr lang="en-US" dirty="0"/>
          </a:p>
          <a:p>
            <a:r>
              <a:rPr lang="en-US" dirty="0"/>
              <a:t>A hold should be activated to allow first responders to easily access the injured person.</a:t>
            </a:r>
          </a:p>
        </p:txBody>
      </p:sp>
      <p:sp>
        <p:nvSpPr>
          <p:cNvPr id="4" name="Slide Number Placeholder 3"/>
          <p:cNvSpPr>
            <a:spLocks noGrp="1"/>
          </p:cNvSpPr>
          <p:nvPr>
            <p:ph type="sldNum" sz="quarter" idx="5"/>
          </p:nvPr>
        </p:nvSpPr>
        <p:spPr/>
        <p:txBody>
          <a:bodyPr/>
          <a:lstStyle/>
          <a:p>
            <a:fld id="{534396AF-E60F-5B4F-B718-D49C0014B760}" type="slidenum">
              <a:rPr lang="en-US" smtClean="0"/>
              <a:t>37</a:t>
            </a:fld>
            <a:endParaRPr lang="en-US"/>
          </a:p>
        </p:txBody>
      </p:sp>
    </p:spTree>
    <p:extLst>
      <p:ext uri="{BB962C8B-B14F-4D97-AF65-F5344CB8AC3E}">
        <p14:creationId xmlns:p14="http://schemas.microsoft.com/office/powerpoint/2010/main" val="18731355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plan should clearly define the difference between kidnapping and abduction. Suggested language is included in the plan template and Support Documents section.</a:t>
            </a:r>
          </a:p>
          <a:p>
            <a:endParaRPr lang="en-US" dirty="0"/>
          </a:p>
          <a:p>
            <a:r>
              <a:rPr lang="en-US" dirty="0"/>
              <a:t>It should also specify that anytime a student is unaccounted for on school property, at a school activity or while traveling to and from the activity, they will be considered missing. Details specifying how the initial search will occur, at what point law enforcement will be notified and consideration for students with disabilities should all be accounted for. </a:t>
            </a:r>
          </a:p>
          <a:p>
            <a:endParaRPr lang="en-US" dirty="0"/>
          </a:p>
          <a:p>
            <a:r>
              <a:rPr lang="en-US" dirty="0"/>
              <a:t>When conducting a search, the building should be put on HOLD to avoid overlooking the individual as they move around the building.</a:t>
            </a:r>
          </a:p>
        </p:txBody>
      </p:sp>
      <p:sp>
        <p:nvSpPr>
          <p:cNvPr id="4" name="Slide Number Placeholder 3"/>
          <p:cNvSpPr>
            <a:spLocks noGrp="1"/>
          </p:cNvSpPr>
          <p:nvPr>
            <p:ph type="sldNum" sz="quarter" idx="5"/>
          </p:nvPr>
        </p:nvSpPr>
        <p:spPr/>
        <p:txBody>
          <a:bodyPr/>
          <a:lstStyle/>
          <a:p>
            <a:fld id="{534396AF-E60F-5B4F-B718-D49C0014B760}" type="slidenum">
              <a:rPr lang="en-US" smtClean="0"/>
              <a:t>38</a:t>
            </a:fld>
            <a:endParaRPr lang="en-US"/>
          </a:p>
        </p:txBody>
      </p:sp>
    </p:spTree>
    <p:extLst>
      <p:ext uri="{BB962C8B-B14F-4D97-AF65-F5344CB8AC3E}">
        <p14:creationId xmlns:p14="http://schemas.microsoft.com/office/powerpoint/2010/main" val="3694485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Visitor access protocols should be followed by all persons on-site. Anyone who does not have a legitimate need to be on property or in the school building should be asked to leave. </a:t>
            </a:r>
          </a:p>
          <a:p>
            <a:endParaRPr lang="en-US" dirty="0"/>
          </a:p>
          <a:p>
            <a:r>
              <a:rPr lang="en-US" dirty="0"/>
              <a:t>When an unauthorized person is being investigated, administrators may consider placing the campus on hold to avoid interaction with the individual, or secure if the individual is acting suspiciously. If the individual is inside the building, a lockdown can also be initiated if they become violent or threaten harm.</a:t>
            </a:r>
          </a:p>
          <a:p>
            <a:endParaRPr lang="en-US" dirty="0"/>
          </a:p>
          <a:p>
            <a:r>
              <a:rPr lang="en-US" dirty="0"/>
              <a:t>All staff and students should be encouraged to report suspicious persons immediately and encourage visitors to follow all protocols related to checking in, wearing a visible visitor’s badge and checking out before they leave.</a:t>
            </a:r>
          </a:p>
        </p:txBody>
      </p:sp>
      <p:sp>
        <p:nvSpPr>
          <p:cNvPr id="4" name="Slide Number Placeholder 3"/>
          <p:cNvSpPr>
            <a:spLocks noGrp="1"/>
          </p:cNvSpPr>
          <p:nvPr>
            <p:ph type="sldNum" sz="quarter" idx="5"/>
          </p:nvPr>
        </p:nvSpPr>
        <p:spPr/>
        <p:txBody>
          <a:bodyPr/>
          <a:lstStyle/>
          <a:p>
            <a:fld id="{534396AF-E60F-5B4F-B718-D49C0014B760}" type="slidenum">
              <a:rPr lang="en-US" smtClean="0"/>
              <a:t>39</a:t>
            </a:fld>
            <a:endParaRPr lang="en-US"/>
          </a:p>
        </p:txBody>
      </p:sp>
    </p:spTree>
    <p:extLst>
      <p:ext uri="{BB962C8B-B14F-4D97-AF65-F5344CB8AC3E}">
        <p14:creationId xmlns:p14="http://schemas.microsoft.com/office/powerpoint/2010/main" val="367063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an emergency, there are a lot of moving parts; a lot of roles and responsibilities; a lot of things that all have to happen at the same time to make things flow as smoothly as possible.</a:t>
            </a:r>
          </a:p>
          <a:p>
            <a:endParaRPr lang="en-US" dirty="0"/>
          </a:p>
          <a:p>
            <a:r>
              <a:rPr lang="en-US" dirty="0"/>
              <a:t>It is critical that we have an organizational system to make it all happen in an organized way. The Incident Command System is used nationally by first responders to assign tasks, maintain scope of responsibility, and ensure an integrated response using a common language. We are going to quickly walk through ICS and the roles that will initially be assigned to school staff during an emergency.</a:t>
            </a:r>
          </a:p>
          <a:p>
            <a:endParaRPr lang="en-US" dirty="0"/>
          </a:p>
          <a:p>
            <a:r>
              <a:rPr lang="en-US" b="1" dirty="0"/>
              <a:t>HANDOUT: </a:t>
            </a:r>
          </a:p>
          <a:p>
            <a:r>
              <a:rPr lang="en-US" b="1" dirty="0"/>
              <a:t>2.30 ICS Chart of Schools</a:t>
            </a:r>
          </a:p>
        </p:txBody>
      </p:sp>
      <p:sp>
        <p:nvSpPr>
          <p:cNvPr id="4" name="Slide Number Placeholder 3"/>
          <p:cNvSpPr>
            <a:spLocks noGrp="1"/>
          </p:cNvSpPr>
          <p:nvPr>
            <p:ph type="sldNum" sz="quarter" idx="5"/>
          </p:nvPr>
        </p:nvSpPr>
        <p:spPr/>
        <p:txBody>
          <a:bodyPr/>
          <a:lstStyle/>
          <a:p>
            <a:fld id="{3846E28B-C6A8-BD45-A53D-B519743389CD}" type="slidenum">
              <a:rPr lang="en-US" smtClean="0"/>
              <a:t>4</a:t>
            </a:fld>
            <a:endParaRPr lang="en-US"/>
          </a:p>
        </p:txBody>
      </p:sp>
    </p:spTree>
    <p:extLst>
      <p:ext uri="{BB962C8B-B14F-4D97-AF65-F5344CB8AC3E}">
        <p14:creationId xmlns:p14="http://schemas.microsoft.com/office/powerpoint/2010/main" val="36447800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Transportation staff will have their own protocols to follow when involved with a bus or vehicle crash, but, when possible, a member of the school administration team should be onsite to assist with students, contacting parents, providing relevant information to first responders, and maintaining accountability of everyone involved.</a:t>
            </a:r>
          </a:p>
        </p:txBody>
      </p:sp>
      <p:sp>
        <p:nvSpPr>
          <p:cNvPr id="4" name="Slide Number Placeholder 3"/>
          <p:cNvSpPr>
            <a:spLocks noGrp="1"/>
          </p:cNvSpPr>
          <p:nvPr>
            <p:ph type="sldNum" sz="quarter" idx="5"/>
          </p:nvPr>
        </p:nvSpPr>
        <p:spPr/>
        <p:txBody>
          <a:bodyPr/>
          <a:lstStyle/>
          <a:p>
            <a:fld id="{534396AF-E60F-5B4F-B718-D49C0014B760}" type="slidenum">
              <a:rPr lang="en-US" smtClean="0"/>
              <a:t>40</a:t>
            </a:fld>
            <a:endParaRPr lang="en-US"/>
          </a:p>
        </p:txBody>
      </p:sp>
    </p:spTree>
    <p:extLst>
      <p:ext uri="{BB962C8B-B14F-4D97-AF65-F5344CB8AC3E}">
        <p14:creationId xmlns:p14="http://schemas.microsoft.com/office/powerpoint/2010/main" val="29610272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death or serious injury will require variations in planning dependent on the situation:</a:t>
            </a:r>
          </a:p>
          <a:p>
            <a:pPr marL="171450" indent="-171450">
              <a:buFontTx/>
              <a:buChar char="-"/>
            </a:pPr>
            <a:r>
              <a:rPr lang="en-US" dirty="0"/>
              <a:t>was it a staff or student, </a:t>
            </a:r>
          </a:p>
          <a:p>
            <a:pPr marL="171450" indent="-171450">
              <a:buFontTx/>
              <a:buChar char="-"/>
            </a:pPr>
            <a:r>
              <a:rPr lang="en-US" dirty="0"/>
              <a:t>was it sudden or a known possibility (e.g., terminal illness), </a:t>
            </a:r>
          </a:p>
          <a:p>
            <a:pPr marL="171450" indent="-171450">
              <a:buFontTx/>
              <a:buChar char="-"/>
            </a:pPr>
            <a:r>
              <a:rPr lang="en-US" dirty="0"/>
              <a:t>was it a current staff/student, recent graduate, former teacher</a:t>
            </a:r>
          </a:p>
          <a:p>
            <a:pPr marL="171450" indent="-171450">
              <a:buFontTx/>
              <a:buChar char="-"/>
            </a:pPr>
            <a:r>
              <a:rPr lang="en-US" dirty="0"/>
              <a:t>How many staff/students were involved</a:t>
            </a:r>
          </a:p>
          <a:p>
            <a:pPr marL="0" indent="0">
              <a:buFontTx/>
              <a:buNone/>
            </a:pPr>
            <a:endParaRPr lang="en-US" dirty="0"/>
          </a:p>
          <a:p>
            <a:pPr marL="0" indent="0">
              <a:buFontTx/>
              <a:buNone/>
            </a:pPr>
            <a:r>
              <a:rPr lang="en-US" dirty="0"/>
              <a:t>Planning for these situations is primarily on the emotional support/recovery side of the details and should cover allowances for memorials, anniversaries remembrances, etc.</a:t>
            </a:r>
          </a:p>
        </p:txBody>
      </p:sp>
      <p:sp>
        <p:nvSpPr>
          <p:cNvPr id="4" name="Slide Number Placeholder 3"/>
          <p:cNvSpPr>
            <a:spLocks noGrp="1"/>
          </p:cNvSpPr>
          <p:nvPr>
            <p:ph type="sldNum" sz="quarter" idx="5"/>
          </p:nvPr>
        </p:nvSpPr>
        <p:spPr/>
        <p:txBody>
          <a:bodyPr/>
          <a:lstStyle/>
          <a:p>
            <a:fld id="{534396AF-E60F-5B4F-B718-D49C0014B760}" type="slidenum">
              <a:rPr lang="en-US" smtClean="0"/>
              <a:t>41</a:t>
            </a:fld>
            <a:endParaRPr lang="en-US"/>
          </a:p>
        </p:txBody>
      </p:sp>
    </p:spTree>
    <p:extLst>
      <p:ext uri="{BB962C8B-B14F-4D97-AF65-F5344CB8AC3E}">
        <p14:creationId xmlns:p14="http://schemas.microsoft.com/office/powerpoint/2010/main" val="1394190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Module 6 covers considerations for operational details that apply to any response actions taken including communications, staging areas and key sites.</a:t>
            </a:r>
          </a:p>
          <a:p>
            <a:endParaRPr lang="en-US" dirty="0"/>
          </a:p>
          <a:p>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42</a:t>
            </a:fld>
            <a:endParaRPr lang="en-US"/>
          </a:p>
        </p:txBody>
      </p:sp>
    </p:spTree>
    <p:extLst>
      <p:ext uri="{BB962C8B-B14F-4D97-AF65-F5344CB8AC3E}">
        <p14:creationId xmlns:p14="http://schemas.microsoft.com/office/powerpoint/2010/main" val="3166710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an emergency, communication is a critical component. Internally, staff members need to ensure that everyone is informed and able to perform their duties, parents are provided information about where to go, and all information is vetted before distributed. The use of pre-written templates is recommended to reduce the amount of time needed to make notification.</a:t>
            </a:r>
          </a:p>
          <a:p>
            <a:endParaRPr lang="en-US" dirty="0"/>
          </a:p>
          <a:p>
            <a:r>
              <a:rPr lang="en-US" dirty="0"/>
              <a:t>Externally, the school system need to be prepared to communicate with utility providers, first responders, and other service providers such as community resources that can be utilized during the recovery phase. A list of organizations and contact information should be developed and regularly maintained to streamline the communications process.</a:t>
            </a:r>
          </a:p>
        </p:txBody>
      </p:sp>
      <p:sp>
        <p:nvSpPr>
          <p:cNvPr id="4" name="Slide Number Placeholder 3"/>
          <p:cNvSpPr>
            <a:spLocks noGrp="1"/>
          </p:cNvSpPr>
          <p:nvPr>
            <p:ph type="sldNum" sz="quarter" idx="5"/>
          </p:nvPr>
        </p:nvSpPr>
        <p:spPr/>
        <p:txBody>
          <a:bodyPr/>
          <a:lstStyle/>
          <a:p>
            <a:fld id="{534396AF-E60F-5B4F-B718-D49C0014B760}" type="slidenum">
              <a:rPr lang="en-US" smtClean="0"/>
              <a:t>43</a:t>
            </a:fld>
            <a:endParaRPr lang="en-US"/>
          </a:p>
        </p:txBody>
      </p:sp>
    </p:spTree>
    <p:extLst>
      <p:ext uri="{BB962C8B-B14F-4D97-AF65-F5344CB8AC3E}">
        <p14:creationId xmlns:p14="http://schemas.microsoft.com/office/powerpoint/2010/main" val="32753329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communicating information about a building-specific incident, the planning team should consider all possible channels for providing information to parents and relevant community members. This should include regular methods of communication such as a mass notification system, updates to the school or division website and social media pages, as well as providing information to local news sources to assist with dissemination. For younger grades, schools may even consider sending home paper copies of a written statement if a situation has already been resolved but parents should still be made aware.</a:t>
            </a:r>
          </a:p>
        </p:txBody>
      </p:sp>
      <p:sp>
        <p:nvSpPr>
          <p:cNvPr id="4" name="Slide Number Placeholder 3"/>
          <p:cNvSpPr>
            <a:spLocks noGrp="1"/>
          </p:cNvSpPr>
          <p:nvPr>
            <p:ph type="sldNum" sz="quarter" idx="5"/>
          </p:nvPr>
        </p:nvSpPr>
        <p:spPr/>
        <p:txBody>
          <a:bodyPr/>
          <a:lstStyle/>
          <a:p>
            <a:fld id="{534396AF-E60F-5B4F-B718-D49C0014B760}" type="slidenum">
              <a:rPr lang="en-US" smtClean="0"/>
              <a:t>44</a:t>
            </a:fld>
            <a:endParaRPr lang="en-US"/>
          </a:p>
        </p:txBody>
      </p:sp>
    </p:spTree>
    <p:extLst>
      <p:ext uri="{BB962C8B-B14F-4D97-AF65-F5344CB8AC3E}">
        <p14:creationId xmlns:p14="http://schemas.microsoft.com/office/powerpoint/2010/main" val="28685225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identifying communication channels, schools should also work with their division leadership to identify where and when an Emergency Operations Center will be activated as well as staff members that will be assigned to the EOC. These should align with the ICS assigned teams (Operations, Planning, Logistics and Finance) to provide consistency in communication.</a:t>
            </a:r>
          </a:p>
          <a:p>
            <a:endParaRPr lang="en-US" dirty="0"/>
          </a:p>
          <a:p>
            <a:r>
              <a:rPr lang="en-US" dirty="0"/>
              <a:t>Plans should also be made to identify locations that can be used for reunification, whether that is a modified dismissal process to allow for reunification on-site or if students and staff must be moved to an off-site location. When possible, it is recommended that division property be used for reunification (e.g., moving individuals from the middle school to the high school for reunification) but plans should also be put in place to secure an MOU with community-based organizations such as a church or civic center if needed.</a:t>
            </a:r>
          </a:p>
          <a:p>
            <a:endParaRPr lang="en-US" dirty="0"/>
          </a:p>
          <a:p>
            <a:r>
              <a:rPr lang="en-US" b="1" dirty="0"/>
              <a:t>Handout:</a:t>
            </a:r>
          </a:p>
          <a:p>
            <a:r>
              <a:rPr lang="en-US" dirty="0"/>
              <a:t>2.60 </a:t>
            </a:r>
            <a:r>
              <a:rPr lang="en-US"/>
              <a:t>Sample Reunification MOU</a:t>
            </a:r>
            <a:endParaRPr lang="en-US" dirty="0"/>
          </a:p>
          <a:p>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45</a:t>
            </a:fld>
            <a:endParaRPr lang="en-US"/>
          </a:p>
        </p:txBody>
      </p:sp>
    </p:spTree>
    <p:extLst>
      <p:ext uri="{BB962C8B-B14F-4D97-AF65-F5344CB8AC3E}">
        <p14:creationId xmlns:p14="http://schemas.microsoft.com/office/powerpoint/2010/main" val="7095189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each of these locations, staging areas should be identified for loading and unloading during transport, delivery and distribution of supplies, and where members of the media should gather to receive information.</a:t>
            </a:r>
          </a:p>
          <a:p>
            <a:endParaRPr lang="en-US" dirty="0"/>
          </a:p>
          <a:p>
            <a:r>
              <a:rPr lang="en-US" dirty="0"/>
              <a:t>When considering reunification needs, at least two sites should be identified – one that is within walking distance and one that is further away from the school to minimize additional traffic on the roadways around the incident. </a:t>
            </a:r>
          </a:p>
          <a:p>
            <a:endParaRPr lang="en-US" dirty="0"/>
          </a:p>
          <a:p>
            <a:r>
              <a:rPr lang="en-US" dirty="0"/>
              <a:t>Media and supply staging areas should be established so that they do not interfere with first responder operations or reunification drop off </a:t>
            </a:r>
            <a:r>
              <a:rPr lang="en-US"/>
              <a:t>or arrival points.</a:t>
            </a:r>
            <a:endParaRPr lang="en-US" dirty="0"/>
          </a:p>
        </p:txBody>
      </p:sp>
      <p:sp>
        <p:nvSpPr>
          <p:cNvPr id="4" name="Slide Number Placeholder 3"/>
          <p:cNvSpPr>
            <a:spLocks noGrp="1"/>
          </p:cNvSpPr>
          <p:nvPr>
            <p:ph type="sldNum" sz="quarter" idx="5"/>
          </p:nvPr>
        </p:nvSpPr>
        <p:spPr/>
        <p:txBody>
          <a:bodyPr/>
          <a:lstStyle/>
          <a:p>
            <a:fld id="{534396AF-E60F-5B4F-B718-D49C0014B760}" type="slidenum">
              <a:rPr lang="en-US" smtClean="0"/>
              <a:t>46</a:t>
            </a:fld>
            <a:endParaRPr lang="en-US"/>
          </a:p>
        </p:txBody>
      </p:sp>
    </p:spTree>
    <p:extLst>
      <p:ext uri="{BB962C8B-B14F-4D97-AF65-F5344CB8AC3E}">
        <p14:creationId xmlns:p14="http://schemas.microsoft.com/office/powerpoint/2010/main" val="3344941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Each role and descriptor will appear together; click to advance to next role</a:t>
            </a:r>
          </a:p>
          <a:p>
            <a:endParaRPr lang="en-US" dirty="0"/>
          </a:p>
          <a:p>
            <a:r>
              <a:rPr lang="en-US" dirty="0"/>
              <a:t>The Incident Commander’s role is to manage everything. They make the decisions, distribute the resources, connect agencies, and act as the point person for the incident.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 the system of organization, you have 4 main teams that provide information and feedback to the Incident Commander and pass decisions along to their team members who are in the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Operations: do stuff – this group includes departments like Transportation, Facilities, Technology,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Planning and Logistics: plan and get stuff – departments include HR, Purchasing, Legal,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of course, Finance: help figure out how to pay for stuff.</a:t>
            </a:r>
          </a:p>
        </p:txBody>
      </p:sp>
      <p:sp>
        <p:nvSpPr>
          <p:cNvPr id="4" name="Slide Number Placeholder 3"/>
          <p:cNvSpPr>
            <a:spLocks noGrp="1"/>
          </p:cNvSpPr>
          <p:nvPr>
            <p:ph type="sldNum" sz="quarter" idx="5"/>
          </p:nvPr>
        </p:nvSpPr>
        <p:spPr/>
        <p:txBody>
          <a:bodyPr/>
          <a:lstStyle/>
          <a:p>
            <a:fld id="{3846E28B-C6A8-BD45-A53D-B519743389CD}" type="slidenum">
              <a:rPr lang="en-US" smtClean="0"/>
              <a:t>5</a:t>
            </a:fld>
            <a:endParaRPr lang="en-US"/>
          </a:p>
        </p:txBody>
      </p:sp>
    </p:spTree>
    <p:extLst>
      <p:ext uri="{BB962C8B-B14F-4D97-AF65-F5344CB8AC3E}">
        <p14:creationId xmlns:p14="http://schemas.microsoft.com/office/powerpoint/2010/main" val="3239048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its core, ICS is a system for streamlining communication and decision making. Each of the four main branches will be represented in the Emergency Operations Center and have teams or groups working in the field either at the impacted site, at the reunification site, or both.</a:t>
            </a:r>
          </a:p>
          <a:p>
            <a:endParaRPr lang="en-US" dirty="0"/>
          </a:p>
          <a:p>
            <a:r>
              <a:rPr lang="en-US" dirty="0"/>
              <a:t>In addition to the branches, you may see a safety officer whose responsibility is to oversee the conditions of the working environment, a liaison officer who coordinates communication with other agencies, and/or a public information officer who is responsible for information being delivered to media sources, parents, community members, etc.</a:t>
            </a:r>
          </a:p>
          <a:p>
            <a:endParaRPr lang="en-US" dirty="0"/>
          </a:p>
        </p:txBody>
      </p:sp>
      <p:sp>
        <p:nvSpPr>
          <p:cNvPr id="4" name="Slide Number Placeholder 3"/>
          <p:cNvSpPr>
            <a:spLocks noGrp="1"/>
          </p:cNvSpPr>
          <p:nvPr>
            <p:ph type="sldNum" sz="quarter" idx="5"/>
          </p:nvPr>
        </p:nvSpPr>
        <p:spPr/>
        <p:txBody>
          <a:bodyPr/>
          <a:lstStyle/>
          <a:p>
            <a:fld id="{3846E28B-C6A8-BD45-A53D-B519743389CD}" type="slidenum">
              <a:rPr lang="en-US" smtClean="0"/>
              <a:t>6</a:t>
            </a:fld>
            <a:endParaRPr lang="en-US"/>
          </a:p>
        </p:txBody>
      </p:sp>
    </p:spTree>
    <p:extLst>
      <p:ext uri="{BB962C8B-B14F-4D97-AF65-F5344CB8AC3E}">
        <p14:creationId xmlns:p14="http://schemas.microsoft.com/office/powerpoint/2010/main" val="1694755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Operations Team is tasked with the actual doing of the work during an emergency. They will oversee tasks such as:</a:t>
            </a:r>
          </a:p>
          <a:p>
            <a:r>
              <a:rPr lang="en-US" dirty="0"/>
              <a:t>Allowing access to the building for first responders</a:t>
            </a:r>
          </a:p>
          <a:p>
            <a:r>
              <a:rPr lang="en-US" dirty="0"/>
              <a:t>Making sure utilities are on or off as needed at the Impacted Site</a:t>
            </a:r>
          </a:p>
          <a:p>
            <a:r>
              <a:rPr lang="en-US" dirty="0"/>
              <a:t>Troubleshooting tech issues (internet access, communication,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Division-level Operations Team Members will help get the reunification process set up before student arrival</a:t>
            </a:r>
          </a:p>
        </p:txBody>
      </p:sp>
      <p:sp>
        <p:nvSpPr>
          <p:cNvPr id="4" name="Slide Number Placeholder 3"/>
          <p:cNvSpPr>
            <a:spLocks noGrp="1"/>
          </p:cNvSpPr>
          <p:nvPr>
            <p:ph type="sldNum" sz="quarter" idx="5"/>
          </p:nvPr>
        </p:nvSpPr>
        <p:spPr/>
        <p:txBody>
          <a:bodyPr/>
          <a:lstStyle/>
          <a:p>
            <a:fld id="{3846E28B-C6A8-BD45-A53D-B519743389CD}" type="slidenum">
              <a:rPr lang="en-US" smtClean="0"/>
              <a:t>7</a:t>
            </a:fld>
            <a:endParaRPr lang="en-US"/>
          </a:p>
        </p:txBody>
      </p:sp>
    </p:spTree>
    <p:extLst>
      <p:ext uri="{BB962C8B-B14F-4D97-AF65-F5344CB8AC3E}">
        <p14:creationId xmlns:p14="http://schemas.microsoft.com/office/powerpoint/2010/main" val="3422920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Planning and Logistics Team goal is to be two steps ahead of the situation. </a:t>
            </a:r>
          </a:p>
          <a:p>
            <a:endParaRPr lang="en-US" dirty="0"/>
          </a:p>
          <a:p>
            <a:r>
              <a:rPr lang="en-US" dirty="0"/>
              <a:t>As requests come in for staff or supplies, the Planning and Logistics Team will be tasked with finding where they can be pulled from and the quickest way to get them there. It is critical that all requests are documents and paperwork is kept in order for final reports and potential reimbursement requests.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school and division level team members may work together to accomplish some tasks. For instance, the school operations team may put in a request for buses to transport staff and students, but the Division level team would be responsible for assigning which buses and drivers will be used. </a:t>
            </a:r>
          </a:p>
          <a:p>
            <a:endParaRPr lang="en-US" dirty="0"/>
          </a:p>
        </p:txBody>
      </p:sp>
      <p:sp>
        <p:nvSpPr>
          <p:cNvPr id="4" name="Slide Number Placeholder 3"/>
          <p:cNvSpPr>
            <a:spLocks noGrp="1"/>
          </p:cNvSpPr>
          <p:nvPr>
            <p:ph type="sldNum" sz="quarter" idx="5"/>
          </p:nvPr>
        </p:nvSpPr>
        <p:spPr/>
        <p:txBody>
          <a:bodyPr/>
          <a:lstStyle/>
          <a:p>
            <a:fld id="{3846E28B-C6A8-BD45-A53D-B519743389CD}" type="slidenum">
              <a:rPr lang="en-US" smtClean="0"/>
              <a:t>8</a:t>
            </a:fld>
            <a:endParaRPr lang="en-US"/>
          </a:p>
        </p:txBody>
      </p:sp>
    </p:spTree>
    <p:extLst>
      <p:ext uri="{BB962C8B-B14F-4D97-AF65-F5344CB8AC3E}">
        <p14:creationId xmlns:p14="http://schemas.microsoft.com/office/powerpoint/2010/main" val="66582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Communications Team or Public Information Team are the gatekeepers of information. Their initial objective is making sure parents know when and where to pick up their students. Beyond that they are responsible for managing media inquiries, posting updated information as appropriate and providing information for public release.</a:t>
            </a:r>
          </a:p>
        </p:txBody>
      </p:sp>
      <p:sp>
        <p:nvSpPr>
          <p:cNvPr id="4" name="Slide Number Placeholder 3"/>
          <p:cNvSpPr>
            <a:spLocks noGrp="1"/>
          </p:cNvSpPr>
          <p:nvPr>
            <p:ph type="sldNum" sz="quarter" idx="5"/>
          </p:nvPr>
        </p:nvSpPr>
        <p:spPr/>
        <p:txBody>
          <a:bodyPr/>
          <a:lstStyle/>
          <a:p>
            <a:fld id="{3846E28B-C6A8-BD45-A53D-B519743389CD}" type="slidenum">
              <a:rPr lang="en-US" smtClean="0"/>
              <a:t>9</a:t>
            </a:fld>
            <a:endParaRPr lang="en-US"/>
          </a:p>
        </p:txBody>
      </p:sp>
    </p:spTree>
    <p:extLst>
      <p:ext uri="{BB962C8B-B14F-4D97-AF65-F5344CB8AC3E}">
        <p14:creationId xmlns:p14="http://schemas.microsoft.com/office/powerpoint/2010/main" val="4272729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800"/>
            </a:lvl1pPr>
          </a:lstStyle>
          <a:p>
            <a:r>
              <a:rPr lang="en-US" dirty="0"/>
              <a:t>Click to edit Master title style</a:t>
            </a:r>
          </a:p>
        </p:txBody>
      </p:sp>
      <p:sp>
        <p:nvSpPr>
          <p:cNvPr id="3" name="Subtitle 2"/>
          <p:cNvSpPr>
            <a:spLocks noGrp="1"/>
          </p:cNvSpPr>
          <p:nvPr>
            <p:ph type="subTitle" idx="1"/>
          </p:nvPr>
        </p:nvSpPr>
        <p:spPr>
          <a:xfrm>
            <a:off x="1143000" y="3602038"/>
            <a:ext cx="6858000" cy="952207"/>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59992" y="5055773"/>
            <a:ext cx="6224016" cy="1274064"/>
          </a:xfrm>
          <a:prstGeom prst="rect">
            <a:avLst/>
          </a:prstGeom>
        </p:spPr>
      </p:pic>
    </p:spTree>
    <p:extLst>
      <p:ext uri="{BB962C8B-B14F-4D97-AF65-F5344CB8AC3E}">
        <p14:creationId xmlns:p14="http://schemas.microsoft.com/office/powerpoint/2010/main" val="274868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29600" cy="1042416"/>
          </a:xfrm>
        </p:spPr>
        <p:txBody>
          <a:bodyPr/>
          <a:lstStyle/>
          <a:p>
            <a:r>
              <a:rPr lang="en-US" dirty="0"/>
              <a:t>Click to edit Master title style</a:t>
            </a:r>
          </a:p>
        </p:txBody>
      </p:sp>
      <p:sp>
        <p:nvSpPr>
          <p:cNvPr id="3" name="Content Placeholder 2"/>
          <p:cNvSpPr>
            <a:spLocks noGrp="1"/>
          </p:cNvSpPr>
          <p:nvPr>
            <p:ph idx="1"/>
          </p:nvPr>
        </p:nvSpPr>
        <p:spPr>
          <a:xfrm>
            <a:off x="457200" y="1597981"/>
            <a:ext cx="8229600" cy="45789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9975" y="6356351"/>
            <a:ext cx="2057400" cy="365125"/>
          </a:xfrm>
        </p:spPr>
        <p:txBody>
          <a:bodyPr/>
          <a:lstStyle>
            <a:lvl1pPr>
              <a:defRPr sz="900"/>
            </a:lvl1pPr>
          </a:lstStyle>
          <a:p>
            <a:fld id="{0C2D2FCA-A509-419B-8F76-10819BEFAE6F}" type="datetimeFigureOut">
              <a:rPr lang="en-US" smtClean="0"/>
              <a:pPr/>
              <a:t>12/4/23</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a:xfrm>
            <a:off x="6626626" y="6356351"/>
            <a:ext cx="2057400" cy="365125"/>
          </a:xfrm>
        </p:spPr>
        <p:txBody>
          <a:bodyPr/>
          <a:lstStyle>
            <a:lvl1pPr>
              <a:defRPr sz="900"/>
            </a:lvl1pPr>
          </a:lstStyle>
          <a:p>
            <a:fld id="{602FC458-F1F2-4988-9912-50B92EDCE080}"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64007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9975" y="6356351"/>
            <a:ext cx="2057400" cy="365125"/>
          </a:xfrm>
        </p:spPr>
        <p:txBody>
          <a:bodyPr/>
          <a:lstStyle>
            <a:lvl1pPr>
              <a:defRPr sz="900"/>
            </a:lvl1pPr>
          </a:lstStyle>
          <a:p>
            <a:fld id="{0C2D2FCA-A509-419B-8F76-10819BEFAE6F}" type="datetimeFigureOut">
              <a:rPr lang="en-US" smtClean="0"/>
              <a:pPr/>
              <a:t>12/4/23</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a:xfrm>
            <a:off x="6626626" y="6356351"/>
            <a:ext cx="2057400" cy="365125"/>
          </a:xfrm>
        </p:spPr>
        <p:txBody>
          <a:bodyPr/>
          <a:lstStyle>
            <a:lvl1pPr>
              <a:defRPr sz="900"/>
            </a:lvl1pPr>
          </a:lstStyle>
          <a:p>
            <a:fld id="{602FC458-F1F2-4988-9912-50B92EDCE080}"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
        <p:nvSpPr>
          <p:cNvPr id="8" name="Title 1">
            <a:extLst>
              <a:ext uri="{FF2B5EF4-FFF2-40B4-BE49-F238E27FC236}">
                <a16:creationId xmlns:a16="http://schemas.microsoft.com/office/drawing/2014/main" id="{E567C778-7150-4C16-E826-EAB26AB4341E}"/>
              </a:ext>
            </a:extLst>
          </p:cNvPr>
          <p:cNvSpPr>
            <a:spLocks noGrp="1"/>
          </p:cNvSpPr>
          <p:nvPr>
            <p:ph type="title"/>
          </p:nvPr>
        </p:nvSpPr>
        <p:spPr>
          <a:xfrm>
            <a:off x="445186" y="1085764"/>
            <a:ext cx="7886700" cy="2852737"/>
          </a:xfrm>
        </p:spPr>
        <p:txBody>
          <a:bodyPr anchor="b"/>
          <a:lstStyle>
            <a:lvl1pPr>
              <a:defRPr sz="4500"/>
            </a:lvl1pPr>
          </a:lstStyle>
          <a:p>
            <a:r>
              <a:rPr lang="en-US" dirty="0"/>
              <a:t>Click to edit Master title style</a:t>
            </a:r>
          </a:p>
        </p:txBody>
      </p:sp>
      <p:sp>
        <p:nvSpPr>
          <p:cNvPr id="9" name="Text Placeholder 2">
            <a:extLst>
              <a:ext uri="{FF2B5EF4-FFF2-40B4-BE49-F238E27FC236}">
                <a16:creationId xmlns:a16="http://schemas.microsoft.com/office/drawing/2014/main" id="{11DFE1EB-C31C-D2B3-B672-C5E62EFF6511}"/>
              </a:ext>
            </a:extLst>
          </p:cNvPr>
          <p:cNvSpPr>
            <a:spLocks noGrp="1"/>
          </p:cNvSpPr>
          <p:nvPr>
            <p:ph type="body" idx="1"/>
          </p:nvPr>
        </p:nvSpPr>
        <p:spPr>
          <a:xfrm>
            <a:off x="445186" y="4057564"/>
            <a:ext cx="7886700" cy="1500187"/>
          </a:xfrm>
        </p:spPr>
        <p:txBody>
          <a:bodyPr/>
          <a:lstStyle>
            <a:lvl1pPr marL="0" indent="0">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1506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9975" y="6356351"/>
            <a:ext cx="2057400" cy="365125"/>
          </a:xfrm>
        </p:spPr>
        <p:txBody>
          <a:bodyPr/>
          <a:lstStyle>
            <a:lvl1pPr>
              <a:defRPr sz="900"/>
            </a:lvl1pPr>
          </a:lstStyle>
          <a:p>
            <a:fld id="{0C2D2FCA-A509-419B-8F76-10819BEFAE6F}" type="datetimeFigureOut">
              <a:rPr lang="en-US" smtClean="0"/>
              <a:pPr/>
              <a:t>12/4/23</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a:xfrm>
            <a:off x="6626626" y="6356351"/>
            <a:ext cx="2057400" cy="365125"/>
          </a:xfrm>
        </p:spPr>
        <p:txBody>
          <a:bodyPr/>
          <a:lstStyle>
            <a:lvl1pPr>
              <a:defRPr sz="900"/>
            </a:lvl1pPr>
          </a:lstStyle>
          <a:p>
            <a:fld id="{602FC458-F1F2-4988-9912-50B92EDCE080}"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
        <p:nvSpPr>
          <p:cNvPr id="8" name="Google Shape;21;p79">
            <a:extLst>
              <a:ext uri="{FF2B5EF4-FFF2-40B4-BE49-F238E27FC236}">
                <a16:creationId xmlns:a16="http://schemas.microsoft.com/office/drawing/2014/main" id="{C27D60D1-0E9C-6134-EA12-A1D925052BE5}"/>
              </a:ext>
            </a:extLst>
          </p:cNvPr>
          <p:cNvSpPr txBox="1">
            <a:spLocks noGrp="1"/>
          </p:cNvSpPr>
          <p:nvPr>
            <p:ph type="title"/>
          </p:nvPr>
        </p:nvSpPr>
        <p:spPr>
          <a:xfrm>
            <a:off x="685800" y="457200"/>
            <a:ext cx="78867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sp>
        <p:nvSpPr>
          <p:cNvPr id="9" name="Google Shape;22;p79">
            <a:extLst>
              <a:ext uri="{FF2B5EF4-FFF2-40B4-BE49-F238E27FC236}">
                <a16:creationId xmlns:a16="http://schemas.microsoft.com/office/drawing/2014/main" id="{D057D77D-2AC9-1B7D-F084-2B323C44E62A}"/>
              </a:ext>
            </a:extLst>
          </p:cNvPr>
          <p:cNvSpPr txBox="1">
            <a:spLocks noGrp="1"/>
          </p:cNvSpPr>
          <p:nvPr>
            <p:ph type="body" idx="1" hasCustomPrompt="1"/>
          </p:nvPr>
        </p:nvSpPr>
        <p:spPr>
          <a:xfrm>
            <a:off x="685800" y="2210833"/>
            <a:ext cx="7886700" cy="3891485"/>
          </a:xfrm>
          <a:prstGeom prst="rect">
            <a:avLst/>
          </a:prstGeom>
          <a:noFill/>
          <a:ln>
            <a:noFill/>
          </a:ln>
        </p:spPr>
        <p:txBody>
          <a:bodyPr spcFirstLastPara="1" wrap="square" lIns="91425" tIns="91425" rIns="91425" bIns="91425" anchor="t" anchorCtr="0">
            <a:noAutofit/>
          </a:bodyPr>
          <a:lstStyle>
            <a:lvl1pPr marL="0" lvl="0" indent="0" algn="l">
              <a:lnSpc>
                <a:spcPct val="115000"/>
              </a:lnSpc>
              <a:spcBef>
                <a:spcPts val="0"/>
              </a:spcBef>
              <a:spcAft>
                <a:spcPts val="0"/>
              </a:spcAft>
              <a:buSzPct val="75000"/>
              <a:buFont typeface="Arial" panose="020B0604020202020204" pitchFamily="34" charset="0"/>
              <a:buNone/>
              <a:defRPr sz="2400" b="0"/>
            </a:lvl1pPr>
            <a:lvl2pPr marL="914378" lvl="1" indent="-323842" algn="l">
              <a:lnSpc>
                <a:spcPct val="115000"/>
              </a:lnSpc>
              <a:spcBef>
                <a:spcPts val="1600"/>
              </a:spcBef>
              <a:spcAft>
                <a:spcPts val="0"/>
              </a:spcAft>
              <a:buSzPts val="1500"/>
              <a:buChar char="○"/>
              <a:defRPr/>
            </a:lvl2pPr>
            <a:lvl3pPr marL="1371566" lvl="2" indent="-323842" algn="l">
              <a:lnSpc>
                <a:spcPct val="115000"/>
              </a:lnSpc>
              <a:spcBef>
                <a:spcPts val="1600"/>
              </a:spcBef>
              <a:spcAft>
                <a:spcPts val="0"/>
              </a:spcAft>
              <a:buSzPts val="1500"/>
              <a:buChar char="■"/>
              <a:defRPr/>
            </a:lvl3pPr>
            <a:lvl4pPr marL="1828754" lvl="3" indent="-323842" algn="l">
              <a:lnSpc>
                <a:spcPct val="115000"/>
              </a:lnSpc>
              <a:spcBef>
                <a:spcPts val="1600"/>
              </a:spcBef>
              <a:spcAft>
                <a:spcPts val="0"/>
              </a:spcAft>
              <a:buSzPts val="1500"/>
              <a:buChar char="●"/>
              <a:defRPr/>
            </a:lvl4pPr>
            <a:lvl5pPr marL="2285943" lvl="4" indent="-323842" algn="l">
              <a:lnSpc>
                <a:spcPct val="115000"/>
              </a:lnSpc>
              <a:spcBef>
                <a:spcPts val="1600"/>
              </a:spcBef>
              <a:spcAft>
                <a:spcPts val="0"/>
              </a:spcAft>
              <a:buSzPts val="1500"/>
              <a:buChar char="○"/>
              <a:defRPr/>
            </a:lvl5pPr>
            <a:lvl6pPr marL="2743132" lvl="5" indent="-323842" algn="l">
              <a:lnSpc>
                <a:spcPct val="115000"/>
              </a:lnSpc>
              <a:spcBef>
                <a:spcPts val="1600"/>
              </a:spcBef>
              <a:spcAft>
                <a:spcPts val="0"/>
              </a:spcAft>
              <a:buSzPts val="1500"/>
              <a:buChar char="■"/>
              <a:defRPr/>
            </a:lvl6pPr>
            <a:lvl7pPr marL="3200320" lvl="6" indent="-323842" algn="l">
              <a:lnSpc>
                <a:spcPct val="115000"/>
              </a:lnSpc>
              <a:spcBef>
                <a:spcPts val="1600"/>
              </a:spcBef>
              <a:spcAft>
                <a:spcPts val="0"/>
              </a:spcAft>
              <a:buSzPts val="1500"/>
              <a:buChar char="●"/>
              <a:defRPr/>
            </a:lvl7pPr>
            <a:lvl8pPr marL="3657509" lvl="7" indent="-323842" algn="l">
              <a:lnSpc>
                <a:spcPct val="115000"/>
              </a:lnSpc>
              <a:spcBef>
                <a:spcPts val="1600"/>
              </a:spcBef>
              <a:spcAft>
                <a:spcPts val="0"/>
              </a:spcAft>
              <a:buSzPts val="1500"/>
              <a:buChar char="○"/>
              <a:defRPr/>
            </a:lvl8pPr>
            <a:lvl9pPr marL="4114697" lvl="8" indent="-323842" algn="l">
              <a:lnSpc>
                <a:spcPct val="115000"/>
              </a:lnSpc>
              <a:spcBef>
                <a:spcPts val="1600"/>
              </a:spcBef>
              <a:spcAft>
                <a:spcPts val="1600"/>
              </a:spcAft>
              <a:buSzPts val="1500"/>
              <a:buChar char="■"/>
              <a:defRPr/>
            </a:lvl9pPr>
          </a:lstStyle>
          <a:p>
            <a:r>
              <a:rPr lang="en-US" dirty="0"/>
              <a:t>Click to add info</a:t>
            </a:r>
          </a:p>
          <a:p>
            <a:endParaRPr lang="en-US" dirty="0"/>
          </a:p>
          <a:p>
            <a:endParaRPr lang="en-US" dirty="0"/>
          </a:p>
          <a:p>
            <a:endParaRPr dirty="0"/>
          </a:p>
        </p:txBody>
      </p:sp>
      <p:sp>
        <p:nvSpPr>
          <p:cNvPr id="11" name="Content Placeholder 10">
            <a:extLst>
              <a:ext uri="{FF2B5EF4-FFF2-40B4-BE49-F238E27FC236}">
                <a16:creationId xmlns:a16="http://schemas.microsoft.com/office/drawing/2014/main" id="{E39E52C1-73F9-2BCA-3307-9E6E552795F1}"/>
              </a:ext>
            </a:extLst>
          </p:cNvPr>
          <p:cNvSpPr>
            <a:spLocks noGrp="1"/>
          </p:cNvSpPr>
          <p:nvPr>
            <p:ph sz="quarter" idx="13" hasCustomPrompt="1"/>
          </p:nvPr>
        </p:nvSpPr>
        <p:spPr>
          <a:xfrm>
            <a:off x="685800" y="1353595"/>
            <a:ext cx="7886700" cy="724443"/>
          </a:xfrm>
        </p:spPr>
        <p:txBody>
          <a:bodyPr anchor="ctr"/>
          <a:lstStyle>
            <a:lvl1pPr marL="0" indent="0">
              <a:buNone/>
              <a:defRPr sz="2800"/>
            </a:lvl1pPr>
          </a:lstStyle>
          <a:p>
            <a:pPr lvl="0"/>
            <a:r>
              <a:rPr lang="en-US" dirty="0"/>
              <a:t>Click to edit Subtitle</a:t>
            </a:r>
          </a:p>
        </p:txBody>
      </p:sp>
    </p:spTree>
    <p:extLst>
      <p:ext uri="{BB962C8B-B14F-4D97-AF65-F5344CB8AC3E}">
        <p14:creationId xmlns:p14="http://schemas.microsoft.com/office/powerpoint/2010/main" val="273310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D2FCA-A509-419B-8F76-10819BEFAE6F}" type="datetimeFigureOut">
              <a:rPr lang="en-US" smtClean="0"/>
              <a:t>12/4/23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FC458-F1F2-4988-9912-50B92EDCE080}"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186" y="6235113"/>
            <a:ext cx="3974592" cy="353568"/>
          </a:xfrm>
          <a:prstGeom prst="rect">
            <a:avLst/>
          </a:prstGeom>
        </p:spPr>
      </p:pic>
    </p:spTree>
    <p:extLst>
      <p:ext uri="{BB962C8B-B14F-4D97-AF65-F5344CB8AC3E}">
        <p14:creationId xmlns:p14="http://schemas.microsoft.com/office/powerpoint/2010/main" val="187719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A5643F-47B4-493F-9D9F-B63E5530470C}" type="datetimeFigureOut">
              <a:rPr lang="en-US" smtClean="0"/>
              <a:t>12/4/23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FE4281-F226-4917-B28C-6E6784D97838}" type="slidenum">
              <a:rPr lang="en-US" smtClean="0"/>
              <a:t>‹#›</a:t>
            </a:fld>
            <a:endParaRPr lang="en-US"/>
          </a:p>
        </p:txBody>
      </p:sp>
      <p:pic>
        <p:nvPicPr>
          <p:cNvPr id="7" name="Picture 6">
            <a:extLst>
              <a:ext uri="{FF2B5EF4-FFF2-40B4-BE49-F238E27FC236}">
                <a16:creationId xmlns:a16="http://schemas.microsoft.com/office/drawing/2014/main" id="{D5029ECA-BCDB-2241-8573-26E626927B3B}"/>
              </a:ext>
            </a:extLst>
          </p:cNvPr>
          <p:cNvPicPr>
            <a:picLocks noChangeAspect="1"/>
          </p:cNvPicPr>
          <p:nvPr userDrawn="1"/>
        </p:nvPicPr>
        <p:blipFill>
          <a:blip r:embed="rId2"/>
          <a:stretch>
            <a:fillRect/>
          </a:stretch>
        </p:blipFill>
        <p:spPr>
          <a:xfrm>
            <a:off x="0" y="-362270"/>
            <a:ext cx="9144000" cy="973791"/>
          </a:xfrm>
          <a:prstGeom prst="rect">
            <a:avLst/>
          </a:prstGeom>
        </p:spPr>
      </p:pic>
    </p:spTree>
    <p:extLst>
      <p:ext uri="{BB962C8B-B14F-4D97-AF65-F5344CB8AC3E}">
        <p14:creationId xmlns:p14="http://schemas.microsoft.com/office/powerpoint/2010/main" val="530271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7"/>
            <a:ext cx="8229600" cy="1046424"/>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457200" y="1597981"/>
            <a:ext cx="8229600" cy="457898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68852" y="6356351"/>
            <a:ext cx="2057400" cy="365125"/>
          </a:xfrm>
          <a:prstGeom prst="rect">
            <a:avLst/>
          </a:prstGeom>
        </p:spPr>
        <p:txBody>
          <a:bodyPr vert="horz" lIns="0" tIns="0" rIns="0" bIns="0" rtlCol="0" anchor="b" anchorCtr="0">
            <a:noAutofit/>
          </a:bodyPr>
          <a:lstStyle>
            <a:lvl1pPr algn="l">
              <a:defRPr sz="900">
                <a:solidFill>
                  <a:schemeClr val="tx1">
                    <a:tint val="75000"/>
                  </a:schemeClr>
                </a:solidFill>
              </a:defRPr>
            </a:lvl1pPr>
          </a:lstStyle>
          <a:p>
            <a:fld id="{0C2D2FCA-A509-419B-8F76-10819BEFAE6F}" type="datetimeFigureOut">
              <a:rPr lang="en-US" smtClean="0"/>
              <a:pPr/>
              <a:t>12/4/23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0" tIns="0" rIns="0" bIns="0" rtlCol="0" anchor="b" anchorCtr="0">
            <a:noAutofit/>
          </a:bodyP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44381" y="6356351"/>
            <a:ext cx="2057400" cy="365125"/>
          </a:xfrm>
          <a:prstGeom prst="rect">
            <a:avLst/>
          </a:prstGeom>
        </p:spPr>
        <p:txBody>
          <a:bodyPr vert="horz" lIns="0" tIns="0" rIns="0" bIns="0" rtlCol="0" anchor="b" anchorCtr="0">
            <a:noAutofit/>
          </a:bodyPr>
          <a:lstStyle>
            <a:lvl1pPr algn="r">
              <a:defRPr sz="900">
                <a:solidFill>
                  <a:schemeClr val="tx1">
                    <a:tint val="75000"/>
                  </a:schemeClr>
                </a:solidFill>
              </a:defRPr>
            </a:lvl1pPr>
          </a:lstStyle>
          <a:p>
            <a:fld id="{602FC458-F1F2-4988-9912-50B92EDCE080}" type="slidenum">
              <a:rPr lang="en-US" smtClean="0"/>
              <a:pPr/>
              <a:t>‹#›</a:t>
            </a:fld>
            <a:endParaRPr lang="en-US"/>
          </a:p>
        </p:txBody>
      </p:sp>
    </p:spTree>
    <p:extLst>
      <p:ext uri="{BB962C8B-B14F-4D97-AF65-F5344CB8AC3E}">
        <p14:creationId xmlns:p14="http://schemas.microsoft.com/office/powerpoint/2010/main" val="632210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 id="2147483673" r:id="rId6"/>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tx2">
            <a:lumMod val="7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schemeClr>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schemeClr>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8D640-70E3-61E3-CFB2-DDA3F153E834}"/>
              </a:ext>
            </a:extLst>
          </p:cNvPr>
          <p:cNvSpPr>
            <a:spLocks noGrp="1"/>
          </p:cNvSpPr>
          <p:nvPr>
            <p:ph type="ctrTitle"/>
          </p:nvPr>
        </p:nvSpPr>
        <p:spPr>
          <a:xfrm>
            <a:off x="685800" y="1122363"/>
            <a:ext cx="7772400" cy="2387600"/>
          </a:xfrm>
        </p:spPr>
        <p:txBody>
          <a:bodyPr>
            <a:normAutofit/>
          </a:bodyPr>
          <a:lstStyle/>
          <a:p>
            <a:r>
              <a:rPr lang="en-US" dirty="0"/>
              <a:t>Developing Your CMP</a:t>
            </a:r>
          </a:p>
        </p:txBody>
      </p:sp>
      <p:sp>
        <p:nvSpPr>
          <p:cNvPr id="3" name="Subtitle 2">
            <a:extLst>
              <a:ext uri="{FF2B5EF4-FFF2-40B4-BE49-F238E27FC236}">
                <a16:creationId xmlns:a16="http://schemas.microsoft.com/office/drawing/2014/main" id="{A3EE97B3-6763-7E34-BEC1-3E551256AA18}"/>
              </a:ext>
            </a:extLst>
          </p:cNvPr>
          <p:cNvSpPr>
            <a:spLocks noGrp="1"/>
          </p:cNvSpPr>
          <p:nvPr>
            <p:ph type="subTitle" idx="1"/>
          </p:nvPr>
        </p:nvSpPr>
        <p:spPr>
          <a:xfrm>
            <a:off x="1143000" y="3602038"/>
            <a:ext cx="6858000" cy="952207"/>
          </a:xfrm>
        </p:spPr>
        <p:txBody>
          <a:bodyPr/>
          <a:lstStyle/>
          <a:p>
            <a:r>
              <a:rPr lang="en-US" dirty="0"/>
              <a:t>School Crisis, Emergency Management and Medical Emergency Response Plan</a:t>
            </a:r>
          </a:p>
        </p:txBody>
      </p:sp>
    </p:spTree>
    <p:extLst>
      <p:ext uri="{BB962C8B-B14F-4D97-AF65-F5344CB8AC3E}">
        <p14:creationId xmlns:p14="http://schemas.microsoft.com/office/powerpoint/2010/main" val="2963366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EA0D-CAFA-C78E-EEF0-D39409DB2C8B}"/>
              </a:ext>
            </a:extLst>
          </p:cNvPr>
          <p:cNvSpPr>
            <a:spLocks noGrp="1"/>
          </p:cNvSpPr>
          <p:nvPr>
            <p:ph type="title"/>
          </p:nvPr>
        </p:nvSpPr>
        <p:spPr/>
        <p:txBody>
          <a:bodyPr/>
          <a:lstStyle/>
          <a:p>
            <a:r>
              <a:rPr lang="en-US" dirty="0"/>
              <a:t>Building Staff Roles</a:t>
            </a:r>
          </a:p>
        </p:txBody>
      </p:sp>
      <p:sp>
        <p:nvSpPr>
          <p:cNvPr id="4" name="Content Placeholder 3">
            <a:extLst>
              <a:ext uri="{FF2B5EF4-FFF2-40B4-BE49-F238E27FC236}">
                <a16:creationId xmlns:a16="http://schemas.microsoft.com/office/drawing/2014/main" id="{FF877DFA-C885-BA85-1AE9-B0DE274C5ABE}"/>
              </a:ext>
            </a:extLst>
          </p:cNvPr>
          <p:cNvSpPr>
            <a:spLocks noGrp="1"/>
          </p:cNvSpPr>
          <p:nvPr>
            <p:ph idx="1"/>
          </p:nvPr>
        </p:nvSpPr>
        <p:spPr/>
        <p:txBody>
          <a:bodyPr/>
          <a:lstStyle/>
          <a:p>
            <a:pPr marL="0" indent="0">
              <a:buNone/>
            </a:pPr>
            <a:r>
              <a:rPr lang="en-US" dirty="0"/>
              <a:t>Before Responders Arrive</a:t>
            </a:r>
          </a:p>
          <a:p>
            <a:r>
              <a:rPr lang="en-US" dirty="0"/>
              <a:t>Initiate protective actions</a:t>
            </a:r>
          </a:p>
          <a:p>
            <a:r>
              <a:rPr lang="en-US" dirty="0"/>
              <a:t>Prepare for transportation (if needed)</a:t>
            </a:r>
          </a:p>
          <a:p>
            <a:r>
              <a:rPr lang="en-US" dirty="0"/>
              <a:t>Student / Staff / Visitor Accountability</a:t>
            </a:r>
          </a:p>
          <a:p>
            <a:endParaRPr lang="en-US" dirty="0"/>
          </a:p>
        </p:txBody>
      </p:sp>
    </p:spTree>
    <p:extLst>
      <p:ext uri="{BB962C8B-B14F-4D97-AF65-F5344CB8AC3E}">
        <p14:creationId xmlns:p14="http://schemas.microsoft.com/office/powerpoint/2010/main" val="229752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1844-26AB-5B9A-D556-60F1744D62D3}"/>
              </a:ext>
            </a:extLst>
          </p:cNvPr>
          <p:cNvSpPr>
            <a:spLocks noGrp="1"/>
          </p:cNvSpPr>
          <p:nvPr>
            <p:ph type="title"/>
          </p:nvPr>
        </p:nvSpPr>
        <p:spPr/>
        <p:txBody>
          <a:bodyPr/>
          <a:lstStyle/>
          <a:p>
            <a:r>
              <a:rPr lang="en-US" dirty="0"/>
              <a:t>Building ICS Chart</a:t>
            </a:r>
          </a:p>
        </p:txBody>
      </p:sp>
      <p:pic>
        <p:nvPicPr>
          <p:cNvPr id="4" name="Picture 3" descr="Sample organizational chart of the school Incident Command System, or ICS, showing which school employee positions could potentially fill various ICS roles.">
            <a:extLst>
              <a:ext uri="{FF2B5EF4-FFF2-40B4-BE49-F238E27FC236}">
                <a16:creationId xmlns:a16="http://schemas.microsoft.com/office/drawing/2014/main" id="{FB2B5453-6310-5E80-C955-AC81F8199BAD}"/>
              </a:ext>
            </a:extLst>
          </p:cNvPr>
          <p:cNvPicPr>
            <a:picLocks noChangeAspect="1"/>
          </p:cNvPicPr>
          <p:nvPr/>
        </p:nvPicPr>
        <p:blipFill rotWithShape="1">
          <a:blip r:embed="rId3">
            <a:extLst>
              <a:ext uri="{28A0092B-C50C-407E-A947-70E740481C1C}">
                <a14:useLocalDpi xmlns:a14="http://schemas.microsoft.com/office/drawing/2010/main" val="0"/>
              </a:ext>
            </a:extLst>
          </a:blip>
          <a:srcRect t="9574" b="19126"/>
          <a:stretch/>
        </p:blipFill>
        <p:spPr bwMode="auto">
          <a:xfrm>
            <a:off x="3551338" y="1294999"/>
            <a:ext cx="5341564" cy="4928616"/>
          </a:xfrm>
          <a:prstGeom prst="rect">
            <a:avLst/>
          </a:prstGeom>
          <a:solidFill>
            <a:schemeClr val="bg1"/>
          </a:solidFill>
          <a:ln>
            <a:noFill/>
          </a:ln>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89E96FC7-333D-9576-6F71-3564E070BF7D}"/>
              </a:ext>
            </a:extLst>
          </p:cNvPr>
          <p:cNvSpPr>
            <a:spLocks noGrp="1"/>
          </p:cNvSpPr>
          <p:nvPr>
            <p:ph idx="1"/>
          </p:nvPr>
        </p:nvSpPr>
        <p:spPr/>
        <p:txBody>
          <a:bodyPr/>
          <a:lstStyle/>
          <a:p>
            <a:r>
              <a:rPr lang="en-US" dirty="0"/>
              <a:t>Mimic normal role</a:t>
            </a:r>
          </a:p>
          <a:p>
            <a:pPr>
              <a:spcBef>
                <a:spcPts val="0"/>
              </a:spcBef>
            </a:pPr>
            <a:r>
              <a:rPr lang="en-US" dirty="0"/>
              <a:t>Can expand and </a:t>
            </a:r>
          </a:p>
          <a:p>
            <a:pPr marL="0" indent="0">
              <a:spcBef>
                <a:spcPts val="0"/>
              </a:spcBef>
              <a:buNone/>
            </a:pPr>
            <a:r>
              <a:rPr lang="en-US" dirty="0"/>
              <a:t>   contract as needed</a:t>
            </a:r>
          </a:p>
          <a:p>
            <a:endParaRPr lang="en-US" dirty="0"/>
          </a:p>
        </p:txBody>
      </p:sp>
    </p:spTree>
    <p:extLst>
      <p:ext uri="{BB962C8B-B14F-4D97-AF65-F5344CB8AC3E}">
        <p14:creationId xmlns:p14="http://schemas.microsoft.com/office/powerpoint/2010/main" val="3359029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972C-C016-992E-C82A-E4DF13178D14}"/>
              </a:ext>
            </a:extLst>
          </p:cNvPr>
          <p:cNvSpPr>
            <a:spLocks noGrp="1"/>
          </p:cNvSpPr>
          <p:nvPr>
            <p:ph type="title"/>
          </p:nvPr>
        </p:nvSpPr>
        <p:spPr/>
        <p:txBody>
          <a:bodyPr/>
          <a:lstStyle/>
          <a:p>
            <a:r>
              <a:rPr lang="en-US" dirty="0"/>
              <a:t>Unified Command </a:t>
            </a:r>
          </a:p>
        </p:txBody>
      </p:sp>
      <p:sp>
        <p:nvSpPr>
          <p:cNvPr id="3" name="Content Placeholder 2">
            <a:extLst>
              <a:ext uri="{FF2B5EF4-FFF2-40B4-BE49-F238E27FC236}">
                <a16:creationId xmlns:a16="http://schemas.microsoft.com/office/drawing/2014/main" id="{55C7B47A-D8B6-EB94-BB27-CC6C7F1F13F2}"/>
              </a:ext>
            </a:extLst>
          </p:cNvPr>
          <p:cNvSpPr>
            <a:spLocks noGrp="1"/>
          </p:cNvSpPr>
          <p:nvPr>
            <p:ph idx="1"/>
          </p:nvPr>
        </p:nvSpPr>
        <p:spPr/>
        <p:txBody>
          <a:bodyPr/>
          <a:lstStyle/>
          <a:p>
            <a:r>
              <a:rPr lang="en-US" dirty="0"/>
              <a:t>Shift from building-lead response when first responders arrive</a:t>
            </a:r>
          </a:p>
          <a:p>
            <a:r>
              <a:rPr lang="en-US" dirty="0"/>
              <a:t>School staff still maintain responsibility for staff and students</a:t>
            </a:r>
          </a:p>
          <a:p>
            <a:r>
              <a:rPr lang="en-US" dirty="0"/>
              <a:t>Provide support to responding agencies</a:t>
            </a:r>
          </a:p>
        </p:txBody>
      </p:sp>
    </p:spTree>
    <p:extLst>
      <p:ext uri="{BB962C8B-B14F-4D97-AF65-F5344CB8AC3E}">
        <p14:creationId xmlns:p14="http://schemas.microsoft.com/office/powerpoint/2010/main" val="1303405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09D6E-3B8B-E3FC-35E7-7F6D3F187EC5}"/>
              </a:ext>
            </a:extLst>
          </p:cNvPr>
          <p:cNvSpPr>
            <a:spLocks noGrp="1"/>
          </p:cNvSpPr>
          <p:nvPr>
            <p:ph type="title"/>
          </p:nvPr>
        </p:nvSpPr>
        <p:spPr/>
        <p:txBody>
          <a:bodyPr/>
          <a:lstStyle/>
          <a:p>
            <a:r>
              <a:rPr lang="en-US" dirty="0"/>
              <a:t>Partnerships with Responding Agencies</a:t>
            </a:r>
          </a:p>
        </p:txBody>
      </p:sp>
      <p:sp>
        <p:nvSpPr>
          <p:cNvPr id="3" name="Content Placeholder 2">
            <a:extLst>
              <a:ext uri="{FF2B5EF4-FFF2-40B4-BE49-F238E27FC236}">
                <a16:creationId xmlns:a16="http://schemas.microsoft.com/office/drawing/2014/main" id="{00C0523F-3C85-7CEC-5444-0106A8BD99C0}"/>
              </a:ext>
            </a:extLst>
          </p:cNvPr>
          <p:cNvSpPr>
            <a:spLocks noGrp="1"/>
          </p:cNvSpPr>
          <p:nvPr>
            <p:ph idx="1"/>
          </p:nvPr>
        </p:nvSpPr>
        <p:spPr/>
        <p:txBody>
          <a:bodyPr/>
          <a:lstStyle/>
          <a:p>
            <a:r>
              <a:rPr lang="en-US" dirty="0"/>
              <a:t>Point person</a:t>
            </a:r>
          </a:p>
          <a:p>
            <a:r>
              <a:rPr lang="en-US" dirty="0"/>
              <a:t>Non-emergency contact information</a:t>
            </a:r>
          </a:p>
          <a:p>
            <a:r>
              <a:rPr lang="en-US" dirty="0"/>
              <a:t>Facility access (inside and outside)</a:t>
            </a:r>
          </a:p>
        </p:txBody>
      </p:sp>
    </p:spTree>
    <p:extLst>
      <p:ext uri="{BB962C8B-B14F-4D97-AF65-F5344CB8AC3E}">
        <p14:creationId xmlns:p14="http://schemas.microsoft.com/office/powerpoint/2010/main" val="116700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Continuity of Operations Planning</a:t>
            </a:r>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idx="1"/>
          </p:nvPr>
        </p:nvSpPr>
        <p:spPr/>
        <p:txBody>
          <a:bodyPr/>
          <a:lstStyle/>
          <a:p>
            <a:r>
              <a:rPr lang="en-US" dirty="0"/>
              <a:t>Continue to perform essential functions</a:t>
            </a:r>
          </a:p>
          <a:p>
            <a:r>
              <a:rPr lang="en-US" dirty="0"/>
              <a:t>Restore functions and services as soon as possible</a:t>
            </a:r>
          </a:p>
          <a:p>
            <a:r>
              <a:rPr lang="en-US" dirty="0"/>
              <a:t>Can exist at both school and division level</a:t>
            </a:r>
          </a:p>
          <a:p>
            <a:r>
              <a:rPr lang="en-US" dirty="0"/>
              <a:t>Align with county, city, or local COOP</a:t>
            </a:r>
          </a:p>
          <a:p>
            <a:endParaRPr lang="en-US" dirty="0"/>
          </a:p>
        </p:txBody>
      </p:sp>
      <p:pic>
        <p:nvPicPr>
          <p:cNvPr id="4" name="Picture 3" descr="Chris Scuderi - Public Safety and Law Enforcement Training Coordinator - Virginia  DCJS | LinkedIn">
            <a:extLst>
              <a:ext uri="{FF2B5EF4-FFF2-40B4-BE49-F238E27FC236}">
                <a16:creationId xmlns:a16="http://schemas.microsoft.com/office/drawing/2014/main" id="{5C7A7224-FA6F-E54C-A656-A903F61A2613}"/>
              </a:ext>
            </a:extLst>
          </p:cNvPr>
          <p:cNvPicPr>
            <a:picLocks noChangeAspect="1"/>
          </p:cNvPicPr>
          <p:nvPr/>
        </p:nvPicPr>
        <p:blipFill>
          <a:blip r:embed="rId3">
            <a:clrChange>
              <a:clrFrom>
                <a:srgbClr val="FCFFFF"/>
              </a:clrFrom>
              <a:clrTo>
                <a:srgbClr val="FC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229600" y="5943600"/>
            <a:ext cx="914400" cy="914400"/>
          </a:xfrm>
          <a:prstGeom prst="rect">
            <a:avLst/>
          </a:prstGeom>
          <a:solidFill>
            <a:srgbClr val="193363"/>
          </a:solidFill>
          <a:ln>
            <a:noFill/>
          </a:ln>
        </p:spPr>
      </p:pic>
    </p:spTree>
    <p:extLst>
      <p:ext uri="{BB962C8B-B14F-4D97-AF65-F5344CB8AC3E}">
        <p14:creationId xmlns:p14="http://schemas.microsoft.com/office/powerpoint/2010/main" val="18350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A65B6-CAB6-ED7B-9314-50F93AE8AFA4}"/>
              </a:ext>
            </a:extLst>
          </p:cNvPr>
          <p:cNvSpPr>
            <a:spLocks noGrp="1"/>
          </p:cNvSpPr>
          <p:nvPr>
            <p:ph type="title"/>
          </p:nvPr>
        </p:nvSpPr>
        <p:spPr/>
        <p:txBody>
          <a:bodyPr/>
          <a:lstStyle/>
          <a:p>
            <a:r>
              <a:rPr lang="en-US" dirty="0"/>
              <a:t>Emergency Delegation of Authority</a:t>
            </a:r>
          </a:p>
        </p:txBody>
      </p:sp>
      <p:sp>
        <p:nvSpPr>
          <p:cNvPr id="3" name="Content Placeholder 2">
            <a:extLst>
              <a:ext uri="{FF2B5EF4-FFF2-40B4-BE49-F238E27FC236}">
                <a16:creationId xmlns:a16="http://schemas.microsoft.com/office/drawing/2014/main" id="{406A9FB5-3ECA-0961-CC95-222D450D4612}"/>
              </a:ext>
            </a:extLst>
          </p:cNvPr>
          <p:cNvSpPr>
            <a:spLocks noGrp="1"/>
          </p:cNvSpPr>
          <p:nvPr>
            <p:ph idx="1"/>
          </p:nvPr>
        </p:nvSpPr>
        <p:spPr/>
        <p:txBody>
          <a:bodyPr/>
          <a:lstStyle/>
          <a:p>
            <a:r>
              <a:rPr lang="en-US" dirty="0"/>
              <a:t>Chain of succession</a:t>
            </a:r>
          </a:p>
          <a:p>
            <a:r>
              <a:rPr lang="en-US" dirty="0"/>
              <a:t>Different types </a:t>
            </a:r>
            <a:r>
              <a:rPr lang="en-US"/>
              <a:t>of emergencies</a:t>
            </a:r>
            <a:endParaRPr lang="en-US" dirty="0"/>
          </a:p>
          <a:p>
            <a:r>
              <a:rPr lang="en-US" dirty="0"/>
              <a:t>Who stays behind during reunification</a:t>
            </a:r>
          </a:p>
          <a:p>
            <a:r>
              <a:rPr lang="en-US" dirty="0"/>
              <a:t>Reporting required information</a:t>
            </a:r>
          </a:p>
        </p:txBody>
      </p:sp>
    </p:spTree>
    <p:extLst>
      <p:ext uri="{BB962C8B-B14F-4D97-AF65-F5344CB8AC3E}">
        <p14:creationId xmlns:p14="http://schemas.microsoft.com/office/powerpoint/2010/main" val="2576474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0A6E-E8CA-ABDB-2CA6-1145C81590C0}"/>
              </a:ext>
            </a:extLst>
          </p:cNvPr>
          <p:cNvSpPr>
            <a:spLocks noGrp="1"/>
          </p:cNvSpPr>
          <p:nvPr>
            <p:ph type="title"/>
          </p:nvPr>
        </p:nvSpPr>
        <p:spPr/>
        <p:txBody>
          <a:bodyPr/>
          <a:lstStyle/>
          <a:p>
            <a:r>
              <a:rPr lang="en-US" dirty="0"/>
              <a:t>Module 4</a:t>
            </a:r>
          </a:p>
        </p:txBody>
      </p:sp>
      <p:sp>
        <p:nvSpPr>
          <p:cNvPr id="3" name="Text Placeholder 2">
            <a:extLst>
              <a:ext uri="{FF2B5EF4-FFF2-40B4-BE49-F238E27FC236}">
                <a16:creationId xmlns:a16="http://schemas.microsoft.com/office/drawing/2014/main" id="{0663C6A8-1254-B642-9CBE-712C03148EF5}"/>
              </a:ext>
            </a:extLst>
          </p:cNvPr>
          <p:cNvSpPr>
            <a:spLocks noGrp="1"/>
          </p:cNvSpPr>
          <p:nvPr>
            <p:ph type="body" idx="1"/>
          </p:nvPr>
        </p:nvSpPr>
        <p:spPr/>
        <p:txBody>
          <a:bodyPr/>
          <a:lstStyle/>
          <a:p>
            <a:r>
              <a:rPr lang="en-US" dirty="0"/>
              <a:t>Emergency Response Protocols</a:t>
            </a:r>
          </a:p>
        </p:txBody>
      </p:sp>
    </p:spTree>
    <p:extLst>
      <p:ext uri="{BB962C8B-B14F-4D97-AF65-F5344CB8AC3E}">
        <p14:creationId xmlns:p14="http://schemas.microsoft.com/office/powerpoint/2010/main" val="3368417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
          <p:cNvSpPr txBox="1">
            <a:spLocks noGrp="1"/>
          </p:cNvSpPr>
          <p:nvPr>
            <p:ph type="title"/>
          </p:nvPr>
        </p:nvSpPr>
        <p:spPr>
          <a:prstGeom prst="rect">
            <a:avLst/>
          </a:prstGeom>
          <a:noFill/>
          <a:ln>
            <a:noFill/>
          </a:ln>
        </p:spPr>
        <p:txBody>
          <a:bodyPr spcFirstLastPara="1" vert="horz" wrap="square" lIns="91425" tIns="91425" rIns="91425" bIns="91425" rtlCol="0" anchor="ctr" anchorCtr="0">
            <a:noAutofit/>
          </a:bodyPr>
          <a:lstStyle/>
          <a:p>
            <a:r>
              <a:rPr lang="en-US" sz="3600" b="1" dirty="0">
                <a:solidFill>
                  <a:srgbClr val="3F3F3F"/>
                </a:solidFill>
              </a:rPr>
              <a:t>STANDARD RESPONSE PROTOCOL (SRP)</a:t>
            </a:r>
            <a:endParaRPr dirty="0"/>
          </a:p>
        </p:txBody>
      </p:sp>
      <p:pic>
        <p:nvPicPr>
          <p:cNvPr id="287" name="Google Shape;287;p5" descr="Standard Response Protocol symbol for Secure: two handprints inside a blue circle."/>
          <p:cNvPicPr preferRelativeResize="0">
            <a:picLocks noGrp="1"/>
          </p:cNvPicPr>
          <p:nvPr>
            <p:ph idx="1"/>
          </p:nvPr>
        </p:nvPicPr>
        <p:blipFill rotWithShape="1">
          <a:blip r:embed="rId3">
            <a:alphaModFix/>
          </a:blip>
          <a:stretch/>
        </p:blipFill>
        <p:spPr>
          <a:xfrm>
            <a:off x="878715" y="2811563"/>
            <a:ext cx="1152525" cy="1152525"/>
          </a:xfrm>
          <a:prstGeom prst="rect">
            <a:avLst/>
          </a:prstGeom>
          <a:noFill/>
          <a:ln>
            <a:noFill/>
          </a:ln>
        </p:spPr>
      </p:pic>
      <p:sp>
        <p:nvSpPr>
          <p:cNvPr id="288" name="Google Shape;288;p5"/>
          <p:cNvSpPr/>
          <p:nvPr/>
        </p:nvSpPr>
        <p:spPr>
          <a:xfrm>
            <a:off x="649620" y="4045443"/>
            <a:ext cx="1639491" cy="309367"/>
          </a:xfrm>
          <a:prstGeom prst="rect">
            <a:avLst/>
          </a:prstGeom>
          <a:noFill/>
          <a:ln>
            <a:noFill/>
          </a:ln>
        </p:spPr>
        <p:txBody>
          <a:bodyPr spcFirstLastPara="1" wrap="square" lIns="21425" tIns="21425" rIns="21425" bIns="21425" anchor="ctr" anchorCtr="0">
            <a:spAutoFit/>
          </a:bodyPr>
          <a:lstStyle/>
          <a:p>
            <a:pPr marL="0" lvl="2" algn="ctr"/>
            <a:r>
              <a:rPr lang="en-US" sz="1729" b="1" dirty="0">
                <a:solidFill>
                  <a:srgbClr val="000000"/>
                </a:solidFill>
                <a:latin typeface="Helvetica Neue"/>
                <a:ea typeface="Helvetica Neue"/>
                <a:cs typeface="Helvetica Neue"/>
                <a:sym typeface="Helvetica Neue"/>
              </a:rPr>
              <a:t>SECURE</a:t>
            </a:r>
            <a:endParaRPr dirty="0"/>
          </a:p>
        </p:txBody>
      </p:sp>
      <p:grpSp>
        <p:nvGrpSpPr>
          <p:cNvPr id="289" name="Google Shape;289;p5" descr="Standard Response Protocol symbol for Lockdown: a padlock inside a red circle."/>
          <p:cNvGrpSpPr/>
          <p:nvPr/>
        </p:nvGrpSpPr>
        <p:grpSpPr>
          <a:xfrm>
            <a:off x="2437242" y="2807271"/>
            <a:ext cx="1369156" cy="1536825"/>
            <a:chOff x="5444398" y="2578254"/>
            <a:chExt cx="1825542" cy="2049099"/>
          </a:xfrm>
        </p:grpSpPr>
        <p:pic>
          <p:nvPicPr>
            <p:cNvPr id="290" name="Google Shape;290;p5" descr="Standard Response Protocol symbol for Lockdown: a padlock inside a red circle."/>
            <p:cNvPicPr preferRelativeResize="0"/>
            <p:nvPr/>
          </p:nvPicPr>
          <p:blipFill rotWithShape="1">
            <a:blip r:embed="rId4">
              <a:alphaModFix/>
            </a:blip>
            <a:srcRect/>
            <a:stretch/>
          </p:blipFill>
          <p:spPr>
            <a:xfrm>
              <a:off x="5452850" y="2578254"/>
              <a:ext cx="1542422" cy="1542422"/>
            </a:xfrm>
            <a:prstGeom prst="rect">
              <a:avLst/>
            </a:prstGeom>
            <a:noFill/>
            <a:ln>
              <a:noFill/>
            </a:ln>
          </p:spPr>
        </p:pic>
        <p:sp>
          <p:nvSpPr>
            <p:cNvPr id="291" name="Google Shape;291;p5"/>
            <p:cNvSpPr/>
            <p:nvPr/>
          </p:nvSpPr>
          <p:spPr>
            <a:xfrm>
              <a:off x="5444398" y="4214864"/>
              <a:ext cx="1825542" cy="412489"/>
            </a:xfrm>
            <a:prstGeom prst="rect">
              <a:avLst/>
            </a:prstGeom>
            <a:noFill/>
            <a:ln>
              <a:noFill/>
            </a:ln>
          </p:spPr>
          <p:txBody>
            <a:bodyPr spcFirstLastPara="1" wrap="square" lIns="21425" tIns="21425" rIns="21425" bIns="21425" anchor="ctr" anchorCtr="0">
              <a:spAutoFit/>
            </a:bodyPr>
            <a:lstStyle/>
            <a:p>
              <a:pPr marL="0" lvl="2" algn="ctr"/>
              <a:r>
                <a:rPr lang="en-US" sz="1729" b="1">
                  <a:solidFill>
                    <a:srgbClr val="000000"/>
                  </a:solidFill>
                  <a:latin typeface="Helvetica Neue"/>
                  <a:ea typeface="Helvetica Neue"/>
                  <a:cs typeface="Helvetica Neue"/>
                  <a:sym typeface="Helvetica Neue"/>
                </a:rPr>
                <a:t>LOCKDOWN</a:t>
              </a:r>
              <a:endParaRPr/>
            </a:p>
          </p:txBody>
        </p:sp>
      </p:grpSp>
      <p:grpSp>
        <p:nvGrpSpPr>
          <p:cNvPr id="292" name="Google Shape;292;p5" descr="Standard Response Protocol symbol for Evacuate: three people holding hands inside a green circle."/>
          <p:cNvGrpSpPr/>
          <p:nvPr/>
        </p:nvGrpSpPr>
        <p:grpSpPr>
          <a:xfrm>
            <a:off x="3954529" y="2823340"/>
            <a:ext cx="1373016" cy="1531470"/>
            <a:chOff x="3295860" y="2599681"/>
            <a:chExt cx="1830689" cy="2041959"/>
          </a:xfrm>
        </p:grpSpPr>
        <p:pic>
          <p:nvPicPr>
            <p:cNvPr id="293" name="Google Shape;293;p5" descr="Standard Response Protocol symbol for Evacuate: three people holding hands inside a green circle."/>
            <p:cNvPicPr preferRelativeResize="0"/>
            <p:nvPr/>
          </p:nvPicPr>
          <p:blipFill rotWithShape="1">
            <a:blip r:embed="rId5">
              <a:alphaModFix/>
            </a:blip>
            <a:srcRect/>
            <a:stretch/>
          </p:blipFill>
          <p:spPr>
            <a:xfrm>
              <a:off x="3377855" y="2599681"/>
              <a:ext cx="1542422" cy="1542422"/>
            </a:xfrm>
            <a:prstGeom prst="rect">
              <a:avLst/>
            </a:prstGeom>
            <a:noFill/>
            <a:ln>
              <a:noFill/>
            </a:ln>
          </p:spPr>
        </p:pic>
        <p:sp>
          <p:nvSpPr>
            <p:cNvPr id="294" name="Google Shape;294;p5"/>
            <p:cNvSpPr/>
            <p:nvPr/>
          </p:nvSpPr>
          <p:spPr>
            <a:xfrm>
              <a:off x="3295860" y="4229151"/>
              <a:ext cx="1830689" cy="412489"/>
            </a:xfrm>
            <a:prstGeom prst="rect">
              <a:avLst/>
            </a:prstGeom>
            <a:noFill/>
            <a:ln>
              <a:noFill/>
            </a:ln>
          </p:spPr>
          <p:txBody>
            <a:bodyPr spcFirstLastPara="1" wrap="square" lIns="21425" tIns="21425" rIns="21425" bIns="21425" anchor="ctr" anchorCtr="0">
              <a:spAutoFit/>
            </a:bodyPr>
            <a:lstStyle/>
            <a:p>
              <a:pPr marL="0" lvl="2" algn="ctr"/>
              <a:r>
                <a:rPr lang="en-US" sz="1729" b="1" dirty="0">
                  <a:solidFill>
                    <a:srgbClr val="000000"/>
                  </a:solidFill>
                  <a:latin typeface="Helvetica Neue"/>
                  <a:ea typeface="Helvetica Neue"/>
                  <a:cs typeface="Helvetica Neue"/>
                  <a:sym typeface="Helvetica Neue"/>
                </a:rPr>
                <a:t>EVACUATE</a:t>
              </a:r>
              <a:endParaRPr dirty="0"/>
            </a:p>
          </p:txBody>
        </p:sp>
      </p:grpSp>
      <p:grpSp>
        <p:nvGrpSpPr>
          <p:cNvPr id="295" name="Google Shape;295;p5" descr="Standard Response Protocol symbol for Shelter: a person with a roof over head inside an orange circle."/>
          <p:cNvGrpSpPr/>
          <p:nvPr/>
        </p:nvGrpSpPr>
        <p:grpSpPr>
          <a:xfrm>
            <a:off x="5544595" y="2788720"/>
            <a:ext cx="1189826" cy="1556695"/>
            <a:chOff x="7512539" y="2553521"/>
            <a:chExt cx="1586434" cy="2075595"/>
          </a:xfrm>
        </p:grpSpPr>
        <p:pic>
          <p:nvPicPr>
            <p:cNvPr id="296" name="Google Shape;296;p5" descr="Standard Response Protocol symbol for Shelter: a person with a roof over head inside an orange circle."/>
            <p:cNvPicPr preferRelativeResize="0"/>
            <p:nvPr/>
          </p:nvPicPr>
          <p:blipFill rotWithShape="1">
            <a:blip r:embed="rId6">
              <a:alphaModFix/>
            </a:blip>
            <a:srcRect/>
            <a:stretch/>
          </p:blipFill>
          <p:spPr>
            <a:xfrm>
              <a:off x="7556551" y="2553521"/>
              <a:ext cx="1542422" cy="1542422"/>
            </a:xfrm>
            <a:prstGeom prst="rect">
              <a:avLst/>
            </a:prstGeom>
            <a:noFill/>
            <a:ln>
              <a:noFill/>
            </a:ln>
          </p:spPr>
        </p:pic>
        <p:sp>
          <p:nvSpPr>
            <p:cNvPr id="297" name="Google Shape;297;p5"/>
            <p:cNvSpPr/>
            <p:nvPr/>
          </p:nvSpPr>
          <p:spPr>
            <a:xfrm>
              <a:off x="7512539" y="4216626"/>
              <a:ext cx="1542422" cy="412490"/>
            </a:xfrm>
            <a:prstGeom prst="rect">
              <a:avLst/>
            </a:prstGeom>
            <a:noFill/>
            <a:ln>
              <a:noFill/>
            </a:ln>
          </p:spPr>
          <p:txBody>
            <a:bodyPr spcFirstLastPara="1" wrap="square" lIns="21425" tIns="21425" rIns="21425" bIns="21425" anchor="ctr" anchorCtr="0">
              <a:spAutoFit/>
            </a:bodyPr>
            <a:lstStyle/>
            <a:p>
              <a:pPr marL="0" lvl="2" algn="ctr"/>
              <a:r>
                <a:rPr lang="en-US" sz="1729" b="1" dirty="0">
                  <a:solidFill>
                    <a:srgbClr val="000000"/>
                  </a:solidFill>
                  <a:latin typeface="Helvetica Neue"/>
                  <a:ea typeface="Helvetica Neue"/>
                  <a:cs typeface="Helvetica Neue"/>
                  <a:sym typeface="Helvetica Neue"/>
                </a:rPr>
                <a:t>SHELTER</a:t>
              </a:r>
              <a:endParaRPr dirty="0"/>
            </a:p>
          </p:txBody>
        </p:sp>
      </p:grpSp>
      <p:grpSp>
        <p:nvGrpSpPr>
          <p:cNvPr id="298" name="Google Shape;298;p5" descr="Standard Response Protocol symbol for Hold: a closed door inside a purple circle.">
            <a:extLst>
              <a:ext uri="{C183D7F6-B498-43B3-948B-1728B52AA6E4}">
                <adec:decorative xmlns:adec="http://schemas.microsoft.com/office/drawing/2017/decorative" val="0"/>
              </a:ext>
            </a:extLst>
          </p:cNvPr>
          <p:cNvGrpSpPr/>
          <p:nvPr/>
        </p:nvGrpSpPr>
        <p:grpSpPr>
          <a:xfrm>
            <a:off x="6966024" y="2792349"/>
            <a:ext cx="1165961" cy="1562510"/>
            <a:chOff x="9407776" y="2558358"/>
            <a:chExt cx="1554615" cy="2083348"/>
          </a:xfrm>
        </p:grpSpPr>
        <p:pic>
          <p:nvPicPr>
            <p:cNvPr id="299" name="Google Shape;299;p5" descr="Standard Response Protocol symbol for Hold: a closed door inside a purple circle."/>
            <p:cNvPicPr preferRelativeResize="0"/>
            <p:nvPr/>
          </p:nvPicPr>
          <p:blipFill rotWithShape="1">
            <a:blip r:embed="rId7">
              <a:alphaModFix/>
            </a:blip>
            <a:srcRect/>
            <a:stretch/>
          </p:blipFill>
          <p:spPr>
            <a:xfrm>
              <a:off x="9407776" y="2558358"/>
              <a:ext cx="1554615" cy="1554615"/>
            </a:xfrm>
            <a:prstGeom prst="rect">
              <a:avLst/>
            </a:prstGeom>
            <a:noFill/>
            <a:ln>
              <a:noFill/>
            </a:ln>
          </p:spPr>
        </p:pic>
        <p:sp>
          <p:nvSpPr>
            <p:cNvPr id="300" name="Google Shape;300;p5"/>
            <p:cNvSpPr/>
            <p:nvPr/>
          </p:nvSpPr>
          <p:spPr>
            <a:xfrm>
              <a:off x="9621909" y="4229216"/>
              <a:ext cx="1117500" cy="412490"/>
            </a:xfrm>
            <a:prstGeom prst="rect">
              <a:avLst/>
            </a:prstGeom>
            <a:noFill/>
            <a:ln>
              <a:noFill/>
            </a:ln>
          </p:spPr>
          <p:txBody>
            <a:bodyPr spcFirstLastPara="1" wrap="square" lIns="21425" tIns="21425" rIns="21425" bIns="21425" anchor="ctr" anchorCtr="0">
              <a:spAutoFit/>
            </a:bodyPr>
            <a:lstStyle/>
            <a:p>
              <a:pPr marL="0" lvl="2" algn="ctr"/>
              <a:r>
                <a:rPr lang="en-US" sz="1729" b="1">
                  <a:solidFill>
                    <a:srgbClr val="000000"/>
                  </a:solidFill>
                  <a:latin typeface="Helvetica Neue"/>
                  <a:ea typeface="Helvetica Neue"/>
                  <a:cs typeface="Helvetica Neue"/>
                  <a:sym typeface="Helvetica Neue"/>
                </a:rPr>
                <a:t>HOLD</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1"/>
          <p:cNvSpPr txBox="1">
            <a:spLocks noGrp="1"/>
          </p:cNvSpPr>
          <p:nvPr>
            <p:ph type="title"/>
          </p:nvPr>
        </p:nvSpPr>
        <p:spPr>
          <a:prstGeom prst="rect">
            <a:avLst/>
          </a:prstGeom>
          <a:noFill/>
          <a:ln>
            <a:noFill/>
          </a:ln>
        </p:spPr>
        <p:txBody>
          <a:bodyPr spcFirstLastPara="1" vert="horz" wrap="square" lIns="91425" tIns="91425" rIns="91425" bIns="91425" rtlCol="0" anchor="t" anchorCtr="0">
            <a:noAutofit/>
          </a:bodyPr>
          <a:lstStyle/>
          <a:p>
            <a:r>
              <a:rPr lang="en" dirty="0"/>
              <a:t>Preparing for SECURE</a:t>
            </a:r>
            <a:endParaRPr dirty="0"/>
          </a:p>
        </p:txBody>
      </p:sp>
      <p:sp>
        <p:nvSpPr>
          <p:cNvPr id="316" name="Google Shape;316;p41"/>
          <p:cNvSpPr txBox="1">
            <a:spLocks noGrp="1"/>
          </p:cNvSpPr>
          <p:nvPr>
            <p:ph type="body" idx="1"/>
          </p:nvPr>
        </p:nvSpPr>
        <p:spPr>
          <a:prstGeom prst="rect">
            <a:avLst/>
          </a:prstGeom>
          <a:noFill/>
          <a:ln>
            <a:noFill/>
          </a:ln>
        </p:spPr>
        <p:txBody>
          <a:bodyPr spcFirstLastPara="1" vert="horz" wrap="square" lIns="91425" tIns="91425" rIns="91425" bIns="91425" rtlCol="0" anchor="t" anchorCtr="0">
            <a:noAutofit/>
          </a:bodyPr>
          <a:lstStyle/>
          <a:p>
            <a:pPr>
              <a:buSzPts val="1500"/>
            </a:pPr>
            <a:r>
              <a:rPr lang="en-US" b="1" dirty="0"/>
              <a:t>Preparation</a:t>
            </a:r>
            <a:endParaRPr dirty="0"/>
          </a:p>
          <a:p>
            <a:pPr marL="685800" lvl="1">
              <a:spcBef>
                <a:spcPts val="0"/>
              </a:spcBef>
              <a:buSzPct val="75000"/>
              <a:buFont typeface="Arial"/>
              <a:buChar char="•"/>
            </a:pPr>
            <a:r>
              <a:rPr lang="en-US" dirty="0"/>
              <a:t>Know the closest entrance from any outdoor areas you use often</a:t>
            </a:r>
          </a:p>
          <a:p>
            <a:pPr marL="685800" lvl="1">
              <a:spcBef>
                <a:spcPts val="0"/>
              </a:spcBef>
              <a:buSzPct val="75000"/>
              <a:buFont typeface="Arial"/>
              <a:buChar char="•"/>
            </a:pPr>
            <a:r>
              <a:rPr lang="en-US" dirty="0"/>
              <a:t>Assign exterior doors</a:t>
            </a:r>
          </a:p>
          <a:p>
            <a:pPr marL="685800" lvl="1">
              <a:spcBef>
                <a:spcPts val="0"/>
              </a:spcBef>
              <a:buSzPct val="75000"/>
              <a:buFont typeface="Arial"/>
              <a:buChar char="•"/>
            </a:pPr>
            <a:r>
              <a:rPr lang="en-US" dirty="0"/>
              <a:t>Print and post signs for easy access</a:t>
            </a:r>
          </a:p>
          <a:p>
            <a:pPr marL="685800" lvl="1">
              <a:spcBef>
                <a:spcPts val="0"/>
              </a:spcBef>
              <a:buSzPct val="75000"/>
              <a:buFont typeface="Arial"/>
              <a:buChar char="•"/>
            </a:pPr>
            <a:r>
              <a:rPr lang="en-US" dirty="0"/>
              <a:t>Staff and student accountability process</a:t>
            </a:r>
          </a:p>
        </p:txBody>
      </p:sp>
      <p:sp>
        <p:nvSpPr>
          <p:cNvPr id="2" name="Content Placeholder 1">
            <a:extLst>
              <a:ext uri="{FF2B5EF4-FFF2-40B4-BE49-F238E27FC236}">
                <a16:creationId xmlns:a16="http://schemas.microsoft.com/office/drawing/2014/main" id="{FABBED17-B3E0-8033-AED4-2173B135F0B5}"/>
              </a:ext>
            </a:extLst>
          </p:cNvPr>
          <p:cNvSpPr>
            <a:spLocks noGrp="1"/>
          </p:cNvSpPr>
          <p:nvPr>
            <p:ph sz="quarter" idx="13"/>
          </p:nvPr>
        </p:nvSpPr>
        <p:spPr/>
        <p:txBody>
          <a:bodyPr/>
          <a:lstStyle/>
          <a:p>
            <a:r>
              <a:rPr lang="en-US" dirty="0"/>
              <a:t>Used when there is an imminent danger or threat </a:t>
            </a:r>
            <a:r>
              <a:rPr lang="en-US" i="1" u="sng" dirty="0"/>
              <a:t>outside</a:t>
            </a:r>
            <a:r>
              <a:rPr lang="en-US" dirty="0"/>
              <a:t> the building</a:t>
            </a:r>
          </a:p>
        </p:txBody>
      </p:sp>
      <p:pic>
        <p:nvPicPr>
          <p:cNvPr id="318" name="Google Shape;318;p41" descr="Standard Response Protocol symbol for Secure: two handprints inside a blue circle."/>
          <p:cNvPicPr preferRelativeResize="0"/>
          <p:nvPr/>
        </p:nvPicPr>
        <p:blipFill rotWithShape="1">
          <a:blip r:embed="rId3">
            <a:alphaModFix/>
          </a:blip>
          <a:srcRect/>
          <a:stretch/>
        </p:blipFill>
        <p:spPr>
          <a:xfrm>
            <a:off x="7543800" y="4286250"/>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556488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0"/>
          <p:cNvSpPr txBox="1">
            <a:spLocks noGrp="1"/>
          </p:cNvSpPr>
          <p:nvPr>
            <p:ph type="title"/>
          </p:nvPr>
        </p:nvSpPr>
        <p:spPr>
          <a:prstGeom prst="rect">
            <a:avLst/>
          </a:prstGeom>
          <a:noFill/>
          <a:ln>
            <a:noFill/>
          </a:ln>
        </p:spPr>
        <p:txBody>
          <a:bodyPr spcFirstLastPara="1" vert="horz" wrap="square" lIns="91425" tIns="91425" rIns="91425" bIns="91425" rtlCol="0" anchor="t" anchorCtr="0">
            <a:noAutofit/>
          </a:bodyPr>
          <a:lstStyle/>
          <a:p>
            <a:r>
              <a:rPr lang="en" dirty="0"/>
              <a:t>Preparing for LOCKDOWN</a:t>
            </a:r>
            <a:endParaRPr dirty="0"/>
          </a:p>
        </p:txBody>
      </p:sp>
      <p:sp>
        <p:nvSpPr>
          <p:cNvPr id="307" name="Google Shape;307;p40"/>
          <p:cNvSpPr txBox="1">
            <a:spLocks noGrp="1"/>
          </p:cNvSpPr>
          <p:nvPr>
            <p:ph type="body" idx="1"/>
          </p:nvPr>
        </p:nvSpPr>
        <p:spPr>
          <a:prstGeom prst="rect">
            <a:avLst/>
          </a:prstGeom>
          <a:noFill/>
          <a:ln>
            <a:noFill/>
          </a:ln>
        </p:spPr>
        <p:txBody>
          <a:bodyPr spcFirstLastPara="1" vert="horz" wrap="square" lIns="91425" tIns="91425" rIns="91425" bIns="91425" rtlCol="0" anchor="t" anchorCtr="0">
            <a:noAutofit/>
          </a:bodyPr>
          <a:lstStyle/>
          <a:p>
            <a:pPr>
              <a:buSzPts val="1500"/>
            </a:pPr>
            <a:r>
              <a:rPr lang="en-US" b="1" dirty="0"/>
              <a:t>Preparation</a:t>
            </a:r>
            <a:endParaRPr dirty="0"/>
          </a:p>
          <a:p>
            <a:pPr marL="685800" lvl="1">
              <a:spcBef>
                <a:spcPts val="0"/>
              </a:spcBef>
              <a:buSzPct val="75000"/>
              <a:buFont typeface="Arial"/>
              <a:buChar char="•"/>
            </a:pPr>
            <a:r>
              <a:rPr lang="en-US" dirty="0"/>
              <a:t>Check line of site in classroom</a:t>
            </a:r>
          </a:p>
          <a:p>
            <a:pPr marL="685800" lvl="1">
              <a:spcBef>
                <a:spcPts val="0"/>
              </a:spcBef>
              <a:buSzPct val="75000"/>
              <a:buFont typeface="Arial"/>
              <a:buChar char="•"/>
            </a:pPr>
            <a:r>
              <a:rPr lang="en-US" dirty="0"/>
              <a:t>Consider classroom setup</a:t>
            </a:r>
          </a:p>
          <a:p>
            <a:pPr marL="685800" lvl="1">
              <a:spcBef>
                <a:spcPts val="0"/>
              </a:spcBef>
              <a:buSzPct val="75000"/>
              <a:buFont typeface="Arial"/>
              <a:buChar char="•"/>
            </a:pPr>
            <a:r>
              <a:rPr lang="en-US" dirty="0"/>
              <a:t>Identify and plan for challenging areas</a:t>
            </a:r>
          </a:p>
          <a:p>
            <a:pPr marL="685800" lvl="1">
              <a:spcBef>
                <a:spcPts val="0"/>
              </a:spcBef>
              <a:buSzPct val="75000"/>
              <a:buFont typeface="Arial"/>
              <a:buChar char="•"/>
            </a:pPr>
            <a:r>
              <a:rPr lang="en-US" dirty="0"/>
              <a:t>List of key holders for building access</a:t>
            </a:r>
          </a:p>
          <a:p>
            <a:pPr marL="685800" lvl="1">
              <a:spcBef>
                <a:spcPts val="0"/>
              </a:spcBef>
              <a:buSzPct val="75000"/>
              <a:buFont typeface="Arial"/>
              <a:buChar char="•"/>
            </a:pPr>
            <a:r>
              <a:rPr lang="en-US" dirty="0"/>
              <a:t>Self-evacuation locations</a:t>
            </a:r>
          </a:p>
        </p:txBody>
      </p:sp>
      <p:sp>
        <p:nvSpPr>
          <p:cNvPr id="2" name="Content Placeholder 1">
            <a:extLst>
              <a:ext uri="{FF2B5EF4-FFF2-40B4-BE49-F238E27FC236}">
                <a16:creationId xmlns:a16="http://schemas.microsoft.com/office/drawing/2014/main" id="{EBAB843E-A976-1CA9-6D99-E6E13EF5F73E}"/>
              </a:ext>
            </a:extLst>
          </p:cNvPr>
          <p:cNvSpPr>
            <a:spLocks noGrp="1"/>
          </p:cNvSpPr>
          <p:nvPr>
            <p:ph sz="quarter" idx="13"/>
          </p:nvPr>
        </p:nvSpPr>
        <p:spPr/>
        <p:txBody>
          <a:bodyPr/>
          <a:lstStyle/>
          <a:p>
            <a:r>
              <a:rPr lang="en-US" dirty="0"/>
              <a:t>Used when an imminent danger or threat is </a:t>
            </a:r>
            <a:r>
              <a:rPr lang="en-US" i="1" u="sng" dirty="0"/>
              <a:t>inside</a:t>
            </a:r>
            <a:r>
              <a:rPr lang="en-US" dirty="0"/>
              <a:t> the building</a:t>
            </a:r>
          </a:p>
        </p:txBody>
      </p:sp>
      <p:pic>
        <p:nvPicPr>
          <p:cNvPr id="309" name="Google Shape;309;p40" descr="Standard Response Protocol symbol for Lockdown: a padlock inside a red circle."/>
          <p:cNvPicPr preferRelativeResize="0"/>
          <p:nvPr/>
        </p:nvPicPr>
        <p:blipFill rotWithShape="1">
          <a:blip r:embed="rId3">
            <a:alphaModFix/>
          </a:blip>
          <a:srcRect/>
          <a:stretch/>
        </p:blipFill>
        <p:spPr>
          <a:xfrm>
            <a:off x="7543800" y="4286250"/>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3153183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8B140-03D8-9DD0-9F4B-D6DA67E6831D}"/>
              </a:ext>
            </a:extLst>
          </p:cNvPr>
          <p:cNvSpPr>
            <a:spLocks noGrp="1"/>
          </p:cNvSpPr>
          <p:nvPr>
            <p:ph type="title"/>
          </p:nvPr>
        </p:nvSpPr>
        <p:spPr>
          <a:xfrm>
            <a:off x="445186" y="1085764"/>
            <a:ext cx="7886700" cy="2852737"/>
          </a:xfrm>
        </p:spPr>
        <p:txBody>
          <a:bodyPr/>
          <a:lstStyle/>
          <a:p>
            <a:r>
              <a:rPr lang="en-US" dirty="0"/>
              <a:t>Unit 2: DURING</a:t>
            </a:r>
          </a:p>
        </p:txBody>
      </p:sp>
      <p:sp>
        <p:nvSpPr>
          <p:cNvPr id="3" name="Text Placeholder 2">
            <a:extLst>
              <a:ext uri="{FF2B5EF4-FFF2-40B4-BE49-F238E27FC236}">
                <a16:creationId xmlns:a16="http://schemas.microsoft.com/office/drawing/2014/main" id="{9FB5134E-5097-AE7E-165C-07707ADC161C}"/>
              </a:ext>
            </a:extLst>
          </p:cNvPr>
          <p:cNvSpPr>
            <a:spLocks noGrp="1"/>
          </p:cNvSpPr>
          <p:nvPr>
            <p:ph type="body" idx="1"/>
          </p:nvPr>
        </p:nvSpPr>
        <p:spPr>
          <a:xfrm>
            <a:off x="445186" y="4057564"/>
            <a:ext cx="7886700" cy="1500187"/>
          </a:xfrm>
        </p:spPr>
        <p:txBody>
          <a:bodyPr/>
          <a:lstStyle/>
          <a:p>
            <a:r>
              <a:rPr lang="en-US" dirty="0"/>
              <a:t>Important Considerations During a Crisis</a:t>
            </a:r>
          </a:p>
        </p:txBody>
      </p:sp>
      <p:pic>
        <p:nvPicPr>
          <p:cNvPr id="4" name="Picture 3" descr="Chris Scuderi - Public Safety and Law Enforcement Training Coordinator - Virginia  DCJS | LinkedIn">
            <a:extLst>
              <a:ext uri="{FF2B5EF4-FFF2-40B4-BE49-F238E27FC236}">
                <a16:creationId xmlns:a16="http://schemas.microsoft.com/office/drawing/2014/main" id="{30F2050D-15D2-A01E-B61D-B6AF8F07C1A9}"/>
              </a:ext>
            </a:extLst>
          </p:cNvPr>
          <p:cNvPicPr>
            <a:picLocks noChangeAspect="1"/>
          </p:cNvPicPr>
          <p:nvPr/>
        </p:nvPicPr>
        <p:blipFill>
          <a:blip r:embed="rId3">
            <a:clrChange>
              <a:clrFrom>
                <a:srgbClr val="FCFFFF"/>
              </a:clrFrom>
              <a:clrTo>
                <a:srgbClr val="FC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229600" y="5943600"/>
            <a:ext cx="914400" cy="914400"/>
          </a:xfrm>
          <a:prstGeom prst="rect">
            <a:avLst/>
          </a:prstGeom>
          <a:solidFill>
            <a:srgbClr val="193363"/>
          </a:solidFill>
          <a:ln>
            <a:noFill/>
          </a:ln>
        </p:spPr>
      </p:pic>
    </p:spTree>
    <p:extLst>
      <p:ext uri="{BB962C8B-B14F-4D97-AF65-F5344CB8AC3E}">
        <p14:creationId xmlns:p14="http://schemas.microsoft.com/office/powerpoint/2010/main" val="3737487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9"/>
          <p:cNvSpPr txBox="1">
            <a:spLocks noGrp="1"/>
          </p:cNvSpPr>
          <p:nvPr>
            <p:ph type="title"/>
          </p:nvPr>
        </p:nvSpPr>
        <p:spPr>
          <a:prstGeom prst="rect">
            <a:avLst/>
          </a:prstGeom>
          <a:noFill/>
          <a:ln>
            <a:noFill/>
          </a:ln>
        </p:spPr>
        <p:txBody>
          <a:bodyPr spcFirstLastPara="1" vert="horz" wrap="square" lIns="91425" tIns="91425" rIns="91425" bIns="91425" rtlCol="0" anchor="t" anchorCtr="0">
            <a:noAutofit/>
          </a:bodyPr>
          <a:lstStyle/>
          <a:p>
            <a:r>
              <a:rPr lang="en" dirty="0"/>
              <a:t>Preparing for EVACUATE</a:t>
            </a:r>
            <a:endParaRPr dirty="0"/>
          </a:p>
        </p:txBody>
      </p:sp>
      <p:sp>
        <p:nvSpPr>
          <p:cNvPr id="298" name="Google Shape;298;p39"/>
          <p:cNvSpPr txBox="1">
            <a:spLocks noGrp="1"/>
          </p:cNvSpPr>
          <p:nvPr>
            <p:ph type="body" idx="1"/>
          </p:nvPr>
        </p:nvSpPr>
        <p:spPr>
          <a:prstGeom prst="rect">
            <a:avLst/>
          </a:prstGeom>
          <a:noFill/>
          <a:ln>
            <a:noFill/>
          </a:ln>
        </p:spPr>
        <p:txBody>
          <a:bodyPr spcFirstLastPara="1" vert="horz" wrap="square" lIns="91425" tIns="91425" rIns="91425" bIns="91425" rtlCol="0" anchor="t" anchorCtr="0">
            <a:noAutofit/>
          </a:bodyPr>
          <a:lstStyle/>
          <a:p>
            <a:pPr>
              <a:buSzPts val="1500"/>
            </a:pPr>
            <a:r>
              <a:rPr lang="en-US" b="1" dirty="0"/>
              <a:t>Preparation</a:t>
            </a:r>
            <a:endParaRPr dirty="0"/>
          </a:p>
          <a:p>
            <a:pPr marL="685800" lvl="1">
              <a:spcBef>
                <a:spcPts val="0"/>
              </a:spcBef>
              <a:buSzPct val="75000"/>
              <a:buFont typeface="Arial"/>
              <a:buChar char="•"/>
            </a:pPr>
            <a:r>
              <a:rPr lang="en-US" dirty="0"/>
              <a:t>Classroom specific evacuation maps</a:t>
            </a:r>
          </a:p>
          <a:p>
            <a:pPr marL="685800" lvl="1">
              <a:spcBef>
                <a:spcPts val="0"/>
              </a:spcBef>
              <a:buSzPct val="75000"/>
              <a:buFont typeface="Arial"/>
              <a:buChar char="•"/>
            </a:pPr>
            <a:r>
              <a:rPr lang="en-US" dirty="0"/>
              <a:t>Common area evacuation routes</a:t>
            </a:r>
          </a:p>
          <a:p>
            <a:pPr marL="685800" lvl="1">
              <a:spcBef>
                <a:spcPts val="0"/>
              </a:spcBef>
              <a:buSzPct val="75000"/>
              <a:buFont typeface="Arial"/>
              <a:buChar char="•"/>
            </a:pPr>
            <a:r>
              <a:rPr lang="en-US" dirty="0"/>
              <a:t>Gathering locations</a:t>
            </a:r>
          </a:p>
          <a:p>
            <a:pPr marL="685800" lvl="1">
              <a:spcBef>
                <a:spcPts val="0"/>
              </a:spcBef>
              <a:buSzPct val="75000"/>
              <a:buFont typeface="Arial"/>
              <a:buChar char="•"/>
            </a:pPr>
            <a:r>
              <a:rPr lang="en-US" dirty="0"/>
              <a:t>Teacher Buddy System</a:t>
            </a:r>
            <a:endParaRPr dirty="0"/>
          </a:p>
          <a:p>
            <a:pPr lvl="1" indent="-228594">
              <a:spcBef>
                <a:spcPts val="450"/>
              </a:spcBef>
              <a:buNone/>
            </a:pPr>
            <a:endParaRPr dirty="0"/>
          </a:p>
        </p:txBody>
      </p:sp>
      <p:sp>
        <p:nvSpPr>
          <p:cNvPr id="2" name="Content Placeholder 1">
            <a:extLst>
              <a:ext uri="{FF2B5EF4-FFF2-40B4-BE49-F238E27FC236}">
                <a16:creationId xmlns:a16="http://schemas.microsoft.com/office/drawing/2014/main" id="{2E6DDBC5-C896-F754-B2EC-5DF51F31839C}"/>
              </a:ext>
            </a:extLst>
          </p:cNvPr>
          <p:cNvSpPr>
            <a:spLocks noGrp="1"/>
          </p:cNvSpPr>
          <p:nvPr>
            <p:ph sz="quarter" idx="13"/>
          </p:nvPr>
        </p:nvSpPr>
        <p:spPr/>
        <p:txBody>
          <a:bodyPr/>
          <a:lstStyle/>
          <a:p>
            <a:r>
              <a:rPr lang="en-US" dirty="0"/>
              <a:t>Used when it is safer to be outside than inside</a:t>
            </a:r>
          </a:p>
        </p:txBody>
      </p:sp>
      <p:pic>
        <p:nvPicPr>
          <p:cNvPr id="300" name="Google Shape;300;p39" descr="Standard Response Protocol symbol for Evacuate: three people holding hands inside a green circle."/>
          <p:cNvPicPr preferRelativeResize="0"/>
          <p:nvPr/>
        </p:nvPicPr>
        <p:blipFill rotWithShape="1">
          <a:blip r:embed="rId3">
            <a:alphaModFix/>
          </a:blip>
          <a:srcRect/>
          <a:stretch/>
        </p:blipFill>
        <p:spPr>
          <a:xfrm>
            <a:off x="7543800" y="4286250"/>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3903557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3"/>
          <p:cNvSpPr txBox="1">
            <a:spLocks noGrp="1"/>
          </p:cNvSpPr>
          <p:nvPr>
            <p:ph type="title"/>
          </p:nvPr>
        </p:nvSpPr>
        <p:spPr>
          <a:prstGeom prst="rect">
            <a:avLst/>
          </a:prstGeom>
          <a:noFill/>
          <a:ln>
            <a:noFill/>
          </a:ln>
        </p:spPr>
        <p:txBody>
          <a:bodyPr spcFirstLastPara="1" vert="horz" wrap="square" lIns="91425" tIns="91425" rIns="91425" bIns="91425" rtlCol="0" anchor="t" anchorCtr="0">
            <a:noAutofit/>
          </a:bodyPr>
          <a:lstStyle/>
          <a:p>
            <a:r>
              <a:rPr lang="en" dirty="0"/>
              <a:t>Preparing for SHELTER</a:t>
            </a:r>
            <a:endParaRPr dirty="0"/>
          </a:p>
        </p:txBody>
      </p:sp>
      <p:sp>
        <p:nvSpPr>
          <p:cNvPr id="2" name="Text Placeholder 1">
            <a:extLst>
              <a:ext uri="{FF2B5EF4-FFF2-40B4-BE49-F238E27FC236}">
                <a16:creationId xmlns:a16="http://schemas.microsoft.com/office/drawing/2014/main" id="{B758D59F-55D2-36C7-4BC7-FD3CB436F942}"/>
              </a:ext>
            </a:extLst>
          </p:cNvPr>
          <p:cNvSpPr>
            <a:spLocks noGrp="1"/>
          </p:cNvSpPr>
          <p:nvPr>
            <p:ph type="body" idx="1"/>
          </p:nvPr>
        </p:nvSpPr>
        <p:spPr/>
        <p:txBody>
          <a:bodyPr/>
          <a:lstStyle/>
          <a:p>
            <a:pPr>
              <a:lnSpc>
                <a:spcPct val="115000"/>
              </a:lnSpc>
              <a:buClr>
                <a:schemeClr val="dk1"/>
              </a:buClr>
              <a:buSzPts val="1500"/>
            </a:pPr>
            <a:r>
              <a:rPr lang="en-US" b="1" dirty="0">
                <a:ea typeface="Arial"/>
                <a:cs typeface="Arial"/>
                <a:sym typeface="Arial"/>
              </a:rPr>
              <a:t>Preparation</a:t>
            </a:r>
            <a:endParaRPr lang="en-US" dirty="0">
              <a:ea typeface="Arial"/>
              <a:cs typeface="Arial"/>
              <a:sym typeface="Arial"/>
            </a:endParaRPr>
          </a:p>
          <a:p>
            <a:pPr marL="685800" lvl="1">
              <a:spcBef>
                <a:spcPts val="0"/>
              </a:spcBef>
              <a:buClr>
                <a:schemeClr val="dk1"/>
              </a:buClr>
              <a:buSzPct val="75000"/>
              <a:buFont typeface="Arial"/>
              <a:buChar char="•"/>
            </a:pPr>
            <a:r>
              <a:rPr lang="en-US" dirty="0">
                <a:ea typeface="Arial"/>
                <a:cs typeface="Arial"/>
                <a:sym typeface="Arial"/>
              </a:rPr>
              <a:t>Designate Shelter areas for weather</a:t>
            </a:r>
          </a:p>
          <a:p>
            <a:pPr marL="685800" lvl="1">
              <a:spcBef>
                <a:spcPts val="0"/>
              </a:spcBef>
              <a:buClr>
                <a:schemeClr val="dk1"/>
              </a:buClr>
              <a:buSzPct val="75000"/>
              <a:buFont typeface="Arial"/>
              <a:buChar char="•"/>
            </a:pPr>
            <a:r>
              <a:rPr lang="en-US" dirty="0">
                <a:ea typeface="Arial"/>
                <a:cs typeface="Arial"/>
                <a:sym typeface="Arial"/>
              </a:rPr>
              <a:t>Designate Shelter areas for HazMat</a:t>
            </a:r>
          </a:p>
          <a:p>
            <a:pPr marL="685800" lvl="1">
              <a:spcBef>
                <a:spcPts val="0"/>
              </a:spcBef>
              <a:buClr>
                <a:schemeClr val="dk1"/>
              </a:buClr>
              <a:buSzPct val="75000"/>
              <a:buFont typeface="Arial"/>
              <a:buChar char="•"/>
            </a:pPr>
            <a:r>
              <a:rPr lang="en-US" dirty="0">
                <a:ea typeface="Arial"/>
                <a:cs typeface="Arial"/>
                <a:sym typeface="Arial"/>
              </a:rPr>
              <a:t>Provide materials to seal off air flow</a:t>
            </a:r>
          </a:p>
          <a:p>
            <a:pPr marL="685800" lvl="1">
              <a:spcBef>
                <a:spcPts val="0"/>
              </a:spcBef>
              <a:buClr>
                <a:schemeClr val="dk1"/>
              </a:buClr>
              <a:buSzPct val="75000"/>
              <a:buFont typeface="Arial"/>
              <a:buChar char="•"/>
            </a:pPr>
            <a:r>
              <a:rPr lang="en-US" dirty="0">
                <a:ea typeface="Arial"/>
                <a:cs typeface="Arial"/>
                <a:sym typeface="Arial"/>
              </a:rPr>
              <a:t>Assign staff member(s) to shut off HVAC</a:t>
            </a:r>
          </a:p>
        </p:txBody>
      </p:sp>
      <p:pic>
        <p:nvPicPr>
          <p:cNvPr id="335" name="Google Shape;335;p43" descr="Standard Response Protocol symbol for Shelter: a person with a roof over head inside an orange circle."/>
          <p:cNvPicPr preferRelativeResize="0"/>
          <p:nvPr/>
        </p:nvPicPr>
        <p:blipFill rotWithShape="1">
          <a:blip r:embed="rId3">
            <a:alphaModFix/>
          </a:blip>
          <a:srcRect/>
          <a:stretch/>
        </p:blipFill>
        <p:spPr>
          <a:xfrm>
            <a:off x="7543800" y="4286250"/>
            <a:ext cx="1371600" cy="1371600"/>
          </a:xfrm>
          <a:prstGeom prst="rect">
            <a:avLst/>
          </a:prstGeom>
          <a:noFill/>
          <a:ln>
            <a:noFill/>
          </a:ln>
          <a:effectLst>
            <a:outerShdw blurRad="330200" dist="38100" dir="2700000" sx="104000" sy="104000" algn="tl" rotWithShape="0">
              <a:srgbClr val="000000">
                <a:alpha val="40000"/>
              </a:srgbClr>
            </a:outerShdw>
          </a:effectLst>
        </p:spPr>
      </p:pic>
      <p:sp>
        <p:nvSpPr>
          <p:cNvPr id="4" name="Content Placeholder 3">
            <a:extLst>
              <a:ext uri="{FF2B5EF4-FFF2-40B4-BE49-F238E27FC236}">
                <a16:creationId xmlns:a16="http://schemas.microsoft.com/office/drawing/2014/main" id="{89B2AE98-8299-CAED-8172-4F0BD75B95F3}"/>
              </a:ext>
            </a:extLst>
          </p:cNvPr>
          <p:cNvSpPr>
            <a:spLocks noGrp="1"/>
          </p:cNvSpPr>
          <p:nvPr>
            <p:ph sz="quarter" idx="13"/>
          </p:nvPr>
        </p:nvSpPr>
        <p:spPr/>
        <p:txBody>
          <a:bodyPr/>
          <a:lstStyle/>
          <a:p>
            <a:r>
              <a:rPr lang="en-US" dirty="0"/>
              <a:t>Used when bad weather is anticipated or hazardous material has been released near the school</a:t>
            </a:r>
          </a:p>
        </p:txBody>
      </p:sp>
    </p:spTree>
    <p:extLst>
      <p:ext uri="{BB962C8B-B14F-4D97-AF65-F5344CB8AC3E}">
        <p14:creationId xmlns:p14="http://schemas.microsoft.com/office/powerpoint/2010/main" val="2399888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4"/>
          <p:cNvSpPr txBox="1">
            <a:spLocks noGrp="1"/>
          </p:cNvSpPr>
          <p:nvPr>
            <p:ph type="title"/>
          </p:nvPr>
        </p:nvSpPr>
        <p:spPr>
          <a:prstGeom prst="rect">
            <a:avLst/>
          </a:prstGeom>
          <a:noFill/>
          <a:ln>
            <a:noFill/>
          </a:ln>
        </p:spPr>
        <p:txBody>
          <a:bodyPr spcFirstLastPara="1" vert="horz" wrap="square" lIns="91425" tIns="91425" rIns="91425" bIns="91425" rtlCol="0" anchor="t" anchorCtr="0">
            <a:noAutofit/>
          </a:bodyPr>
          <a:lstStyle/>
          <a:p>
            <a:r>
              <a:rPr lang="en-US" dirty="0"/>
              <a:t>Preparing for HOLD</a:t>
            </a:r>
          </a:p>
        </p:txBody>
      </p:sp>
      <p:sp>
        <p:nvSpPr>
          <p:cNvPr id="343" name="Google Shape;343;p44"/>
          <p:cNvSpPr txBox="1">
            <a:spLocks noGrp="1"/>
          </p:cNvSpPr>
          <p:nvPr>
            <p:ph type="body" idx="1"/>
          </p:nvPr>
        </p:nvSpPr>
        <p:spPr>
          <a:prstGeom prst="rect">
            <a:avLst/>
          </a:prstGeom>
          <a:noFill/>
          <a:ln>
            <a:noFill/>
          </a:ln>
        </p:spPr>
        <p:txBody>
          <a:bodyPr spcFirstLastPara="1" vert="horz" wrap="square" lIns="91425" tIns="91425" rIns="91425" bIns="91425" rtlCol="0" anchor="t" anchorCtr="0">
            <a:noAutofit/>
          </a:bodyPr>
          <a:lstStyle/>
          <a:p>
            <a:pPr>
              <a:buSzPts val="1500"/>
            </a:pPr>
            <a:r>
              <a:rPr lang="en" b="1" dirty="0"/>
              <a:t>What to do</a:t>
            </a:r>
            <a:endParaRPr dirty="0"/>
          </a:p>
          <a:p>
            <a:pPr marL="685800" lvl="1">
              <a:spcBef>
                <a:spcPts val="0"/>
              </a:spcBef>
              <a:buSzPct val="75000"/>
              <a:buFont typeface="Arial"/>
              <a:buChar char="•"/>
            </a:pPr>
            <a:r>
              <a:rPr lang="en" dirty="0"/>
              <a:t>Keep students in area</a:t>
            </a:r>
            <a:endParaRPr dirty="0"/>
          </a:p>
          <a:p>
            <a:pPr marL="685800" lvl="1">
              <a:spcBef>
                <a:spcPts val="0"/>
              </a:spcBef>
              <a:buSzPct val="75000"/>
              <a:buFont typeface="Arial"/>
              <a:buChar char="•"/>
            </a:pPr>
            <a:r>
              <a:rPr lang="en" dirty="0"/>
              <a:t>Where possible, doors should be closed</a:t>
            </a:r>
            <a:endParaRPr dirty="0"/>
          </a:p>
          <a:p>
            <a:pPr marL="685800" lvl="1">
              <a:spcBef>
                <a:spcPts val="0"/>
              </a:spcBef>
              <a:buSzPct val="75000"/>
              <a:buFont typeface="Arial"/>
              <a:buChar char="•"/>
            </a:pPr>
            <a:r>
              <a:rPr lang="en" dirty="0"/>
              <a:t>Communicate status to Admin </a:t>
            </a:r>
          </a:p>
          <a:p>
            <a:pPr marL="685800" lvl="1">
              <a:spcBef>
                <a:spcPts val="0"/>
              </a:spcBef>
              <a:buSzPct val="75000"/>
              <a:buFont typeface="Arial"/>
              <a:buChar char="•"/>
            </a:pPr>
            <a:r>
              <a:rPr lang="en" dirty="0"/>
              <a:t>Activities can continue in the designated area </a:t>
            </a:r>
            <a:endParaRPr dirty="0"/>
          </a:p>
          <a:p>
            <a:pPr marL="685800" lvl="1">
              <a:spcBef>
                <a:spcPts val="0"/>
              </a:spcBef>
              <a:buSzPct val="75000"/>
              <a:buFont typeface="Arial"/>
              <a:buChar char="•"/>
            </a:pPr>
            <a:r>
              <a:rPr lang="en" dirty="0"/>
              <a:t>Remain in area until the Hold is lifted </a:t>
            </a:r>
            <a:endParaRPr dirty="0"/>
          </a:p>
        </p:txBody>
      </p:sp>
      <p:sp>
        <p:nvSpPr>
          <p:cNvPr id="2" name="Content Placeholder 1">
            <a:extLst>
              <a:ext uri="{FF2B5EF4-FFF2-40B4-BE49-F238E27FC236}">
                <a16:creationId xmlns:a16="http://schemas.microsoft.com/office/drawing/2014/main" id="{A4958A23-5346-2ACA-1719-6B2DC19691EB}"/>
              </a:ext>
            </a:extLst>
          </p:cNvPr>
          <p:cNvSpPr>
            <a:spLocks noGrp="1"/>
          </p:cNvSpPr>
          <p:nvPr>
            <p:ph sz="quarter" idx="13"/>
          </p:nvPr>
        </p:nvSpPr>
        <p:spPr/>
        <p:txBody>
          <a:bodyPr/>
          <a:lstStyle/>
          <a:p>
            <a:r>
              <a:rPr lang="en-US" dirty="0"/>
              <a:t>Used whenever the hallways need to be kept clear</a:t>
            </a:r>
          </a:p>
        </p:txBody>
      </p:sp>
      <p:pic>
        <p:nvPicPr>
          <p:cNvPr id="345" name="Google Shape;345;p44" descr="Standard Response Protocol symbol for Hold: a closed door inside a purple circle."/>
          <p:cNvPicPr preferRelativeResize="0"/>
          <p:nvPr/>
        </p:nvPicPr>
        <p:blipFill rotWithShape="1">
          <a:blip r:embed="rId3">
            <a:alphaModFix/>
          </a:blip>
          <a:srcRect/>
          <a:stretch/>
        </p:blipFill>
        <p:spPr>
          <a:xfrm>
            <a:off x="7543800" y="4286250"/>
            <a:ext cx="1371600" cy="1371600"/>
          </a:xfrm>
          <a:prstGeom prst="rect">
            <a:avLst/>
          </a:prstGeom>
          <a:noFill/>
          <a:ln>
            <a:noFill/>
          </a:ln>
          <a:effectLst>
            <a:outerShdw blurRad="330200" dist="38100" dir="2700000" sx="104000" sy="104000" algn="tl" rotWithShape="0">
              <a:srgbClr val="000000">
                <a:alpha val="4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F1FF-218A-5653-4DF7-977902C4A7C1}"/>
              </a:ext>
            </a:extLst>
          </p:cNvPr>
          <p:cNvSpPr>
            <a:spLocks noGrp="1"/>
          </p:cNvSpPr>
          <p:nvPr>
            <p:ph type="title"/>
          </p:nvPr>
        </p:nvSpPr>
        <p:spPr/>
        <p:txBody>
          <a:bodyPr/>
          <a:lstStyle/>
          <a:p>
            <a:r>
              <a:rPr lang="en-US" dirty="0"/>
              <a:t>Planning for Response Actions</a:t>
            </a:r>
          </a:p>
        </p:txBody>
      </p:sp>
      <p:sp>
        <p:nvSpPr>
          <p:cNvPr id="3" name="Content Placeholder 2">
            <a:extLst>
              <a:ext uri="{FF2B5EF4-FFF2-40B4-BE49-F238E27FC236}">
                <a16:creationId xmlns:a16="http://schemas.microsoft.com/office/drawing/2014/main" id="{B4856BCA-B9FD-A404-FB7F-BA84D7FCADBA}"/>
              </a:ext>
            </a:extLst>
          </p:cNvPr>
          <p:cNvSpPr>
            <a:spLocks noGrp="1"/>
          </p:cNvSpPr>
          <p:nvPr>
            <p:ph idx="1"/>
          </p:nvPr>
        </p:nvSpPr>
        <p:spPr/>
        <p:txBody>
          <a:bodyPr/>
          <a:lstStyle/>
          <a:p>
            <a:r>
              <a:rPr lang="en-US" dirty="0"/>
              <a:t>Roles and Responsibilities Charts</a:t>
            </a:r>
          </a:p>
          <a:p>
            <a:r>
              <a:rPr lang="en-US" dirty="0"/>
              <a:t>Accountability</a:t>
            </a:r>
          </a:p>
          <a:p>
            <a:pPr lvl="1"/>
            <a:r>
              <a:rPr lang="en-US" dirty="0"/>
              <a:t>Students</a:t>
            </a:r>
          </a:p>
          <a:p>
            <a:pPr lvl="1"/>
            <a:r>
              <a:rPr lang="en-US" dirty="0"/>
              <a:t>Staff</a:t>
            </a:r>
          </a:p>
          <a:p>
            <a:pPr lvl="1"/>
            <a:r>
              <a:rPr lang="en-US" dirty="0"/>
              <a:t>Visitors</a:t>
            </a:r>
          </a:p>
          <a:p>
            <a:r>
              <a:rPr lang="en-US" dirty="0"/>
              <a:t>Staff Buddy System</a:t>
            </a:r>
          </a:p>
        </p:txBody>
      </p:sp>
    </p:spTree>
    <p:extLst>
      <p:ext uri="{BB962C8B-B14F-4D97-AF65-F5344CB8AC3E}">
        <p14:creationId xmlns:p14="http://schemas.microsoft.com/office/powerpoint/2010/main" val="356422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A48D-6C5A-84C1-6A48-07F42F0BB1AE}"/>
              </a:ext>
            </a:extLst>
          </p:cNvPr>
          <p:cNvSpPr>
            <a:spLocks noGrp="1"/>
          </p:cNvSpPr>
          <p:nvPr>
            <p:ph type="title"/>
          </p:nvPr>
        </p:nvSpPr>
        <p:spPr/>
        <p:txBody>
          <a:bodyPr/>
          <a:lstStyle/>
          <a:p>
            <a:r>
              <a:rPr lang="en-US" dirty="0"/>
              <a:t>Mapping</a:t>
            </a:r>
          </a:p>
        </p:txBody>
      </p:sp>
      <p:sp>
        <p:nvSpPr>
          <p:cNvPr id="3" name="Text Placeholder 2">
            <a:extLst>
              <a:ext uri="{FF2B5EF4-FFF2-40B4-BE49-F238E27FC236}">
                <a16:creationId xmlns:a16="http://schemas.microsoft.com/office/drawing/2014/main" id="{17D0C68D-E709-170D-435D-8FC22A2FF96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0455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8299B-1D92-707A-9642-3A03164640B4}"/>
              </a:ext>
            </a:extLst>
          </p:cNvPr>
          <p:cNvSpPr>
            <a:spLocks noGrp="1"/>
          </p:cNvSpPr>
          <p:nvPr>
            <p:ph type="title"/>
          </p:nvPr>
        </p:nvSpPr>
        <p:spPr/>
        <p:txBody>
          <a:bodyPr/>
          <a:lstStyle/>
          <a:p>
            <a:r>
              <a:rPr lang="en-US" dirty="0"/>
              <a:t>Evacuation Routes</a:t>
            </a:r>
          </a:p>
        </p:txBody>
      </p:sp>
      <p:sp>
        <p:nvSpPr>
          <p:cNvPr id="3" name="Content Placeholder 2">
            <a:extLst>
              <a:ext uri="{FF2B5EF4-FFF2-40B4-BE49-F238E27FC236}">
                <a16:creationId xmlns:a16="http://schemas.microsoft.com/office/drawing/2014/main" id="{90D66C21-7909-CB46-35FD-56E24ECE4D33}"/>
              </a:ext>
            </a:extLst>
          </p:cNvPr>
          <p:cNvSpPr>
            <a:spLocks noGrp="1"/>
          </p:cNvSpPr>
          <p:nvPr>
            <p:ph idx="1"/>
          </p:nvPr>
        </p:nvSpPr>
        <p:spPr/>
        <p:txBody>
          <a:bodyPr/>
          <a:lstStyle/>
          <a:p>
            <a:r>
              <a:rPr lang="en-US" dirty="0"/>
              <a:t>Primary and Secondary Routes</a:t>
            </a:r>
          </a:p>
          <a:p>
            <a:r>
              <a:rPr lang="en-US" dirty="0"/>
              <a:t>Posted in all common areas</a:t>
            </a:r>
          </a:p>
          <a:p>
            <a:r>
              <a:rPr lang="en-US" dirty="0"/>
              <a:t>Room specific</a:t>
            </a:r>
          </a:p>
          <a:p>
            <a:r>
              <a:rPr lang="en-US" dirty="0"/>
              <a:t>Consistency in mapping</a:t>
            </a:r>
          </a:p>
        </p:txBody>
      </p:sp>
    </p:spTree>
    <p:extLst>
      <p:ext uri="{BB962C8B-B14F-4D97-AF65-F5344CB8AC3E}">
        <p14:creationId xmlns:p14="http://schemas.microsoft.com/office/powerpoint/2010/main" val="1025831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198-23EF-8123-2861-91A871102D92}"/>
              </a:ext>
            </a:extLst>
          </p:cNvPr>
          <p:cNvSpPr>
            <a:spLocks noGrp="1"/>
          </p:cNvSpPr>
          <p:nvPr>
            <p:ph type="title"/>
          </p:nvPr>
        </p:nvSpPr>
        <p:spPr/>
        <p:txBody>
          <a:bodyPr/>
          <a:lstStyle/>
          <a:p>
            <a:r>
              <a:rPr lang="en-US" dirty="0"/>
              <a:t>Entry Points</a:t>
            </a:r>
          </a:p>
        </p:txBody>
      </p:sp>
      <p:sp>
        <p:nvSpPr>
          <p:cNvPr id="3" name="Content Placeholder 2">
            <a:extLst>
              <a:ext uri="{FF2B5EF4-FFF2-40B4-BE49-F238E27FC236}">
                <a16:creationId xmlns:a16="http://schemas.microsoft.com/office/drawing/2014/main" id="{44470D65-0C18-758A-928E-06285814EDEA}"/>
              </a:ext>
            </a:extLst>
          </p:cNvPr>
          <p:cNvSpPr>
            <a:spLocks noGrp="1"/>
          </p:cNvSpPr>
          <p:nvPr>
            <p:ph idx="1"/>
          </p:nvPr>
        </p:nvSpPr>
        <p:spPr/>
        <p:txBody>
          <a:bodyPr/>
          <a:lstStyle/>
          <a:p>
            <a:r>
              <a:rPr lang="en-US" dirty="0"/>
              <a:t>Any door that has exterior access</a:t>
            </a:r>
          </a:p>
          <a:p>
            <a:r>
              <a:rPr lang="en-US" dirty="0"/>
              <a:t>Numbered clockwise from main entry</a:t>
            </a:r>
          </a:p>
          <a:p>
            <a:r>
              <a:rPr lang="en-US" dirty="0"/>
              <a:t>Assigned for checking during Secure</a:t>
            </a:r>
          </a:p>
          <a:p>
            <a:endParaRPr lang="en-US" dirty="0"/>
          </a:p>
        </p:txBody>
      </p:sp>
    </p:spTree>
    <p:extLst>
      <p:ext uri="{BB962C8B-B14F-4D97-AF65-F5344CB8AC3E}">
        <p14:creationId xmlns:p14="http://schemas.microsoft.com/office/powerpoint/2010/main" val="2787793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3396B-F98A-2BC5-E8DD-A1E31A5CA9D0}"/>
              </a:ext>
            </a:extLst>
          </p:cNvPr>
          <p:cNvSpPr>
            <a:spLocks noGrp="1"/>
          </p:cNvSpPr>
          <p:nvPr>
            <p:ph type="title"/>
          </p:nvPr>
        </p:nvSpPr>
        <p:spPr/>
        <p:txBody>
          <a:bodyPr/>
          <a:lstStyle/>
          <a:p>
            <a:r>
              <a:rPr lang="en-US" dirty="0"/>
              <a:t>Shelter</a:t>
            </a:r>
          </a:p>
        </p:txBody>
      </p:sp>
      <p:sp>
        <p:nvSpPr>
          <p:cNvPr id="3" name="Content Placeholder 2">
            <a:extLst>
              <a:ext uri="{FF2B5EF4-FFF2-40B4-BE49-F238E27FC236}">
                <a16:creationId xmlns:a16="http://schemas.microsoft.com/office/drawing/2014/main" id="{2F13C794-0198-2556-C425-CA944A490C9C}"/>
              </a:ext>
            </a:extLst>
          </p:cNvPr>
          <p:cNvSpPr>
            <a:spLocks noGrp="1"/>
          </p:cNvSpPr>
          <p:nvPr>
            <p:ph idx="1"/>
          </p:nvPr>
        </p:nvSpPr>
        <p:spPr/>
        <p:txBody>
          <a:bodyPr/>
          <a:lstStyle/>
          <a:p>
            <a:r>
              <a:rPr lang="en-US" dirty="0"/>
              <a:t>Designated areas for weather</a:t>
            </a:r>
          </a:p>
          <a:p>
            <a:r>
              <a:rPr lang="en-US" dirty="0"/>
              <a:t>Designated areas for HazMat</a:t>
            </a:r>
          </a:p>
          <a:p>
            <a:r>
              <a:rPr lang="en-US" dirty="0"/>
              <a:t>May or may not be same areas</a:t>
            </a:r>
          </a:p>
          <a:p>
            <a:r>
              <a:rPr lang="en-US" dirty="0"/>
              <a:t>Marked on common area and classroom maps</a:t>
            </a:r>
          </a:p>
        </p:txBody>
      </p:sp>
    </p:spTree>
    <p:extLst>
      <p:ext uri="{BB962C8B-B14F-4D97-AF65-F5344CB8AC3E}">
        <p14:creationId xmlns:p14="http://schemas.microsoft.com/office/powerpoint/2010/main" val="3902538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75D3-9C00-7523-EC48-C55675753B91}"/>
              </a:ext>
            </a:extLst>
          </p:cNvPr>
          <p:cNvSpPr>
            <a:spLocks noGrp="1"/>
          </p:cNvSpPr>
          <p:nvPr>
            <p:ph type="title"/>
          </p:nvPr>
        </p:nvSpPr>
        <p:spPr/>
        <p:txBody>
          <a:bodyPr/>
          <a:lstStyle/>
          <a:p>
            <a:r>
              <a:rPr lang="en-US" dirty="0"/>
              <a:t>Site Mapping</a:t>
            </a:r>
          </a:p>
        </p:txBody>
      </p:sp>
      <p:sp>
        <p:nvSpPr>
          <p:cNvPr id="3" name="Content Placeholder 2">
            <a:extLst>
              <a:ext uri="{FF2B5EF4-FFF2-40B4-BE49-F238E27FC236}">
                <a16:creationId xmlns:a16="http://schemas.microsoft.com/office/drawing/2014/main" id="{7BDDF5C0-5601-882C-86E3-6BB13E81B3E7}"/>
              </a:ext>
            </a:extLst>
          </p:cNvPr>
          <p:cNvSpPr>
            <a:spLocks noGrp="1"/>
          </p:cNvSpPr>
          <p:nvPr>
            <p:ph idx="1"/>
          </p:nvPr>
        </p:nvSpPr>
        <p:spPr/>
        <p:txBody>
          <a:bodyPr/>
          <a:lstStyle/>
          <a:p>
            <a:r>
              <a:rPr lang="en-US" dirty="0"/>
              <a:t>CRG overlay </a:t>
            </a:r>
          </a:p>
          <a:p>
            <a:r>
              <a:rPr lang="en-US"/>
              <a:t>Water main</a:t>
            </a:r>
            <a:endParaRPr lang="en-US" dirty="0"/>
          </a:p>
          <a:p>
            <a:r>
              <a:rPr lang="en-US" dirty="0"/>
              <a:t>HVAC</a:t>
            </a:r>
          </a:p>
          <a:p>
            <a:r>
              <a:rPr lang="en-US" dirty="0"/>
              <a:t>Other utilities</a:t>
            </a:r>
          </a:p>
          <a:p>
            <a:r>
              <a:rPr lang="en-US" dirty="0"/>
              <a:t>Traffic flow</a:t>
            </a:r>
          </a:p>
        </p:txBody>
      </p:sp>
    </p:spTree>
    <p:extLst>
      <p:ext uri="{BB962C8B-B14F-4D97-AF65-F5344CB8AC3E}">
        <p14:creationId xmlns:p14="http://schemas.microsoft.com/office/powerpoint/2010/main" val="169533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0A6E-E8CA-ABDB-2CA6-1145C81590C0}"/>
              </a:ext>
            </a:extLst>
          </p:cNvPr>
          <p:cNvSpPr>
            <a:spLocks noGrp="1"/>
          </p:cNvSpPr>
          <p:nvPr>
            <p:ph type="title"/>
          </p:nvPr>
        </p:nvSpPr>
        <p:spPr/>
        <p:txBody>
          <a:bodyPr/>
          <a:lstStyle/>
          <a:p>
            <a:r>
              <a:rPr lang="en-US" dirty="0"/>
              <a:t>Module 5</a:t>
            </a:r>
          </a:p>
        </p:txBody>
      </p:sp>
      <p:sp>
        <p:nvSpPr>
          <p:cNvPr id="3" name="Text Placeholder 2">
            <a:extLst>
              <a:ext uri="{FF2B5EF4-FFF2-40B4-BE49-F238E27FC236}">
                <a16:creationId xmlns:a16="http://schemas.microsoft.com/office/drawing/2014/main" id="{0663C6A8-1254-B642-9CBE-712C03148EF5}"/>
              </a:ext>
            </a:extLst>
          </p:cNvPr>
          <p:cNvSpPr>
            <a:spLocks noGrp="1"/>
          </p:cNvSpPr>
          <p:nvPr>
            <p:ph type="body" idx="1"/>
          </p:nvPr>
        </p:nvSpPr>
        <p:spPr/>
        <p:txBody>
          <a:bodyPr/>
          <a:lstStyle/>
          <a:p>
            <a:r>
              <a:rPr lang="en-US" dirty="0"/>
              <a:t>Threat and Hazard Specific Response</a:t>
            </a:r>
          </a:p>
        </p:txBody>
      </p:sp>
    </p:spTree>
    <p:extLst>
      <p:ext uri="{BB962C8B-B14F-4D97-AF65-F5344CB8AC3E}">
        <p14:creationId xmlns:p14="http://schemas.microsoft.com/office/powerpoint/2010/main" val="401995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0A6E-E8CA-ABDB-2CA6-1145C81590C0}"/>
              </a:ext>
            </a:extLst>
          </p:cNvPr>
          <p:cNvSpPr>
            <a:spLocks noGrp="1"/>
          </p:cNvSpPr>
          <p:nvPr>
            <p:ph type="title"/>
          </p:nvPr>
        </p:nvSpPr>
        <p:spPr>
          <a:xfrm>
            <a:off x="445186" y="1085764"/>
            <a:ext cx="7886700" cy="2852737"/>
          </a:xfrm>
        </p:spPr>
        <p:txBody>
          <a:bodyPr/>
          <a:lstStyle/>
          <a:p>
            <a:r>
              <a:rPr lang="en-US" dirty="0"/>
              <a:t>Module 3</a:t>
            </a:r>
          </a:p>
        </p:txBody>
      </p:sp>
      <p:sp>
        <p:nvSpPr>
          <p:cNvPr id="3" name="Text Placeholder 2">
            <a:extLst>
              <a:ext uri="{FF2B5EF4-FFF2-40B4-BE49-F238E27FC236}">
                <a16:creationId xmlns:a16="http://schemas.microsoft.com/office/drawing/2014/main" id="{0663C6A8-1254-B642-9CBE-712C03148EF5}"/>
              </a:ext>
            </a:extLst>
          </p:cNvPr>
          <p:cNvSpPr>
            <a:spLocks noGrp="1"/>
          </p:cNvSpPr>
          <p:nvPr>
            <p:ph type="body" idx="1"/>
          </p:nvPr>
        </p:nvSpPr>
        <p:spPr>
          <a:xfrm>
            <a:off x="445186" y="4057564"/>
            <a:ext cx="7886700" cy="1500187"/>
          </a:xfrm>
        </p:spPr>
        <p:txBody>
          <a:bodyPr/>
          <a:lstStyle/>
          <a:p>
            <a:r>
              <a:rPr lang="en-US" dirty="0"/>
              <a:t>Incident Command System Planning</a:t>
            </a:r>
          </a:p>
        </p:txBody>
      </p:sp>
    </p:spTree>
    <p:extLst>
      <p:ext uri="{BB962C8B-B14F-4D97-AF65-F5344CB8AC3E}">
        <p14:creationId xmlns:p14="http://schemas.microsoft.com/office/powerpoint/2010/main" val="2545185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Act of Terrorism</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Within United States</a:t>
            </a:r>
          </a:p>
          <a:p>
            <a:pPr marL="342900" indent="-342900">
              <a:buFont typeface="Arial" panose="020B0604020202020204" pitchFamily="34" charset="0"/>
              <a:buChar char="•"/>
            </a:pPr>
            <a:r>
              <a:rPr lang="en-US" dirty="0"/>
              <a:t>Within State / Locally</a:t>
            </a:r>
          </a:p>
          <a:p>
            <a:pPr marL="342900" indent="-342900">
              <a:buFont typeface="Arial" panose="020B0604020202020204" pitchFamily="34" charset="0"/>
              <a:buChar char="•"/>
            </a:pPr>
            <a:endParaRPr lang="en-US" dirty="0"/>
          </a:p>
          <a:p>
            <a:r>
              <a:rPr lang="en-US" dirty="0"/>
              <a:t>Use SECURE</a:t>
            </a:r>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effectLst/>
                <a:latin typeface="Arial" panose="020B0604020202020204" pitchFamily="34" charset="0"/>
                <a:ea typeface="Calibri" panose="020F0502020204030204" pitchFamily="34" charset="0"/>
              </a:rPr>
              <a:t>Terrorism is the unlawful use of force or violence against persons or property to intimidate or coerce a government, the civilian population, or any segment thereof, in furtherance of political or social objectives. </a:t>
            </a:r>
            <a:endParaRPr lang="en-US" sz="2400" dirty="0">
              <a:solidFill>
                <a:schemeClr val="tx1">
                  <a:lumMod val="50000"/>
                  <a:lumOff val="50000"/>
                </a:schemeClr>
              </a:solidFill>
            </a:endParaRPr>
          </a:p>
        </p:txBody>
      </p:sp>
      <p:pic>
        <p:nvPicPr>
          <p:cNvPr id="5" name="Google Shape;318;p41" descr="Standard Response Protocol symbol for Secure: two handprints inside a blue circle.">
            <a:extLst>
              <a:ext uri="{FF2B5EF4-FFF2-40B4-BE49-F238E27FC236}">
                <a16:creationId xmlns:a16="http://schemas.microsoft.com/office/drawing/2014/main" id="{8D41FD0B-41EC-719D-FB8E-DBCB07D20058}"/>
              </a:ext>
            </a:extLst>
          </p:cNvPr>
          <p:cNvPicPr preferRelativeResize="0"/>
          <p:nvPr/>
        </p:nvPicPr>
        <p:blipFill rotWithShape="1">
          <a:blip r:embed="rId3">
            <a:alphaModFix/>
          </a:blip>
          <a:srcRect/>
          <a:stretch/>
        </p:blipFill>
        <p:spPr>
          <a:xfrm>
            <a:off x="7696199"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1271307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Active Attack</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Move away from the area</a:t>
            </a:r>
          </a:p>
          <a:p>
            <a:pPr marL="342900" indent="-342900">
              <a:buFont typeface="Arial" panose="020B0604020202020204" pitchFamily="34" charset="0"/>
              <a:buChar char="•"/>
            </a:pPr>
            <a:r>
              <a:rPr lang="en-US" dirty="0"/>
              <a:t>Do not allow suspected individual to carry belongings</a:t>
            </a:r>
          </a:p>
          <a:p>
            <a:pPr marL="342900" indent="-342900">
              <a:buFont typeface="Arial" panose="020B0604020202020204" pitchFamily="34" charset="0"/>
              <a:buChar char="•"/>
            </a:pPr>
            <a:endParaRPr lang="en-US" dirty="0"/>
          </a:p>
          <a:p>
            <a:r>
              <a:rPr lang="en-US" dirty="0"/>
              <a:t>Use LOCKDOWN if weapon is verified</a:t>
            </a:r>
          </a:p>
          <a:p>
            <a:r>
              <a:rPr lang="en-US" dirty="0"/>
              <a:t>Use HOLD if weapon is reported while conducting search</a:t>
            </a:r>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latin typeface="Arial" panose="020B0604020202020204" pitchFamily="34" charset="0"/>
              </a:rPr>
              <a:t>If a person displays a weapon, begins threatening students or staff with the weapon, or attempting to harm others with the weapon </a:t>
            </a:r>
          </a:p>
        </p:txBody>
      </p:sp>
      <p:pic>
        <p:nvPicPr>
          <p:cNvPr id="5" name="Google Shape;309;p40" descr="Standard Response Protocol symbol for Lockdown: a padlock inside a red circle.">
            <a:extLst>
              <a:ext uri="{FF2B5EF4-FFF2-40B4-BE49-F238E27FC236}">
                <a16:creationId xmlns:a16="http://schemas.microsoft.com/office/drawing/2014/main" id="{16EFE330-69E2-ECA6-498C-6E7906E152C1}"/>
              </a:ext>
            </a:extLst>
          </p:cNvPr>
          <p:cNvPicPr preferRelativeResize="0"/>
          <p:nvPr/>
        </p:nvPicPr>
        <p:blipFill rotWithShape="1">
          <a:blip r:embed="rId3">
            <a:alphaModFix/>
          </a:blip>
          <a:srcRect/>
          <a:stretch/>
        </p:blipFill>
        <p:spPr>
          <a:xfrm>
            <a:off x="7713134"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3947135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Flood</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Evaluate schools for probability</a:t>
            </a:r>
          </a:p>
          <a:p>
            <a:pPr marL="342900" indent="-342900">
              <a:buFont typeface="Arial" panose="020B0604020202020204" pitchFamily="34" charset="0"/>
              <a:buChar char="•"/>
            </a:pPr>
            <a:r>
              <a:rPr lang="en-US" dirty="0"/>
              <a:t>Plan for potential relocation</a:t>
            </a:r>
          </a:p>
          <a:p>
            <a:pPr marL="342900" indent="-342900">
              <a:buFont typeface="Arial" panose="020B0604020202020204" pitchFamily="34" charset="0"/>
              <a:buChar char="•"/>
            </a:pPr>
            <a:endParaRPr lang="en-US" dirty="0"/>
          </a:p>
          <a:p>
            <a:r>
              <a:rPr lang="en-US" dirty="0"/>
              <a:t>Use EVACUATE for interior flooding</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effectLst/>
                <a:latin typeface="Arial" panose="020B0604020202020204" pitchFamily="34" charset="0"/>
                <a:ea typeface="Calibri" panose="020F0502020204030204" pitchFamily="34" charset="0"/>
              </a:rPr>
              <a:t>Consider variety of sources that can cause flooding: heavy rains, dam failure, tropical storms, hurricanes, broken pipes</a:t>
            </a:r>
            <a:endParaRPr lang="en-US" sz="2400" dirty="0">
              <a:solidFill>
                <a:schemeClr val="tx1">
                  <a:lumMod val="50000"/>
                  <a:lumOff val="50000"/>
                </a:schemeClr>
              </a:solidFill>
            </a:endParaRPr>
          </a:p>
        </p:txBody>
      </p:sp>
      <p:pic>
        <p:nvPicPr>
          <p:cNvPr id="5" name="Google Shape;300;p39" descr="Standard Response Protocol symbol for Evacuate: three people holding hands inside a green circle.">
            <a:extLst>
              <a:ext uri="{FF2B5EF4-FFF2-40B4-BE49-F238E27FC236}">
                <a16:creationId xmlns:a16="http://schemas.microsoft.com/office/drawing/2014/main" id="{CFBA5E4C-5939-FCA9-1462-E0FBFD1E4A62}"/>
              </a:ext>
            </a:extLst>
          </p:cNvPr>
          <p:cNvPicPr preferRelativeResize="0"/>
          <p:nvPr/>
        </p:nvPicPr>
        <p:blipFill rotWithShape="1">
          <a:blip r:embed="rId3">
            <a:alphaModFix/>
          </a:blip>
          <a:srcRect/>
          <a:stretch/>
        </p:blipFill>
        <p:spPr>
          <a:xfrm>
            <a:off x="7645400"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2058677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Utility Failure</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Principal determines needed protective actions</a:t>
            </a:r>
          </a:p>
          <a:p>
            <a:pPr marL="342900" indent="-342900">
              <a:buFont typeface="Arial" panose="020B0604020202020204" pitchFamily="34" charset="0"/>
              <a:buChar char="•"/>
            </a:pPr>
            <a:r>
              <a:rPr lang="en-US" dirty="0"/>
              <a:t>Contact Utility provider</a:t>
            </a:r>
          </a:p>
          <a:p>
            <a:pPr marL="342900" indent="-342900">
              <a:buFont typeface="Arial" panose="020B0604020202020204" pitchFamily="34" charset="0"/>
              <a:buChar char="•"/>
            </a:pPr>
            <a:r>
              <a:rPr lang="en-US" dirty="0"/>
              <a:t>Contact Division Maintenance department</a:t>
            </a:r>
          </a:p>
          <a:p>
            <a:pPr marL="342900" indent="-342900">
              <a:buFont typeface="Arial" panose="020B0604020202020204" pitchFamily="34" charset="0"/>
              <a:buChar char="•"/>
            </a:pPr>
            <a:endParaRPr lang="en-US" dirty="0"/>
          </a:p>
          <a:p>
            <a:r>
              <a:rPr lang="en-US" dirty="0"/>
              <a:t>Use EVACUATE for indoor gas leak or danger of fire during power failure</a:t>
            </a:r>
          </a:p>
          <a:p>
            <a:pPr marL="342900" indent="-34290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effectLst/>
                <a:latin typeface="Arial" panose="020B0604020202020204" pitchFamily="34" charset="0"/>
                <a:ea typeface="Calibri" panose="020F0502020204030204" pitchFamily="34" charset="0"/>
              </a:rPr>
              <a:t>Important to have all utility providers and point of contact within the company on file.</a:t>
            </a:r>
            <a:endParaRPr lang="en-US" sz="2400" dirty="0">
              <a:solidFill>
                <a:schemeClr val="tx1">
                  <a:lumMod val="50000"/>
                  <a:lumOff val="50000"/>
                </a:schemeClr>
              </a:solidFill>
            </a:endParaRPr>
          </a:p>
        </p:txBody>
      </p:sp>
      <p:pic>
        <p:nvPicPr>
          <p:cNvPr id="5" name="Google Shape;300;p39" descr="Standard Response Protocol symbol for Evacuate: three people holding hands inside a green circle.">
            <a:extLst>
              <a:ext uri="{FF2B5EF4-FFF2-40B4-BE49-F238E27FC236}">
                <a16:creationId xmlns:a16="http://schemas.microsoft.com/office/drawing/2014/main" id="{66F5DE05-8F50-2424-FD88-0E231B6EA613}"/>
              </a:ext>
            </a:extLst>
          </p:cNvPr>
          <p:cNvPicPr preferRelativeResize="0"/>
          <p:nvPr/>
        </p:nvPicPr>
        <p:blipFill rotWithShape="1">
          <a:blip r:embed="rId3">
            <a:alphaModFix/>
          </a:blip>
          <a:srcRect/>
          <a:stretch/>
        </p:blipFill>
        <p:spPr>
          <a:xfrm>
            <a:off x="7645400"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2886070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Severe Lightning</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Staff training: CPR, First Aid, AED</a:t>
            </a:r>
          </a:p>
          <a:p>
            <a:pPr marL="342900" indent="-342900">
              <a:buFont typeface="Arial" panose="020B0604020202020204" pitchFamily="34" charset="0"/>
              <a:buChar char="•"/>
            </a:pPr>
            <a:r>
              <a:rPr lang="en-US" dirty="0"/>
              <a:t>All outdoor movement/activities suspended</a:t>
            </a:r>
          </a:p>
          <a:p>
            <a:pPr marL="342900" indent="-342900">
              <a:buFont typeface="Arial" panose="020B0604020202020204" pitchFamily="34" charset="0"/>
              <a:buChar char="•"/>
            </a:pPr>
            <a:endParaRPr lang="en-US" dirty="0"/>
          </a:p>
          <a:p>
            <a:r>
              <a:rPr lang="en-US" dirty="0"/>
              <a:t>Use SHELTER</a:t>
            </a:r>
          </a:p>
          <a:p>
            <a:pPr marL="342900" indent="-34290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latin typeface="Arial" panose="020B0604020202020204" pitchFamily="34" charset="0"/>
              </a:rPr>
              <a:t>In the event of a lightning threat, move all students and staff from outside, auxiliary and portable buildings to the main building.</a:t>
            </a:r>
          </a:p>
        </p:txBody>
      </p:sp>
      <p:pic>
        <p:nvPicPr>
          <p:cNvPr id="5" name="Google Shape;335;p43" descr="Standard Response Protocol symbol for Shelter: a person with a roof over head inside an orange circle.">
            <a:extLst>
              <a:ext uri="{FF2B5EF4-FFF2-40B4-BE49-F238E27FC236}">
                <a16:creationId xmlns:a16="http://schemas.microsoft.com/office/drawing/2014/main" id="{ED7B686C-61A5-16D6-BFF6-60B48073043E}"/>
              </a:ext>
            </a:extLst>
          </p:cNvPr>
          <p:cNvPicPr preferRelativeResize="0"/>
          <p:nvPr/>
        </p:nvPicPr>
        <p:blipFill rotWithShape="1">
          <a:blip r:embed="rId3">
            <a:alphaModFix/>
          </a:blip>
          <a:srcRect/>
          <a:stretch/>
        </p:blipFill>
        <p:spPr>
          <a:xfrm>
            <a:off x="7696199"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2047636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Tornado</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Storm WATCH vs WARNING</a:t>
            </a:r>
          </a:p>
          <a:p>
            <a:pPr marL="342900" indent="-342900">
              <a:buFont typeface="Arial" panose="020B0604020202020204" pitchFamily="34" charset="0"/>
              <a:buChar char="•"/>
            </a:pPr>
            <a:r>
              <a:rPr lang="en-US" dirty="0"/>
              <a:t>Information sources</a:t>
            </a:r>
          </a:p>
          <a:p>
            <a:pPr marL="342900" indent="-342900">
              <a:buFont typeface="Arial" panose="020B0604020202020204" pitchFamily="34" charset="0"/>
              <a:buChar char="•"/>
            </a:pPr>
            <a:r>
              <a:rPr lang="en-US" dirty="0"/>
              <a:t>All outdoor movement/activities suspended</a:t>
            </a:r>
          </a:p>
          <a:p>
            <a:pPr marL="342900" indent="-342900">
              <a:buFont typeface="Arial" panose="020B0604020202020204" pitchFamily="34" charset="0"/>
              <a:buChar char="•"/>
            </a:pPr>
            <a:endParaRPr lang="en-US" dirty="0"/>
          </a:p>
          <a:p>
            <a:r>
              <a:rPr lang="en-US" dirty="0"/>
              <a:t>Use SHELTER for initial response</a:t>
            </a:r>
          </a:p>
          <a:p>
            <a:r>
              <a:rPr lang="en-US" dirty="0"/>
              <a:t>Prepare for additional actions based on damage</a:t>
            </a:r>
          </a:p>
          <a:p>
            <a:pPr marL="342900" indent="-34290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latin typeface="Arial" panose="020B0604020202020204" pitchFamily="34" charset="0"/>
              </a:rPr>
              <a:t>Tornadoes are a violently rotating column of air, in contact with the ground, visible as a funnel cloud. Thunder, lightning, heavy rain, hail, and strong winds often precede a tornado.</a:t>
            </a:r>
          </a:p>
        </p:txBody>
      </p:sp>
      <p:pic>
        <p:nvPicPr>
          <p:cNvPr id="5" name="Google Shape;335;p43" descr="Standard Response Protocol symbol for Shelter: a person with a roof over head inside an orange circle.">
            <a:extLst>
              <a:ext uri="{FF2B5EF4-FFF2-40B4-BE49-F238E27FC236}">
                <a16:creationId xmlns:a16="http://schemas.microsoft.com/office/drawing/2014/main" id="{11CDEB51-DFC8-65AD-600B-52A2AC1E7B6B}"/>
              </a:ext>
            </a:extLst>
          </p:cNvPr>
          <p:cNvPicPr preferRelativeResize="0"/>
          <p:nvPr/>
        </p:nvPicPr>
        <p:blipFill rotWithShape="1">
          <a:blip r:embed="rId3">
            <a:alphaModFix/>
          </a:blip>
          <a:srcRect/>
          <a:stretch/>
        </p:blipFill>
        <p:spPr>
          <a:xfrm>
            <a:off x="7696199"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2571575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Bomb Threat/Suspicious Package</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DO NOT USE TWO-WAY RADIOS OR CELL PHONES</a:t>
            </a:r>
          </a:p>
          <a:p>
            <a:pPr marL="342900" indent="-342900">
              <a:buFont typeface="Arial" panose="020B0604020202020204" pitchFamily="34" charset="0"/>
              <a:buChar char="•"/>
            </a:pPr>
            <a:r>
              <a:rPr lang="en-US" dirty="0"/>
              <a:t>Document threat on report form</a:t>
            </a:r>
          </a:p>
          <a:p>
            <a:pPr marL="342900" indent="-342900">
              <a:buFont typeface="Arial" panose="020B0604020202020204" pitchFamily="34" charset="0"/>
              <a:buChar char="•"/>
            </a:pPr>
            <a:r>
              <a:rPr lang="en-US" dirty="0"/>
              <a:t>List of suspicious package characteristics</a:t>
            </a:r>
          </a:p>
          <a:p>
            <a:pPr marL="342900" indent="-342900">
              <a:buFont typeface="Arial" panose="020B0604020202020204" pitchFamily="34" charset="0"/>
              <a:buChar char="•"/>
            </a:pPr>
            <a:endParaRPr lang="en-US" dirty="0"/>
          </a:p>
          <a:p>
            <a:r>
              <a:rPr lang="en-US" dirty="0"/>
              <a:t>Use HOLD until credibility is determined</a:t>
            </a:r>
          </a:p>
          <a:p>
            <a:r>
              <a:rPr lang="en-US" dirty="0"/>
              <a:t>Use EVACUATE if indicated</a:t>
            </a:r>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effectLst/>
                <a:latin typeface="Arial" panose="020B0604020202020204" pitchFamily="34" charset="0"/>
                <a:ea typeface="Calibri" panose="020F0502020204030204" pitchFamily="34" charset="0"/>
              </a:rPr>
              <a:t>All bomb threats must be taken seriously until they can be assessed. The principal/CMT is primarily responsibl</a:t>
            </a:r>
            <a:r>
              <a:rPr lang="en-US" sz="2400" dirty="0">
                <a:solidFill>
                  <a:schemeClr val="tx1">
                    <a:lumMod val="50000"/>
                    <a:lumOff val="50000"/>
                  </a:schemeClr>
                </a:solidFill>
                <a:latin typeface="Arial" panose="020B0604020202020204" pitchFamily="34" charset="0"/>
                <a:ea typeface="Calibri" panose="020F0502020204030204" pitchFamily="34" charset="0"/>
              </a:rPr>
              <a:t>e for enacting any protective actions.</a:t>
            </a:r>
            <a:r>
              <a:rPr lang="en-US" sz="2400" dirty="0">
                <a:solidFill>
                  <a:schemeClr val="tx1">
                    <a:lumMod val="50000"/>
                    <a:lumOff val="50000"/>
                  </a:schemeClr>
                </a:solidFill>
                <a:effectLst/>
                <a:latin typeface="Arial" panose="020B0604020202020204" pitchFamily="34" charset="0"/>
                <a:ea typeface="Calibri" panose="020F0502020204030204" pitchFamily="34" charset="0"/>
              </a:rPr>
              <a:t> </a:t>
            </a:r>
            <a:endParaRPr lang="en-US" sz="2400" dirty="0">
              <a:solidFill>
                <a:schemeClr val="tx1">
                  <a:lumMod val="50000"/>
                  <a:lumOff val="50000"/>
                </a:schemeClr>
              </a:solidFill>
            </a:endParaRPr>
          </a:p>
        </p:txBody>
      </p:sp>
      <p:pic>
        <p:nvPicPr>
          <p:cNvPr id="5" name="Google Shape;345;p44" descr="Standard Response Protocol symbol for Hold: a closed door inside a purple circle.">
            <a:extLst>
              <a:ext uri="{FF2B5EF4-FFF2-40B4-BE49-F238E27FC236}">
                <a16:creationId xmlns:a16="http://schemas.microsoft.com/office/drawing/2014/main" id="{4AABA66A-8F8D-E6E5-0BE9-E0D6632375A4}"/>
              </a:ext>
            </a:extLst>
          </p:cNvPr>
          <p:cNvPicPr preferRelativeResize="0"/>
          <p:nvPr/>
        </p:nvPicPr>
        <p:blipFill rotWithShape="1">
          <a:blip r:embed="rId3">
            <a:alphaModFix/>
          </a:blip>
          <a:srcRect/>
          <a:stretch/>
        </p:blipFill>
        <p:spPr>
          <a:xfrm>
            <a:off x="7696198"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1385049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Medical Emergencies</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Never leave injured person alone or unattended</a:t>
            </a:r>
          </a:p>
          <a:p>
            <a:pPr marL="342900" indent="-342900">
              <a:buFont typeface="Arial" panose="020B0604020202020204" pitchFamily="34" charset="0"/>
              <a:buChar char="•"/>
            </a:pPr>
            <a:r>
              <a:rPr lang="en-US" dirty="0"/>
              <a:t>Notify 911 when in doubt of severity</a:t>
            </a:r>
          </a:p>
          <a:p>
            <a:pPr marL="342900" indent="-342900">
              <a:buFont typeface="Arial" panose="020B0604020202020204" pitchFamily="34" charset="0"/>
              <a:buChar char="•"/>
            </a:pPr>
            <a:r>
              <a:rPr lang="en-US" dirty="0"/>
              <a:t>Do not move injured person unless threat to safety</a:t>
            </a:r>
          </a:p>
          <a:p>
            <a:pPr marL="342900" indent="-342900">
              <a:buFont typeface="Arial" panose="020B0604020202020204" pitchFamily="34" charset="0"/>
              <a:buChar char="•"/>
            </a:pPr>
            <a:endParaRPr lang="en-US" dirty="0"/>
          </a:p>
          <a:p>
            <a:r>
              <a:rPr lang="en-US" dirty="0"/>
              <a:t>Use HOLD to allow emergency services access</a:t>
            </a:r>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latin typeface="Arial" panose="020B0604020202020204" pitchFamily="34" charset="0"/>
                <a:ea typeface="Calibri" panose="020F0502020204030204" pitchFamily="34" charset="0"/>
              </a:rPr>
              <a:t>Vary greatly in nature, scope, and needed response</a:t>
            </a:r>
            <a:endParaRPr lang="en-US" sz="2400" dirty="0">
              <a:solidFill>
                <a:schemeClr val="tx1">
                  <a:lumMod val="50000"/>
                  <a:lumOff val="50000"/>
                </a:schemeClr>
              </a:solidFill>
            </a:endParaRPr>
          </a:p>
        </p:txBody>
      </p:sp>
      <p:pic>
        <p:nvPicPr>
          <p:cNvPr id="5" name="Google Shape;345;p44" descr="Standard Response Protocol symbol for Hold: a closed door inside a purple circle.">
            <a:extLst>
              <a:ext uri="{FF2B5EF4-FFF2-40B4-BE49-F238E27FC236}">
                <a16:creationId xmlns:a16="http://schemas.microsoft.com/office/drawing/2014/main" id="{FC90B609-A663-38C1-BBAB-7112968E338F}"/>
              </a:ext>
            </a:extLst>
          </p:cNvPr>
          <p:cNvPicPr preferRelativeResize="0"/>
          <p:nvPr/>
        </p:nvPicPr>
        <p:blipFill rotWithShape="1">
          <a:blip r:embed="rId3">
            <a:alphaModFix/>
          </a:blip>
          <a:srcRect/>
          <a:stretch/>
        </p:blipFill>
        <p:spPr>
          <a:xfrm>
            <a:off x="7696198"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3450098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Missing/Abducted Students</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Define Abduction / Kidnapping</a:t>
            </a:r>
          </a:p>
          <a:p>
            <a:pPr marL="342900" indent="-342900">
              <a:buFont typeface="Arial" panose="020B0604020202020204" pitchFamily="34" charset="0"/>
              <a:buChar char="•"/>
            </a:pPr>
            <a:r>
              <a:rPr lang="en-US" dirty="0"/>
              <a:t>From school property or activity</a:t>
            </a:r>
          </a:p>
          <a:p>
            <a:pPr marL="342900" indent="-342900">
              <a:buFont typeface="Arial" panose="020B0604020202020204" pitchFamily="34" charset="0"/>
              <a:buChar char="•"/>
            </a:pPr>
            <a:r>
              <a:rPr lang="en-US" dirty="0"/>
              <a:t>Coordinating search</a:t>
            </a:r>
          </a:p>
          <a:p>
            <a:pPr marL="342900" indent="-342900">
              <a:buFont typeface="Arial" panose="020B0604020202020204" pitchFamily="34" charset="0"/>
              <a:buChar char="•"/>
            </a:pPr>
            <a:r>
              <a:rPr lang="en-US" dirty="0"/>
              <a:t>Students with disabilities</a:t>
            </a:r>
          </a:p>
          <a:p>
            <a:pPr marL="342900" indent="-342900">
              <a:buFont typeface="Arial" panose="020B0604020202020204" pitchFamily="34" charset="0"/>
              <a:buChar char="•"/>
            </a:pPr>
            <a:endParaRPr lang="en-US" dirty="0"/>
          </a:p>
          <a:p>
            <a:r>
              <a:rPr lang="en-US" dirty="0"/>
              <a:t>Use HOLD while conducting search</a:t>
            </a:r>
          </a:p>
          <a:p>
            <a:pPr marL="342900" indent="-34290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latin typeface="Arial" panose="020B0604020202020204" pitchFamily="34" charset="0"/>
              </a:rPr>
              <a:t>A student is considered missing any time they are unaccounted for at school, on school property, at a school activity, or while travelling to and from school.</a:t>
            </a:r>
            <a:endParaRPr lang="en-US" sz="2400" dirty="0">
              <a:solidFill>
                <a:schemeClr val="tx1">
                  <a:lumMod val="50000"/>
                  <a:lumOff val="50000"/>
                </a:schemeClr>
              </a:solidFill>
            </a:endParaRPr>
          </a:p>
        </p:txBody>
      </p:sp>
      <p:pic>
        <p:nvPicPr>
          <p:cNvPr id="5" name="Google Shape;345;p44" descr="Standard Response Protocol symbol for Hold: a closed door inside a purple circle.">
            <a:extLst>
              <a:ext uri="{FF2B5EF4-FFF2-40B4-BE49-F238E27FC236}">
                <a16:creationId xmlns:a16="http://schemas.microsoft.com/office/drawing/2014/main" id="{368EB281-3143-91B5-DEC4-407A7257EC2D}"/>
              </a:ext>
            </a:extLst>
          </p:cNvPr>
          <p:cNvPicPr preferRelativeResize="0"/>
          <p:nvPr/>
        </p:nvPicPr>
        <p:blipFill rotWithShape="1">
          <a:blip r:embed="rId3">
            <a:alphaModFix/>
          </a:blip>
          <a:srcRect/>
          <a:stretch/>
        </p:blipFill>
        <p:spPr>
          <a:xfrm>
            <a:off x="7696198"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2422785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Trespasser/Unauthorized Person</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Verify need to be on site</a:t>
            </a:r>
          </a:p>
          <a:p>
            <a:pPr marL="342900" indent="-342900">
              <a:buFont typeface="Arial" panose="020B0604020202020204" pitchFamily="34" charset="0"/>
              <a:buChar char="•"/>
            </a:pPr>
            <a:r>
              <a:rPr lang="en-US" dirty="0"/>
              <a:t>Follow check-in process</a:t>
            </a:r>
          </a:p>
          <a:p>
            <a:pPr marL="342900" indent="-342900">
              <a:buFont typeface="Arial" panose="020B0604020202020204" pitchFamily="34" charset="0"/>
              <a:buChar char="•"/>
            </a:pPr>
            <a:r>
              <a:rPr lang="en-US" dirty="0"/>
              <a:t>Encourage students and staff to report suspicious persons</a:t>
            </a:r>
          </a:p>
          <a:p>
            <a:pPr marL="342900" indent="-342900">
              <a:buFont typeface="Arial" panose="020B0604020202020204" pitchFamily="34" charset="0"/>
              <a:buChar char="•"/>
            </a:pPr>
            <a:endParaRPr lang="en-US" dirty="0"/>
          </a:p>
          <a:p>
            <a:r>
              <a:rPr lang="en-US" dirty="0"/>
              <a:t>Use HOLD if needed to investigate situation</a:t>
            </a:r>
          </a:p>
          <a:p>
            <a:r>
              <a:rPr lang="en-US" dirty="0"/>
              <a:t>Use SECURE as needed</a:t>
            </a:r>
          </a:p>
          <a:p>
            <a:pPr marL="342900" indent="-34290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latin typeface="Arial" panose="020B0604020202020204" pitchFamily="34" charset="0"/>
              </a:rPr>
              <a:t>An unauthorized person who enters school property and does not report to the office to follow visitor check-in processes is considered an intruder or trespasser.</a:t>
            </a:r>
          </a:p>
        </p:txBody>
      </p:sp>
      <p:pic>
        <p:nvPicPr>
          <p:cNvPr id="5" name="Google Shape;345;p44" descr="Standard Response Protocol symbol for Hold: a closed door inside a purple circle.">
            <a:extLst>
              <a:ext uri="{FF2B5EF4-FFF2-40B4-BE49-F238E27FC236}">
                <a16:creationId xmlns:a16="http://schemas.microsoft.com/office/drawing/2014/main" id="{4351032B-D9C3-6323-3F11-7B02092070B1}"/>
              </a:ext>
            </a:extLst>
          </p:cNvPr>
          <p:cNvPicPr preferRelativeResize="0"/>
          <p:nvPr/>
        </p:nvPicPr>
        <p:blipFill rotWithShape="1">
          <a:blip r:embed="rId3">
            <a:alphaModFix/>
          </a:blip>
          <a:srcRect/>
          <a:stretch/>
        </p:blipFill>
        <p:spPr>
          <a:xfrm>
            <a:off x="7696198" y="5416518"/>
            <a:ext cx="1371600" cy="1371600"/>
          </a:xfrm>
          <a:prstGeom prst="rect">
            <a:avLst/>
          </a:prstGeom>
          <a:noFill/>
          <a:ln>
            <a:noFill/>
          </a:ln>
          <a:effectLst>
            <a:outerShdw blurRad="330200" dist="38100" dir="2700000" sx="104000" sy="104000" algn="tl" rotWithShape="0">
              <a:srgbClr val="000000">
                <a:alpha val="40000"/>
              </a:srgbClr>
            </a:outerShdw>
          </a:effectLst>
        </p:spPr>
      </p:pic>
    </p:spTree>
    <p:extLst>
      <p:ext uri="{BB962C8B-B14F-4D97-AF65-F5344CB8AC3E}">
        <p14:creationId xmlns:p14="http://schemas.microsoft.com/office/powerpoint/2010/main" val="2418065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239CD-28BC-2A42-BCD7-7622FF7C0D4E}"/>
              </a:ext>
            </a:extLst>
          </p:cNvPr>
          <p:cNvSpPr>
            <a:spLocks noGrp="1"/>
          </p:cNvSpPr>
          <p:nvPr>
            <p:ph type="title"/>
          </p:nvPr>
        </p:nvSpPr>
        <p:spPr>
          <a:xfrm>
            <a:off x="445186" y="1085764"/>
            <a:ext cx="7886700" cy="2852737"/>
          </a:xfrm>
        </p:spPr>
        <p:txBody>
          <a:bodyPr/>
          <a:lstStyle/>
          <a:p>
            <a:r>
              <a:rPr lang="en-US" dirty="0"/>
              <a:t>ICS for Educators</a:t>
            </a:r>
          </a:p>
        </p:txBody>
      </p:sp>
      <p:sp>
        <p:nvSpPr>
          <p:cNvPr id="4" name="Text Placeholder 3">
            <a:extLst>
              <a:ext uri="{FF2B5EF4-FFF2-40B4-BE49-F238E27FC236}">
                <a16:creationId xmlns:a16="http://schemas.microsoft.com/office/drawing/2014/main" id="{EE7853D3-8F3B-7726-926A-1F308F8C40FB}"/>
              </a:ext>
            </a:extLst>
          </p:cNvPr>
          <p:cNvSpPr>
            <a:spLocks noGrp="1"/>
          </p:cNvSpPr>
          <p:nvPr>
            <p:ph type="body" idx="1"/>
          </p:nvPr>
        </p:nvSpPr>
        <p:spPr>
          <a:xfrm>
            <a:off x="445186" y="4057564"/>
            <a:ext cx="7886700" cy="1500187"/>
          </a:xfrm>
        </p:spPr>
        <p:txBody>
          <a:bodyPr/>
          <a:lstStyle/>
          <a:p>
            <a:r>
              <a:rPr lang="en-US" dirty="0"/>
              <a:t>Overlap of Roles and Responsibilities in an Emergency</a:t>
            </a:r>
          </a:p>
        </p:txBody>
      </p:sp>
    </p:spTree>
    <p:extLst>
      <p:ext uri="{BB962C8B-B14F-4D97-AF65-F5344CB8AC3E}">
        <p14:creationId xmlns:p14="http://schemas.microsoft.com/office/powerpoint/2010/main" val="3342437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Bus/Vehicle Crash</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Communications Department</a:t>
            </a:r>
          </a:p>
          <a:p>
            <a:pPr marL="342900" indent="-342900">
              <a:buFont typeface="Arial" panose="020B0604020202020204" pitchFamily="34" charset="0"/>
              <a:buChar char="•"/>
            </a:pPr>
            <a:r>
              <a:rPr lang="en-US" dirty="0"/>
              <a:t>Transportation Department</a:t>
            </a:r>
          </a:p>
          <a:p>
            <a:pPr marL="342900" indent="-342900">
              <a:buFont typeface="Arial" panose="020B0604020202020204" pitchFamily="34" charset="0"/>
              <a:buChar char="•"/>
            </a:pPr>
            <a:r>
              <a:rPr lang="en-US" dirty="0"/>
              <a:t>Transport to Hospital</a:t>
            </a:r>
          </a:p>
          <a:p>
            <a:pPr marL="342900" indent="-34290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effectLst/>
                <a:latin typeface="Arial" panose="020B0604020202020204" pitchFamily="34" charset="0"/>
                <a:ea typeface="Calibri" panose="020F0502020204030204" pitchFamily="34" charset="0"/>
              </a:rPr>
              <a:t>When possible, the principal or designee should respond to the scene of the crash. If it is not feasible, they should maintain constant communication with staff on-site.</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2942613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Death/Serious Injury</a:t>
            </a:r>
          </a:p>
        </p:txBody>
      </p:sp>
      <p:sp>
        <p:nvSpPr>
          <p:cNvPr id="4" name="Text Placeholder 3">
            <a:extLst>
              <a:ext uri="{FF2B5EF4-FFF2-40B4-BE49-F238E27FC236}">
                <a16:creationId xmlns:a16="http://schemas.microsoft.com/office/drawing/2014/main" id="{BA1F83B2-D424-FF99-2ECF-262AD565A3F7}"/>
              </a:ext>
            </a:extLst>
          </p:cNvPr>
          <p:cNvSpPr>
            <a:spLocks noGrp="1"/>
          </p:cNvSpPr>
          <p:nvPr>
            <p:ph type="body" idx="1"/>
          </p:nvPr>
        </p:nvSpPr>
        <p:spPr>
          <a:xfrm>
            <a:off x="685800" y="3010486"/>
            <a:ext cx="7886700" cy="3091832"/>
          </a:xfrm>
        </p:spPr>
        <p:txBody>
          <a:bodyPr/>
          <a:lstStyle/>
          <a:p>
            <a:pPr marL="342900" indent="-342900">
              <a:buFont typeface="Arial" panose="020B0604020202020204" pitchFamily="34" charset="0"/>
              <a:buChar char="•"/>
            </a:pPr>
            <a:r>
              <a:rPr lang="en-US" dirty="0"/>
              <a:t>Variations in Student or Staff-related incident</a:t>
            </a:r>
          </a:p>
          <a:p>
            <a:pPr marL="342900" indent="-342900">
              <a:buFont typeface="Arial" panose="020B0604020202020204" pitchFamily="34" charset="0"/>
              <a:buChar char="•"/>
            </a:pPr>
            <a:r>
              <a:rPr lang="en-US" dirty="0"/>
              <a:t>Attempted / Completed Suicide</a:t>
            </a:r>
          </a:p>
          <a:p>
            <a:pPr marL="342900" indent="-342900">
              <a:buFont typeface="Arial" panose="020B0604020202020204" pitchFamily="34" charset="0"/>
              <a:buChar char="•"/>
            </a:pPr>
            <a:r>
              <a:rPr lang="en-US" dirty="0"/>
              <a:t>Planning for memorials/anniversaries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sz="quarter" idx="13"/>
          </p:nvPr>
        </p:nvSpPr>
        <p:spPr>
          <a:xfrm>
            <a:off x="685800" y="1353595"/>
            <a:ext cx="7886700" cy="1530282"/>
          </a:xfrm>
        </p:spPr>
        <p:txBody>
          <a:bodyPr/>
          <a:lstStyle/>
          <a:p>
            <a:r>
              <a:rPr lang="en-US" sz="2400" dirty="0">
                <a:solidFill>
                  <a:schemeClr val="tx1">
                    <a:lumMod val="50000"/>
                    <a:lumOff val="50000"/>
                  </a:schemeClr>
                </a:solidFill>
                <a:effectLst/>
                <a:latin typeface="Arial" panose="020B0604020202020204" pitchFamily="34" charset="0"/>
                <a:ea typeface="Calibri" panose="020F0502020204030204" pitchFamily="34" charset="0"/>
              </a:rPr>
              <a:t>Response should be time-limited, problem-focused interventions to determine and disseminate accurate information, restore equilibrium, and support appropriate responses.</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1409551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0A6E-E8CA-ABDB-2CA6-1145C81590C0}"/>
              </a:ext>
            </a:extLst>
          </p:cNvPr>
          <p:cNvSpPr>
            <a:spLocks noGrp="1"/>
          </p:cNvSpPr>
          <p:nvPr>
            <p:ph type="title"/>
          </p:nvPr>
        </p:nvSpPr>
        <p:spPr/>
        <p:txBody>
          <a:bodyPr/>
          <a:lstStyle/>
          <a:p>
            <a:r>
              <a:rPr lang="en-US" dirty="0"/>
              <a:t>Module 6</a:t>
            </a:r>
          </a:p>
        </p:txBody>
      </p:sp>
      <p:sp>
        <p:nvSpPr>
          <p:cNvPr id="3" name="Text Placeholder 2">
            <a:extLst>
              <a:ext uri="{FF2B5EF4-FFF2-40B4-BE49-F238E27FC236}">
                <a16:creationId xmlns:a16="http://schemas.microsoft.com/office/drawing/2014/main" id="{0663C6A8-1254-B642-9CBE-712C03148EF5}"/>
              </a:ext>
            </a:extLst>
          </p:cNvPr>
          <p:cNvSpPr>
            <a:spLocks noGrp="1"/>
          </p:cNvSpPr>
          <p:nvPr>
            <p:ph type="body" idx="1"/>
          </p:nvPr>
        </p:nvSpPr>
        <p:spPr/>
        <p:txBody>
          <a:bodyPr/>
          <a:lstStyle/>
          <a:p>
            <a:r>
              <a:rPr lang="en-US" dirty="0"/>
              <a:t>Crisis </a:t>
            </a:r>
            <a:r>
              <a:rPr lang="en-US"/>
              <a:t>Response Operations</a:t>
            </a:r>
            <a:endParaRPr lang="en-US" dirty="0"/>
          </a:p>
        </p:txBody>
      </p:sp>
    </p:spTree>
    <p:extLst>
      <p:ext uri="{BB962C8B-B14F-4D97-AF65-F5344CB8AC3E}">
        <p14:creationId xmlns:p14="http://schemas.microsoft.com/office/powerpoint/2010/main" val="2485552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Communications</a:t>
            </a:r>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idx="1"/>
          </p:nvPr>
        </p:nvSpPr>
        <p:spPr/>
        <p:txBody>
          <a:bodyPr/>
          <a:lstStyle/>
          <a:p>
            <a:r>
              <a:rPr lang="en-US" dirty="0"/>
              <a:t>Internal Notification of Emergency</a:t>
            </a:r>
          </a:p>
          <a:p>
            <a:pPr lvl="1"/>
            <a:r>
              <a:rPr lang="en-US" dirty="0"/>
              <a:t>School / Division Staff</a:t>
            </a:r>
          </a:p>
          <a:p>
            <a:pPr lvl="1"/>
            <a:r>
              <a:rPr lang="en-US" dirty="0"/>
              <a:t>Parents</a:t>
            </a:r>
          </a:p>
          <a:p>
            <a:pPr lvl="1"/>
            <a:r>
              <a:rPr lang="en-US" dirty="0"/>
              <a:t>Pre-written templates</a:t>
            </a:r>
          </a:p>
          <a:p>
            <a:r>
              <a:rPr lang="en-US" dirty="0"/>
              <a:t>External Notification</a:t>
            </a:r>
          </a:p>
          <a:p>
            <a:pPr lvl="1"/>
            <a:r>
              <a:rPr lang="en-US" dirty="0"/>
              <a:t>Responders</a:t>
            </a:r>
          </a:p>
          <a:p>
            <a:pPr lvl="1"/>
            <a:r>
              <a:rPr lang="en-US" dirty="0"/>
              <a:t>Utilities</a:t>
            </a:r>
          </a:p>
          <a:p>
            <a:pPr lvl="1"/>
            <a:r>
              <a:rPr lang="en-US" dirty="0"/>
              <a:t>Service Providers</a:t>
            </a:r>
          </a:p>
        </p:txBody>
      </p:sp>
    </p:spTree>
    <p:extLst>
      <p:ext uri="{BB962C8B-B14F-4D97-AF65-F5344CB8AC3E}">
        <p14:creationId xmlns:p14="http://schemas.microsoft.com/office/powerpoint/2010/main" val="2699341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Methods of Communication</a:t>
            </a:r>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idx="1"/>
          </p:nvPr>
        </p:nvSpPr>
        <p:spPr/>
        <p:txBody>
          <a:bodyPr/>
          <a:lstStyle/>
          <a:p>
            <a:r>
              <a:rPr lang="en-US" dirty="0"/>
              <a:t>Notification system</a:t>
            </a:r>
          </a:p>
          <a:p>
            <a:r>
              <a:rPr lang="en-US" dirty="0"/>
              <a:t>School website</a:t>
            </a:r>
          </a:p>
          <a:p>
            <a:r>
              <a:rPr lang="en-US" dirty="0"/>
              <a:t>Social media pages</a:t>
            </a:r>
          </a:p>
          <a:p>
            <a:r>
              <a:rPr lang="en-US" dirty="0"/>
              <a:t>Paper copy of statements</a:t>
            </a:r>
          </a:p>
          <a:p>
            <a:r>
              <a:rPr lang="en-US" dirty="0"/>
              <a:t>Local news sources</a:t>
            </a:r>
          </a:p>
          <a:p>
            <a:pPr marL="0" indent="0">
              <a:buNone/>
            </a:pPr>
            <a:endParaRPr lang="en-US" dirty="0"/>
          </a:p>
        </p:txBody>
      </p:sp>
    </p:spTree>
    <p:extLst>
      <p:ext uri="{BB962C8B-B14F-4D97-AF65-F5344CB8AC3E}">
        <p14:creationId xmlns:p14="http://schemas.microsoft.com/office/powerpoint/2010/main" val="2370553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Key Sites</a:t>
            </a:r>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idx="1"/>
          </p:nvPr>
        </p:nvSpPr>
        <p:spPr/>
        <p:txBody>
          <a:bodyPr/>
          <a:lstStyle/>
          <a:p>
            <a:r>
              <a:rPr lang="en-US" dirty="0"/>
              <a:t>Emergency Operations Center</a:t>
            </a:r>
          </a:p>
          <a:p>
            <a:r>
              <a:rPr lang="en-US" dirty="0"/>
              <a:t>Off-site Reunification</a:t>
            </a:r>
          </a:p>
          <a:p>
            <a:r>
              <a:rPr lang="en-US" dirty="0"/>
              <a:t>On-site Reunification</a:t>
            </a:r>
          </a:p>
          <a:p>
            <a:pPr marL="0" indent="0">
              <a:buNone/>
            </a:pPr>
            <a:endParaRPr lang="en-US" dirty="0"/>
          </a:p>
        </p:txBody>
      </p:sp>
    </p:spTree>
    <p:extLst>
      <p:ext uri="{BB962C8B-B14F-4D97-AF65-F5344CB8AC3E}">
        <p14:creationId xmlns:p14="http://schemas.microsoft.com/office/powerpoint/2010/main" val="1504911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EC24-DA6C-6F4C-6048-2505BF8DC6CD}"/>
              </a:ext>
            </a:extLst>
          </p:cNvPr>
          <p:cNvSpPr>
            <a:spLocks noGrp="1"/>
          </p:cNvSpPr>
          <p:nvPr>
            <p:ph type="title"/>
          </p:nvPr>
        </p:nvSpPr>
        <p:spPr/>
        <p:txBody>
          <a:bodyPr/>
          <a:lstStyle/>
          <a:p>
            <a:r>
              <a:rPr lang="en-US" dirty="0"/>
              <a:t>Staging Areas</a:t>
            </a:r>
          </a:p>
        </p:txBody>
      </p:sp>
      <p:sp>
        <p:nvSpPr>
          <p:cNvPr id="3" name="Content Placeholder 2">
            <a:extLst>
              <a:ext uri="{FF2B5EF4-FFF2-40B4-BE49-F238E27FC236}">
                <a16:creationId xmlns:a16="http://schemas.microsoft.com/office/drawing/2014/main" id="{AA757FBC-19CF-3340-B426-0641E199F72A}"/>
              </a:ext>
            </a:extLst>
          </p:cNvPr>
          <p:cNvSpPr>
            <a:spLocks noGrp="1"/>
          </p:cNvSpPr>
          <p:nvPr>
            <p:ph idx="1"/>
          </p:nvPr>
        </p:nvSpPr>
        <p:spPr/>
        <p:txBody>
          <a:bodyPr/>
          <a:lstStyle/>
          <a:p>
            <a:r>
              <a:rPr lang="en-US" dirty="0"/>
              <a:t>Transportation</a:t>
            </a:r>
          </a:p>
          <a:p>
            <a:r>
              <a:rPr lang="en-US" dirty="0"/>
              <a:t>Supplies</a:t>
            </a:r>
          </a:p>
          <a:p>
            <a:r>
              <a:rPr lang="en-US" dirty="0"/>
              <a:t>Media</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3409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A673D17-3440-DF41-A20C-F85C8C3DD9CA}"/>
              </a:ext>
            </a:extLst>
          </p:cNvPr>
          <p:cNvSpPr txBox="1"/>
          <p:nvPr/>
        </p:nvSpPr>
        <p:spPr>
          <a:xfrm>
            <a:off x="4267179" y="1617245"/>
            <a:ext cx="3369671" cy="523220"/>
          </a:xfrm>
          <a:prstGeom prst="rect">
            <a:avLst/>
          </a:prstGeom>
          <a:noFill/>
        </p:spPr>
        <p:txBody>
          <a:bodyPr wrap="square" rtlCol="0">
            <a:spAutoFit/>
          </a:bodyPr>
          <a:lstStyle/>
          <a:p>
            <a:r>
              <a:rPr lang="en-US" sz="2800" dirty="0"/>
              <a:t>Manage the incident</a:t>
            </a:r>
          </a:p>
        </p:txBody>
      </p:sp>
      <p:sp>
        <p:nvSpPr>
          <p:cNvPr id="10" name="TextBox 9">
            <a:extLst>
              <a:ext uri="{FF2B5EF4-FFF2-40B4-BE49-F238E27FC236}">
                <a16:creationId xmlns:a16="http://schemas.microsoft.com/office/drawing/2014/main" id="{83559F4E-12E1-1448-8851-92104F22D69E}"/>
              </a:ext>
            </a:extLst>
          </p:cNvPr>
          <p:cNvSpPr txBox="1"/>
          <p:nvPr/>
        </p:nvSpPr>
        <p:spPr>
          <a:xfrm>
            <a:off x="4267179" y="2606099"/>
            <a:ext cx="2494722" cy="523220"/>
          </a:xfrm>
          <a:prstGeom prst="rect">
            <a:avLst/>
          </a:prstGeom>
          <a:noFill/>
        </p:spPr>
        <p:txBody>
          <a:bodyPr wrap="square" rtlCol="0">
            <a:spAutoFit/>
          </a:bodyPr>
          <a:lstStyle/>
          <a:p>
            <a:r>
              <a:rPr lang="en-US" sz="2800" dirty="0"/>
              <a:t>Do Stuff</a:t>
            </a:r>
          </a:p>
        </p:txBody>
      </p:sp>
      <p:sp>
        <p:nvSpPr>
          <p:cNvPr id="11" name="TextBox 10">
            <a:extLst>
              <a:ext uri="{FF2B5EF4-FFF2-40B4-BE49-F238E27FC236}">
                <a16:creationId xmlns:a16="http://schemas.microsoft.com/office/drawing/2014/main" id="{D0B8E6E2-35EF-5147-872E-F6339E1026E4}"/>
              </a:ext>
            </a:extLst>
          </p:cNvPr>
          <p:cNvSpPr txBox="1"/>
          <p:nvPr/>
        </p:nvSpPr>
        <p:spPr>
          <a:xfrm>
            <a:off x="4267179" y="3396608"/>
            <a:ext cx="2494722" cy="523220"/>
          </a:xfrm>
          <a:prstGeom prst="rect">
            <a:avLst/>
          </a:prstGeom>
          <a:noFill/>
        </p:spPr>
        <p:txBody>
          <a:bodyPr wrap="square" rtlCol="0">
            <a:spAutoFit/>
          </a:bodyPr>
          <a:lstStyle/>
          <a:p>
            <a:r>
              <a:rPr lang="en-US" sz="2800" dirty="0"/>
              <a:t>Plan Stuff</a:t>
            </a:r>
          </a:p>
        </p:txBody>
      </p:sp>
      <p:sp>
        <p:nvSpPr>
          <p:cNvPr id="12" name="TextBox 11">
            <a:extLst>
              <a:ext uri="{FF2B5EF4-FFF2-40B4-BE49-F238E27FC236}">
                <a16:creationId xmlns:a16="http://schemas.microsoft.com/office/drawing/2014/main" id="{809426A6-3D65-9648-BB0B-C853C5EF9C79}"/>
              </a:ext>
            </a:extLst>
          </p:cNvPr>
          <p:cNvSpPr txBox="1"/>
          <p:nvPr/>
        </p:nvSpPr>
        <p:spPr>
          <a:xfrm>
            <a:off x="4267179" y="4210534"/>
            <a:ext cx="2494722" cy="523220"/>
          </a:xfrm>
          <a:prstGeom prst="rect">
            <a:avLst/>
          </a:prstGeom>
          <a:noFill/>
        </p:spPr>
        <p:txBody>
          <a:bodyPr wrap="square" rtlCol="0">
            <a:spAutoFit/>
          </a:bodyPr>
          <a:lstStyle/>
          <a:p>
            <a:r>
              <a:rPr lang="en-US" sz="2800" dirty="0"/>
              <a:t>Get Stuff</a:t>
            </a:r>
          </a:p>
        </p:txBody>
      </p:sp>
      <p:sp>
        <p:nvSpPr>
          <p:cNvPr id="13" name="TextBox 12">
            <a:extLst>
              <a:ext uri="{FF2B5EF4-FFF2-40B4-BE49-F238E27FC236}">
                <a16:creationId xmlns:a16="http://schemas.microsoft.com/office/drawing/2014/main" id="{7A5FE5A4-E485-004F-95F0-E22089020B3B}"/>
              </a:ext>
            </a:extLst>
          </p:cNvPr>
          <p:cNvSpPr txBox="1"/>
          <p:nvPr/>
        </p:nvSpPr>
        <p:spPr>
          <a:xfrm>
            <a:off x="4267179" y="5024460"/>
            <a:ext cx="2494722" cy="523220"/>
          </a:xfrm>
          <a:prstGeom prst="rect">
            <a:avLst/>
          </a:prstGeom>
          <a:noFill/>
        </p:spPr>
        <p:txBody>
          <a:bodyPr wrap="square" rtlCol="0">
            <a:spAutoFit/>
          </a:bodyPr>
          <a:lstStyle/>
          <a:p>
            <a:r>
              <a:rPr lang="en-US" sz="2800" dirty="0"/>
              <a:t>Pay for Stuff</a:t>
            </a:r>
          </a:p>
        </p:txBody>
      </p:sp>
      <p:sp>
        <p:nvSpPr>
          <p:cNvPr id="2" name="TextBox 1">
            <a:extLst>
              <a:ext uri="{FF2B5EF4-FFF2-40B4-BE49-F238E27FC236}">
                <a16:creationId xmlns:a16="http://schemas.microsoft.com/office/drawing/2014/main" id="{084ACB9F-2FAD-9F41-9B49-423271263106}"/>
              </a:ext>
            </a:extLst>
          </p:cNvPr>
          <p:cNvSpPr txBox="1"/>
          <p:nvPr/>
        </p:nvSpPr>
        <p:spPr>
          <a:xfrm>
            <a:off x="1721608" y="1460113"/>
            <a:ext cx="1907855" cy="830997"/>
          </a:xfrm>
          <a:prstGeom prst="rect">
            <a:avLst/>
          </a:prstGeom>
          <a:noFill/>
          <a:ln w="127000" cap="rnd" cmpd="thinThick">
            <a:solidFill>
              <a:schemeClr val="tx1"/>
            </a:solidFill>
          </a:ln>
        </p:spPr>
        <p:txBody>
          <a:bodyPr wrap="square" rtlCol="0" anchor="ctr" anchorCtr="1">
            <a:spAutoFit/>
          </a:bodyPr>
          <a:lstStyle/>
          <a:p>
            <a:pPr algn="ctr"/>
            <a:r>
              <a:rPr lang="en-US" sz="2400" b="1" dirty="0">
                <a:cs typeface="Arial" panose="020B0604020202020204" pitchFamily="34" charset="0"/>
              </a:rPr>
              <a:t>Incident</a:t>
            </a:r>
          </a:p>
          <a:p>
            <a:pPr algn="ctr"/>
            <a:r>
              <a:rPr lang="en-US" sz="2400" b="1" dirty="0">
                <a:cs typeface="Arial" panose="020B0604020202020204" pitchFamily="34" charset="0"/>
              </a:rPr>
              <a:t>Commander</a:t>
            </a:r>
          </a:p>
        </p:txBody>
      </p:sp>
      <p:sp>
        <p:nvSpPr>
          <p:cNvPr id="16" name="TextBox 15">
            <a:extLst>
              <a:ext uri="{FF2B5EF4-FFF2-40B4-BE49-F238E27FC236}">
                <a16:creationId xmlns:a16="http://schemas.microsoft.com/office/drawing/2014/main" id="{9D3C6AD4-AE12-FD40-BFF6-399E4A9A3D50}"/>
              </a:ext>
            </a:extLst>
          </p:cNvPr>
          <p:cNvSpPr txBox="1"/>
          <p:nvPr/>
        </p:nvSpPr>
        <p:spPr>
          <a:xfrm>
            <a:off x="1721608" y="2630883"/>
            <a:ext cx="1907854" cy="461665"/>
          </a:xfrm>
          <a:prstGeom prst="rect">
            <a:avLst/>
          </a:prstGeom>
          <a:noFill/>
          <a:ln w="127000" cap="rnd" cmpd="thinThick">
            <a:solidFill>
              <a:srgbClr val="FF0000"/>
            </a:solidFill>
          </a:ln>
        </p:spPr>
        <p:txBody>
          <a:bodyPr wrap="square" rtlCol="0" anchor="ctr" anchorCtr="1">
            <a:spAutoFit/>
          </a:bodyPr>
          <a:lstStyle/>
          <a:p>
            <a:pPr algn="ctr"/>
            <a:r>
              <a:rPr lang="en-US" sz="2400" b="1" dirty="0">
                <a:cs typeface="Arial" panose="020B0604020202020204" pitchFamily="34" charset="0"/>
              </a:rPr>
              <a:t>Operations</a:t>
            </a:r>
          </a:p>
        </p:txBody>
      </p:sp>
      <p:sp>
        <p:nvSpPr>
          <p:cNvPr id="17" name="TextBox 16">
            <a:extLst>
              <a:ext uri="{FF2B5EF4-FFF2-40B4-BE49-F238E27FC236}">
                <a16:creationId xmlns:a16="http://schemas.microsoft.com/office/drawing/2014/main" id="{AE68EF06-CA13-B14F-B6E4-3CE659EC91D7}"/>
              </a:ext>
            </a:extLst>
          </p:cNvPr>
          <p:cNvSpPr txBox="1"/>
          <p:nvPr/>
        </p:nvSpPr>
        <p:spPr>
          <a:xfrm>
            <a:off x="1693472" y="3432321"/>
            <a:ext cx="1907854" cy="461665"/>
          </a:xfrm>
          <a:prstGeom prst="rect">
            <a:avLst/>
          </a:prstGeom>
          <a:noFill/>
          <a:ln w="127000" cap="rnd" cmpd="thinThick">
            <a:solidFill>
              <a:srgbClr val="6164C1"/>
            </a:solidFill>
          </a:ln>
        </p:spPr>
        <p:txBody>
          <a:bodyPr wrap="square" rtlCol="0" anchor="ctr" anchorCtr="1">
            <a:spAutoFit/>
          </a:bodyPr>
          <a:lstStyle/>
          <a:p>
            <a:pPr algn="ctr"/>
            <a:r>
              <a:rPr lang="en-US" sz="2400" b="1" dirty="0">
                <a:cs typeface="Arial" panose="020B0604020202020204" pitchFamily="34" charset="0"/>
              </a:rPr>
              <a:t>Planning</a:t>
            </a:r>
          </a:p>
        </p:txBody>
      </p:sp>
      <p:sp>
        <p:nvSpPr>
          <p:cNvPr id="18" name="TextBox 17">
            <a:extLst>
              <a:ext uri="{FF2B5EF4-FFF2-40B4-BE49-F238E27FC236}">
                <a16:creationId xmlns:a16="http://schemas.microsoft.com/office/drawing/2014/main" id="{01F1A2BA-08B0-1D47-BB43-BE939A180504}"/>
              </a:ext>
            </a:extLst>
          </p:cNvPr>
          <p:cNvSpPr txBox="1"/>
          <p:nvPr/>
        </p:nvSpPr>
        <p:spPr>
          <a:xfrm>
            <a:off x="1693472" y="4235403"/>
            <a:ext cx="1907854" cy="461665"/>
          </a:xfrm>
          <a:prstGeom prst="rect">
            <a:avLst/>
          </a:prstGeom>
          <a:noFill/>
          <a:ln w="127000" cap="rnd" cmpd="thinThick">
            <a:solidFill>
              <a:srgbClr val="FEFE62"/>
            </a:solidFill>
          </a:ln>
        </p:spPr>
        <p:txBody>
          <a:bodyPr wrap="square" rtlCol="0" anchor="ctr" anchorCtr="1">
            <a:spAutoFit/>
          </a:bodyPr>
          <a:lstStyle/>
          <a:p>
            <a:pPr algn="ctr"/>
            <a:r>
              <a:rPr lang="en-US" sz="2400" b="1" dirty="0">
                <a:latin typeface="Calibri" panose="020F0502020204030204" pitchFamily="34" charset="0"/>
                <a:cs typeface="Calibri" panose="020F0502020204030204" pitchFamily="34" charset="0"/>
              </a:rPr>
              <a:t>Logistics</a:t>
            </a:r>
          </a:p>
        </p:txBody>
      </p:sp>
      <p:sp>
        <p:nvSpPr>
          <p:cNvPr id="19" name="TextBox 18">
            <a:extLst>
              <a:ext uri="{FF2B5EF4-FFF2-40B4-BE49-F238E27FC236}">
                <a16:creationId xmlns:a16="http://schemas.microsoft.com/office/drawing/2014/main" id="{D923AF0E-2097-DF4F-9FDE-8B40F2F1CDE2}"/>
              </a:ext>
            </a:extLst>
          </p:cNvPr>
          <p:cNvSpPr txBox="1"/>
          <p:nvPr/>
        </p:nvSpPr>
        <p:spPr>
          <a:xfrm>
            <a:off x="1721608" y="5032989"/>
            <a:ext cx="1907854" cy="461665"/>
          </a:xfrm>
          <a:prstGeom prst="rect">
            <a:avLst/>
          </a:prstGeom>
          <a:noFill/>
          <a:ln w="127000" cap="rnd" cmpd="thinThick">
            <a:solidFill>
              <a:srgbClr val="66A363"/>
            </a:solidFill>
          </a:ln>
        </p:spPr>
        <p:txBody>
          <a:bodyPr wrap="square" rtlCol="0" anchor="ctr" anchorCtr="1">
            <a:spAutoFit/>
          </a:bodyPr>
          <a:lstStyle/>
          <a:p>
            <a:pPr algn="ctr"/>
            <a:r>
              <a:rPr lang="en-US" sz="2400" b="1" dirty="0">
                <a:latin typeface="Calibri" panose="020F0502020204030204" pitchFamily="34" charset="0"/>
                <a:cs typeface="Calibri" panose="020F0502020204030204" pitchFamily="34" charset="0"/>
              </a:rPr>
              <a:t>Finance</a:t>
            </a:r>
          </a:p>
        </p:txBody>
      </p:sp>
      <p:sp>
        <p:nvSpPr>
          <p:cNvPr id="3" name="Title 2">
            <a:extLst>
              <a:ext uri="{FF2B5EF4-FFF2-40B4-BE49-F238E27FC236}">
                <a16:creationId xmlns:a16="http://schemas.microsoft.com/office/drawing/2014/main" id="{A5BFCD7B-1B68-3E3B-10B5-262CFFEE299D}"/>
              </a:ext>
            </a:extLst>
          </p:cNvPr>
          <p:cNvSpPr>
            <a:spLocks noGrp="1"/>
          </p:cNvSpPr>
          <p:nvPr>
            <p:ph type="title"/>
          </p:nvPr>
        </p:nvSpPr>
        <p:spPr/>
        <p:txBody>
          <a:bodyPr/>
          <a:lstStyle/>
          <a:p>
            <a:r>
              <a:rPr lang="en-US" dirty="0"/>
              <a:t>ICS Teams</a:t>
            </a:r>
          </a:p>
        </p:txBody>
      </p:sp>
    </p:spTree>
    <p:extLst>
      <p:ext uri="{BB962C8B-B14F-4D97-AF65-F5344CB8AC3E}">
        <p14:creationId xmlns:p14="http://schemas.microsoft.com/office/powerpoint/2010/main" val="196781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50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50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50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50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2"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p:txBody>
          <a:bodyPr/>
          <a:lstStyle/>
          <a:p>
            <a:r>
              <a:rPr lang="en-US"/>
              <a:t>Incident Command System</a:t>
            </a:r>
          </a:p>
        </p:txBody>
      </p:sp>
      <p:pic>
        <p:nvPicPr>
          <p:cNvPr id="7" name="Content Placeholder 6" descr="Chart depicting the structure of the Incident Command System.">
            <a:extLst>
              <a:ext uri="{FF2B5EF4-FFF2-40B4-BE49-F238E27FC236}">
                <a16:creationId xmlns:a16="http://schemas.microsoft.com/office/drawing/2014/main" id="{0778EA0B-57FB-4D49-85AD-D8085441A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2160" y="2001690"/>
            <a:ext cx="7239680" cy="3430695"/>
          </a:xfrm>
          <a:ln>
            <a:solidFill>
              <a:schemeClr val="accent5"/>
            </a:solidFill>
          </a:ln>
        </p:spPr>
      </p:pic>
    </p:spTree>
    <p:extLst>
      <p:ext uri="{BB962C8B-B14F-4D97-AF65-F5344CB8AC3E}">
        <p14:creationId xmlns:p14="http://schemas.microsoft.com/office/powerpoint/2010/main" val="844411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a:xfrm>
            <a:off x="457200" y="365126"/>
            <a:ext cx="8229600" cy="1042416"/>
          </a:xfrm>
        </p:spPr>
        <p:txBody>
          <a:bodyPr/>
          <a:lstStyle/>
          <a:p>
            <a:r>
              <a:rPr lang="en-US" dirty="0"/>
              <a:t>Operations Team Objectives:</a:t>
            </a:r>
          </a:p>
        </p:txBody>
      </p:sp>
      <p:sp>
        <p:nvSpPr>
          <p:cNvPr id="5" name="Content Placeholder 4">
            <a:extLst>
              <a:ext uri="{FF2B5EF4-FFF2-40B4-BE49-F238E27FC236}">
                <a16:creationId xmlns:a16="http://schemas.microsoft.com/office/drawing/2014/main" id="{F6905104-CE14-8648-B9D8-7AD6DC778DCE}"/>
              </a:ext>
            </a:extLst>
          </p:cNvPr>
          <p:cNvSpPr>
            <a:spLocks noGrp="1"/>
          </p:cNvSpPr>
          <p:nvPr>
            <p:ph idx="1"/>
          </p:nvPr>
        </p:nvSpPr>
        <p:spPr>
          <a:xfrm>
            <a:off x="457200" y="1597981"/>
            <a:ext cx="8229600" cy="4578982"/>
          </a:xfrm>
        </p:spPr>
        <p:txBody>
          <a:bodyPr/>
          <a:lstStyle/>
          <a:p>
            <a:r>
              <a:rPr lang="en-US" dirty="0"/>
              <a:t>Anything that needs “Doing”</a:t>
            </a:r>
          </a:p>
          <a:p>
            <a:r>
              <a:rPr lang="en-US" dirty="0"/>
              <a:t>Assist with facility needs at I-Site</a:t>
            </a:r>
          </a:p>
          <a:p>
            <a:r>
              <a:rPr lang="en-US" dirty="0"/>
              <a:t>Assist R-Site Team with setup</a:t>
            </a:r>
          </a:p>
          <a:p>
            <a:endParaRPr lang="en-US" dirty="0"/>
          </a:p>
          <a:p>
            <a:endParaRPr lang="en-US" dirty="0"/>
          </a:p>
          <a:p>
            <a:endParaRPr lang="en-US" dirty="0"/>
          </a:p>
        </p:txBody>
      </p:sp>
    </p:spTree>
    <p:extLst>
      <p:ext uri="{BB962C8B-B14F-4D97-AF65-F5344CB8AC3E}">
        <p14:creationId xmlns:p14="http://schemas.microsoft.com/office/powerpoint/2010/main" val="3572386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a:xfrm>
            <a:off x="457200" y="365126"/>
            <a:ext cx="8229600" cy="1042416"/>
          </a:xfrm>
        </p:spPr>
        <p:txBody>
          <a:bodyPr/>
          <a:lstStyle/>
          <a:p>
            <a:r>
              <a:rPr lang="en-US" dirty="0"/>
              <a:t>Planning / Logistics Team Objectives:</a:t>
            </a:r>
          </a:p>
        </p:txBody>
      </p:sp>
      <p:sp>
        <p:nvSpPr>
          <p:cNvPr id="5" name="Content Placeholder 4">
            <a:extLst>
              <a:ext uri="{FF2B5EF4-FFF2-40B4-BE49-F238E27FC236}">
                <a16:creationId xmlns:a16="http://schemas.microsoft.com/office/drawing/2014/main" id="{F6905104-CE14-8648-B9D8-7AD6DC778DCE}"/>
              </a:ext>
            </a:extLst>
          </p:cNvPr>
          <p:cNvSpPr>
            <a:spLocks noGrp="1"/>
          </p:cNvSpPr>
          <p:nvPr>
            <p:ph idx="1"/>
          </p:nvPr>
        </p:nvSpPr>
        <p:spPr>
          <a:xfrm>
            <a:off x="457200" y="1597981"/>
            <a:ext cx="8229600" cy="4578982"/>
          </a:xfrm>
        </p:spPr>
        <p:txBody>
          <a:bodyPr/>
          <a:lstStyle/>
          <a:p>
            <a:r>
              <a:rPr lang="en-US" dirty="0"/>
              <a:t>Anything that needs “Getting”</a:t>
            </a:r>
          </a:p>
          <a:p>
            <a:r>
              <a:rPr lang="en-US" dirty="0"/>
              <a:t>Ensure staffing needs are met at all sites</a:t>
            </a:r>
          </a:p>
          <a:p>
            <a:r>
              <a:rPr lang="en-US" dirty="0"/>
              <a:t>Ensure resource requests are filled at all sites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6378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9A149-D623-244C-9566-D243FB43559A}"/>
              </a:ext>
            </a:extLst>
          </p:cNvPr>
          <p:cNvSpPr>
            <a:spLocks noGrp="1"/>
          </p:cNvSpPr>
          <p:nvPr>
            <p:ph type="title"/>
          </p:nvPr>
        </p:nvSpPr>
        <p:spPr>
          <a:xfrm>
            <a:off x="457200" y="365126"/>
            <a:ext cx="8229600" cy="1042416"/>
          </a:xfrm>
        </p:spPr>
        <p:txBody>
          <a:bodyPr/>
          <a:lstStyle/>
          <a:p>
            <a:r>
              <a:rPr lang="en-US" dirty="0"/>
              <a:t>Communications Team Objectives:</a:t>
            </a:r>
          </a:p>
        </p:txBody>
      </p:sp>
      <p:sp>
        <p:nvSpPr>
          <p:cNvPr id="5" name="Content Placeholder 4">
            <a:extLst>
              <a:ext uri="{FF2B5EF4-FFF2-40B4-BE49-F238E27FC236}">
                <a16:creationId xmlns:a16="http://schemas.microsoft.com/office/drawing/2014/main" id="{F6905104-CE14-8648-B9D8-7AD6DC778DCE}"/>
              </a:ext>
            </a:extLst>
          </p:cNvPr>
          <p:cNvSpPr>
            <a:spLocks noGrp="1"/>
          </p:cNvSpPr>
          <p:nvPr>
            <p:ph idx="1"/>
          </p:nvPr>
        </p:nvSpPr>
        <p:spPr>
          <a:xfrm>
            <a:off x="457200" y="1597981"/>
            <a:ext cx="8229600" cy="4578982"/>
          </a:xfrm>
        </p:spPr>
        <p:txBody>
          <a:bodyPr/>
          <a:lstStyle/>
          <a:p>
            <a:r>
              <a:rPr lang="en-US" dirty="0"/>
              <a:t>Communicate with parents regarding reunification</a:t>
            </a:r>
          </a:p>
          <a:p>
            <a:r>
              <a:rPr lang="en-US" dirty="0"/>
              <a:t>Release information as appropriate</a:t>
            </a:r>
          </a:p>
          <a:p>
            <a:r>
              <a:rPr lang="en-US" dirty="0"/>
              <a:t>Manage media </a:t>
            </a:r>
          </a:p>
          <a:p>
            <a:r>
              <a:rPr lang="en-US" dirty="0"/>
              <a:t>Provide information for public release</a:t>
            </a:r>
          </a:p>
          <a:p>
            <a:endParaRPr lang="en-US" dirty="0"/>
          </a:p>
        </p:txBody>
      </p:sp>
    </p:spTree>
    <p:extLst>
      <p:ext uri="{BB962C8B-B14F-4D97-AF65-F5344CB8AC3E}">
        <p14:creationId xmlns:p14="http://schemas.microsoft.com/office/powerpoint/2010/main" val="39749878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ef090b7-1718-4358-94c7-f197a560f3c7">
      <Terms xmlns="http://schemas.microsoft.com/office/infopath/2007/PartnerControls"/>
    </lcf76f155ced4ddcb4097134ff3c332f>
    <TaxCatchAll xmlns="2f2bf79d-f94b-481f-b0fb-a36c5ae4a05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400990124495041A58B1EA7EE4B4C4D" ma:contentTypeVersion="8" ma:contentTypeDescription="Create a new document." ma:contentTypeScope="" ma:versionID="0b9cdecf54323b7d7cb1bc65c55e77fc">
  <xsd:schema xmlns:xsd="http://www.w3.org/2001/XMLSchema" xmlns:xs="http://www.w3.org/2001/XMLSchema" xmlns:p="http://schemas.microsoft.com/office/2006/metadata/properties" xmlns:ns2="1ef090b7-1718-4358-94c7-f197a560f3c7" xmlns:ns3="2f2bf79d-f94b-481f-b0fb-a36c5ae4a054" targetNamespace="http://schemas.microsoft.com/office/2006/metadata/properties" ma:root="true" ma:fieldsID="a0f6bcf3b6baeadd98277c4b192beb9a" ns2:_="" ns3:_="">
    <xsd:import namespace="1ef090b7-1718-4358-94c7-f197a560f3c7"/>
    <xsd:import namespace="2f2bf79d-f94b-481f-b0fb-a36c5ae4a05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90b7-1718-4358-94c7-f197a560f3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2bf79d-f94b-481f-b0fb-a36c5ae4a05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e90210b-595e-4e08-96c1-c5d82ee6aafd}" ma:internalName="TaxCatchAll" ma:showField="CatchAllData" ma:web="2f2bf79d-f94b-481f-b0fb-a36c5ae4a0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1084B1-E1F5-4C2D-994A-1AC266F5B02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D8664AA-572E-4C31-914D-420BE0DF7BBC}">
  <ds:schemaRefs>
    <ds:schemaRef ds:uri="http://schemas.microsoft.com/sharepoint/v3/contenttype/forms"/>
  </ds:schemaRefs>
</ds:datastoreItem>
</file>

<file path=customXml/itemProps3.xml><?xml version="1.0" encoding="utf-8"?>
<ds:datastoreItem xmlns:ds="http://schemas.openxmlformats.org/officeDocument/2006/customXml" ds:itemID="{AFE45252-0414-4DBE-B7A5-7B3828BF4EB4}"/>
</file>

<file path=docProps/app.xml><?xml version="1.0" encoding="utf-8"?>
<Properties xmlns="http://schemas.openxmlformats.org/officeDocument/2006/extended-properties" xmlns:vt="http://schemas.openxmlformats.org/officeDocument/2006/docPropsVTypes">
  <Template>Office Theme</Template>
  <TotalTime>3765</TotalTime>
  <Words>6686</Words>
  <Application>Microsoft Macintosh PowerPoint</Application>
  <PresentationFormat>On-screen Show (4:3)</PresentationFormat>
  <Paragraphs>472</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Helvetica Neue</vt:lpstr>
      <vt:lpstr>Wingdings</vt:lpstr>
      <vt:lpstr>Office Theme</vt:lpstr>
      <vt:lpstr>Developing Your CMP</vt:lpstr>
      <vt:lpstr>Unit 2: DURING</vt:lpstr>
      <vt:lpstr>Module 3</vt:lpstr>
      <vt:lpstr>ICS for Educators</vt:lpstr>
      <vt:lpstr>ICS Teams</vt:lpstr>
      <vt:lpstr>Incident Command System</vt:lpstr>
      <vt:lpstr>Operations Team Objectives:</vt:lpstr>
      <vt:lpstr>Planning / Logistics Team Objectives:</vt:lpstr>
      <vt:lpstr>Communications Team Objectives:</vt:lpstr>
      <vt:lpstr>Building Staff Roles</vt:lpstr>
      <vt:lpstr>Building ICS Chart</vt:lpstr>
      <vt:lpstr>Unified Command </vt:lpstr>
      <vt:lpstr>Partnerships with Responding Agencies</vt:lpstr>
      <vt:lpstr>Continuity of Operations Planning</vt:lpstr>
      <vt:lpstr>Emergency Delegation of Authority</vt:lpstr>
      <vt:lpstr>Module 4</vt:lpstr>
      <vt:lpstr>STANDARD RESPONSE PROTOCOL (SRP)</vt:lpstr>
      <vt:lpstr>Preparing for SECURE</vt:lpstr>
      <vt:lpstr>Preparing for LOCKDOWN</vt:lpstr>
      <vt:lpstr>Preparing for EVACUATE</vt:lpstr>
      <vt:lpstr>Preparing for SHELTER</vt:lpstr>
      <vt:lpstr>Preparing for HOLD</vt:lpstr>
      <vt:lpstr>Planning for Response Actions</vt:lpstr>
      <vt:lpstr>Mapping</vt:lpstr>
      <vt:lpstr>Evacuation Routes</vt:lpstr>
      <vt:lpstr>Entry Points</vt:lpstr>
      <vt:lpstr>Shelter</vt:lpstr>
      <vt:lpstr>Site Mapping</vt:lpstr>
      <vt:lpstr>Module 5</vt:lpstr>
      <vt:lpstr>Act of Terrorism</vt:lpstr>
      <vt:lpstr>Active Attack</vt:lpstr>
      <vt:lpstr>Flood</vt:lpstr>
      <vt:lpstr>Utility Failure</vt:lpstr>
      <vt:lpstr>Severe Lightning</vt:lpstr>
      <vt:lpstr>Tornado</vt:lpstr>
      <vt:lpstr>Bomb Threat/Suspicious Package</vt:lpstr>
      <vt:lpstr>Medical Emergencies</vt:lpstr>
      <vt:lpstr>Missing/Abducted Students</vt:lpstr>
      <vt:lpstr>Trespasser/Unauthorized Person</vt:lpstr>
      <vt:lpstr>Bus/Vehicle Crash</vt:lpstr>
      <vt:lpstr>Death/Serious Injury</vt:lpstr>
      <vt:lpstr>Module 6</vt:lpstr>
      <vt:lpstr>Communications</vt:lpstr>
      <vt:lpstr>Methods of Communication</vt:lpstr>
      <vt:lpstr>Key Sites</vt:lpstr>
      <vt:lpstr>Staging Areas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Dietz, Marsha (DCJS)</dc:creator>
  <cp:lastModifiedBy>Ruby Moseley</cp:lastModifiedBy>
  <cp:revision>69</cp:revision>
  <dcterms:created xsi:type="dcterms:W3CDTF">2018-12-18T15:23:02Z</dcterms:created>
  <dcterms:modified xsi:type="dcterms:W3CDTF">2023-12-04T19:50:33Z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0x0101001400990124495041A58B1EA7EE4B4C4D</vt:lpwstr>
  </property>
</Properties>
</file>