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6" r:id="rId5"/>
    <p:sldId id="278" r:id="rId6"/>
    <p:sldId id="268" r:id="rId7"/>
    <p:sldId id="464" r:id="rId8"/>
    <p:sldId id="465" r:id="rId9"/>
    <p:sldId id="459" r:id="rId10"/>
    <p:sldId id="462" r:id="rId11"/>
    <p:sldId id="46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BD48D0C-AFFD-22F4-5758-26983A161C7A}" name="Ruby Moseley" initials="RM" userId="S::rmosele_wested.org#ext#@covgov.onmicrosoft.com::8fe9131a-8678-48d8-914f-66e6aca8393d" providerId="AD"/>
  <p188:author id="{B85DA037-7610-CAE1-94C1-348E0E13284A}" name="Jeff Caldwell" initials="JC" userId="S::jcaldwe@wested.org::13152a84-9c04-4d9a-bf0b-b4d963248143" providerId="AD"/>
  <p188:author id="{3F6ED38E-2670-C6EB-7A32-706AEF6344C4}" name="Ewing, Ed (DCJS)" initials="E(" userId="S::ed.ewing@dcjs.virginia.gov::05a3fb6e-5867-42c7-a798-7a57ad5d7503" providerId="AD"/>
  <p188:author id="{EF42F59D-1441-884E-6421-C6F043B3FFF6}" name="Ruby Moseley" initials="RM" userId="S::rmosele@wested.org::1cc715a2-b2f7-4b41-a604-41afae4391e6" providerId="AD"/>
  <p188:author id="{A29627F1-4475-44D8-9E81-BA3DA5D4A24E}" name="Wilcox, Nicole (DCJS)" initials="W(" userId="S::nicole.wilcox@dcjs.virginia.gov::5b700901-3e7e-40d6-9035-814c66c233ad"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72517"/>
  </p:normalViewPr>
  <p:slideViewPr>
    <p:cSldViewPr snapToGrid="0">
      <p:cViewPr varScale="1">
        <p:scale>
          <a:sx n="91" d="100"/>
          <a:sy n="91" d="100"/>
        </p:scale>
        <p:origin x="1776" y="176"/>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6266EA-02B4-1C47-8087-A7F389B04BC2}" type="datetimeFigureOut">
              <a:rPr lang="en-US" smtClean="0"/>
              <a:t>11/29/23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4396AF-E60F-5B4F-B718-D49C0014B760}" type="slidenum">
              <a:rPr lang="en-US" smtClean="0"/>
              <a:t>‹#›</a:t>
            </a:fld>
            <a:endParaRPr lang="en-US"/>
          </a:p>
        </p:txBody>
      </p:sp>
    </p:spTree>
    <p:extLst>
      <p:ext uri="{BB962C8B-B14F-4D97-AF65-F5344CB8AC3E}">
        <p14:creationId xmlns:p14="http://schemas.microsoft.com/office/powerpoint/2010/main" val="2923254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training is intended to assist school and division leadership as they complete the DCJS School Crisis, Emergency Management and Medical Emergency Response Plan template, also known as the CMP Template.</a:t>
            </a:r>
          </a:p>
          <a:p>
            <a:endParaRPr lang="en-US" dirty="0"/>
          </a:p>
          <a:p>
            <a:r>
              <a:rPr lang="en-US" dirty="0"/>
              <a:t>This template was developed as a resource by the Virginia Center for School and Campus Safety in alignment with </a:t>
            </a:r>
            <a:r>
              <a:rPr lang="en-US" i="1" dirty="0"/>
              <a:t>Code of Virginia </a:t>
            </a:r>
            <a:r>
              <a:rPr lang="en-US" b="0" i="0" dirty="0">
                <a:solidFill>
                  <a:srgbClr val="000000"/>
                </a:solidFill>
                <a:effectLst/>
                <a:latin typeface="Arial" panose="020B0604020202020204" pitchFamily="34" charset="0"/>
              </a:rPr>
              <a:t>§ 9.1-184.D to serve as recommended effective processes and procedures that align with state code and industry best practices. Unless otherwise noted as a requirement under the </a:t>
            </a:r>
            <a:r>
              <a:rPr lang="en-US" b="0" i="1" dirty="0">
                <a:solidFill>
                  <a:srgbClr val="000000"/>
                </a:solidFill>
                <a:effectLst/>
                <a:latin typeface="Arial" panose="020B0604020202020204" pitchFamily="34" charset="0"/>
              </a:rPr>
              <a:t>Code of Virginia</a:t>
            </a:r>
            <a:r>
              <a:rPr lang="en-US" b="0" i="0" dirty="0">
                <a:solidFill>
                  <a:srgbClr val="000000"/>
                </a:solidFill>
                <a:effectLst/>
                <a:latin typeface="Arial" panose="020B0604020202020204" pitchFamily="34" charset="0"/>
              </a:rPr>
              <a:t>, suggested actions should be tailored to align with local and regional emergency management plans and customized to fit school-specific needs.</a:t>
            </a:r>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1</a:t>
            </a:fld>
            <a:endParaRPr lang="en-US"/>
          </a:p>
        </p:txBody>
      </p:sp>
    </p:spTree>
    <p:extLst>
      <p:ext uri="{BB962C8B-B14F-4D97-AF65-F5344CB8AC3E}">
        <p14:creationId xmlns:p14="http://schemas.microsoft.com/office/powerpoint/2010/main" val="723584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of the CMP template training is designed to cover planning for individuals with additional needs.</a:t>
            </a:r>
          </a:p>
          <a:p>
            <a:endParaRPr lang="en-US" dirty="0"/>
          </a:p>
          <a:p>
            <a:r>
              <a:rPr lang="en-US" b="1" dirty="0"/>
              <a:t>Unit 4 Handouts:</a:t>
            </a:r>
          </a:p>
          <a:p>
            <a:r>
              <a:rPr lang="en-US" dirty="0"/>
              <a:t>4.91 Sample ISP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4.92 TEAMS Handout</a:t>
            </a:r>
          </a:p>
          <a:p>
            <a:endParaRPr lang="en-US" dirty="0"/>
          </a:p>
          <a:p>
            <a:endParaRPr lang="en-US" dirty="0"/>
          </a:p>
        </p:txBody>
      </p:sp>
      <p:sp>
        <p:nvSpPr>
          <p:cNvPr id="4" name="Slide Number Placeholder 3"/>
          <p:cNvSpPr>
            <a:spLocks noGrp="1"/>
          </p:cNvSpPr>
          <p:nvPr>
            <p:ph type="sldNum" sz="quarter" idx="5"/>
          </p:nvPr>
        </p:nvSpPr>
        <p:spPr/>
        <p:txBody>
          <a:bodyPr/>
          <a:lstStyle/>
          <a:p>
            <a:fld id="{2190070E-A5C7-2A43-A315-8FF2DE7DD372}" type="slidenum">
              <a:rPr lang="en-US" smtClean="0"/>
              <a:t>2</a:t>
            </a:fld>
            <a:endParaRPr lang="en-US"/>
          </a:p>
        </p:txBody>
      </p:sp>
    </p:spTree>
    <p:extLst>
      <p:ext uri="{BB962C8B-B14F-4D97-AF65-F5344CB8AC3E}">
        <p14:creationId xmlns:p14="http://schemas.microsoft.com/office/powerpoint/2010/main" val="685526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Module 9 focuses on considerations that should be taken during the planning process for individuals with additional needs, whether they be students, staff or preparing for visitors who may be present when a crisis occurs.</a:t>
            </a:r>
          </a:p>
          <a:p>
            <a:endParaRPr lang="en-US" b="1" dirty="0"/>
          </a:p>
          <a:p>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3</a:t>
            </a:fld>
            <a:endParaRPr lang="en-US"/>
          </a:p>
        </p:txBody>
      </p:sp>
    </p:spTree>
    <p:extLst>
      <p:ext uri="{BB962C8B-B14F-4D97-AF65-F5344CB8AC3E}">
        <p14:creationId xmlns:p14="http://schemas.microsoft.com/office/powerpoint/2010/main" val="3166710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individual safety plan, or ISP, should be developed for any individual who has additional needs that impact the response or recovery phases of an emergency, whether that is a staff member or student. A variety of needs can be addressed through an Individual Safety Plan. The goal of the ISP is that it addresses the needs of that specific individual with appropriate action steps that can be performed by a designated individual.</a:t>
            </a:r>
          </a:p>
          <a:p>
            <a:endParaRPr lang="en-US" dirty="0"/>
          </a:p>
          <a:p>
            <a:r>
              <a:rPr lang="en-US" dirty="0"/>
              <a:t>The key to this is that it’s an INDIVIDUALIZED plan. So, while it may be time consuming to develop a plan for each identified individual, the response process will go much more smoothly if your team has mitigated as many circumstances as possible.</a:t>
            </a:r>
          </a:p>
          <a:p>
            <a:endParaRPr lang="en-US" dirty="0"/>
          </a:p>
          <a:p>
            <a:r>
              <a:rPr lang="en-US" b="1" dirty="0"/>
              <a:t>Handout:</a:t>
            </a:r>
          </a:p>
          <a:p>
            <a:r>
              <a:rPr lang="en-US" dirty="0"/>
              <a:t>4.91 Sample ISP</a:t>
            </a:r>
          </a:p>
          <a:p>
            <a:endParaRPr lang="en-US" dirty="0"/>
          </a:p>
        </p:txBody>
      </p:sp>
      <p:sp>
        <p:nvSpPr>
          <p:cNvPr id="4" name="Slide Number Placeholder 3"/>
          <p:cNvSpPr>
            <a:spLocks noGrp="1"/>
          </p:cNvSpPr>
          <p:nvPr>
            <p:ph type="sldNum" sz="quarter" idx="5"/>
          </p:nvPr>
        </p:nvSpPr>
        <p:spPr/>
        <p:txBody>
          <a:bodyPr/>
          <a:lstStyle/>
          <a:p>
            <a:pPr>
              <a:defRPr/>
            </a:pPr>
            <a:fld id="{B343A7AF-5232-7E40-A5A6-D6735FA4C521}" type="slidenum">
              <a:rPr lang="en-US" smtClean="0"/>
              <a:pPr>
                <a:defRPr/>
              </a:pPr>
              <a:t>4</a:t>
            </a:fld>
            <a:endParaRPr lang="en-US"/>
          </a:p>
        </p:txBody>
      </p:sp>
    </p:spTree>
    <p:extLst>
      <p:ext uri="{BB962C8B-B14F-4D97-AF65-F5344CB8AC3E}">
        <p14:creationId xmlns:p14="http://schemas.microsoft.com/office/powerpoint/2010/main" val="944717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talk about functional and access related needs, those may be temporary such as when someone has surgery or a broken bone, that can be addressed with a temporary plan that will be discontinued when the injury heals. If it is a permanent disability or a need that is medically diagnosed, the plan will need to be in place permanently.</a:t>
            </a:r>
          </a:p>
        </p:txBody>
      </p:sp>
      <p:sp>
        <p:nvSpPr>
          <p:cNvPr id="4" name="Slide Number Placeholder 3"/>
          <p:cNvSpPr>
            <a:spLocks noGrp="1"/>
          </p:cNvSpPr>
          <p:nvPr>
            <p:ph type="sldNum" sz="quarter" idx="5"/>
          </p:nvPr>
        </p:nvSpPr>
        <p:spPr/>
        <p:txBody>
          <a:bodyPr/>
          <a:lstStyle/>
          <a:p>
            <a:pPr>
              <a:defRPr/>
            </a:pPr>
            <a:fld id="{B343A7AF-5232-7E40-A5A6-D6735FA4C521}" type="slidenum">
              <a:rPr lang="en-US" smtClean="0"/>
              <a:pPr>
                <a:defRPr/>
              </a:pPr>
              <a:t>5</a:t>
            </a:fld>
            <a:endParaRPr lang="en-US"/>
          </a:p>
        </p:txBody>
      </p:sp>
    </p:spTree>
    <p:extLst>
      <p:ext uri="{BB962C8B-B14F-4D97-AF65-F5344CB8AC3E}">
        <p14:creationId xmlns:p14="http://schemas.microsoft.com/office/powerpoint/2010/main" val="1822263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Part of the planning process is ensuring that assignments are made to assist each individual with an ISP to make sure that the plan is implemented with fidelity. Training should be provided to the assigned individual, and the plan should be practiced during all drills. In addition, at least one backup individual should be trained to assist. The backup staff members can be trained to cover multiple ISPs if needed, but they should receive the same training and be given opportunities to practice the plan during drills as well.</a:t>
            </a:r>
          </a:p>
        </p:txBody>
      </p:sp>
      <p:sp>
        <p:nvSpPr>
          <p:cNvPr id="4" name="Slide Number Placeholder 3"/>
          <p:cNvSpPr>
            <a:spLocks noGrp="1"/>
          </p:cNvSpPr>
          <p:nvPr>
            <p:ph type="sldNum" sz="quarter" idx="5"/>
          </p:nvPr>
        </p:nvSpPr>
        <p:spPr/>
        <p:txBody>
          <a:bodyPr/>
          <a:lstStyle/>
          <a:p>
            <a:fld id="{534396AF-E60F-5B4F-B718-D49C0014B760}" type="slidenum">
              <a:rPr lang="en-US" smtClean="0"/>
              <a:t>6</a:t>
            </a:fld>
            <a:endParaRPr lang="en-US"/>
          </a:p>
        </p:txBody>
      </p:sp>
    </p:spTree>
    <p:extLst>
      <p:ext uri="{BB962C8B-B14F-4D97-AF65-F5344CB8AC3E}">
        <p14:creationId xmlns:p14="http://schemas.microsoft.com/office/powerpoint/2010/main" val="4278340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develop an ISP with appropriate strategies in place, the </a:t>
            </a:r>
            <a:r>
              <a:rPr lang="en-US" i="1" dirty="0"/>
              <a:t>Virginia Safety Planning Guide for Individuals with Special Needs</a:t>
            </a:r>
            <a:r>
              <a:rPr lang="en-US" i="0" dirty="0"/>
              <a:t> recommends following the TEAMS template. Using this format allows the team to develop a comprehensive plan that addresses all critical areas that would need to be prepared for in an emergency. Will transportation need to send a bus with a lift? Do accommodations need to be put in place to address known behavioral concerns? Will an interpreter be needed to relay information or instructions? Are there any medications or medical equipment that will require supplies or a power source if off-site reunification is needed? Is the individual known to elope frequently and requires constant supervision in stressful situations? All of these things can be addressed through the ISP.</a:t>
            </a:r>
          </a:p>
          <a:p>
            <a:endParaRPr lang="en-US" b="1" dirty="0"/>
          </a:p>
          <a:p>
            <a:r>
              <a:rPr lang="en-US" b="1" dirty="0"/>
              <a:t>Handout:</a:t>
            </a:r>
          </a:p>
          <a:p>
            <a:r>
              <a:rPr lang="en-US" dirty="0"/>
              <a:t>4.92 TEAMS Handout</a:t>
            </a:r>
          </a:p>
          <a:p>
            <a:endParaRPr lang="en-US" dirty="0"/>
          </a:p>
        </p:txBody>
      </p:sp>
      <p:sp>
        <p:nvSpPr>
          <p:cNvPr id="4" name="Slide Number Placeholder 3"/>
          <p:cNvSpPr>
            <a:spLocks noGrp="1"/>
          </p:cNvSpPr>
          <p:nvPr>
            <p:ph type="sldNum" sz="quarter" idx="5"/>
          </p:nvPr>
        </p:nvSpPr>
        <p:spPr/>
        <p:txBody>
          <a:bodyPr/>
          <a:lstStyle/>
          <a:p>
            <a:pPr>
              <a:defRPr/>
            </a:pPr>
            <a:fld id="{B343A7AF-5232-7E40-A5A6-D6735FA4C521}" type="slidenum">
              <a:rPr lang="en-US" smtClean="0"/>
              <a:pPr>
                <a:defRPr/>
              </a:pPr>
              <a:t>7</a:t>
            </a:fld>
            <a:endParaRPr lang="en-US"/>
          </a:p>
        </p:txBody>
      </p:sp>
    </p:spTree>
    <p:extLst>
      <p:ext uri="{BB962C8B-B14F-4D97-AF65-F5344CB8AC3E}">
        <p14:creationId xmlns:p14="http://schemas.microsoft.com/office/powerpoint/2010/main" val="2415818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 team has convened to develop the ISP, it should be included in a student’s IEP documentation and discussed at any IEP reviews to ensure it is still complete and up to date. If the individual is not a student or does not receive special education services through an IEP (such as for a temporary ISP), the plan should be maintained in a similar fashion with applicable staff members having a copy of the plan on file. </a:t>
            </a:r>
          </a:p>
          <a:p>
            <a:endParaRPr lang="en-US" dirty="0"/>
          </a:p>
          <a:p>
            <a:r>
              <a:rPr lang="en-US" dirty="0"/>
              <a:t>In addition, all individuals who are regularly on campus or assigned to the school with an active ISP should be listed in the BEFORE section </a:t>
            </a:r>
            <a:r>
              <a:rPr lang="en-US"/>
              <a:t>of the CMP</a:t>
            </a:r>
            <a:r>
              <a:rPr lang="en-US" dirty="0"/>
              <a:t>, along with any staff members who are assigned to assist that individual.</a:t>
            </a:r>
          </a:p>
        </p:txBody>
      </p:sp>
      <p:sp>
        <p:nvSpPr>
          <p:cNvPr id="4" name="Slide Number Placeholder 3"/>
          <p:cNvSpPr>
            <a:spLocks noGrp="1"/>
          </p:cNvSpPr>
          <p:nvPr>
            <p:ph type="sldNum" sz="quarter" idx="5"/>
          </p:nvPr>
        </p:nvSpPr>
        <p:spPr/>
        <p:txBody>
          <a:bodyPr/>
          <a:lstStyle/>
          <a:p>
            <a:pPr>
              <a:defRPr/>
            </a:pPr>
            <a:fld id="{B343A7AF-5232-7E40-A5A6-D6735FA4C521}" type="slidenum">
              <a:rPr lang="en-US" smtClean="0"/>
              <a:pPr>
                <a:defRPr/>
              </a:pPr>
              <a:t>8</a:t>
            </a:fld>
            <a:endParaRPr lang="en-US"/>
          </a:p>
        </p:txBody>
      </p:sp>
    </p:spTree>
    <p:extLst>
      <p:ext uri="{BB962C8B-B14F-4D97-AF65-F5344CB8AC3E}">
        <p14:creationId xmlns:p14="http://schemas.microsoft.com/office/powerpoint/2010/main" val="36280942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800"/>
            </a:lvl1pPr>
          </a:lstStyle>
          <a:p>
            <a:r>
              <a:rPr lang="en-US" dirty="0"/>
              <a:t>Click to edit Master title style</a:t>
            </a:r>
          </a:p>
        </p:txBody>
      </p:sp>
      <p:sp>
        <p:nvSpPr>
          <p:cNvPr id="3" name="Subtitle 2"/>
          <p:cNvSpPr>
            <a:spLocks noGrp="1"/>
          </p:cNvSpPr>
          <p:nvPr>
            <p:ph type="subTitle" idx="1"/>
          </p:nvPr>
        </p:nvSpPr>
        <p:spPr>
          <a:xfrm>
            <a:off x="1143000" y="3602038"/>
            <a:ext cx="6858000" cy="952207"/>
          </a:xfrm>
        </p:spPr>
        <p:txBody>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9992" y="5055773"/>
            <a:ext cx="6224016" cy="1274064"/>
          </a:xfrm>
          <a:prstGeom prst="rect">
            <a:avLst/>
          </a:prstGeom>
        </p:spPr>
      </p:pic>
    </p:spTree>
    <p:extLst>
      <p:ext uri="{BB962C8B-B14F-4D97-AF65-F5344CB8AC3E}">
        <p14:creationId xmlns:p14="http://schemas.microsoft.com/office/powerpoint/2010/main" val="2748689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6"/>
            <a:ext cx="8229600" cy="1042416"/>
          </a:xfrm>
        </p:spPr>
        <p:txBody>
          <a:bodyPr/>
          <a:lstStyle/>
          <a:p>
            <a:r>
              <a:rPr lang="en-US" dirty="0"/>
              <a:t>Click to edit Master title style</a:t>
            </a:r>
          </a:p>
        </p:txBody>
      </p:sp>
      <p:sp>
        <p:nvSpPr>
          <p:cNvPr id="3" name="Content Placeholder 2"/>
          <p:cNvSpPr>
            <a:spLocks noGrp="1"/>
          </p:cNvSpPr>
          <p:nvPr>
            <p:ph idx="1"/>
          </p:nvPr>
        </p:nvSpPr>
        <p:spPr>
          <a:xfrm>
            <a:off x="457200" y="1597981"/>
            <a:ext cx="8229600" cy="457898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9975" y="6356351"/>
            <a:ext cx="2057400" cy="365125"/>
          </a:xfrm>
        </p:spPr>
        <p:txBody>
          <a:bodyPr/>
          <a:lstStyle>
            <a:lvl1pPr>
              <a:defRPr sz="900"/>
            </a:lvl1pPr>
          </a:lstStyle>
          <a:p>
            <a:fld id="{0C2D2FCA-A509-419B-8F76-10819BEFAE6F}" type="datetimeFigureOut">
              <a:rPr lang="en-US" smtClean="0"/>
              <a:pPr/>
              <a:t>11/29/23</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a:xfrm>
            <a:off x="6626626" y="6356351"/>
            <a:ext cx="2057400" cy="365125"/>
          </a:xfrm>
        </p:spPr>
        <p:txBody>
          <a:bodyPr/>
          <a:lstStyle>
            <a:lvl1pPr>
              <a:defRPr sz="900"/>
            </a:lvl1pPr>
          </a:lstStyle>
          <a:p>
            <a:fld id="{602FC458-F1F2-4988-9912-50B92EDCE080}"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Tree>
    <p:extLst>
      <p:ext uri="{BB962C8B-B14F-4D97-AF65-F5344CB8AC3E}">
        <p14:creationId xmlns:p14="http://schemas.microsoft.com/office/powerpoint/2010/main" val="64007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9975" y="6356351"/>
            <a:ext cx="2057400" cy="365125"/>
          </a:xfrm>
        </p:spPr>
        <p:txBody>
          <a:bodyPr/>
          <a:lstStyle>
            <a:lvl1pPr>
              <a:defRPr sz="900"/>
            </a:lvl1pPr>
          </a:lstStyle>
          <a:p>
            <a:fld id="{0C2D2FCA-A509-419B-8F76-10819BEFAE6F}" type="datetimeFigureOut">
              <a:rPr lang="en-US" smtClean="0"/>
              <a:pPr/>
              <a:t>11/29/23</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a:xfrm>
            <a:off x="6626626" y="6356351"/>
            <a:ext cx="2057400" cy="365125"/>
          </a:xfrm>
        </p:spPr>
        <p:txBody>
          <a:bodyPr/>
          <a:lstStyle>
            <a:lvl1pPr>
              <a:defRPr sz="900"/>
            </a:lvl1pPr>
          </a:lstStyle>
          <a:p>
            <a:fld id="{602FC458-F1F2-4988-9912-50B92EDCE080}"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
        <p:nvSpPr>
          <p:cNvPr id="8" name="Title 1">
            <a:extLst>
              <a:ext uri="{FF2B5EF4-FFF2-40B4-BE49-F238E27FC236}">
                <a16:creationId xmlns:a16="http://schemas.microsoft.com/office/drawing/2014/main" id="{E567C778-7150-4C16-E826-EAB26AB4341E}"/>
              </a:ext>
            </a:extLst>
          </p:cNvPr>
          <p:cNvSpPr>
            <a:spLocks noGrp="1"/>
          </p:cNvSpPr>
          <p:nvPr>
            <p:ph type="title"/>
          </p:nvPr>
        </p:nvSpPr>
        <p:spPr>
          <a:xfrm>
            <a:off x="445186" y="1085764"/>
            <a:ext cx="7886700" cy="2852737"/>
          </a:xfrm>
        </p:spPr>
        <p:txBody>
          <a:bodyPr anchor="b"/>
          <a:lstStyle>
            <a:lvl1pPr>
              <a:defRPr sz="4500"/>
            </a:lvl1pPr>
          </a:lstStyle>
          <a:p>
            <a:r>
              <a:rPr lang="en-US" dirty="0"/>
              <a:t>Click to edit Master title style</a:t>
            </a:r>
          </a:p>
        </p:txBody>
      </p:sp>
      <p:sp>
        <p:nvSpPr>
          <p:cNvPr id="9" name="Text Placeholder 2">
            <a:extLst>
              <a:ext uri="{FF2B5EF4-FFF2-40B4-BE49-F238E27FC236}">
                <a16:creationId xmlns:a16="http://schemas.microsoft.com/office/drawing/2014/main" id="{11DFE1EB-C31C-D2B3-B672-C5E62EFF6511}"/>
              </a:ext>
            </a:extLst>
          </p:cNvPr>
          <p:cNvSpPr>
            <a:spLocks noGrp="1"/>
          </p:cNvSpPr>
          <p:nvPr>
            <p:ph type="body" idx="1"/>
          </p:nvPr>
        </p:nvSpPr>
        <p:spPr>
          <a:xfrm>
            <a:off x="445186" y="4057564"/>
            <a:ext cx="7886700" cy="1500187"/>
          </a:xfrm>
        </p:spPr>
        <p:txBody>
          <a:bodyPr/>
          <a:lstStyle>
            <a:lvl1pPr marL="0" indent="0">
              <a:buNone/>
              <a:defRPr sz="24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115061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9975" y="6356351"/>
            <a:ext cx="2057400" cy="365125"/>
          </a:xfrm>
        </p:spPr>
        <p:txBody>
          <a:bodyPr/>
          <a:lstStyle>
            <a:lvl1pPr>
              <a:defRPr sz="900"/>
            </a:lvl1pPr>
          </a:lstStyle>
          <a:p>
            <a:fld id="{0C2D2FCA-A509-419B-8F76-10819BEFAE6F}" type="datetimeFigureOut">
              <a:rPr lang="en-US" smtClean="0"/>
              <a:pPr/>
              <a:t>11/29/23</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a:xfrm>
            <a:off x="6626626" y="6356351"/>
            <a:ext cx="2057400" cy="365125"/>
          </a:xfrm>
        </p:spPr>
        <p:txBody>
          <a:bodyPr/>
          <a:lstStyle>
            <a:lvl1pPr>
              <a:defRPr sz="900"/>
            </a:lvl1pPr>
          </a:lstStyle>
          <a:p>
            <a:fld id="{602FC458-F1F2-4988-9912-50B92EDCE080}"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
        <p:nvSpPr>
          <p:cNvPr id="8" name="Google Shape;21;p79">
            <a:extLst>
              <a:ext uri="{FF2B5EF4-FFF2-40B4-BE49-F238E27FC236}">
                <a16:creationId xmlns:a16="http://schemas.microsoft.com/office/drawing/2014/main" id="{C27D60D1-0E9C-6134-EA12-A1D925052BE5}"/>
              </a:ext>
            </a:extLst>
          </p:cNvPr>
          <p:cNvSpPr txBox="1">
            <a:spLocks noGrp="1"/>
          </p:cNvSpPr>
          <p:nvPr>
            <p:ph type="title"/>
          </p:nvPr>
        </p:nvSpPr>
        <p:spPr>
          <a:xfrm>
            <a:off x="685800" y="457200"/>
            <a:ext cx="78867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dirty="0"/>
          </a:p>
        </p:txBody>
      </p:sp>
      <p:sp>
        <p:nvSpPr>
          <p:cNvPr id="9" name="Google Shape;22;p79">
            <a:extLst>
              <a:ext uri="{FF2B5EF4-FFF2-40B4-BE49-F238E27FC236}">
                <a16:creationId xmlns:a16="http://schemas.microsoft.com/office/drawing/2014/main" id="{D057D77D-2AC9-1B7D-F084-2B323C44E62A}"/>
              </a:ext>
            </a:extLst>
          </p:cNvPr>
          <p:cNvSpPr txBox="1">
            <a:spLocks noGrp="1"/>
          </p:cNvSpPr>
          <p:nvPr>
            <p:ph type="body" idx="1" hasCustomPrompt="1"/>
          </p:nvPr>
        </p:nvSpPr>
        <p:spPr>
          <a:xfrm>
            <a:off x="685800" y="2210833"/>
            <a:ext cx="7886700" cy="3891485"/>
          </a:xfrm>
          <a:prstGeom prst="rect">
            <a:avLst/>
          </a:prstGeom>
          <a:noFill/>
          <a:ln>
            <a:noFill/>
          </a:ln>
        </p:spPr>
        <p:txBody>
          <a:bodyPr spcFirstLastPara="1" wrap="square" lIns="91425" tIns="91425" rIns="91425" bIns="91425" anchor="t" anchorCtr="0">
            <a:noAutofit/>
          </a:bodyPr>
          <a:lstStyle>
            <a:lvl1pPr marL="0" lvl="0" indent="0" algn="l">
              <a:lnSpc>
                <a:spcPct val="115000"/>
              </a:lnSpc>
              <a:spcBef>
                <a:spcPts val="0"/>
              </a:spcBef>
              <a:spcAft>
                <a:spcPts val="0"/>
              </a:spcAft>
              <a:buSzPct val="75000"/>
              <a:buFont typeface="Arial" panose="020B0604020202020204" pitchFamily="34" charset="0"/>
              <a:buNone/>
              <a:defRPr sz="2400" b="0"/>
            </a:lvl1pPr>
            <a:lvl2pPr marL="914378" lvl="1" indent="-323842" algn="l">
              <a:lnSpc>
                <a:spcPct val="115000"/>
              </a:lnSpc>
              <a:spcBef>
                <a:spcPts val="1600"/>
              </a:spcBef>
              <a:spcAft>
                <a:spcPts val="0"/>
              </a:spcAft>
              <a:buSzPts val="1500"/>
              <a:buChar char="○"/>
              <a:defRPr/>
            </a:lvl2pPr>
            <a:lvl3pPr marL="1371566" lvl="2" indent="-323842" algn="l">
              <a:lnSpc>
                <a:spcPct val="115000"/>
              </a:lnSpc>
              <a:spcBef>
                <a:spcPts val="1600"/>
              </a:spcBef>
              <a:spcAft>
                <a:spcPts val="0"/>
              </a:spcAft>
              <a:buSzPts val="1500"/>
              <a:buChar char="■"/>
              <a:defRPr/>
            </a:lvl3pPr>
            <a:lvl4pPr marL="1828754" lvl="3" indent="-323842" algn="l">
              <a:lnSpc>
                <a:spcPct val="115000"/>
              </a:lnSpc>
              <a:spcBef>
                <a:spcPts val="1600"/>
              </a:spcBef>
              <a:spcAft>
                <a:spcPts val="0"/>
              </a:spcAft>
              <a:buSzPts val="1500"/>
              <a:buChar char="●"/>
              <a:defRPr/>
            </a:lvl4pPr>
            <a:lvl5pPr marL="2285943" lvl="4" indent="-323842" algn="l">
              <a:lnSpc>
                <a:spcPct val="115000"/>
              </a:lnSpc>
              <a:spcBef>
                <a:spcPts val="1600"/>
              </a:spcBef>
              <a:spcAft>
                <a:spcPts val="0"/>
              </a:spcAft>
              <a:buSzPts val="1500"/>
              <a:buChar char="○"/>
              <a:defRPr/>
            </a:lvl5pPr>
            <a:lvl6pPr marL="2743132" lvl="5" indent="-323842" algn="l">
              <a:lnSpc>
                <a:spcPct val="115000"/>
              </a:lnSpc>
              <a:spcBef>
                <a:spcPts val="1600"/>
              </a:spcBef>
              <a:spcAft>
                <a:spcPts val="0"/>
              </a:spcAft>
              <a:buSzPts val="1500"/>
              <a:buChar char="■"/>
              <a:defRPr/>
            </a:lvl6pPr>
            <a:lvl7pPr marL="3200320" lvl="6" indent="-323842" algn="l">
              <a:lnSpc>
                <a:spcPct val="115000"/>
              </a:lnSpc>
              <a:spcBef>
                <a:spcPts val="1600"/>
              </a:spcBef>
              <a:spcAft>
                <a:spcPts val="0"/>
              </a:spcAft>
              <a:buSzPts val="1500"/>
              <a:buChar char="●"/>
              <a:defRPr/>
            </a:lvl7pPr>
            <a:lvl8pPr marL="3657509" lvl="7" indent="-323842" algn="l">
              <a:lnSpc>
                <a:spcPct val="115000"/>
              </a:lnSpc>
              <a:spcBef>
                <a:spcPts val="1600"/>
              </a:spcBef>
              <a:spcAft>
                <a:spcPts val="0"/>
              </a:spcAft>
              <a:buSzPts val="1500"/>
              <a:buChar char="○"/>
              <a:defRPr/>
            </a:lvl8pPr>
            <a:lvl9pPr marL="4114697" lvl="8" indent="-323842" algn="l">
              <a:lnSpc>
                <a:spcPct val="115000"/>
              </a:lnSpc>
              <a:spcBef>
                <a:spcPts val="1600"/>
              </a:spcBef>
              <a:spcAft>
                <a:spcPts val="1600"/>
              </a:spcAft>
              <a:buSzPts val="1500"/>
              <a:buChar char="■"/>
              <a:defRPr/>
            </a:lvl9pPr>
          </a:lstStyle>
          <a:p>
            <a:r>
              <a:rPr lang="en-US" dirty="0"/>
              <a:t>Click to add info</a:t>
            </a:r>
          </a:p>
          <a:p>
            <a:endParaRPr lang="en-US" dirty="0"/>
          </a:p>
          <a:p>
            <a:endParaRPr lang="en-US" dirty="0"/>
          </a:p>
          <a:p>
            <a:endParaRPr dirty="0"/>
          </a:p>
        </p:txBody>
      </p:sp>
      <p:sp>
        <p:nvSpPr>
          <p:cNvPr id="11" name="Content Placeholder 10">
            <a:extLst>
              <a:ext uri="{FF2B5EF4-FFF2-40B4-BE49-F238E27FC236}">
                <a16:creationId xmlns:a16="http://schemas.microsoft.com/office/drawing/2014/main" id="{E39E52C1-73F9-2BCA-3307-9E6E552795F1}"/>
              </a:ext>
            </a:extLst>
          </p:cNvPr>
          <p:cNvSpPr>
            <a:spLocks noGrp="1"/>
          </p:cNvSpPr>
          <p:nvPr>
            <p:ph sz="quarter" idx="13" hasCustomPrompt="1"/>
          </p:nvPr>
        </p:nvSpPr>
        <p:spPr>
          <a:xfrm>
            <a:off x="685800" y="1353595"/>
            <a:ext cx="7886700" cy="724443"/>
          </a:xfrm>
        </p:spPr>
        <p:txBody>
          <a:bodyPr anchor="ctr"/>
          <a:lstStyle>
            <a:lvl1pPr marL="0" indent="0">
              <a:buNone/>
              <a:defRPr sz="2800"/>
            </a:lvl1pPr>
          </a:lstStyle>
          <a:p>
            <a:pPr lvl="0"/>
            <a:r>
              <a:rPr lang="en-US" dirty="0"/>
              <a:t>Click to edit Subtitle</a:t>
            </a:r>
          </a:p>
        </p:txBody>
      </p:sp>
    </p:spTree>
    <p:extLst>
      <p:ext uri="{BB962C8B-B14F-4D97-AF65-F5344CB8AC3E}">
        <p14:creationId xmlns:p14="http://schemas.microsoft.com/office/powerpoint/2010/main" val="2733102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D2FCA-A509-419B-8F76-10819BEFAE6F}" type="datetimeFigureOut">
              <a:rPr lang="en-US" smtClean="0"/>
              <a:t>11/29/23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2FC458-F1F2-4988-9912-50B92EDCE080}"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Tree>
    <p:extLst>
      <p:ext uri="{BB962C8B-B14F-4D97-AF65-F5344CB8AC3E}">
        <p14:creationId xmlns:p14="http://schemas.microsoft.com/office/powerpoint/2010/main" val="18771957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5127"/>
            <a:ext cx="8229600" cy="1046424"/>
          </a:xfrm>
          <a:prstGeom prst="rect">
            <a:avLst/>
          </a:prstGeom>
        </p:spPr>
        <p:txBody>
          <a:bodyPr vert="horz" lIns="0" tIns="0" rIns="0" bIns="0" rtlCol="0" anchor="ctr">
            <a:noAutofit/>
          </a:bodyPr>
          <a:lstStyle/>
          <a:p>
            <a:r>
              <a:rPr lang="en-US" dirty="0"/>
              <a:t>Click to edit Master title style</a:t>
            </a:r>
          </a:p>
        </p:txBody>
      </p:sp>
      <p:sp>
        <p:nvSpPr>
          <p:cNvPr id="3" name="Text Placeholder 2"/>
          <p:cNvSpPr>
            <a:spLocks noGrp="1"/>
          </p:cNvSpPr>
          <p:nvPr>
            <p:ph type="body" idx="1"/>
          </p:nvPr>
        </p:nvSpPr>
        <p:spPr>
          <a:xfrm>
            <a:off x="457200" y="1597981"/>
            <a:ext cx="8229600" cy="4578982"/>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68852" y="6356351"/>
            <a:ext cx="2057400" cy="365125"/>
          </a:xfrm>
          <a:prstGeom prst="rect">
            <a:avLst/>
          </a:prstGeom>
        </p:spPr>
        <p:txBody>
          <a:bodyPr vert="horz" lIns="0" tIns="0" rIns="0" bIns="0" rtlCol="0" anchor="b" anchorCtr="0">
            <a:noAutofit/>
          </a:bodyPr>
          <a:lstStyle>
            <a:lvl1pPr algn="l">
              <a:defRPr sz="900">
                <a:solidFill>
                  <a:schemeClr val="tx1">
                    <a:tint val="75000"/>
                  </a:schemeClr>
                </a:solidFill>
              </a:defRPr>
            </a:lvl1pPr>
          </a:lstStyle>
          <a:p>
            <a:fld id="{0C2D2FCA-A509-419B-8F76-10819BEFAE6F}" type="datetimeFigureOut">
              <a:rPr lang="en-US" smtClean="0"/>
              <a:pPr/>
              <a:t>11/29/23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0" tIns="0" rIns="0" bIns="0" rtlCol="0" anchor="b" anchorCtr="0">
            <a:noAutofit/>
          </a:bodyP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644381" y="6356351"/>
            <a:ext cx="2057400" cy="365125"/>
          </a:xfrm>
          <a:prstGeom prst="rect">
            <a:avLst/>
          </a:prstGeom>
        </p:spPr>
        <p:txBody>
          <a:bodyPr vert="horz" lIns="0" tIns="0" rIns="0" bIns="0" rtlCol="0" anchor="b" anchorCtr="0">
            <a:noAutofit/>
          </a:bodyPr>
          <a:lstStyle>
            <a:lvl1pPr algn="r">
              <a:defRPr sz="900">
                <a:solidFill>
                  <a:schemeClr val="tx1">
                    <a:tint val="75000"/>
                  </a:schemeClr>
                </a:solidFill>
              </a:defRPr>
            </a:lvl1pPr>
          </a:lstStyle>
          <a:p>
            <a:fld id="{602FC458-F1F2-4988-9912-50B92EDCE080}" type="slidenum">
              <a:rPr lang="en-US" smtClean="0"/>
              <a:pPr/>
              <a:t>‹#›</a:t>
            </a:fld>
            <a:endParaRPr lang="en-US"/>
          </a:p>
        </p:txBody>
      </p:sp>
    </p:spTree>
    <p:extLst>
      <p:ext uri="{BB962C8B-B14F-4D97-AF65-F5344CB8AC3E}">
        <p14:creationId xmlns:p14="http://schemas.microsoft.com/office/powerpoint/2010/main" val="632210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1" r:id="rId4"/>
    <p:sldLayoutId id="2147483667" r:id="rId5"/>
  </p:sldLayoutIdLst>
  <p:txStyles>
    <p:titleStyle>
      <a:lvl1pPr algn="l" defTabSz="914400" rtl="0" eaLnBrk="1" latinLnBrk="0" hangingPunct="1">
        <a:lnSpc>
          <a:spcPct val="90000"/>
        </a:lnSpc>
        <a:spcBef>
          <a:spcPct val="0"/>
        </a:spcBef>
        <a:buNone/>
        <a:defRPr sz="40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Clr>
          <a:schemeClr val="tx2">
            <a:lumMod val="75000"/>
          </a:schemeClr>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2">
            <a:lumMod val="75000"/>
          </a:schemeClr>
        </a:buClr>
        <a:buFont typeface="Calibri" panose="020F050202020403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lumMod val="75000"/>
          </a:schemeClr>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8D640-70E3-61E3-CFB2-DDA3F153E834}"/>
              </a:ext>
            </a:extLst>
          </p:cNvPr>
          <p:cNvSpPr>
            <a:spLocks noGrp="1"/>
          </p:cNvSpPr>
          <p:nvPr>
            <p:ph type="ctrTitle"/>
          </p:nvPr>
        </p:nvSpPr>
        <p:spPr/>
        <p:txBody>
          <a:bodyPr>
            <a:normAutofit/>
          </a:bodyPr>
          <a:lstStyle/>
          <a:p>
            <a:r>
              <a:rPr lang="en-US" dirty="0"/>
              <a:t>Developing Your CMP</a:t>
            </a:r>
          </a:p>
        </p:txBody>
      </p:sp>
      <p:sp>
        <p:nvSpPr>
          <p:cNvPr id="3" name="Subtitle 2">
            <a:extLst>
              <a:ext uri="{FF2B5EF4-FFF2-40B4-BE49-F238E27FC236}">
                <a16:creationId xmlns:a16="http://schemas.microsoft.com/office/drawing/2014/main" id="{A3EE97B3-6763-7E34-BEC1-3E551256AA18}"/>
              </a:ext>
            </a:extLst>
          </p:cNvPr>
          <p:cNvSpPr>
            <a:spLocks noGrp="1"/>
          </p:cNvSpPr>
          <p:nvPr>
            <p:ph type="subTitle" idx="1"/>
          </p:nvPr>
        </p:nvSpPr>
        <p:spPr/>
        <p:txBody>
          <a:bodyPr/>
          <a:lstStyle/>
          <a:p>
            <a:r>
              <a:rPr lang="en-US" dirty="0"/>
              <a:t>School Crisis, Emergency Management and Medical Emergency Response Plan</a:t>
            </a:r>
          </a:p>
        </p:txBody>
      </p:sp>
    </p:spTree>
    <p:extLst>
      <p:ext uri="{BB962C8B-B14F-4D97-AF65-F5344CB8AC3E}">
        <p14:creationId xmlns:p14="http://schemas.microsoft.com/office/powerpoint/2010/main" val="2963366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B140-03D8-9DD0-9F4B-D6DA67E6831D}"/>
              </a:ext>
            </a:extLst>
          </p:cNvPr>
          <p:cNvSpPr>
            <a:spLocks noGrp="1"/>
          </p:cNvSpPr>
          <p:nvPr>
            <p:ph type="title"/>
          </p:nvPr>
        </p:nvSpPr>
        <p:spPr/>
        <p:txBody>
          <a:bodyPr/>
          <a:lstStyle/>
          <a:p>
            <a:r>
              <a:rPr lang="en-US" dirty="0"/>
              <a:t>Unit 4: Additional Needs</a:t>
            </a:r>
          </a:p>
        </p:txBody>
      </p:sp>
      <p:sp>
        <p:nvSpPr>
          <p:cNvPr id="3" name="Text Placeholder 2">
            <a:extLst>
              <a:ext uri="{FF2B5EF4-FFF2-40B4-BE49-F238E27FC236}">
                <a16:creationId xmlns:a16="http://schemas.microsoft.com/office/drawing/2014/main" id="{9FB5134E-5097-AE7E-165C-07707ADC161C}"/>
              </a:ext>
            </a:extLst>
          </p:cNvPr>
          <p:cNvSpPr>
            <a:spLocks noGrp="1"/>
          </p:cNvSpPr>
          <p:nvPr>
            <p:ph type="body" idx="1"/>
          </p:nvPr>
        </p:nvSpPr>
        <p:spPr/>
        <p:txBody>
          <a:bodyPr/>
          <a:lstStyle/>
          <a:p>
            <a:r>
              <a:rPr lang="en-US" dirty="0"/>
              <a:t>Considerations </a:t>
            </a:r>
            <a:r>
              <a:rPr lang="en-US"/>
              <a:t>for Individuals </a:t>
            </a:r>
            <a:r>
              <a:rPr lang="en-US" dirty="0"/>
              <a:t>with Additional Needs</a:t>
            </a:r>
          </a:p>
        </p:txBody>
      </p:sp>
    </p:spTree>
    <p:extLst>
      <p:ext uri="{BB962C8B-B14F-4D97-AF65-F5344CB8AC3E}">
        <p14:creationId xmlns:p14="http://schemas.microsoft.com/office/powerpoint/2010/main" val="3737487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E0A6E-E8CA-ABDB-2CA6-1145C81590C0}"/>
              </a:ext>
            </a:extLst>
          </p:cNvPr>
          <p:cNvSpPr>
            <a:spLocks noGrp="1"/>
          </p:cNvSpPr>
          <p:nvPr>
            <p:ph type="title"/>
          </p:nvPr>
        </p:nvSpPr>
        <p:spPr/>
        <p:txBody>
          <a:bodyPr/>
          <a:lstStyle/>
          <a:p>
            <a:r>
              <a:rPr lang="en-US" dirty="0"/>
              <a:t>Module 9</a:t>
            </a:r>
          </a:p>
        </p:txBody>
      </p:sp>
      <p:sp>
        <p:nvSpPr>
          <p:cNvPr id="3" name="Text Placeholder 2">
            <a:extLst>
              <a:ext uri="{FF2B5EF4-FFF2-40B4-BE49-F238E27FC236}">
                <a16:creationId xmlns:a16="http://schemas.microsoft.com/office/drawing/2014/main" id="{0663C6A8-1254-B642-9CBE-712C03148EF5}"/>
              </a:ext>
            </a:extLst>
          </p:cNvPr>
          <p:cNvSpPr>
            <a:spLocks noGrp="1"/>
          </p:cNvSpPr>
          <p:nvPr>
            <p:ph type="body" idx="1"/>
          </p:nvPr>
        </p:nvSpPr>
        <p:spPr/>
        <p:txBody>
          <a:bodyPr/>
          <a:lstStyle/>
          <a:p>
            <a:r>
              <a:rPr lang="en-US" dirty="0"/>
              <a:t>Planning for Individuals with Additional Needs</a:t>
            </a:r>
          </a:p>
        </p:txBody>
      </p:sp>
    </p:spTree>
    <p:extLst>
      <p:ext uri="{BB962C8B-B14F-4D97-AF65-F5344CB8AC3E}">
        <p14:creationId xmlns:p14="http://schemas.microsoft.com/office/powerpoint/2010/main" val="2545185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0D1A6-BC18-E41A-A181-85CDA3AA9BD1}"/>
              </a:ext>
            </a:extLst>
          </p:cNvPr>
          <p:cNvSpPr>
            <a:spLocks noGrp="1"/>
          </p:cNvSpPr>
          <p:nvPr>
            <p:ph type="title"/>
          </p:nvPr>
        </p:nvSpPr>
        <p:spPr/>
        <p:txBody>
          <a:bodyPr/>
          <a:lstStyle/>
          <a:p>
            <a:r>
              <a:rPr lang="en-US" dirty="0"/>
              <a:t>Individual Safety Plans</a:t>
            </a:r>
          </a:p>
        </p:txBody>
      </p:sp>
      <p:sp>
        <p:nvSpPr>
          <p:cNvPr id="3" name="Text Placeholder 2">
            <a:extLst>
              <a:ext uri="{FF2B5EF4-FFF2-40B4-BE49-F238E27FC236}">
                <a16:creationId xmlns:a16="http://schemas.microsoft.com/office/drawing/2014/main" id="{92A5419F-0CF7-1914-1AEA-2C7068F006E8}"/>
              </a:ext>
            </a:extLst>
          </p:cNvPr>
          <p:cNvSpPr>
            <a:spLocks noGrp="1"/>
          </p:cNvSpPr>
          <p:nvPr>
            <p:ph type="body" idx="1"/>
          </p:nvPr>
        </p:nvSpPr>
        <p:spPr/>
        <p:txBody>
          <a:bodyPr/>
          <a:lstStyle/>
          <a:p>
            <a:pPr marL="342900" indent="-342900">
              <a:buFont typeface="Arial" panose="020B0604020202020204" pitchFamily="34" charset="0"/>
              <a:buChar char="•"/>
            </a:pPr>
            <a:r>
              <a:rPr lang="en-US" dirty="0"/>
              <a:t>Functional Needs: mobility assistance, deaf/hard of hearing, visually impaired</a:t>
            </a:r>
          </a:p>
          <a:p>
            <a:pPr marL="342900" indent="-342900">
              <a:buFont typeface="Arial" panose="020B0604020202020204" pitchFamily="34" charset="0"/>
              <a:buChar char="•"/>
            </a:pPr>
            <a:r>
              <a:rPr lang="en-US" dirty="0"/>
              <a:t>Access needs: use of ramps or elevators instead of stairs</a:t>
            </a:r>
          </a:p>
          <a:p>
            <a:pPr marL="342900" indent="-342900">
              <a:buFont typeface="Arial" panose="020B0604020202020204" pitchFamily="34" charset="0"/>
              <a:buChar char="•"/>
            </a:pPr>
            <a:r>
              <a:rPr lang="en-US" dirty="0"/>
              <a:t>Language needs: second language learners</a:t>
            </a:r>
          </a:p>
          <a:p>
            <a:pPr marL="342900" indent="-342900">
              <a:buFont typeface="Arial" panose="020B0604020202020204" pitchFamily="34" charset="0"/>
              <a:buChar char="•"/>
            </a:pPr>
            <a:r>
              <a:rPr lang="en-US" dirty="0"/>
              <a:t>Cognitive needs: inability to respond independently</a:t>
            </a:r>
          </a:p>
          <a:p>
            <a:pPr marL="342900" indent="-342900">
              <a:buFont typeface="Arial" panose="020B0604020202020204" pitchFamily="34" charset="0"/>
              <a:buChar char="•"/>
            </a:pPr>
            <a:r>
              <a:rPr lang="en-US" dirty="0"/>
              <a:t>Medical needs: seizure activity, ancillary equipment, diabetic needs</a:t>
            </a:r>
          </a:p>
        </p:txBody>
      </p:sp>
      <p:sp>
        <p:nvSpPr>
          <p:cNvPr id="4" name="Content Placeholder 3">
            <a:extLst>
              <a:ext uri="{FF2B5EF4-FFF2-40B4-BE49-F238E27FC236}">
                <a16:creationId xmlns:a16="http://schemas.microsoft.com/office/drawing/2014/main" id="{DD1E709E-9744-19A4-92C7-95745D088062}"/>
              </a:ext>
            </a:extLst>
          </p:cNvPr>
          <p:cNvSpPr>
            <a:spLocks noGrp="1"/>
          </p:cNvSpPr>
          <p:nvPr>
            <p:ph sz="quarter" idx="13"/>
          </p:nvPr>
        </p:nvSpPr>
        <p:spPr/>
        <p:txBody>
          <a:bodyPr/>
          <a:lstStyle/>
          <a:p>
            <a:r>
              <a:rPr lang="en-US" dirty="0"/>
              <a:t>Exist for individuals with additional needs</a:t>
            </a:r>
          </a:p>
        </p:txBody>
      </p:sp>
    </p:spTree>
    <p:extLst>
      <p:ext uri="{BB962C8B-B14F-4D97-AF65-F5344CB8AC3E}">
        <p14:creationId xmlns:p14="http://schemas.microsoft.com/office/powerpoint/2010/main" val="1042216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93DD5-694C-70E5-25F2-207907E6B52A}"/>
              </a:ext>
            </a:extLst>
          </p:cNvPr>
          <p:cNvSpPr>
            <a:spLocks noGrp="1"/>
          </p:cNvSpPr>
          <p:nvPr>
            <p:ph type="title"/>
          </p:nvPr>
        </p:nvSpPr>
        <p:spPr/>
        <p:txBody>
          <a:bodyPr/>
          <a:lstStyle/>
          <a:p>
            <a:r>
              <a:rPr lang="en-US" dirty="0"/>
              <a:t>Functional and Access Needs</a:t>
            </a:r>
          </a:p>
        </p:txBody>
      </p:sp>
      <p:sp>
        <p:nvSpPr>
          <p:cNvPr id="3" name="Content Placeholder 2">
            <a:extLst>
              <a:ext uri="{FF2B5EF4-FFF2-40B4-BE49-F238E27FC236}">
                <a16:creationId xmlns:a16="http://schemas.microsoft.com/office/drawing/2014/main" id="{73BF2681-4389-0B71-AD08-F0C0C2F6FFC6}"/>
              </a:ext>
            </a:extLst>
          </p:cNvPr>
          <p:cNvSpPr>
            <a:spLocks noGrp="1"/>
          </p:cNvSpPr>
          <p:nvPr>
            <p:ph idx="1"/>
          </p:nvPr>
        </p:nvSpPr>
        <p:spPr/>
        <p:txBody>
          <a:bodyPr/>
          <a:lstStyle/>
          <a:p>
            <a:r>
              <a:rPr lang="en-US" dirty="0"/>
              <a:t>May be permanent</a:t>
            </a:r>
          </a:p>
          <a:p>
            <a:pPr lvl="1"/>
            <a:r>
              <a:rPr lang="en-US" dirty="0"/>
              <a:t>Identified physical disability</a:t>
            </a:r>
          </a:p>
          <a:p>
            <a:pPr lvl="1"/>
            <a:r>
              <a:rPr lang="en-US" dirty="0"/>
              <a:t>Physician diagnosed </a:t>
            </a:r>
          </a:p>
          <a:p>
            <a:r>
              <a:rPr lang="en-US" dirty="0"/>
              <a:t>May be temporary</a:t>
            </a:r>
          </a:p>
          <a:p>
            <a:pPr lvl="1"/>
            <a:r>
              <a:rPr lang="en-US" dirty="0"/>
              <a:t>Surgical procedure</a:t>
            </a:r>
          </a:p>
          <a:p>
            <a:pPr lvl="1"/>
            <a:r>
              <a:rPr lang="en-US" dirty="0"/>
              <a:t>Temporary Injury</a:t>
            </a:r>
          </a:p>
          <a:p>
            <a:pPr lvl="1"/>
            <a:endParaRPr lang="en-US" dirty="0"/>
          </a:p>
        </p:txBody>
      </p:sp>
    </p:spTree>
    <p:extLst>
      <p:ext uri="{BB962C8B-B14F-4D97-AF65-F5344CB8AC3E}">
        <p14:creationId xmlns:p14="http://schemas.microsoft.com/office/powerpoint/2010/main" val="83369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FFA2D-40D2-59BF-34A5-8ADB267FDE9C}"/>
              </a:ext>
            </a:extLst>
          </p:cNvPr>
          <p:cNvSpPr>
            <a:spLocks noGrp="1"/>
          </p:cNvSpPr>
          <p:nvPr>
            <p:ph type="title"/>
          </p:nvPr>
        </p:nvSpPr>
        <p:spPr/>
        <p:txBody>
          <a:bodyPr/>
          <a:lstStyle/>
          <a:p>
            <a:r>
              <a:rPr lang="en-US" dirty="0"/>
              <a:t>Assignments During a Crisis</a:t>
            </a:r>
          </a:p>
        </p:txBody>
      </p:sp>
      <p:sp>
        <p:nvSpPr>
          <p:cNvPr id="3" name="Content Placeholder 2">
            <a:extLst>
              <a:ext uri="{FF2B5EF4-FFF2-40B4-BE49-F238E27FC236}">
                <a16:creationId xmlns:a16="http://schemas.microsoft.com/office/drawing/2014/main" id="{CE23F91B-0D6F-3042-3C00-911394332BA8}"/>
              </a:ext>
            </a:extLst>
          </p:cNvPr>
          <p:cNvSpPr>
            <a:spLocks noGrp="1"/>
          </p:cNvSpPr>
          <p:nvPr>
            <p:ph idx="1"/>
          </p:nvPr>
        </p:nvSpPr>
        <p:spPr/>
        <p:txBody>
          <a:bodyPr/>
          <a:lstStyle/>
          <a:p>
            <a:r>
              <a:rPr lang="en-US" dirty="0"/>
              <a:t>Individuals who need additional help are listed in CMP</a:t>
            </a:r>
          </a:p>
          <a:p>
            <a:r>
              <a:rPr lang="en-US" dirty="0"/>
              <a:t>Staff assigned will be trained on how to best assist</a:t>
            </a:r>
          </a:p>
          <a:p>
            <a:r>
              <a:rPr lang="en-US" dirty="0"/>
              <a:t>Back up staff may be trained on multiple individuals</a:t>
            </a:r>
          </a:p>
          <a:p>
            <a:endParaRPr lang="en-US" dirty="0"/>
          </a:p>
        </p:txBody>
      </p:sp>
    </p:spTree>
    <p:extLst>
      <p:ext uri="{BB962C8B-B14F-4D97-AF65-F5344CB8AC3E}">
        <p14:creationId xmlns:p14="http://schemas.microsoft.com/office/powerpoint/2010/main" val="1317258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93DD5-694C-70E5-25F2-207907E6B52A}"/>
              </a:ext>
            </a:extLst>
          </p:cNvPr>
          <p:cNvSpPr>
            <a:spLocks noGrp="1"/>
          </p:cNvSpPr>
          <p:nvPr>
            <p:ph type="title"/>
          </p:nvPr>
        </p:nvSpPr>
        <p:spPr/>
        <p:txBody>
          <a:bodyPr/>
          <a:lstStyle/>
          <a:p>
            <a:r>
              <a:rPr lang="en-US" dirty="0"/>
              <a:t>Developing the ISP</a:t>
            </a:r>
          </a:p>
        </p:txBody>
      </p:sp>
      <p:sp>
        <p:nvSpPr>
          <p:cNvPr id="3" name="Content Placeholder 2">
            <a:extLst>
              <a:ext uri="{FF2B5EF4-FFF2-40B4-BE49-F238E27FC236}">
                <a16:creationId xmlns:a16="http://schemas.microsoft.com/office/drawing/2014/main" id="{73BF2681-4389-0B71-AD08-F0C0C2F6FFC6}"/>
              </a:ext>
            </a:extLst>
          </p:cNvPr>
          <p:cNvSpPr>
            <a:spLocks noGrp="1"/>
          </p:cNvSpPr>
          <p:nvPr>
            <p:ph idx="1"/>
          </p:nvPr>
        </p:nvSpPr>
        <p:spPr/>
        <p:txBody>
          <a:bodyPr/>
          <a:lstStyle/>
          <a:p>
            <a:r>
              <a:rPr lang="en-US" dirty="0"/>
              <a:t>TEAMS concept</a:t>
            </a:r>
          </a:p>
          <a:p>
            <a:pPr lvl="1"/>
            <a:r>
              <a:rPr lang="en-US" dirty="0"/>
              <a:t>Transportation</a:t>
            </a:r>
          </a:p>
          <a:p>
            <a:pPr lvl="1"/>
            <a:r>
              <a:rPr lang="en-US" dirty="0"/>
              <a:t>Emotional/Mental/Behavioral Health</a:t>
            </a:r>
          </a:p>
          <a:p>
            <a:pPr lvl="1"/>
            <a:r>
              <a:rPr lang="en-US" dirty="0"/>
              <a:t>Auxiliary Communication</a:t>
            </a:r>
          </a:p>
          <a:p>
            <a:pPr lvl="1"/>
            <a:r>
              <a:rPr lang="en-US" dirty="0"/>
              <a:t>Medical Health</a:t>
            </a:r>
          </a:p>
          <a:p>
            <a:pPr lvl="1"/>
            <a:r>
              <a:rPr lang="en-US" dirty="0"/>
              <a:t>Security and Supervision</a:t>
            </a:r>
          </a:p>
          <a:p>
            <a:pPr lvl="1"/>
            <a:endParaRPr lang="en-US" dirty="0"/>
          </a:p>
        </p:txBody>
      </p:sp>
    </p:spTree>
    <p:extLst>
      <p:ext uri="{BB962C8B-B14F-4D97-AF65-F5344CB8AC3E}">
        <p14:creationId xmlns:p14="http://schemas.microsoft.com/office/powerpoint/2010/main" val="142241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93DD5-694C-70E5-25F2-207907E6B52A}"/>
              </a:ext>
            </a:extLst>
          </p:cNvPr>
          <p:cNvSpPr>
            <a:spLocks noGrp="1"/>
          </p:cNvSpPr>
          <p:nvPr>
            <p:ph type="title"/>
          </p:nvPr>
        </p:nvSpPr>
        <p:spPr/>
        <p:txBody>
          <a:bodyPr/>
          <a:lstStyle/>
          <a:p>
            <a:r>
              <a:rPr lang="en-US" dirty="0"/>
              <a:t>Documenting the ISP</a:t>
            </a:r>
          </a:p>
        </p:txBody>
      </p:sp>
      <p:sp>
        <p:nvSpPr>
          <p:cNvPr id="3" name="Content Placeholder 2">
            <a:extLst>
              <a:ext uri="{FF2B5EF4-FFF2-40B4-BE49-F238E27FC236}">
                <a16:creationId xmlns:a16="http://schemas.microsoft.com/office/drawing/2014/main" id="{73BF2681-4389-0B71-AD08-F0C0C2F6FFC6}"/>
              </a:ext>
            </a:extLst>
          </p:cNvPr>
          <p:cNvSpPr>
            <a:spLocks noGrp="1"/>
          </p:cNvSpPr>
          <p:nvPr>
            <p:ph idx="1"/>
          </p:nvPr>
        </p:nvSpPr>
        <p:spPr/>
        <p:txBody>
          <a:bodyPr/>
          <a:lstStyle/>
          <a:p>
            <a:r>
              <a:rPr lang="en-US" dirty="0"/>
              <a:t>Include with IEP or Section 504 paperwork</a:t>
            </a:r>
          </a:p>
          <a:p>
            <a:r>
              <a:rPr lang="en-US"/>
              <a:t>Individuals with temporary needs</a:t>
            </a:r>
            <a:endParaRPr lang="en-US">
              <a:cs typeface="Calibri"/>
            </a:endParaRPr>
          </a:p>
          <a:p>
            <a:r>
              <a:rPr lang="en-US" dirty="0"/>
              <a:t>Crisis Management Plan</a:t>
            </a:r>
          </a:p>
          <a:p>
            <a:r>
              <a:rPr lang="en-US" dirty="0"/>
              <a:t>Assigned staff members</a:t>
            </a:r>
          </a:p>
        </p:txBody>
      </p:sp>
    </p:spTree>
    <p:extLst>
      <p:ext uri="{BB962C8B-B14F-4D97-AF65-F5344CB8AC3E}">
        <p14:creationId xmlns:p14="http://schemas.microsoft.com/office/powerpoint/2010/main" val="371532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00990124495041A58B1EA7EE4B4C4D" ma:contentTypeVersion="8" ma:contentTypeDescription="Create a new document." ma:contentTypeScope="" ma:versionID="0b9cdecf54323b7d7cb1bc65c55e77fc">
  <xsd:schema xmlns:xsd="http://www.w3.org/2001/XMLSchema" xmlns:xs="http://www.w3.org/2001/XMLSchema" xmlns:p="http://schemas.microsoft.com/office/2006/metadata/properties" xmlns:ns2="1ef090b7-1718-4358-94c7-f197a560f3c7" xmlns:ns3="2f2bf79d-f94b-481f-b0fb-a36c5ae4a054" targetNamespace="http://schemas.microsoft.com/office/2006/metadata/properties" ma:root="true" ma:fieldsID="a0f6bcf3b6baeadd98277c4b192beb9a" ns2:_="" ns3:_="">
    <xsd:import namespace="1ef090b7-1718-4358-94c7-f197a560f3c7"/>
    <xsd:import namespace="2f2bf79d-f94b-481f-b0fb-a36c5ae4a05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f090b7-1718-4358-94c7-f197a560f3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0920e099-540f-4e49-b54d-0e500676ccf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2bf79d-f94b-481f-b0fb-a36c5ae4a05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e90210b-595e-4e08-96c1-c5d82ee6aafd}" ma:internalName="TaxCatchAll" ma:showField="CatchAllData" ma:web="2f2bf79d-f94b-481f-b0fb-a36c5ae4a05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ef090b7-1718-4358-94c7-f197a560f3c7">
      <Terms xmlns="http://schemas.microsoft.com/office/infopath/2007/PartnerControls"/>
    </lcf76f155ced4ddcb4097134ff3c332f>
    <TaxCatchAll xmlns="2f2bf79d-f94b-481f-b0fb-a36c5ae4a054" xsi:nil="true"/>
  </documentManagement>
</p:properties>
</file>

<file path=customXml/itemProps1.xml><?xml version="1.0" encoding="utf-8"?>
<ds:datastoreItem xmlns:ds="http://schemas.openxmlformats.org/officeDocument/2006/customXml" ds:itemID="{6F5DDD77-87B0-4EA0-980E-E7108829E4AF}"/>
</file>

<file path=customXml/itemProps2.xml><?xml version="1.0" encoding="utf-8"?>
<ds:datastoreItem xmlns:ds="http://schemas.openxmlformats.org/officeDocument/2006/customXml" ds:itemID="{CD8664AA-572E-4C31-914D-420BE0DF7BBC}">
  <ds:schemaRefs>
    <ds:schemaRef ds:uri="http://schemas.microsoft.com/sharepoint/v3/contenttype/forms"/>
  </ds:schemaRefs>
</ds:datastoreItem>
</file>

<file path=customXml/itemProps3.xml><?xml version="1.0" encoding="utf-8"?>
<ds:datastoreItem xmlns:ds="http://schemas.openxmlformats.org/officeDocument/2006/customXml" ds:itemID="{AA1084B1-E1F5-4C2D-994A-1AC266F5B02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3219</TotalTime>
  <Words>925</Words>
  <Application>Microsoft Macintosh PowerPoint</Application>
  <PresentationFormat>On-screen Show (4:3)</PresentationFormat>
  <Paragraphs>68</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Office Theme</vt:lpstr>
      <vt:lpstr>Developing Your CMP</vt:lpstr>
      <vt:lpstr>Unit 4: Additional Needs</vt:lpstr>
      <vt:lpstr>Module 9</vt:lpstr>
      <vt:lpstr>Individual Safety Plans</vt:lpstr>
      <vt:lpstr>Functional and Access Needs</vt:lpstr>
      <vt:lpstr>Assignments During a Crisis</vt:lpstr>
      <vt:lpstr>Developing the ISP</vt:lpstr>
      <vt:lpstr>Documenting the ISP</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Dietz, Marsha (DCJS)</dc:creator>
  <cp:lastModifiedBy>Ruby Moseley</cp:lastModifiedBy>
  <cp:revision>63</cp:revision>
  <dcterms:created xsi:type="dcterms:W3CDTF">2018-12-18T15:23:02Z</dcterms:created>
  <dcterms:modified xsi:type="dcterms:W3CDTF">2023-11-29T22:02:05Z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0x0101001400990124495041A58B1EA7EE4B4C4D</vt:lpwstr>
  </property>
</Properties>
</file>