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4"/>
    <p:sldMasterId id="2147483672" r:id="rId5"/>
  </p:sldMasterIdLst>
  <p:notesMasterIdLst>
    <p:notesMasterId r:id="rId29"/>
  </p:notesMasterIdLst>
  <p:sldIdLst>
    <p:sldId id="285" r:id="rId6"/>
    <p:sldId id="286" r:id="rId7"/>
    <p:sldId id="287" r:id="rId8"/>
    <p:sldId id="288" r:id="rId9"/>
    <p:sldId id="289" r:id="rId10"/>
    <p:sldId id="261" r:id="rId11"/>
    <p:sldId id="262" r:id="rId12"/>
    <p:sldId id="263" r:id="rId13"/>
    <p:sldId id="357" r:id="rId14"/>
    <p:sldId id="358" r:id="rId15"/>
    <p:sldId id="359" r:id="rId16"/>
    <p:sldId id="360" r:id="rId17"/>
    <p:sldId id="349" r:id="rId18"/>
    <p:sldId id="371" r:id="rId19"/>
    <p:sldId id="372" r:id="rId20"/>
    <p:sldId id="373" r:id="rId21"/>
    <p:sldId id="376" r:id="rId22"/>
    <p:sldId id="374" r:id="rId23"/>
    <p:sldId id="375" r:id="rId24"/>
    <p:sldId id="367" r:id="rId25"/>
    <p:sldId id="377" r:id="rId26"/>
    <p:sldId id="380" r:id="rId27"/>
    <p:sldId id="337" r:id="rId2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322" y="9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Dannie (DCJS)" userId="3309786d-ca09-4b25-9407-7fcc16175d79" providerId="ADAL" clId="{97665A13-17E3-4867-AA53-ACBA794E6798}"/>
    <pc:docChg chg="undo custSel modSld">
      <pc:chgData name="Anderson, Dannie (DCJS)" userId="3309786d-ca09-4b25-9407-7fcc16175d79" providerId="ADAL" clId="{97665A13-17E3-4867-AA53-ACBA794E6798}" dt="2024-07-25T13:20:31.130" v="105" actId="113"/>
      <pc:docMkLst>
        <pc:docMk/>
      </pc:docMkLst>
      <pc:sldChg chg="modSp mod">
        <pc:chgData name="Anderson, Dannie (DCJS)" userId="3309786d-ca09-4b25-9407-7fcc16175d79" providerId="ADAL" clId="{97665A13-17E3-4867-AA53-ACBA794E6798}" dt="2024-07-25T11:42:52.674" v="8" actId="1076"/>
        <pc:sldMkLst>
          <pc:docMk/>
          <pc:sldMk cId="0" sldId="263"/>
        </pc:sldMkLst>
        <pc:spChg chg="mod">
          <ac:chgData name="Anderson, Dannie (DCJS)" userId="3309786d-ca09-4b25-9407-7fcc16175d79" providerId="ADAL" clId="{97665A13-17E3-4867-AA53-ACBA794E6798}" dt="2024-07-25T11:42:37.146" v="3" actId="20577"/>
          <ac:spMkLst>
            <pc:docMk/>
            <pc:sldMk cId="0" sldId="263"/>
            <ac:spMk id="210" creationId="{00000000-0000-0000-0000-000000000000}"/>
          </ac:spMkLst>
        </pc:spChg>
        <pc:spChg chg="mod">
          <ac:chgData name="Anderson, Dannie (DCJS)" userId="3309786d-ca09-4b25-9407-7fcc16175d79" providerId="ADAL" clId="{97665A13-17E3-4867-AA53-ACBA794E6798}" dt="2024-07-25T11:42:52.674" v="8" actId="1076"/>
          <ac:spMkLst>
            <pc:docMk/>
            <pc:sldMk cId="0" sldId="263"/>
            <ac:spMk id="214" creationId="{00000000-0000-0000-0000-000000000000}"/>
          </ac:spMkLst>
        </pc:spChg>
      </pc:sldChg>
      <pc:sldChg chg="modSp mod">
        <pc:chgData name="Anderson, Dannie (DCJS)" userId="3309786d-ca09-4b25-9407-7fcc16175d79" providerId="ADAL" clId="{97665A13-17E3-4867-AA53-ACBA794E6798}" dt="2024-07-25T13:20:31.130" v="105" actId="113"/>
        <pc:sldMkLst>
          <pc:docMk/>
          <pc:sldMk cId="102974190" sldId="337"/>
        </pc:sldMkLst>
        <pc:spChg chg="mod">
          <ac:chgData name="Anderson, Dannie (DCJS)" userId="3309786d-ca09-4b25-9407-7fcc16175d79" providerId="ADAL" clId="{97665A13-17E3-4867-AA53-ACBA794E6798}" dt="2024-07-25T13:20:31.130" v="105" actId="113"/>
          <ac:spMkLst>
            <pc:docMk/>
            <pc:sldMk cId="102974190" sldId="337"/>
            <ac:spMk id="2" creationId="{CA208D63-83C8-45C4-38FC-D5BD48149BA6}"/>
          </ac:spMkLst>
        </pc:spChg>
      </pc:sldChg>
      <pc:sldChg chg="modSp mod">
        <pc:chgData name="Anderson, Dannie (DCJS)" userId="3309786d-ca09-4b25-9407-7fcc16175d79" providerId="ADAL" clId="{97665A13-17E3-4867-AA53-ACBA794E6798}" dt="2024-07-25T13:19:27.683" v="52" actId="255"/>
        <pc:sldMkLst>
          <pc:docMk/>
          <pc:sldMk cId="1052971510" sldId="367"/>
        </pc:sldMkLst>
        <pc:spChg chg="mod">
          <ac:chgData name="Anderson, Dannie (DCJS)" userId="3309786d-ca09-4b25-9407-7fcc16175d79" providerId="ADAL" clId="{97665A13-17E3-4867-AA53-ACBA794E6798}" dt="2024-07-25T13:19:27.683" v="52" actId="255"/>
          <ac:spMkLst>
            <pc:docMk/>
            <pc:sldMk cId="1052971510" sldId="367"/>
            <ac:spMk id="221" creationId="{00000000-0000-0000-0000-000000000000}"/>
          </ac:spMkLst>
        </pc:spChg>
      </pc:sldChg>
      <pc:sldChg chg="modSp mod">
        <pc:chgData name="Anderson, Dannie (DCJS)" userId="3309786d-ca09-4b25-9407-7fcc16175d79" providerId="ADAL" clId="{97665A13-17E3-4867-AA53-ACBA794E6798}" dt="2024-07-25T11:44:17.597" v="9" actId="1076"/>
        <pc:sldMkLst>
          <pc:docMk/>
          <pc:sldMk cId="277635401" sldId="371"/>
        </pc:sldMkLst>
        <pc:spChg chg="mod">
          <ac:chgData name="Anderson, Dannie (DCJS)" userId="3309786d-ca09-4b25-9407-7fcc16175d79" providerId="ADAL" clId="{97665A13-17E3-4867-AA53-ACBA794E6798}" dt="2024-07-25T11:44:17.597" v="9" actId="1076"/>
          <ac:spMkLst>
            <pc:docMk/>
            <pc:sldMk cId="277635401" sldId="371"/>
            <ac:spMk id="221" creationId="{00000000-0000-0000-0000-000000000000}"/>
          </ac:spMkLst>
        </pc:spChg>
      </pc:sldChg>
      <pc:sldChg chg="modSp mod">
        <pc:chgData name="Anderson, Dannie (DCJS)" userId="3309786d-ca09-4b25-9407-7fcc16175d79" providerId="ADAL" clId="{97665A13-17E3-4867-AA53-ACBA794E6798}" dt="2024-07-25T11:44:24.414" v="10" actId="1076"/>
        <pc:sldMkLst>
          <pc:docMk/>
          <pc:sldMk cId="502088567" sldId="373"/>
        </pc:sldMkLst>
        <pc:spChg chg="mod">
          <ac:chgData name="Anderson, Dannie (DCJS)" userId="3309786d-ca09-4b25-9407-7fcc16175d79" providerId="ADAL" clId="{97665A13-17E3-4867-AA53-ACBA794E6798}" dt="2024-07-25T11:44:24.414" v="10" actId="1076"/>
          <ac:spMkLst>
            <pc:docMk/>
            <pc:sldMk cId="502088567" sldId="373"/>
            <ac:spMk id="221" creationId="{00000000-0000-0000-0000-000000000000}"/>
          </ac:spMkLst>
        </pc:spChg>
      </pc:sldChg>
      <pc:sldChg chg="modSp mod">
        <pc:chgData name="Anderson, Dannie (DCJS)" userId="3309786d-ca09-4b25-9407-7fcc16175d79" providerId="ADAL" clId="{97665A13-17E3-4867-AA53-ACBA794E6798}" dt="2024-07-25T11:45:42.050" v="43" actId="1076"/>
        <pc:sldMkLst>
          <pc:docMk/>
          <pc:sldMk cId="1338344643" sldId="374"/>
        </pc:sldMkLst>
        <pc:spChg chg="mod">
          <ac:chgData name="Anderson, Dannie (DCJS)" userId="3309786d-ca09-4b25-9407-7fcc16175d79" providerId="ADAL" clId="{97665A13-17E3-4867-AA53-ACBA794E6798}" dt="2024-07-25T11:45:42.050" v="43" actId="1076"/>
          <ac:spMkLst>
            <pc:docMk/>
            <pc:sldMk cId="1338344643" sldId="374"/>
            <ac:spMk id="2" creationId="{B397696F-8AA7-4D48-8D65-C962B950D0DD}"/>
          </ac:spMkLst>
        </pc:spChg>
        <pc:spChg chg="mod">
          <ac:chgData name="Anderson, Dannie (DCJS)" userId="3309786d-ca09-4b25-9407-7fcc16175d79" providerId="ADAL" clId="{97665A13-17E3-4867-AA53-ACBA794E6798}" dt="2024-07-25T11:45:14.751" v="40" actId="1076"/>
          <ac:spMkLst>
            <pc:docMk/>
            <pc:sldMk cId="1338344643" sldId="374"/>
            <ac:spMk id="221" creationId="{00000000-0000-0000-0000-000000000000}"/>
          </ac:spMkLst>
        </pc:spChg>
        <pc:picChg chg="mod">
          <ac:chgData name="Anderson, Dannie (DCJS)" userId="3309786d-ca09-4b25-9407-7fcc16175d79" providerId="ADAL" clId="{97665A13-17E3-4867-AA53-ACBA794E6798}" dt="2024-07-25T11:45:09.408" v="39" actId="1076"/>
          <ac:picMkLst>
            <pc:docMk/>
            <pc:sldMk cId="1338344643" sldId="374"/>
            <ac:picMk id="223" creationId="{00000000-0000-0000-0000-000000000000}"/>
          </ac:picMkLst>
        </pc:picChg>
      </pc:sldChg>
      <pc:sldChg chg="modSp mod">
        <pc:chgData name="Anderson, Dannie (DCJS)" userId="3309786d-ca09-4b25-9407-7fcc16175d79" providerId="ADAL" clId="{97665A13-17E3-4867-AA53-ACBA794E6798}" dt="2024-07-25T13:19:19.547" v="51" actId="1076"/>
        <pc:sldMkLst>
          <pc:docMk/>
          <pc:sldMk cId="1459214182" sldId="375"/>
        </pc:sldMkLst>
        <pc:spChg chg="mod">
          <ac:chgData name="Anderson, Dannie (DCJS)" userId="3309786d-ca09-4b25-9407-7fcc16175d79" providerId="ADAL" clId="{97665A13-17E3-4867-AA53-ACBA794E6798}" dt="2024-07-25T13:19:19.547" v="51" actId="1076"/>
          <ac:spMkLst>
            <pc:docMk/>
            <pc:sldMk cId="1459214182" sldId="375"/>
            <ac:spMk id="2" creationId="{B397696F-8AA7-4D48-8D65-C962B950D0DD}"/>
          </ac:spMkLst>
        </pc:spChg>
        <pc:spChg chg="mod">
          <ac:chgData name="Anderson, Dannie (DCJS)" userId="3309786d-ca09-4b25-9407-7fcc16175d79" providerId="ADAL" clId="{97665A13-17E3-4867-AA53-ACBA794E6798}" dt="2024-07-25T13:19:01.759" v="47" actId="1076"/>
          <ac:spMkLst>
            <pc:docMk/>
            <pc:sldMk cId="1459214182" sldId="375"/>
            <ac:spMk id="221" creationId="{00000000-0000-0000-0000-000000000000}"/>
          </ac:spMkLst>
        </pc:spChg>
      </pc:sldChg>
      <pc:sldChg chg="modSp mod">
        <pc:chgData name="Anderson, Dannie (DCJS)" userId="3309786d-ca09-4b25-9407-7fcc16175d79" providerId="ADAL" clId="{97665A13-17E3-4867-AA53-ACBA794E6798}" dt="2024-07-25T13:19:40.681" v="55" actId="20577"/>
        <pc:sldMkLst>
          <pc:docMk/>
          <pc:sldMk cId="3917354830" sldId="377"/>
        </pc:sldMkLst>
        <pc:spChg chg="mod">
          <ac:chgData name="Anderson, Dannie (DCJS)" userId="3309786d-ca09-4b25-9407-7fcc16175d79" providerId="ADAL" clId="{97665A13-17E3-4867-AA53-ACBA794E6798}" dt="2024-07-25T13:19:40.681" v="55" actId="20577"/>
          <ac:spMkLst>
            <pc:docMk/>
            <pc:sldMk cId="3917354830" sldId="377"/>
            <ac:spMk id="221" creationId="{00000000-0000-0000-0000-000000000000}"/>
          </ac:spMkLst>
        </pc:spChg>
      </pc:sldChg>
      <pc:sldChg chg="modSp mod">
        <pc:chgData name="Anderson, Dannie (DCJS)" userId="3309786d-ca09-4b25-9407-7fcc16175d79" providerId="ADAL" clId="{97665A13-17E3-4867-AA53-ACBA794E6798}" dt="2024-07-25T13:20:21.519" v="103" actId="20577"/>
        <pc:sldMkLst>
          <pc:docMk/>
          <pc:sldMk cId="4262809104" sldId="380"/>
        </pc:sldMkLst>
        <pc:spChg chg="mod">
          <ac:chgData name="Anderson, Dannie (DCJS)" userId="3309786d-ca09-4b25-9407-7fcc16175d79" providerId="ADAL" clId="{97665A13-17E3-4867-AA53-ACBA794E6798}" dt="2024-07-25T13:20:21.519" v="103" actId="20577"/>
          <ac:spMkLst>
            <pc:docMk/>
            <pc:sldMk cId="4262809104" sldId="380"/>
            <ac:spMk id="2" creationId="{B455CB84-B152-A86F-B216-99DC00540BFC}"/>
          </ac:spMkLst>
        </pc:spChg>
        <pc:spChg chg="mod">
          <ac:chgData name="Anderson, Dannie (DCJS)" userId="3309786d-ca09-4b25-9407-7fcc16175d79" providerId="ADAL" clId="{97665A13-17E3-4867-AA53-ACBA794E6798}" dt="2024-07-25T13:20:10.229" v="100" actId="20577"/>
          <ac:spMkLst>
            <pc:docMk/>
            <pc:sldMk cId="4262809104" sldId="380"/>
            <ac:spMk id="22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4666ddac6_0_3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2b4666ddac6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b4666ddac6_0_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g2b4666ddac6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b4666ddac6_0_4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g2b4666ddac6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b4666ddac6_0_5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g2b4666ddac6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c5590522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Ask students if they have ever been in a situation where they had to make a difficult decision or felt influenced by their peers.</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Allow students to raise their hands and call on them to share examples.</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You may also share an example </a:t>
            </a:r>
            <a:endParaRPr/>
          </a:p>
        </p:txBody>
      </p:sp>
      <p:sp>
        <p:nvSpPr>
          <p:cNvPr id="183" name="Google Shape;183;g2c5590522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c55905220d_0_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Tell the students “today we are going to learn how to examine choices, learn the steps of making a good choice in different categories, and resist negative peer influence”</a:t>
            </a:r>
            <a:endParaRPr sz="1200">
              <a:solidFill>
                <a:schemeClr val="dk1"/>
              </a:solidFill>
              <a:latin typeface="Calibri"/>
              <a:ea typeface="Calibri"/>
              <a:cs typeface="Calibri"/>
              <a:sym typeface="Calibri"/>
            </a:endParaRPr>
          </a:p>
          <a:p>
            <a:pPr marL="457200" lvl="0" indent="0" algn="l" rtl="0">
              <a:spcBef>
                <a:spcPts val="0"/>
              </a:spcBef>
              <a:spcAft>
                <a:spcPts val="0"/>
              </a:spcAft>
              <a:buNone/>
            </a:pP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Ask students “why do you think it is important to know how to make decisions and resist negative peer influence?”</a:t>
            </a:r>
            <a:endParaRPr sz="1200">
              <a:solidFill>
                <a:schemeClr val="dk1"/>
              </a:solidFill>
              <a:latin typeface="Calibri"/>
              <a:ea typeface="Calibri"/>
              <a:cs typeface="Calibri"/>
              <a:sym typeface="Calibri"/>
            </a:endParaRPr>
          </a:p>
          <a:p>
            <a:pPr marL="457200" lvl="0" indent="0" algn="l" rtl="0">
              <a:spcBef>
                <a:spcPts val="0"/>
              </a:spcBef>
              <a:spcAft>
                <a:spcPts val="0"/>
              </a:spcAft>
              <a:buNone/>
            </a:pP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Tell the students “understanding how decisions are influenced helps you make choices that are best for you, rather than just following what others do. Leaning to resist negative peer influence empowers you to stay true to yourself and make decisions that align with your values and goals”</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 </a:t>
            </a:r>
            <a:endParaRPr/>
          </a:p>
        </p:txBody>
      </p:sp>
      <p:sp>
        <p:nvSpPr>
          <p:cNvPr id="195" name="Google Shape;195;g2c55905220d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c55905220d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Decision making requires several components that come together to help us make our decisions.</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Personal values</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Emotions </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Peer Influence </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Consequences </a:t>
            </a:r>
            <a:endParaRPr/>
          </a:p>
        </p:txBody>
      </p:sp>
      <p:sp>
        <p:nvSpPr>
          <p:cNvPr id="207" name="Google Shape;207;g2c55905220d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None/>
            </a:pPr>
            <a:r>
              <a:rPr lang="en-US" sz="1100">
                <a:solidFill>
                  <a:schemeClr val="dk1"/>
                </a:solidFill>
                <a:latin typeface="Calibri"/>
                <a:ea typeface="Calibri"/>
                <a:cs typeface="Calibri"/>
                <a:sym typeface="Calibri"/>
              </a:rPr>
              <a:t>“There are questions we can ask to evaluate each of these components that will help us make decisions”</a:t>
            </a:r>
          </a:p>
          <a:p>
            <a:pPr marL="0" lvl="0" indent="0" algn="l" rtl="0">
              <a:lnSpc>
                <a:spcPct val="115000"/>
              </a:lnSpc>
              <a:spcBef>
                <a:spcPts val="0"/>
              </a:spcBef>
              <a:spcAft>
                <a:spcPts val="0"/>
              </a:spcAft>
              <a:buNone/>
            </a:pPr>
            <a:endParaRPr lang="en-US" sz="11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US" sz="1100">
                <a:solidFill>
                  <a:schemeClr val="dk1"/>
                </a:solidFill>
                <a:latin typeface="Calibri"/>
                <a:ea typeface="Calibri"/>
                <a:cs typeface="Calibri"/>
                <a:sym typeface="Calibri"/>
              </a:rPr>
              <a:t>Personal values - What is important to you?</a:t>
            </a:r>
          </a:p>
          <a:p>
            <a:pPr marL="0" lvl="0" indent="0" algn="l" rtl="0">
              <a:spcBef>
                <a:spcPts val="0"/>
              </a:spcBef>
              <a:spcAft>
                <a:spcPts val="0"/>
              </a:spcAft>
              <a:buNone/>
            </a:pPr>
            <a:endParaRPr lang="en-US" sz="1100">
              <a:solidFill>
                <a:schemeClr val="dk1"/>
              </a:solidFill>
              <a:latin typeface="Calibri"/>
              <a:ea typeface="Calibri"/>
              <a:cs typeface="Calibri"/>
              <a:sym typeface="Calibri"/>
            </a:endParaRPr>
          </a:p>
          <a:p>
            <a:endParaRPr lang="en-US"/>
          </a:p>
        </p:txBody>
      </p:sp>
    </p:spTree>
    <p:extLst>
      <p:ext uri="{BB962C8B-B14F-4D97-AF65-F5344CB8AC3E}">
        <p14:creationId xmlns:p14="http://schemas.microsoft.com/office/powerpoint/2010/main" val="665341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None/>
            </a:pPr>
            <a:r>
              <a:rPr lang="en-US" sz="1100">
                <a:solidFill>
                  <a:schemeClr val="dk1"/>
                </a:solidFill>
                <a:latin typeface="Calibri"/>
                <a:ea typeface="Calibri"/>
                <a:cs typeface="Calibri"/>
                <a:sym typeface="Calibri"/>
              </a:rPr>
              <a:t>“There are questions we can ask to evaluate each of these components that will help us make decisions”</a:t>
            </a:r>
          </a:p>
          <a:p>
            <a:pPr marL="0" lvl="0" indent="0" algn="l" rtl="0">
              <a:lnSpc>
                <a:spcPct val="115000"/>
              </a:lnSpc>
              <a:spcBef>
                <a:spcPts val="0"/>
              </a:spcBef>
              <a:spcAft>
                <a:spcPts val="0"/>
              </a:spcAft>
              <a:buNone/>
            </a:pPr>
            <a:endParaRPr lang="en-US" sz="11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US" sz="1100">
                <a:solidFill>
                  <a:schemeClr val="dk1"/>
                </a:solidFill>
                <a:latin typeface="Calibri"/>
                <a:ea typeface="Calibri"/>
                <a:cs typeface="Calibri"/>
                <a:sym typeface="Calibri"/>
              </a:rPr>
              <a:t>Personal values - What is important to you?</a:t>
            </a:r>
          </a:p>
          <a:p>
            <a:pPr marL="0" lvl="0" indent="0" algn="l" rtl="0">
              <a:spcBef>
                <a:spcPts val="0"/>
              </a:spcBef>
              <a:spcAft>
                <a:spcPts val="0"/>
              </a:spcAft>
              <a:buNone/>
            </a:pPr>
            <a:endParaRPr lang="en-US" sz="1100">
              <a:solidFill>
                <a:schemeClr val="dk1"/>
              </a:solidFill>
              <a:latin typeface="Calibri"/>
              <a:ea typeface="Calibri"/>
              <a:cs typeface="Calibri"/>
              <a:sym typeface="Calibri"/>
            </a:endParaRPr>
          </a:p>
          <a:p>
            <a:endParaRPr lang="en-US"/>
          </a:p>
        </p:txBody>
      </p:sp>
    </p:spTree>
    <p:extLst>
      <p:ext uri="{BB962C8B-B14F-4D97-AF65-F5344CB8AC3E}">
        <p14:creationId xmlns:p14="http://schemas.microsoft.com/office/powerpoint/2010/main" val="41364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None/>
            </a:pPr>
            <a:r>
              <a:rPr lang="en-US" sz="1100">
                <a:solidFill>
                  <a:schemeClr val="dk1"/>
                </a:solidFill>
                <a:latin typeface="Calibri"/>
                <a:ea typeface="Calibri"/>
                <a:cs typeface="Calibri"/>
                <a:sym typeface="Calibri"/>
              </a:rPr>
              <a:t>“There are questions we can ask to evaluate each of these components that will help us make decisions”</a:t>
            </a:r>
          </a:p>
          <a:p>
            <a:pPr marL="0" lvl="0" indent="0" algn="l" rtl="0">
              <a:lnSpc>
                <a:spcPct val="115000"/>
              </a:lnSpc>
              <a:spcBef>
                <a:spcPts val="0"/>
              </a:spcBef>
              <a:spcAft>
                <a:spcPts val="0"/>
              </a:spcAft>
              <a:buNone/>
            </a:pPr>
            <a:endParaRPr lang="en-US" sz="11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US" sz="1100">
                <a:solidFill>
                  <a:schemeClr val="dk1"/>
                </a:solidFill>
                <a:latin typeface="Calibri"/>
                <a:ea typeface="Calibri"/>
                <a:cs typeface="Calibri"/>
                <a:sym typeface="Calibri"/>
              </a:rPr>
              <a:t>Personal values - What is important to you?</a:t>
            </a:r>
          </a:p>
          <a:p>
            <a:pPr marL="0" lvl="0" indent="0" algn="l" rtl="0">
              <a:spcBef>
                <a:spcPts val="0"/>
              </a:spcBef>
              <a:spcAft>
                <a:spcPts val="0"/>
              </a:spcAft>
              <a:buNone/>
            </a:pPr>
            <a:endParaRPr lang="en-US" sz="1100">
              <a:solidFill>
                <a:schemeClr val="dk1"/>
              </a:solidFill>
              <a:latin typeface="Calibri"/>
              <a:ea typeface="Calibri"/>
              <a:cs typeface="Calibri"/>
              <a:sym typeface="Calibri"/>
            </a:endParaRPr>
          </a:p>
          <a:p>
            <a:endParaRPr lang="en-US"/>
          </a:p>
        </p:txBody>
      </p:sp>
    </p:spTree>
    <p:extLst>
      <p:ext uri="{BB962C8B-B14F-4D97-AF65-F5344CB8AC3E}">
        <p14:creationId xmlns:p14="http://schemas.microsoft.com/office/powerpoint/2010/main" val="946476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None/>
            </a:pPr>
            <a:r>
              <a:rPr lang="en-US" sz="1100">
                <a:solidFill>
                  <a:schemeClr val="dk1"/>
                </a:solidFill>
                <a:latin typeface="Calibri"/>
                <a:ea typeface="Calibri"/>
                <a:cs typeface="Calibri"/>
                <a:sym typeface="Calibri"/>
              </a:rPr>
              <a:t>“There are questions we can ask to evaluate each of these components that will help us make decisions”</a:t>
            </a:r>
          </a:p>
          <a:p>
            <a:pPr marL="0" lvl="0" indent="0" algn="l" rtl="0">
              <a:lnSpc>
                <a:spcPct val="115000"/>
              </a:lnSpc>
              <a:spcBef>
                <a:spcPts val="0"/>
              </a:spcBef>
              <a:spcAft>
                <a:spcPts val="0"/>
              </a:spcAft>
              <a:buNone/>
            </a:pPr>
            <a:endParaRPr lang="en-US" sz="11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US" sz="1100">
                <a:solidFill>
                  <a:schemeClr val="dk1"/>
                </a:solidFill>
                <a:latin typeface="Calibri"/>
                <a:ea typeface="Calibri"/>
                <a:cs typeface="Calibri"/>
                <a:sym typeface="Calibri"/>
              </a:rPr>
              <a:t>Personal values - What is important to you?</a:t>
            </a:r>
          </a:p>
          <a:p>
            <a:pPr marL="0" lvl="0" indent="0" algn="l" rtl="0">
              <a:spcBef>
                <a:spcPts val="0"/>
              </a:spcBef>
              <a:spcAft>
                <a:spcPts val="0"/>
              </a:spcAft>
              <a:buNone/>
            </a:pPr>
            <a:endParaRPr lang="en-US" sz="1100">
              <a:solidFill>
                <a:schemeClr val="dk1"/>
              </a:solidFill>
              <a:latin typeface="Calibri"/>
              <a:ea typeface="Calibri"/>
              <a:cs typeface="Calibri"/>
              <a:sym typeface="Calibri"/>
            </a:endParaRPr>
          </a:p>
          <a:p>
            <a:endParaRPr lang="en-US"/>
          </a:p>
        </p:txBody>
      </p:sp>
    </p:spTree>
    <p:extLst>
      <p:ext uri="{BB962C8B-B14F-4D97-AF65-F5344CB8AC3E}">
        <p14:creationId xmlns:p14="http://schemas.microsoft.com/office/powerpoint/2010/main" val="3507640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Activity:</a:t>
            </a:r>
          </a:p>
          <a:p>
            <a:pPr marL="0" lvl="0" indent="0" algn="l" rtl="0">
              <a:lnSpc>
                <a:spcPct val="115000"/>
              </a:lnSpc>
              <a:spcBef>
                <a:spcPts val="0"/>
              </a:spcBef>
              <a:spcAft>
                <a:spcPts val="0"/>
              </a:spcAft>
              <a:buClr>
                <a:schemeClr val="dk1"/>
              </a:buClr>
              <a:buSzPts val="1100"/>
              <a:buFont typeface="Arial"/>
              <a:buNone/>
            </a:pPr>
            <a:endParaRPr lang="en-US" sz="11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Divide the class into small groups and provide each group with a scenario related to decision-making or peer influence</a:t>
            </a:r>
          </a:p>
          <a:p>
            <a:pPr marL="0" lvl="0" indent="0" algn="l" rtl="0">
              <a:lnSpc>
                <a:spcPct val="115000"/>
              </a:lnSpc>
              <a:spcBef>
                <a:spcPts val="0"/>
              </a:spcBef>
              <a:spcAft>
                <a:spcPts val="0"/>
              </a:spcAft>
              <a:buClr>
                <a:schemeClr val="dk1"/>
              </a:buClr>
              <a:buSzPts val="1100"/>
              <a:buFont typeface="Arial"/>
              <a:buNone/>
            </a:pPr>
            <a:endParaRPr lang="en-US" sz="11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Instruct the groups to analyze the scenario, answer each component's question and use the answers to make a good choice in that situation (leave the questions on the board)</a:t>
            </a:r>
          </a:p>
          <a:p>
            <a:pPr marL="0" lvl="0" indent="0" algn="l" rtl="0">
              <a:lnSpc>
                <a:spcPct val="115000"/>
              </a:lnSpc>
              <a:spcBef>
                <a:spcPts val="0"/>
              </a:spcBef>
              <a:spcAft>
                <a:spcPts val="0"/>
              </a:spcAft>
              <a:buNone/>
            </a:pPr>
            <a:endParaRPr lang="en-US" sz="11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100">
                <a:solidFill>
                  <a:schemeClr val="dk1"/>
                </a:solidFill>
                <a:latin typeface="Calibri"/>
                <a:ea typeface="Calibri"/>
                <a:cs typeface="Calibri"/>
                <a:sym typeface="Calibri"/>
              </a:rPr>
              <a:t>Circulate among the groups to provide guidance and support as needed</a:t>
            </a:r>
          </a:p>
          <a:p>
            <a:pPr marL="0" lvl="0" indent="0" algn="l" rtl="0">
              <a:lnSpc>
                <a:spcPct val="115000"/>
              </a:lnSpc>
              <a:spcBef>
                <a:spcPts val="0"/>
              </a:spcBef>
              <a:spcAft>
                <a:spcPts val="0"/>
              </a:spcAft>
              <a:buNone/>
            </a:pPr>
            <a:endParaRPr lang="en-US" sz="11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100">
                <a:solidFill>
                  <a:schemeClr val="dk1"/>
                </a:solidFill>
                <a:latin typeface="Calibri"/>
                <a:ea typeface="Calibri"/>
                <a:cs typeface="Calibri"/>
                <a:sym typeface="Calibri"/>
              </a:rPr>
              <a:t>Reconvene as a class and have each group share their scenario and the decision-making process they discussed. (Have scenario 6 go last)</a:t>
            </a:r>
          </a:p>
          <a:p>
            <a:pPr marL="0" lvl="0" indent="0" algn="l" rtl="0">
              <a:lnSpc>
                <a:spcPct val="115000"/>
              </a:lnSpc>
              <a:spcBef>
                <a:spcPts val="0"/>
              </a:spcBef>
              <a:spcAft>
                <a:spcPts val="0"/>
              </a:spcAft>
              <a:buClr>
                <a:schemeClr val="dk1"/>
              </a:buClr>
              <a:buSzPts val="1100"/>
              <a:buFont typeface="Arial"/>
              <a:buNone/>
            </a:pPr>
            <a:endParaRPr lang="en-US" sz="1100">
              <a:solidFill>
                <a:schemeClr val="dk1"/>
              </a:solidFill>
              <a:latin typeface="Calibri"/>
              <a:ea typeface="Calibri"/>
              <a:cs typeface="Calibri"/>
              <a:sym typeface="Calibri"/>
            </a:endParaRPr>
          </a:p>
          <a:p>
            <a:pPr marL="0" lvl="0" indent="0" algn="l" rtl="0">
              <a:spcBef>
                <a:spcPts val="0"/>
              </a:spcBef>
              <a:spcAft>
                <a:spcPts val="0"/>
              </a:spcAft>
              <a:buNone/>
            </a:pPr>
            <a:endParaRPr lang="en-US" sz="1100">
              <a:solidFill>
                <a:schemeClr val="dk1"/>
              </a:solidFill>
              <a:latin typeface="Calibri"/>
              <a:ea typeface="Calibri"/>
              <a:cs typeface="Calibri"/>
              <a:sym typeface="Calibri"/>
            </a:endParaRPr>
          </a:p>
          <a:p>
            <a:endParaRPr lang="en-US"/>
          </a:p>
        </p:txBody>
      </p:sp>
    </p:spTree>
    <p:extLst>
      <p:ext uri="{BB962C8B-B14F-4D97-AF65-F5344CB8AC3E}">
        <p14:creationId xmlns:p14="http://schemas.microsoft.com/office/powerpoint/2010/main" val="3693958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3000"/>
              </a:spcBef>
              <a:spcAft>
                <a:spcPts val="0"/>
              </a:spcAft>
              <a:buNone/>
            </a:pPr>
            <a:r>
              <a:rPr lang="en-US" sz="1200">
                <a:solidFill>
                  <a:schemeClr val="dk1"/>
                </a:solidFill>
                <a:latin typeface="Calibri"/>
                <a:ea typeface="Calibri"/>
                <a:cs typeface="Calibri"/>
                <a:sym typeface="Calibri"/>
              </a:rPr>
              <a:t>Scenario 1:</a:t>
            </a:r>
          </a:p>
          <a:p>
            <a:pPr marL="914400" lvl="1" indent="-304800" algn="l" rtl="0">
              <a:lnSpc>
                <a:spcPct val="115000"/>
              </a:lnSpc>
              <a:spcBef>
                <a:spcPts val="3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Situation: Your friends want to skip school and go to the park instead. They say it will be fun and nobody will find out.</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Variables: Personal values (importance of education, honesty), emotions (desire to have fun), peer influence (friends pressuring to skip school), consequences (missing out on learning, getting into trouble)</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What decision should be made? Why?</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Is there an alternative?</a:t>
            </a:r>
          </a:p>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9342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3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Scenario 2:</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Situation: You have a big test tomorrow, but your classmates are planning to watch a new movie that just came out. They invite you to join them.</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Variables: Personal values (prioritizing academics, responsibility), emotions (desire to relax and have fun), peer influence (classmates inviting to watch the movie), consequences (missing study time, potential lower grade on the test).</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What decision should be made? Why?</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Is there an alternative?</a:t>
            </a:r>
          </a:p>
          <a:p>
            <a:pPr marL="457200" lvl="0" indent="-304800" algn="l" rtl="0">
              <a:spcBef>
                <a:spcPts val="0"/>
              </a:spcBef>
              <a:spcAft>
                <a:spcPts val="0"/>
              </a:spcAft>
              <a:buClr>
                <a:schemeClr val="dk1"/>
              </a:buClr>
              <a:buSzPts val="1200"/>
              <a:buFont typeface="Calibri"/>
              <a:buChar char="-"/>
            </a:pPr>
            <a:endParaRPr lang="en-US" sz="1200">
              <a:solidFill>
                <a:schemeClr val="dk1"/>
              </a:solidFill>
              <a:latin typeface="Calibri"/>
              <a:ea typeface="Calibri"/>
              <a:cs typeface="Calibri"/>
              <a:sym typeface="Calibri"/>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1990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304800" algn="l" rtl="0">
              <a:lnSpc>
                <a:spcPct val="115000"/>
              </a:lnSpc>
              <a:spcBef>
                <a:spcPts val="3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Scenario 3:</a:t>
            </a:r>
          </a:p>
          <a:p>
            <a:pPr marL="1371600" lvl="2"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Situation: You're offered a chance to help your older neighbor water her garden every other day after school and she will pay you $20 each day. Your friends think you should do it and will wait for you to play after.</a:t>
            </a:r>
          </a:p>
          <a:p>
            <a:pPr marL="1371600" lvl="2"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Variables: Personal values (generous with your time, caring for others), emotions (proud of self, excited to make money), peer influence (friends think it is a great idea), consequences (nothing my friends will wait for me, I can do both).</a:t>
            </a:r>
          </a:p>
          <a:p>
            <a:pPr marL="1371600" lvl="2"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What decision should be made? Why?</a:t>
            </a:r>
          </a:p>
          <a:p>
            <a:pPr marL="1371600" lvl="2"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Is there an alternative?</a:t>
            </a: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4388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304800" algn="l" rtl="0">
              <a:lnSpc>
                <a:spcPct val="115000"/>
              </a:lnSpc>
              <a:spcBef>
                <a:spcPts val="3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Scenario 4</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Situation: Your classmates are teasing and making fun of a new student because of their clothes. They ask you to join in.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Variables: Personal values (kindness, empathy), emotions (fear of being excluded, discomfort with bullying), peer influence (classmates pressuring to join in teasing), consequences (hurting someone's feelings, contributing to bullying culture).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What decision should be made? Why?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Is there an alternative? </a:t>
            </a:r>
          </a:p>
          <a:p>
            <a:pPr marL="914400" lvl="1" indent="-304800" algn="l" rtl="0">
              <a:lnSpc>
                <a:spcPct val="115000"/>
              </a:lnSpc>
              <a:spcBef>
                <a:spcPts val="3000"/>
              </a:spcBef>
              <a:spcAft>
                <a:spcPts val="0"/>
              </a:spcAft>
              <a:buClr>
                <a:schemeClr val="dk1"/>
              </a:buClr>
              <a:buSzPts val="1200"/>
              <a:buFont typeface="Calibri"/>
              <a:buChar char="-"/>
            </a:pPr>
            <a:endParaRPr lang="en-US" sz="1200">
              <a:solidFill>
                <a:schemeClr val="dk1"/>
              </a:solidFill>
              <a:latin typeface="Calibri"/>
              <a:ea typeface="Calibri"/>
              <a:cs typeface="Calibri"/>
              <a:sym typeface="Calibri"/>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2825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3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Scenario 5:</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Situation: Your friends chant your name to get you to jump off the high dive at the community pool. You have been wanting to do this for a long time but you are nervous. It is completely safe. </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Variables: Personal values (goal to jump off high dive, high self esteem), emotions (desire to fit in, excitement of meeting goal), peer influence (friends encouraging you to participate), consequences (I will face my fear, ).</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What decision should be made? Why?</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Is there an alternative?</a:t>
            </a: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7741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3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Scenario 6:</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Situation: Your friends want you to try smoking a cigarette behind the school. They say it's cool and everyone does it.</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Variables: Personal values (health, self-respect), emotions (fear of being left out, curiosity), peer influence (friends pressuring to smoke), consequences (health risks, breaking rules).</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What decision should be made? Why?</a:t>
            </a: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0520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Facilitate a class discussion on the categories and effects of legal and illegal drugs</a:t>
            </a:r>
          </a:p>
          <a:p>
            <a:pPr marL="457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Tell the students “scenario 6 talked about smoking cigars, it is illegal for students to smoke cigarettes”</a:t>
            </a:r>
          </a:p>
          <a:p>
            <a:pPr marL="457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“You should never take a drug illegal or legal without the supervision of an adult you know. If a friend or stranger ever tries to influence you to take a drug, tell a trusted adult immediately. If an adult that you trust tries to influence you into doing a drug you are not familiar with you should tell a community helper, such as a teacher, police, parent, or school counselor.”</a:t>
            </a:r>
          </a:p>
          <a:p>
            <a:pPr marL="457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“Drugs can be very dangerous when taken illegally or incorrectly. Drugs can make you sick, put you in the hospital, or even cause death.”</a:t>
            </a:r>
          </a:p>
          <a:p>
            <a:pPr marL="457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“Group 6 did not answer what alternatives can be done instead of drugs. The answer to unprescribed drugs is always NO.  Lets answer this together, what can friends or individuals do instead of drugs?</a:t>
            </a:r>
          </a:p>
          <a:p>
            <a:pPr marL="914400" lvl="1"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Let students answer (play games, cook food, ride bikes, </a:t>
            </a:r>
            <a:r>
              <a:rPr lang="en-US" sz="1200" err="1">
                <a:solidFill>
                  <a:schemeClr val="dk1"/>
                </a:solidFill>
                <a:latin typeface="Calibri"/>
                <a:ea typeface="Calibri"/>
                <a:cs typeface="Calibri"/>
                <a:sym typeface="Calibri"/>
              </a:rPr>
              <a:t>etc</a:t>
            </a:r>
            <a:r>
              <a:rPr lang="en-US" sz="1200">
                <a:solidFill>
                  <a:schemeClr val="dk1"/>
                </a:solidFill>
                <a:latin typeface="Calibri"/>
                <a:ea typeface="Calibri"/>
                <a:cs typeface="Calibri"/>
                <a:sym typeface="Calibri"/>
              </a:rPr>
              <a:t>)</a:t>
            </a:r>
          </a:p>
          <a:p>
            <a:pPr marL="0" lvl="0" indent="0" algn="l" rtl="0">
              <a:lnSpc>
                <a:spcPct val="115000"/>
              </a:lnSpc>
              <a:spcBef>
                <a:spcPts val="0"/>
              </a:spcBef>
              <a:spcAft>
                <a:spcPts val="0"/>
              </a:spcAft>
              <a:buNone/>
            </a:pPr>
            <a:endParaRPr lang="en-US" sz="1200">
              <a:solidFill>
                <a:schemeClr val="dk1"/>
              </a:solidFill>
              <a:latin typeface="Calibri"/>
              <a:ea typeface="Calibri"/>
              <a:cs typeface="Calibri"/>
              <a:sym typeface="Calibri"/>
            </a:endParaRPr>
          </a:p>
          <a:p>
            <a:pPr marL="457200" lvl="0" indent="-304800" algn="l" rtl="0">
              <a:lnSpc>
                <a:spcPct val="115000"/>
              </a:lnSpc>
              <a:spcBef>
                <a:spcPts val="3000"/>
              </a:spcBef>
              <a:spcAft>
                <a:spcPts val="0"/>
              </a:spcAft>
              <a:buClr>
                <a:schemeClr val="dk1"/>
              </a:buClr>
              <a:buSzPts val="1200"/>
              <a:buFont typeface="Calibri"/>
              <a:buChar char="-"/>
            </a:pPr>
            <a:endParaRPr lang="en-US"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808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9237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lang="en-US"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Lets review the 4 components of decision making</a:t>
            </a:r>
          </a:p>
          <a:p>
            <a:pPr marL="457200" lvl="0" indent="-304800" algn="l" rtl="0">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Personal values</a:t>
            </a:r>
          </a:p>
          <a:p>
            <a:pPr marL="914400" lvl="1" indent="-304800" algn="l" rtl="0">
              <a:spcBef>
                <a:spcPts val="0"/>
              </a:spcBef>
              <a:spcAft>
                <a:spcPts val="0"/>
              </a:spcAft>
              <a:buClr>
                <a:schemeClr val="dk1"/>
              </a:buClr>
              <a:buSzPts val="1200"/>
              <a:buFont typeface="Calibri"/>
              <a:buAutoNum type="alphaLcPeriod"/>
            </a:pPr>
            <a:r>
              <a:rPr lang="en-US" sz="1200">
                <a:solidFill>
                  <a:schemeClr val="dk1"/>
                </a:solidFill>
                <a:latin typeface="Calibri"/>
                <a:ea typeface="Calibri"/>
                <a:cs typeface="Calibri"/>
                <a:sym typeface="Calibri"/>
              </a:rPr>
              <a:t>What question do you ask about personal values?</a:t>
            </a:r>
          </a:p>
          <a:p>
            <a:pPr marL="457200" lvl="0" indent="-304800" algn="l" rtl="0">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Emotions </a:t>
            </a:r>
          </a:p>
          <a:p>
            <a:pPr marL="914400" lvl="1" indent="-304800" algn="l" rtl="0">
              <a:spcBef>
                <a:spcPts val="0"/>
              </a:spcBef>
              <a:spcAft>
                <a:spcPts val="0"/>
              </a:spcAft>
              <a:buClr>
                <a:schemeClr val="dk1"/>
              </a:buClr>
              <a:buSzPts val="1200"/>
              <a:buFont typeface="Calibri"/>
              <a:buAutoNum type="alphaLcPeriod"/>
            </a:pPr>
            <a:r>
              <a:rPr lang="en-US" sz="1200">
                <a:solidFill>
                  <a:schemeClr val="dk1"/>
                </a:solidFill>
                <a:latin typeface="Calibri"/>
                <a:ea typeface="Calibri"/>
                <a:cs typeface="Calibri"/>
                <a:sym typeface="Calibri"/>
              </a:rPr>
              <a:t>What question do you ask about emotions?</a:t>
            </a:r>
          </a:p>
          <a:p>
            <a:pPr marL="457200" lvl="0" indent="-304800" algn="l" rtl="0">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Peer Influence </a:t>
            </a:r>
          </a:p>
          <a:p>
            <a:pPr marL="914400" lvl="1" indent="-304800" algn="l" rtl="0">
              <a:spcBef>
                <a:spcPts val="0"/>
              </a:spcBef>
              <a:spcAft>
                <a:spcPts val="0"/>
              </a:spcAft>
              <a:buClr>
                <a:schemeClr val="dk1"/>
              </a:buClr>
              <a:buSzPts val="1200"/>
              <a:buFont typeface="Calibri"/>
              <a:buAutoNum type="alphaLcPeriod"/>
            </a:pPr>
            <a:r>
              <a:rPr lang="en-US" sz="1200">
                <a:solidFill>
                  <a:schemeClr val="dk1"/>
                </a:solidFill>
                <a:latin typeface="Calibri"/>
                <a:ea typeface="Calibri"/>
                <a:cs typeface="Calibri"/>
                <a:sym typeface="Calibri"/>
              </a:rPr>
              <a:t>What question do you ask about peer influence?</a:t>
            </a:r>
          </a:p>
          <a:p>
            <a:pPr marL="457200" lvl="0" indent="-304800" algn="l" rtl="0">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Consequences </a:t>
            </a:r>
          </a:p>
          <a:p>
            <a:pPr marL="914400" lvl="1" indent="-304800" algn="l" rtl="0">
              <a:spcBef>
                <a:spcPts val="0"/>
              </a:spcBef>
              <a:spcAft>
                <a:spcPts val="0"/>
              </a:spcAft>
              <a:buClr>
                <a:schemeClr val="dk1"/>
              </a:buClr>
              <a:buSzPts val="1200"/>
              <a:buFont typeface="Calibri"/>
              <a:buAutoNum type="alphaLcPeriod"/>
            </a:pPr>
            <a:r>
              <a:rPr lang="en-US" sz="1200">
                <a:solidFill>
                  <a:schemeClr val="dk1"/>
                </a:solidFill>
                <a:latin typeface="Calibri"/>
                <a:ea typeface="Calibri"/>
                <a:cs typeface="Calibri"/>
                <a:sym typeface="Calibri"/>
              </a:rPr>
              <a:t>What question do you ask about consequences?</a:t>
            </a:r>
          </a:p>
          <a:p>
            <a:pPr marL="0" lvl="0" indent="0" algn="l" rtl="0">
              <a:lnSpc>
                <a:spcPct val="115000"/>
              </a:lnSpc>
              <a:spcBef>
                <a:spcPts val="3000"/>
              </a:spcBef>
              <a:spcAft>
                <a:spcPts val="0"/>
              </a:spcAft>
              <a:buNone/>
            </a:pPr>
            <a:endParaRPr lang="en-US" sz="1200">
              <a:solidFill>
                <a:schemeClr val="dk1"/>
              </a:solidFill>
              <a:latin typeface="Calibri"/>
              <a:ea typeface="Calibri"/>
              <a:cs typeface="Calibri"/>
              <a:sym typeface="Calibri"/>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4059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5"/>
        <p:cNvGrpSpPr/>
        <p:nvPr/>
      </p:nvGrpSpPr>
      <p:grpSpPr>
        <a:xfrm>
          <a:off x="0" y="0"/>
          <a:ext cx="0" cy="0"/>
          <a:chOff x="0" y="0"/>
          <a:chExt cx="0" cy="0"/>
        </a:xfrm>
      </p:grpSpPr>
      <p:sp>
        <p:nvSpPr>
          <p:cNvPr id="86" name="Google Shape;86;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7" name="Google Shape;87;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1" name="Google Shape;91;p2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2" name="Google Shape;92;p2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3" name="Google Shape;93;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4" name="Google Shape;94;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5" name="Google Shape;95;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9" name="Google Shape;99;p21"/>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0" name="Google Shape;100;p21"/>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01" name="Google Shape;101;p21"/>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2" name="Google Shape;102;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3" name="Google Shape;103;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7" name="Google Shape;107;p22"/>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8" name="Google Shape;108;p2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9" name="Google Shape;109;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0" name="Google Shape;110;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4" name="Google Shape;114;p23"/>
          <p:cNvSpPr>
            <a:spLocks noGrp="1"/>
          </p:cNvSpPr>
          <p:nvPr>
            <p:ph type="pic" idx="2"/>
          </p:nvPr>
        </p:nvSpPr>
        <p:spPr>
          <a:xfrm>
            <a:off x="3887391" y="740569"/>
            <a:ext cx="4629300" cy="3655200"/>
          </a:xfrm>
          <a:prstGeom prst="rect">
            <a:avLst/>
          </a:prstGeom>
          <a:noFill/>
          <a:ln>
            <a:noFill/>
          </a:ln>
        </p:spPr>
      </p:sp>
      <p:sp>
        <p:nvSpPr>
          <p:cNvPr id="115" name="Google Shape;115;p23"/>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7" name="Google Shape;127;p25"/>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8" name="Google Shape;128;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9" name="Google Shape;129;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0" name="Google Shape;130;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4.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5.xml"/><Relationship Id="rId6" Type="http://schemas.openxmlformats.org/officeDocument/2006/relationships/image" Target="../media/image11.jpeg"/><Relationship Id="rId5" Type="http://schemas.microsoft.com/office/2007/relationships/hdphoto" Target="../media/hdphoto1.wdp"/><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6.xml"/><Relationship Id="rId5" Type="http://schemas.microsoft.com/office/2007/relationships/hdphoto" Target="../media/hdphoto1.wdp"/><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tags" Target="../tags/tag7.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8.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tags" Target="../tags/tag9.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tags" Target="../tags/tag10.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xml"/><Relationship Id="rId1" Type="http://schemas.openxmlformats.org/officeDocument/2006/relationships/tags" Target="../tags/tag1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1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tags" Target="../tags/tag13.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tags" Target="../tags/tag14.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tags" Target="../tags/tag15.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6.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F390F-372F-3BCB-FCED-352A35938896}"/>
              </a:ext>
            </a:extLst>
          </p:cNvPr>
          <p:cNvSpPr>
            <a:spLocks noGrp="1"/>
          </p:cNvSpPr>
          <p:nvPr>
            <p:ph type="ctrTitle"/>
          </p:nvPr>
        </p:nvSpPr>
        <p:spPr>
          <a:xfrm>
            <a:off x="-1076552" y="710019"/>
            <a:ext cx="7033988" cy="3102688"/>
          </a:xfrm>
        </p:spPr>
        <p:txBody>
          <a:bodyPr anchor="b">
            <a:normAutofit/>
          </a:bodyPr>
          <a:lstStyle/>
          <a:p>
            <a:pPr algn="r"/>
            <a:r>
              <a:rPr lang="en-US" sz="6000" b="1" dirty="0">
                <a:solidFill>
                  <a:srgbClr val="000000"/>
                </a:solidFill>
                <a:effectLst/>
                <a:latin typeface="Calibri"/>
              </a:rPr>
              <a:t>Bullying and </a:t>
            </a:r>
            <a:br>
              <a:rPr lang="en-US" sz="6000" b="1" dirty="0">
                <a:solidFill>
                  <a:srgbClr val="000000"/>
                </a:solidFill>
                <a:effectLst/>
                <a:latin typeface="Calibri"/>
              </a:rPr>
            </a:br>
            <a:r>
              <a:rPr lang="en-US" sz="6000" b="1" dirty="0">
                <a:solidFill>
                  <a:srgbClr val="000000"/>
                </a:solidFill>
                <a:latin typeface="Calibri"/>
              </a:rPr>
              <a:t>Peer</a:t>
            </a:r>
            <a:r>
              <a:rPr lang="en-US" sz="6000" b="1" dirty="0">
                <a:solidFill>
                  <a:srgbClr val="000000"/>
                </a:solidFill>
                <a:effectLst/>
                <a:latin typeface="Calibri"/>
              </a:rPr>
              <a:t> </a:t>
            </a:r>
            <a:r>
              <a:rPr lang="en-US" sz="6000" b="1" dirty="0">
                <a:solidFill>
                  <a:srgbClr val="000000"/>
                </a:solidFill>
                <a:latin typeface="Calibri"/>
              </a:rPr>
              <a:t>Influence</a:t>
            </a:r>
            <a:br>
              <a:rPr lang="en-US" sz="6000" b="1" dirty="0">
                <a:effectLst/>
                <a:latin typeface="Calibri" panose="020F0502020204030204" pitchFamily="34" charset="0"/>
                <a:cs typeface="Calibri" panose="020F0502020204030204" pitchFamily="34" charset="0"/>
              </a:rPr>
            </a:br>
            <a:r>
              <a:rPr lang="en-US" sz="4400" dirty="0">
                <a:solidFill>
                  <a:srgbClr val="000000"/>
                </a:solidFill>
                <a:latin typeface="Calibri"/>
              </a:rPr>
              <a:t>Fifth Grade Lesson 3</a:t>
            </a:r>
            <a:endParaRPr lang="en-US" sz="4400" dirty="0">
              <a:latin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8DF0FAA9-1A48-49BB-8C30-1CC4B64294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079698" y="1593070"/>
            <a:ext cx="1800752" cy="1817660"/>
          </a:xfrm>
          <a:prstGeom prst="rect">
            <a:avLst/>
          </a:prstGeom>
        </p:spPr>
      </p:pic>
      <p:sp>
        <p:nvSpPr>
          <p:cNvPr id="6" name="Google Shape;205;p37">
            <a:extLst>
              <a:ext uri="{FF2B5EF4-FFF2-40B4-BE49-F238E27FC236}">
                <a16:creationId xmlns:a16="http://schemas.microsoft.com/office/drawing/2014/main" id="{BEC636D9-D5D1-6D17-95CD-5525A2A52A43}"/>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 name="Google Shape;206;p37">
            <a:extLst>
              <a:ext uri="{FF2B5EF4-FFF2-40B4-BE49-F238E27FC236}">
                <a16:creationId xmlns:a16="http://schemas.microsoft.com/office/drawing/2014/main" id="{EF697D5E-C13A-1898-C000-371445D73A27}"/>
              </a:ext>
            </a:extLst>
          </p:cNvPr>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3281928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6" name="Google Shape;205;p37">
            <a:extLst>
              <a:ext uri="{FF2B5EF4-FFF2-40B4-BE49-F238E27FC236}">
                <a16:creationId xmlns:a16="http://schemas.microsoft.com/office/drawing/2014/main" id="{0CE89F59-D6C8-6A1F-1119-A8BFE06FFD9B}"/>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3" name="Google Shape;213;p38"/>
          <p:cNvSpPr txBox="1">
            <a:spLocks noGrp="1"/>
          </p:cNvSpPr>
          <p:nvPr>
            <p:ph type="title"/>
          </p:nvPr>
        </p:nvSpPr>
        <p:spPr>
          <a:xfrm>
            <a:off x="479382" y="400832"/>
            <a:ext cx="4616678" cy="4045527"/>
          </a:xfrm>
          <a:prstGeom prst="rect">
            <a:avLst/>
          </a:prstGeom>
          <a:noFill/>
          <a:ln>
            <a:noFill/>
          </a:ln>
        </p:spPr>
        <p:txBody>
          <a:bodyPr spcFirstLastPara="1" wrap="square" lIns="68575" tIns="34275" rIns="68575" bIns="34275" anchor="t" anchorCtr="0">
            <a:normAutofit/>
          </a:bodyPr>
          <a:lstStyle/>
          <a:p>
            <a:pPr>
              <a:buSzPct val="100000"/>
            </a:pPr>
            <a:r>
              <a:rPr lang="en" sz="4400" dirty="0">
                <a:latin typeface="Calibri"/>
              </a:rPr>
              <a:t>Personal space: </a:t>
            </a:r>
            <a:endParaRPr lang="en-US" sz="4400" dirty="0">
              <a:latin typeface="Calibri"/>
            </a:endParaRPr>
          </a:p>
          <a:p>
            <a:pPr marL="0" lvl="0" indent="0" algn="l" rtl="0">
              <a:lnSpc>
                <a:spcPct val="90000"/>
              </a:lnSpc>
              <a:spcBef>
                <a:spcPts val="0"/>
              </a:spcBef>
              <a:spcAft>
                <a:spcPts val="0"/>
              </a:spcAft>
              <a:buClr>
                <a:schemeClr val="dk1"/>
              </a:buClr>
              <a:buSzPct val="100000"/>
              <a:buFont typeface="Calibri"/>
              <a:buNone/>
            </a:pPr>
            <a:endParaRPr sz="3200" dirty="0">
              <a:latin typeface="Calibri"/>
            </a:endParaRPr>
          </a:p>
          <a:p>
            <a:pPr marL="0" lvl="0" indent="0" algn="l" rtl="0">
              <a:lnSpc>
                <a:spcPct val="90000"/>
              </a:lnSpc>
              <a:spcBef>
                <a:spcPts val="0"/>
              </a:spcBef>
              <a:spcAft>
                <a:spcPts val="0"/>
              </a:spcAft>
              <a:buClr>
                <a:schemeClr val="dk1"/>
              </a:buClr>
              <a:buSzPct val="105882"/>
              <a:buFont typeface="Calibri"/>
              <a:buNone/>
            </a:pPr>
            <a:r>
              <a:rPr lang="en" sz="3200" dirty="0">
                <a:latin typeface="Calibri"/>
              </a:rPr>
              <a:t>Be aware of your surroundings, respect others’ space, and stay in your own area.</a:t>
            </a:r>
            <a:endParaRPr sz="3200" dirty="0">
              <a:latin typeface="Calibri"/>
            </a:endParaRPr>
          </a:p>
        </p:txBody>
      </p:sp>
      <p:pic>
        <p:nvPicPr>
          <p:cNvPr id="216" name="Google Shape;216;p38"/>
          <p:cNvPicPr preferRelativeResize="0">
            <a:picLocks noGrp="1"/>
          </p:cNvPicPr>
          <p:nvPr>
            <p:ph type="body" idx="1"/>
          </p:nvPr>
        </p:nvPicPr>
        <p:blipFill rotWithShape="1">
          <a:blip r:embed="rId3">
            <a:alphaModFix/>
          </a:blip>
          <a:srcRect/>
          <a:stretch/>
        </p:blipFill>
        <p:spPr>
          <a:xfrm>
            <a:off x="4656293" y="532086"/>
            <a:ext cx="3484257" cy="2972570"/>
          </a:xfrm>
          <a:prstGeom prst="rect">
            <a:avLst/>
          </a:prstGeom>
          <a:noFill/>
          <a:ln>
            <a:noFill/>
          </a:ln>
        </p:spPr>
      </p:pic>
      <p:pic>
        <p:nvPicPr>
          <p:cNvPr id="3" name="Picture 2"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4" name="Google Shape;224;p39"/>
          <p:cNvSpPr txBox="1">
            <a:spLocks noGrp="1"/>
          </p:cNvSpPr>
          <p:nvPr>
            <p:ph type="title"/>
          </p:nvPr>
        </p:nvSpPr>
        <p:spPr>
          <a:xfrm>
            <a:off x="478662" y="388127"/>
            <a:ext cx="4494521" cy="3351905"/>
          </a:xfrm>
          <a:prstGeom prst="rect">
            <a:avLst/>
          </a:prstGeom>
          <a:noFill/>
          <a:ln>
            <a:noFill/>
          </a:ln>
        </p:spPr>
        <p:txBody>
          <a:bodyPr spcFirstLastPara="1" wrap="square" lIns="68575" tIns="34275" rIns="68575" bIns="34275" anchor="t" anchorCtr="0">
            <a:noAutofit/>
          </a:bodyPr>
          <a:lstStyle/>
          <a:p>
            <a:pPr>
              <a:buSzPct val="100000"/>
            </a:pPr>
            <a:r>
              <a:rPr lang="en" sz="4400" dirty="0">
                <a:latin typeface="Calibri"/>
              </a:rPr>
              <a:t>Volume control: </a:t>
            </a:r>
            <a:endParaRPr lang="en-US" sz="4400" dirty="0">
              <a:latin typeface="Calibri"/>
            </a:endParaRPr>
          </a:p>
          <a:p>
            <a:pPr marL="0" lvl="0" indent="0" algn="l" rtl="0">
              <a:lnSpc>
                <a:spcPct val="90000"/>
              </a:lnSpc>
              <a:spcBef>
                <a:spcPts val="0"/>
              </a:spcBef>
              <a:spcAft>
                <a:spcPts val="0"/>
              </a:spcAft>
              <a:buClr>
                <a:schemeClr val="dk1"/>
              </a:buClr>
              <a:buSzPct val="100000"/>
              <a:buFont typeface="Calibri"/>
              <a:buNone/>
            </a:pPr>
            <a:endParaRPr sz="4000" dirty="0">
              <a:latin typeface="Calibri"/>
            </a:endParaRPr>
          </a:p>
          <a:p>
            <a:pPr marL="0" lvl="0" indent="0" algn="l" rtl="0">
              <a:lnSpc>
                <a:spcPct val="90000"/>
              </a:lnSpc>
              <a:spcBef>
                <a:spcPts val="0"/>
              </a:spcBef>
              <a:spcAft>
                <a:spcPts val="0"/>
              </a:spcAft>
              <a:buClr>
                <a:schemeClr val="dk1"/>
              </a:buClr>
              <a:buSzPct val="105882"/>
              <a:buFont typeface="Calibri"/>
              <a:buNone/>
            </a:pPr>
            <a:r>
              <a:rPr lang="en" sz="3200" dirty="0">
                <a:latin typeface="Calibri"/>
              </a:rPr>
              <a:t>Use indoor voices, be mindful of noise levels.</a:t>
            </a:r>
            <a:endParaRPr sz="3200" dirty="0">
              <a:latin typeface="Calibri"/>
            </a:endParaRPr>
          </a:p>
        </p:txBody>
      </p:sp>
      <p:pic>
        <p:nvPicPr>
          <p:cNvPr id="227" name="Google Shape;227;p39"/>
          <p:cNvPicPr preferRelativeResize="0">
            <a:picLocks noGrp="1"/>
          </p:cNvPicPr>
          <p:nvPr>
            <p:ph type="body" idx="1"/>
          </p:nvPr>
        </p:nvPicPr>
        <p:blipFill rotWithShape="1">
          <a:blip r:embed="rId3">
            <a:alphaModFix/>
          </a:blip>
          <a:srcRect/>
          <a:stretch/>
        </p:blipFill>
        <p:spPr>
          <a:xfrm>
            <a:off x="4884684" y="426131"/>
            <a:ext cx="3255929" cy="2776172"/>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DD23A9AF-ACAF-A4E3-F09D-238402D93F7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1F615F10-544A-4840-79AA-46713EB738F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5" name="Google Shape;235;p40"/>
          <p:cNvSpPr txBox="1">
            <a:spLocks noGrp="1"/>
          </p:cNvSpPr>
          <p:nvPr>
            <p:ph type="title"/>
          </p:nvPr>
        </p:nvSpPr>
        <p:spPr>
          <a:xfrm>
            <a:off x="486212" y="371791"/>
            <a:ext cx="5027764" cy="3049250"/>
          </a:xfrm>
          <a:prstGeom prst="rect">
            <a:avLst/>
          </a:prstGeom>
          <a:noFill/>
          <a:ln>
            <a:noFill/>
          </a:ln>
        </p:spPr>
        <p:txBody>
          <a:bodyPr spcFirstLastPara="1" wrap="square" lIns="68575" tIns="34275" rIns="68575" bIns="34275" anchor="t" anchorCtr="0">
            <a:noAutofit/>
          </a:bodyPr>
          <a:lstStyle/>
          <a:p>
            <a:pPr>
              <a:buSzPct val="100000"/>
            </a:pPr>
            <a:r>
              <a:rPr lang="en" sz="4400" dirty="0">
                <a:latin typeface="Calibri"/>
              </a:rPr>
              <a:t>Active listening: </a:t>
            </a:r>
            <a:endParaRPr lang="en-US" sz="4400" dirty="0">
              <a:latin typeface="Calibri"/>
            </a:endParaRPr>
          </a:p>
          <a:p>
            <a:pPr marL="0" lvl="0" indent="0" algn="l" rtl="0">
              <a:lnSpc>
                <a:spcPct val="90000"/>
              </a:lnSpc>
              <a:spcBef>
                <a:spcPts val="0"/>
              </a:spcBef>
              <a:spcAft>
                <a:spcPts val="0"/>
              </a:spcAft>
              <a:buClr>
                <a:schemeClr val="dk1"/>
              </a:buClr>
              <a:buSzPct val="100000"/>
              <a:buFont typeface="Calibri"/>
              <a:buNone/>
            </a:pPr>
            <a:endParaRPr sz="4000" dirty="0">
              <a:latin typeface="Calibri"/>
            </a:endParaRPr>
          </a:p>
          <a:p>
            <a:pPr marL="0" lvl="0" indent="0" algn="l" rtl="0">
              <a:lnSpc>
                <a:spcPct val="90000"/>
              </a:lnSpc>
              <a:spcBef>
                <a:spcPts val="0"/>
              </a:spcBef>
              <a:spcAft>
                <a:spcPts val="0"/>
              </a:spcAft>
              <a:buClr>
                <a:schemeClr val="dk1"/>
              </a:buClr>
              <a:buSzPct val="105882"/>
              <a:buFont typeface="Calibri"/>
              <a:buNone/>
            </a:pPr>
            <a:r>
              <a:rPr lang="en" sz="3200" dirty="0">
                <a:latin typeface="Calibri"/>
              </a:rPr>
              <a:t>Eyes and ears open! Ready to participate!</a:t>
            </a:r>
            <a:endParaRPr sz="3200" dirty="0">
              <a:latin typeface="Calibri"/>
            </a:endParaRPr>
          </a:p>
        </p:txBody>
      </p:sp>
      <p:pic>
        <p:nvPicPr>
          <p:cNvPr id="238" name="Google Shape;238;p40"/>
          <p:cNvPicPr preferRelativeResize="0"/>
          <p:nvPr/>
        </p:nvPicPr>
        <p:blipFill rotWithShape="1">
          <a:blip r:embed="rId3">
            <a:alphaModFix/>
          </a:blip>
          <a:srcRect/>
          <a:stretch/>
        </p:blipFill>
        <p:spPr>
          <a:xfrm>
            <a:off x="5136076" y="371194"/>
            <a:ext cx="3007831" cy="2571130"/>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4A2703A9-8805-EF8F-CA05-0BF4D04E7C7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EA62B25F-29F1-BF18-5A81-F3DDAD4F586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5" name="Google Shape;245;p41"/>
          <p:cNvSpPr/>
          <p:nvPr/>
        </p:nvSpPr>
        <p:spPr>
          <a:xfrm>
            <a:off x="-44334" y="469256"/>
            <a:ext cx="3711665" cy="51435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6" name="Google Shape;246;p41"/>
          <p:cNvSpPr txBox="1">
            <a:spLocks noGrp="1"/>
          </p:cNvSpPr>
          <p:nvPr>
            <p:ph type="title"/>
          </p:nvPr>
        </p:nvSpPr>
        <p:spPr>
          <a:xfrm>
            <a:off x="518341" y="474428"/>
            <a:ext cx="4734243" cy="3890879"/>
          </a:xfrm>
          <a:prstGeom prst="rect">
            <a:avLst/>
          </a:prstGeom>
          <a:noFill/>
          <a:ln>
            <a:noFill/>
          </a:ln>
        </p:spPr>
        <p:txBody>
          <a:bodyPr spcFirstLastPara="1" wrap="square" lIns="68575" tIns="34275" rIns="68575" bIns="34275" anchor="t" anchorCtr="0">
            <a:noAutofit/>
          </a:bodyPr>
          <a:lstStyle/>
          <a:p>
            <a:pPr>
              <a:buSzPct val="100000"/>
            </a:pPr>
            <a:r>
              <a:rPr lang="en" sz="4400" dirty="0">
                <a:latin typeface="Calibri"/>
              </a:rPr>
              <a:t>Sharp minds: </a:t>
            </a:r>
            <a:endParaRPr lang="en-US" sz="4400" dirty="0">
              <a:latin typeface="Calibri"/>
            </a:endParaRPr>
          </a:p>
          <a:p>
            <a:pPr marL="0" lvl="0" indent="0" algn="l" rtl="0">
              <a:lnSpc>
                <a:spcPct val="90000"/>
              </a:lnSpc>
              <a:spcBef>
                <a:spcPts val="0"/>
              </a:spcBef>
              <a:spcAft>
                <a:spcPts val="0"/>
              </a:spcAft>
              <a:buClr>
                <a:schemeClr val="dk1"/>
              </a:buClr>
              <a:buSzPct val="100000"/>
              <a:buFont typeface="Calibri"/>
              <a:buNone/>
            </a:pPr>
            <a:endParaRPr sz="4000" dirty="0">
              <a:latin typeface="Calibri"/>
            </a:endParaRPr>
          </a:p>
          <a:p>
            <a:pPr marL="0" lvl="0" indent="0" algn="l" rtl="0">
              <a:lnSpc>
                <a:spcPct val="90000"/>
              </a:lnSpc>
              <a:spcBef>
                <a:spcPts val="0"/>
              </a:spcBef>
              <a:spcAft>
                <a:spcPts val="0"/>
              </a:spcAft>
              <a:buClr>
                <a:schemeClr val="dk1"/>
              </a:buClr>
              <a:buSzPct val="100000"/>
              <a:buFont typeface="Calibri"/>
              <a:buNone/>
            </a:pPr>
            <a:r>
              <a:rPr lang="en" sz="3200" dirty="0">
                <a:latin typeface="Calibri"/>
              </a:rPr>
              <a:t>Be prepared to problem solve, ask questions, and contribute to the lesson.</a:t>
            </a:r>
            <a:endParaRPr sz="3200" dirty="0">
              <a:latin typeface="Calibri"/>
            </a:endParaRPr>
          </a:p>
        </p:txBody>
      </p:sp>
      <p:pic>
        <p:nvPicPr>
          <p:cNvPr id="249" name="Google Shape;249;p41"/>
          <p:cNvPicPr preferRelativeResize="0"/>
          <p:nvPr/>
        </p:nvPicPr>
        <p:blipFill rotWithShape="1">
          <a:blip r:embed="rId3">
            <a:alphaModFix/>
          </a:blip>
          <a:srcRect/>
          <a:stretch/>
        </p:blipFill>
        <p:spPr>
          <a:xfrm>
            <a:off x="4801675" y="-787"/>
            <a:ext cx="4258660" cy="3627865"/>
          </a:xfrm>
          <a:prstGeom prst="rect">
            <a:avLst/>
          </a:prstGeom>
          <a:noFill/>
          <a:ln>
            <a:noFill/>
          </a:ln>
        </p:spPr>
      </p:pic>
      <p:sp>
        <p:nvSpPr>
          <p:cNvPr id="3" name="Google Shape;205;p37">
            <a:extLst>
              <a:ext uri="{FF2B5EF4-FFF2-40B4-BE49-F238E27FC236}">
                <a16:creationId xmlns:a16="http://schemas.microsoft.com/office/drawing/2014/main" id="{AAE84759-7DE7-4FDE-1F64-85D59EF6961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71EED072-087B-2156-588A-4A975F2308D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7" name="Rectangle 6">
            <a:extLst>
              <a:ext uri="{FF2B5EF4-FFF2-40B4-BE49-F238E27FC236}">
                <a16:creationId xmlns:a16="http://schemas.microsoft.com/office/drawing/2014/main" id="{FA422351-9B08-7808-31F9-1BB933A50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Google Shape;185;p31"/>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6" name="Google Shape;186;p31"/>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7" name="Google Shape;187;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8" name="Google Shape;188;p31"/>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9" name="Google Shape;189;p31"/>
          <p:cNvSpPr txBox="1">
            <a:spLocks noGrp="1"/>
          </p:cNvSpPr>
          <p:nvPr>
            <p:ph type="title"/>
          </p:nvPr>
        </p:nvSpPr>
        <p:spPr>
          <a:xfrm>
            <a:off x="757518" y="1037645"/>
            <a:ext cx="4554300" cy="31314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500"/>
              <a:buFont typeface="Calibri"/>
              <a:buNone/>
            </a:pPr>
            <a:r>
              <a:rPr lang="en" sz="4400" dirty="0">
                <a:ea typeface="Times New Roman"/>
                <a:sym typeface="Times New Roman"/>
              </a:rPr>
              <a:t>Tell me about a situation where you had to make a difficult decision.</a:t>
            </a:r>
            <a:endParaRPr sz="4400" dirty="0">
              <a:solidFill>
                <a:schemeClr val="dk1"/>
              </a:solidFill>
              <a:latin typeface="Calibri" panose="020F0502020204030204" pitchFamily="34" charset="0"/>
              <a:cs typeface="Calibri" panose="020F0502020204030204" pitchFamily="34" charset="0"/>
              <a:sym typeface="Calibri"/>
            </a:endParaRPr>
          </a:p>
        </p:txBody>
      </p:sp>
      <p:cxnSp>
        <p:nvCxnSpPr>
          <p:cNvPr id="190" name="Google Shape;190;p31"/>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191" name="Google Shape;191;p3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192" name="Google Shape;192;p31"/>
          <p:cNvPicPr preferRelativeResize="0"/>
          <p:nvPr/>
        </p:nvPicPr>
        <p:blipFill rotWithShape="1">
          <a:blip r:embed="rId4">
            <a:alphaModFix/>
          </a:blip>
          <a:srcRect r="66162" b="18725"/>
          <a:stretch/>
        </p:blipFill>
        <p:spPr>
          <a:xfrm>
            <a:off x="6156508" y="561431"/>
            <a:ext cx="1528818" cy="31313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6"/>
        <p:cNvGrpSpPr/>
        <p:nvPr/>
      </p:nvGrpSpPr>
      <p:grpSpPr>
        <a:xfrm>
          <a:off x="0" y="0"/>
          <a:ext cx="0" cy="0"/>
          <a:chOff x="0" y="0"/>
          <a:chExt cx="0" cy="0"/>
        </a:xfrm>
      </p:grpSpPr>
      <p:sp>
        <p:nvSpPr>
          <p:cNvPr id="197" name="Google Shape;197;p32"/>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8" name="Google Shape;198;p3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9" name="Google Shape;199;p3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0" name="Google Shape;200;p3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1" name="Google Shape;201;p32"/>
          <p:cNvSpPr txBox="1">
            <a:spLocks noGrp="1"/>
          </p:cNvSpPr>
          <p:nvPr>
            <p:ph type="title"/>
          </p:nvPr>
        </p:nvSpPr>
        <p:spPr>
          <a:xfrm>
            <a:off x="4589700" y="1503837"/>
            <a:ext cx="4554300" cy="1425845"/>
          </a:xfrm>
          <a:prstGeom prst="rect">
            <a:avLst/>
          </a:prstGeom>
          <a:noFill/>
          <a:ln>
            <a:noFill/>
          </a:ln>
        </p:spPr>
        <p:txBody>
          <a:bodyPr spcFirstLastPara="1" wrap="square" lIns="68575" tIns="34275" rIns="68575" bIns="34275" anchor="ctr" anchorCtr="0">
            <a:normAutofit/>
          </a:bodyPr>
          <a:lstStyle/>
          <a:p>
            <a:pPr>
              <a:buSzPts val="3500"/>
            </a:pPr>
            <a:r>
              <a:rPr lang="en" sz="3200" dirty="0">
                <a:ea typeface="Times New Roman"/>
                <a:sym typeface="Times New Roman"/>
              </a:rPr>
              <a:t>Why is good decision-making important?</a:t>
            </a:r>
            <a:endParaRPr lang="en-US" sz="5400" dirty="0">
              <a:solidFill>
                <a:schemeClr val="dk1"/>
              </a:solidFill>
            </a:endParaRPr>
          </a:p>
        </p:txBody>
      </p:sp>
      <p:pic>
        <p:nvPicPr>
          <p:cNvPr id="203" name="Google Shape;203;p3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a:extLst>
              <a:ext uri="{FF2B5EF4-FFF2-40B4-BE49-F238E27FC236}">
                <a16:creationId xmlns:a16="http://schemas.microsoft.com/office/drawing/2014/main" id="{F427CAB9-4BD3-5D82-689A-4337CC77DB86}"/>
              </a:ext>
            </a:extLst>
          </p:cNvPr>
          <p:cNvPicPr>
            <a:picLocks noChangeAspect="1"/>
          </p:cNvPicPr>
          <p:nvPr/>
        </p:nvPicPr>
        <p:blipFill>
          <a:blip r:embed="rId4"/>
          <a:srcRect/>
          <a:stretch/>
        </p:blipFill>
        <p:spPr>
          <a:xfrm>
            <a:off x="716538" y="875759"/>
            <a:ext cx="3389393" cy="338939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sp>
        <p:nvSpPr>
          <p:cNvPr id="2" name="Google Shape;219;g29fa0e120ad_0_12">
            <a:extLst>
              <a:ext uri="{FF2B5EF4-FFF2-40B4-BE49-F238E27FC236}">
                <a16:creationId xmlns:a16="http://schemas.microsoft.com/office/drawing/2014/main" id="{2678E5B3-B21F-85FC-8FDF-B2BC1846AD0C}"/>
              </a:ext>
            </a:extLst>
          </p:cNvPr>
          <p:cNvSpPr/>
          <p:nvPr/>
        </p:nvSpPr>
        <p:spPr>
          <a:xfrm flipH="1">
            <a:off x="-2" y="0"/>
            <a:ext cx="3850482"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10" name="Google Shape;210;p33"/>
          <p:cNvSpPr txBox="1"/>
          <p:nvPr/>
        </p:nvSpPr>
        <p:spPr>
          <a:xfrm>
            <a:off x="-160346" y="25999"/>
            <a:ext cx="4171170" cy="3096615"/>
          </a:xfrm>
          <a:prstGeom prst="rect">
            <a:avLst/>
          </a:prstGeom>
          <a:noFill/>
          <a:ln>
            <a:noFill/>
          </a:ln>
        </p:spPr>
        <p:txBody>
          <a:bodyPr spcFirstLastPara="1" wrap="square" lIns="68575" tIns="34275" rIns="68575" bIns="34275" anchor="b" anchorCtr="0">
            <a:noAutofit/>
          </a:bodyPr>
          <a:lstStyle/>
          <a:p>
            <a:pPr marL="0" marR="0" lvl="0" indent="0" algn="ctr" rtl="0">
              <a:lnSpc>
                <a:spcPct val="90000"/>
              </a:lnSpc>
              <a:spcBef>
                <a:spcPts val="0"/>
              </a:spcBef>
              <a:spcAft>
                <a:spcPts val="0"/>
              </a:spcAft>
              <a:buClr>
                <a:schemeClr val="dk1"/>
              </a:buClr>
              <a:buSzPts val="4100"/>
              <a:buFont typeface="Calibri"/>
              <a:buNone/>
            </a:pPr>
            <a:r>
              <a:rPr lang="en" sz="4400" b="1" dirty="0">
                <a:solidFill>
                  <a:schemeClr val="dk1"/>
                </a:solidFill>
                <a:latin typeface="Calibri"/>
                <a:ea typeface="Calibri"/>
                <a:cs typeface="Calibri"/>
                <a:sym typeface="Calibri"/>
              </a:rPr>
              <a:t>Components of decision-making</a:t>
            </a:r>
            <a:endParaRPr lang="en-US" sz="4400" dirty="0">
              <a:solidFill>
                <a:schemeClr val="dk1"/>
              </a:solidFill>
            </a:endParaRPr>
          </a:p>
        </p:txBody>
      </p:sp>
      <p:sp>
        <p:nvSpPr>
          <p:cNvPr id="212" name="Google Shape;212;p33"/>
          <p:cNvSpPr/>
          <p:nvPr/>
        </p:nvSpPr>
        <p:spPr>
          <a:xfrm>
            <a:off x="465249" y="3122614"/>
            <a:ext cx="2780100" cy="13800"/>
          </a:xfrm>
          <a:prstGeom prst="rect">
            <a:avLst/>
          </a:prstGeom>
          <a:solidFill>
            <a:schemeClr val="tx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213" name="Google Shape;213;p33" descr="A bee with wings and a shield&#10;&#10;Description automatically generated with medium confidence"/>
          <p:cNvPicPr preferRelativeResize="0"/>
          <p:nvPr/>
        </p:nvPicPr>
        <p:blipFill rotWithShape="1">
          <a:blip r:embed="rId3">
            <a:alphaModFix/>
          </a:blip>
          <a:srcRect/>
          <a:stretch/>
        </p:blipFill>
        <p:spPr>
          <a:xfrm>
            <a:off x="1190595" y="3480534"/>
            <a:ext cx="1329408" cy="1329408"/>
          </a:xfrm>
          <a:prstGeom prst="rect">
            <a:avLst/>
          </a:prstGeom>
          <a:noFill/>
          <a:ln>
            <a:noFill/>
          </a:ln>
        </p:spPr>
      </p:pic>
      <p:sp>
        <p:nvSpPr>
          <p:cNvPr id="214" name="Google Shape;214;p33"/>
          <p:cNvSpPr txBox="1"/>
          <p:nvPr/>
        </p:nvSpPr>
        <p:spPr>
          <a:xfrm>
            <a:off x="4315731" y="517650"/>
            <a:ext cx="5293520" cy="4108200"/>
          </a:xfrm>
          <a:prstGeom prst="rect">
            <a:avLst/>
          </a:prstGeom>
          <a:noFill/>
          <a:ln>
            <a:noFill/>
          </a:ln>
        </p:spPr>
        <p:txBody>
          <a:bodyPr spcFirstLastPara="1" wrap="square" lIns="91425" tIns="91425" rIns="91425" bIns="91425" anchor="t" anchorCtr="0">
            <a:noAutofit/>
          </a:bodyPr>
          <a:lstStyle/>
          <a:p>
            <a:pPr lvl="0" algn="ctr" rtl="0">
              <a:spcBef>
                <a:spcPts val="0"/>
              </a:spcBef>
              <a:spcAft>
                <a:spcPts val="0"/>
              </a:spcAft>
              <a:buClr>
                <a:schemeClr val="dk1"/>
              </a:buClr>
              <a:buSzPts val="1100"/>
            </a:pPr>
            <a:endParaRPr sz="2800" dirty="0">
              <a:solidFill>
                <a:schemeClr val="dk1"/>
              </a:solidFill>
              <a:latin typeface="Calibri"/>
              <a:ea typeface="Calibri"/>
              <a:cs typeface="Calibri"/>
              <a:sym typeface="Calibri"/>
            </a:endParaRPr>
          </a:p>
          <a:p>
            <a:pPr marL="152400" lvl="0" rtl="0">
              <a:lnSpc>
                <a:spcPct val="150000"/>
              </a:lnSpc>
              <a:spcBef>
                <a:spcPts val="0"/>
              </a:spcBef>
              <a:spcAft>
                <a:spcPts val="0"/>
              </a:spcAft>
              <a:buClr>
                <a:schemeClr val="dk1"/>
              </a:buClr>
              <a:buSzPts val="1200"/>
            </a:pPr>
            <a:r>
              <a:rPr lang="en" sz="3200" dirty="0">
                <a:solidFill>
                  <a:schemeClr val="dk1"/>
                </a:solidFill>
                <a:latin typeface="Calibri"/>
                <a:ea typeface="Calibri"/>
                <a:cs typeface="Calibri"/>
                <a:sym typeface="Calibri"/>
              </a:rPr>
              <a:t>Personal values</a:t>
            </a:r>
            <a:endParaRPr sz="3200" dirty="0">
              <a:solidFill>
                <a:schemeClr val="dk1"/>
              </a:solidFill>
              <a:latin typeface="Calibri"/>
              <a:ea typeface="Calibri"/>
              <a:cs typeface="Calibri"/>
            </a:endParaRPr>
          </a:p>
          <a:p>
            <a:pPr marL="152400" lvl="0" rtl="0">
              <a:lnSpc>
                <a:spcPct val="150000"/>
              </a:lnSpc>
              <a:spcBef>
                <a:spcPts val="0"/>
              </a:spcBef>
              <a:spcAft>
                <a:spcPts val="0"/>
              </a:spcAft>
              <a:buClr>
                <a:schemeClr val="dk1"/>
              </a:buClr>
              <a:buSzPts val="1200"/>
            </a:pPr>
            <a:r>
              <a:rPr lang="en" sz="3200" dirty="0">
                <a:solidFill>
                  <a:schemeClr val="dk1"/>
                </a:solidFill>
                <a:latin typeface="Calibri"/>
                <a:ea typeface="Calibri"/>
                <a:cs typeface="Calibri"/>
                <a:sym typeface="Calibri"/>
              </a:rPr>
              <a:t>Emotions </a:t>
            </a:r>
            <a:endParaRPr sz="3200" dirty="0">
              <a:solidFill>
                <a:schemeClr val="dk1"/>
              </a:solidFill>
              <a:latin typeface="Calibri"/>
              <a:ea typeface="Calibri"/>
              <a:cs typeface="Calibri"/>
            </a:endParaRPr>
          </a:p>
          <a:p>
            <a:pPr marL="152400" lvl="0" rtl="0">
              <a:lnSpc>
                <a:spcPct val="150000"/>
              </a:lnSpc>
              <a:spcBef>
                <a:spcPts val="0"/>
              </a:spcBef>
              <a:spcAft>
                <a:spcPts val="0"/>
              </a:spcAft>
              <a:buClr>
                <a:schemeClr val="dk1"/>
              </a:buClr>
              <a:buSzPts val="1200"/>
            </a:pPr>
            <a:r>
              <a:rPr lang="en" sz="3200" dirty="0">
                <a:solidFill>
                  <a:schemeClr val="dk1"/>
                </a:solidFill>
                <a:latin typeface="Calibri"/>
                <a:ea typeface="Calibri"/>
                <a:cs typeface="Calibri"/>
                <a:sym typeface="Calibri"/>
              </a:rPr>
              <a:t>Peer influence </a:t>
            </a:r>
            <a:endParaRPr sz="3200" dirty="0">
              <a:solidFill>
                <a:schemeClr val="dk1"/>
              </a:solidFill>
              <a:latin typeface="Calibri"/>
              <a:ea typeface="Calibri"/>
              <a:cs typeface="Calibri"/>
            </a:endParaRPr>
          </a:p>
          <a:p>
            <a:pPr marL="152400" lvl="0" rtl="0">
              <a:lnSpc>
                <a:spcPct val="150000"/>
              </a:lnSpc>
              <a:spcBef>
                <a:spcPts val="0"/>
              </a:spcBef>
              <a:spcAft>
                <a:spcPts val="0"/>
              </a:spcAft>
              <a:buClr>
                <a:schemeClr val="dk1"/>
              </a:buClr>
              <a:buSzPts val="1200"/>
            </a:pPr>
            <a:r>
              <a:rPr lang="en" sz="3200" dirty="0">
                <a:solidFill>
                  <a:schemeClr val="dk1"/>
                </a:solidFill>
                <a:latin typeface="Calibri"/>
                <a:ea typeface="Calibri"/>
                <a:cs typeface="Calibri"/>
                <a:sym typeface="Calibri"/>
              </a:rPr>
              <a:t>Consequences </a:t>
            </a:r>
            <a:endParaRPr sz="3200" dirty="0">
              <a:solidFill>
                <a:schemeClr val="dk1"/>
              </a:solidFill>
              <a:latin typeface="Calibri"/>
              <a:ea typeface="Calibri"/>
              <a:cs typeface="Calibri"/>
            </a:endParaRPr>
          </a:p>
          <a:p>
            <a:pPr lvl="0" algn="ctr" rtl="0">
              <a:spcBef>
                <a:spcPts val="0"/>
              </a:spcBef>
              <a:spcAft>
                <a:spcPts val="0"/>
              </a:spcAft>
            </a:pPr>
            <a:endParaRPr sz="2100" dirty="0">
              <a:solidFill>
                <a:schemeClr val="dk1"/>
              </a:solidFill>
              <a:latin typeface="Calibri"/>
              <a:ea typeface="Calibri"/>
              <a:cs typeface="Calibri"/>
              <a:sym typeface="Calibri"/>
            </a:endParaRPr>
          </a:p>
          <a:p>
            <a:pPr lvl="0" algn="ctr" rtl="0">
              <a:spcBef>
                <a:spcPts val="0"/>
              </a:spcBef>
              <a:spcAft>
                <a:spcPts val="0"/>
              </a:spcAft>
            </a:pPr>
            <a:endParaRPr sz="2100" dirty="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FB386E-CC27-4294-B0E8-9CAC81E9DFD9}"/>
              </a:ext>
            </a:extLst>
          </p:cNvPr>
          <p:cNvSpPr/>
          <p:nvPr/>
        </p:nvSpPr>
        <p:spPr>
          <a:xfrm>
            <a:off x="0" y="4293868"/>
            <a:ext cx="9144000" cy="84963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33830" y="3795797"/>
            <a:ext cx="1476341" cy="1486991"/>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25027"/>
            <a:ext cx="9144000" cy="6965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0" y="61722"/>
            <a:ext cx="9144000" cy="609791"/>
          </a:xfrm>
        </p:spPr>
        <p:txBody>
          <a:bodyPr spcFirstLastPara="1" vert="horz" wrap="square" lIns="68580" tIns="34290" rIns="68580" bIns="34290" rtlCol="0" anchor="ctr" anchorCtr="0">
            <a:noAutofit/>
          </a:bodyPr>
          <a:lstStyle/>
          <a:p>
            <a:r>
              <a:rPr lang="en-US" sz="4400" b="1" kern="1200" dirty="0">
                <a:ea typeface="+mj-ea"/>
              </a:rPr>
              <a:t>Personal Values</a:t>
            </a:r>
            <a:endParaRPr lang="en-US" sz="4400" b="1" i="1" kern="1200" dirty="0">
              <a:ea typeface="+mj-ea"/>
            </a:endParaRPr>
          </a:p>
        </p:txBody>
      </p:sp>
      <p:sp>
        <p:nvSpPr>
          <p:cNvPr id="5" name="Title 1">
            <a:extLst>
              <a:ext uri="{FF2B5EF4-FFF2-40B4-BE49-F238E27FC236}">
                <a16:creationId xmlns:a16="http://schemas.microsoft.com/office/drawing/2014/main" id="{2B3E3D9C-FB6F-C562-5602-AA6EB68F2F43}"/>
              </a:ext>
            </a:extLst>
          </p:cNvPr>
          <p:cNvSpPr txBox="1">
            <a:spLocks/>
          </p:cNvSpPr>
          <p:nvPr/>
        </p:nvSpPr>
        <p:spPr>
          <a:xfrm>
            <a:off x="0" y="774641"/>
            <a:ext cx="9144000" cy="609791"/>
          </a:xfrm>
          <a:prstGeom prst="rect">
            <a:avLst/>
          </a:prstGeom>
          <a:noFill/>
          <a:ln>
            <a:noFill/>
          </a:ln>
        </p:spPr>
        <p:txBody>
          <a:bodyPr spcFirstLastPara="1" vert="horz" wrap="square" lIns="68580" tIns="34290" rIns="68580" bIns="34290" rtlCol="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r>
              <a:rPr lang="en-US" sz="3200" kern="1200" dirty="0">
                <a:ea typeface="+mj-ea"/>
              </a:rPr>
              <a:t>What is important to you?</a:t>
            </a:r>
            <a:endParaRPr lang="en-US" sz="3200" i="1" kern="1200" dirty="0">
              <a:ea typeface="+mj-ea"/>
            </a:endParaRPr>
          </a:p>
        </p:txBody>
      </p:sp>
      <p:pic>
        <p:nvPicPr>
          <p:cNvPr id="6" name="Picture 5">
            <a:extLst>
              <a:ext uri="{FF2B5EF4-FFF2-40B4-BE49-F238E27FC236}">
                <a16:creationId xmlns:a16="http://schemas.microsoft.com/office/drawing/2014/main" id="{F3BF5C54-21E5-E6F4-953D-DCEEC80D37DD}"/>
              </a:ext>
            </a:extLst>
          </p:cNvPr>
          <p:cNvPicPr>
            <a:picLocks noChangeAspect="1"/>
          </p:cNvPicPr>
          <p:nvPr/>
        </p:nvPicPr>
        <p:blipFill>
          <a:blip r:embed="rId6"/>
          <a:srcRect/>
          <a:stretch/>
        </p:blipFill>
        <p:spPr>
          <a:xfrm rot="466088">
            <a:off x="3523435" y="1527345"/>
            <a:ext cx="2268681" cy="22686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272173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FB386E-CC27-4294-B0E8-9CAC81E9DFD9}"/>
              </a:ext>
            </a:extLst>
          </p:cNvPr>
          <p:cNvSpPr/>
          <p:nvPr/>
        </p:nvSpPr>
        <p:spPr>
          <a:xfrm>
            <a:off x="0" y="4293868"/>
            <a:ext cx="9144000" cy="84963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33830" y="3795797"/>
            <a:ext cx="1476341" cy="1486991"/>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25027"/>
            <a:ext cx="9144000" cy="6965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2">
            <a:extLst>
              <a:ext uri="{FF2B5EF4-FFF2-40B4-BE49-F238E27FC236}">
                <a16:creationId xmlns:a16="http://schemas.microsoft.com/office/drawing/2014/main" id="{688D4CC0-9F82-2FD8-9887-90518A76C7EE}"/>
              </a:ext>
            </a:extLst>
          </p:cNvPr>
          <p:cNvPicPr>
            <a:picLocks noChangeAspect="1"/>
          </p:cNvPicPr>
          <p:nvPr/>
        </p:nvPicPr>
        <p:blipFill>
          <a:blip r:embed="rId6"/>
          <a:srcRect/>
          <a:stretch/>
        </p:blipFill>
        <p:spPr>
          <a:xfrm rot="21231851">
            <a:off x="3392396" y="1544069"/>
            <a:ext cx="2143321" cy="2143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0" y="61722"/>
            <a:ext cx="9144000" cy="609791"/>
          </a:xfrm>
        </p:spPr>
        <p:txBody>
          <a:bodyPr spcFirstLastPara="1" vert="horz" wrap="square" lIns="68580" tIns="34290" rIns="68580" bIns="34290" rtlCol="0" anchor="ctr" anchorCtr="0">
            <a:noAutofit/>
          </a:bodyPr>
          <a:lstStyle/>
          <a:p>
            <a:r>
              <a:rPr lang="en-US" sz="4400" b="1" kern="1200" dirty="0">
                <a:ea typeface="+mj-ea"/>
              </a:rPr>
              <a:t>Emotions</a:t>
            </a:r>
            <a:endParaRPr lang="en-US" sz="4400" b="1" i="1" kern="1200" dirty="0">
              <a:ea typeface="+mj-ea"/>
            </a:endParaRPr>
          </a:p>
        </p:txBody>
      </p:sp>
      <p:sp>
        <p:nvSpPr>
          <p:cNvPr id="5" name="Title 1">
            <a:extLst>
              <a:ext uri="{FF2B5EF4-FFF2-40B4-BE49-F238E27FC236}">
                <a16:creationId xmlns:a16="http://schemas.microsoft.com/office/drawing/2014/main" id="{2B3E3D9C-FB6F-C562-5602-AA6EB68F2F43}"/>
              </a:ext>
            </a:extLst>
          </p:cNvPr>
          <p:cNvSpPr txBox="1">
            <a:spLocks/>
          </p:cNvSpPr>
          <p:nvPr/>
        </p:nvSpPr>
        <p:spPr>
          <a:xfrm>
            <a:off x="0" y="768049"/>
            <a:ext cx="9144000" cy="609791"/>
          </a:xfrm>
          <a:prstGeom prst="rect">
            <a:avLst/>
          </a:prstGeom>
          <a:noFill/>
          <a:ln>
            <a:noFill/>
          </a:ln>
        </p:spPr>
        <p:txBody>
          <a:bodyPr spcFirstLastPara="1" vert="horz" wrap="square" lIns="68580" tIns="34290" rIns="68580" bIns="34290" rtlCol="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r>
              <a:rPr lang="en-US" sz="3200" kern="1200" dirty="0">
                <a:ea typeface="+mj-ea"/>
              </a:rPr>
              <a:t>How will this choice make you feel?</a:t>
            </a:r>
          </a:p>
        </p:txBody>
      </p:sp>
    </p:spTree>
    <p:custDataLst>
      <p:tags r:id="rId1"/>
    </p:custDataLst>
    <p:extLst>
      <p:ext uri="{BB962C8B-B14F-4D97-AF65-F5344CB8AC3E}">
        <p14:creationId xmlns:p14="http://schemas.microsoft.com/office/powerpoint/2010/main" val="2143094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B3E3D9C-FB6F-C562-5602-AA6EB68F2F43}"/>
              </a:ext>
            </a:extLst>
          </p:cNvPr>
          <p:cNvSpPr txBox="1">
            <a:spLocks/>
          </p:cNvSpPr>
          <p:nvPr/>
        </p:nvSpPr>
        <p:spPr>
          <a:xfrm>
            <a:off x="74396" y="-563714"/>
            <a:ext cx="8995207" cy="3341542"/>
          </a:xfrm>
          <a:prstGeom prst="rect">
            <a:avLst/>
          </a:prstGeom>
          <a:noFill/>
          <a:ln>
            <a:noFill/>
          </a:ln>
        </p:spPr>
        <p:txBody>
          <a:bodyPr spcFirstLastPara="1" vert="horz" wrap="square" lIns="68580" tIns="34290" rIns="68580" bIns="34290" rtlCol="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r>
              <a:rPr lang="en-US" sz="3200" kern="1200" dirty="0">
                <a:ea typeface="+mj-ea"/>
              </a:rPr>
              <a:t>What do others think I should do?</a:t>
            </a:r>
          </a:p>
        </p:txBody>
      </p:sp>
      <p:sp>
        <p:nvSpPr>
          <p:cNvPr id="12" name="Rectangle 11">
            <a:extLst>
              <a:ext uri="{FF2B5EF4-FFF2-40B4-BE49-F238E27FC236}">
                <a16:creationId xmlns:a16="http://schemas.microsoft.com/office/drawing/2014/main" id="{4AFB386E-CC27-4294-B0E8-9CAC81E9DFD9}"/>
              </a:ext>
            </a:extLst>
          </p:cNvPr>
          <p:cNvSpPr/>
          <p:nvPr/>
        </p:nvSpPr>
        <p:spPr>
          <a:xfrm>
            <a:off x="0" y="4483240"/>
            <a:ext cx="9144000" cy="66026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33830" y="3795797"/>
            <a:ext cx="1476341" cy="1486991"/>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25027"/>
            <a:ext cx="9144000" cy="6965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2">
            <a:extLst>
              <a:ext uri="{FF2B5EF4-FFF2-40B4-BE49-F238E27FC236}">
                <a16:creationId xmlns:a16="http://schemas.microsoft.com/office/drawing/2014/main" id="{688D4CC0-9F82-2FD8-9887-90518A76C7EE}"/>
              </a:ext>
            </a:extLst>
          </p:cNvPr>
          <p:cNvPicPr>
            <a:picLocks noChangeAspect="1"/>
          </p:cNvPicPr>
          <p:nvPr/>
        </p:nvPicPr>
        <p:blipFill>
          <a:blip r:embed="rId6"/>
          <a:srcRect/>
          <a:stretch/>
        </p:blipFill>
        <p:spPr>
          <a:xfrm rot="21231851">
            <a:off x="3299471" y="1525378"/>
            <a:ext cx="2298307" cy="22983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0" y="61722"/>
            <a:ext cx="9144000" cy="609791"/>
          </a:xfrm>
        </p:spPr>
        <p:txBody>
          <a:bodyPr spcFirstLastPara="1" vert="horz" wrap="square" lIns="68580" tIns="34290" rIns="68580" bIns="34290" rtlCol="0" anchor="ctr" anchorCtr="0">
            <a:noAutofit/>
          </a:bodyPr>
          <a:lstStyle/>
          <a:p>
            <a:r>
              <a:rPr lang="en-US" sz="4400" b="1" kern="1200" dirty="0">
                <a:ea typeface="+mj-ea"/>
              </a:rPr>
              <a:t>Peer Influence</a:t>
            </a:r>
            <a:endParaRPr lang="en-US" sz="4400" b="1" i="1" kern="1200" dirty="0">
              <a:ea typeface="+mj-ea"/>
            </a:endParaRPr>
          </a:p>
        </p:txBody>
      </p:sp>
    </p:spTree>
    <p:custDataLst>
      <p:tags r:id="rId1"/>
    </p:custDataLst>
    <p:extLst>
      <p:ext uri="{BB962C8B-B14F-4D97-AF65-F5344CB8AC3E}">
        <p14:creationId xmlns:p14="http://schemas.microsoft.com/office/powerpoint/2010/main" val="2645690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FB386E-CC27-4294-B0E8-9CAC81E9DFD9}"/>
              </a:ext>
            </a:extLst>
          </p:cNvPr>
          <p:cNvSpPr/>
          <p:nvPr/>
        </p:nvSpPr>
        <p:spPr>
          <a:xfrm>
            <a:off x="0" y="4293868"/>
            <a:ext cx="9144000" cy="84963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975859" y="3931063"/>
            <a:ext cx="1334312" cy="1351725"/>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25027"/>
            <a:ext cx="9144000" cy="6965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0" y="61722"/>
            <a:ext cx="9144000" cy="609791"/>
          </a:xfrm>
        </p:spPr>
        <p:txBody>
          <a:bodyPr spcFirstLastPara="1" vert="horz" wrap="square" lIns="68580" tIns="34290" rIns="68580" bIns="34290" rtlCol="0" anchor="ctr" anchorCtr="0">
            <a:noAutofit/>
          </a:bodyPr>
          <a:lstStyle/>
          <a:p>
            <a:r>
              <a:rPr lang="en-US" sz="4400" b="1" kern="1200" dirty="0">
                <a:ea typeface="+mj-ea"/>
              </a:rPr>
              <a:t>Consequences</a:t>
            </a:r>
            <a:endParaRPr lang="en-US" sz="4400" b="1" i="1" kern="1200" dirty="0">
              <a:ea typeface="+mj-ea"/>
            </a:endParaRPr>
          </a:p>
        </p:txBody>
      </p:sp>
      <p:sp>
        <p:nvSpPr>
          <p:cNvPr id="5" name="Title 1">
            <a:extLst>
              <a:ext uri="{FF2B5EF4-FFF2-40B4-BE49-F238E27FC236}">
                <a16:creationId xmlns:a16="http://schemas.microsoft.com/office/drawing/2014/main" id="{2B3E3D9C-FB6F-C562-5602-AA6EB68F2F43}"/>
              </a:ext>
            </a:extLst>
          </p:cNvPr>
          <p:cNvSpPr txBox="1">
            <a:spLocks/>
          </p:cNvSpPr>
          <p:nvPr/>
        </p:nvSpPr>
        <p:spPr>
          <a:xfrm>
            <a:off x="1130278" y="-518459"/>
            <a:ext cx="6883443" cy="3622355"/>
          </a:xfrm>
          <a:prstGeom prst="rect">
            <a:avLst/>
          </a:prstGeom>
          <a:noFill/>
          <a:ln>
            <a:noFill/>
          </a:ln>
        </p:spPr>
        <p:txBody>
          <a:bodyPr spcFirstLastPara="1" vert="horz" wrap="square" lIns="68580" tIns="34290" rIns="68580" bIns="34290" rtlCol="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r>
              <a:rPr lang="en-US" sz="3200" kern="1200" dirty="0">
                <a:ea typeface="+mj-ea"/>
              </a:rPr>
              <a:t>What will happen if I make this choice?</a:t>
            </a:r>
            <a:endParaRPr lang="en-US" sz="3200" dirty="0">
              <a:ea typeface="+mj-ea"/>
            </a:endParaRPr>
          </a:p>
          <a:p>
            <a:pPr marL="457200" indent="-457200" algn="l">
              <a:buFont typeface="Arial"/>
              <a:buChar char="•"/>
            </a:pPr>
            <a:endParaRPr lang="en-US" sz="3200" kern="1200" dirty="0">
              <a:latin typeface="Calibri" panose="020F0502020204030204" pitchFamily="34" charset="0"/>
              <a:ea typeface="+mj-ea"/>
              <a:cs typeface="Calibri" panose="020F0502020204030204" pitchFamily="34" charset="0"/>
            </a:endParaRPr>
          </a:p>
        </p:txBody>
      </p:sp>
      <p:pic>
        <p:nvPicPr>
          <p:cNvPr id="10" name="Picture 9">
            <a:extLst>
              <a:ext uri="{FF2B5EF4-FFF2-40B4-BE49-F238E27FC236}">
                <a16:creationId xmlns:a16="http://schemas.microsoft.com/office/drawing/2014/main" id="{AFF0CF04-D668-0739-542A-BB6F953373F6}"/>
              </a:ext>
            </a:extLst>
          </p:cNvPr>
          <p:cNvPicPr>
            <a:picLocks noChangeAspect="1"/>
          </p:cNvPicPr>
          <p:nvPr/>
        </p:nvPicPr>
        <p:blipFill>
          <a:blip r:embed="rId6"/>
          <a:srcRect/>
          <a:stretch/>
        </p:blipFill>
        <p:spPr>
          <a:xfrm rot="697137">
            <a:off x="3545074" y="1547029"/>
            <a:ext cx="2297201" cy="22972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755175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1707548" y="1263184"/>
            <a:ext cx="6029681" cy="2074647"/>
          </a:xfrm>
        </p:spPr>
        <p:txBody>
          <a:bodyPr spcFirstLastPara="1" vert="horz" wrap="square" lIns="68580" tIns="34290" rIns="68580" bIns="34290" rtlCol="0" anchor="ctr" anchorCtr="0">
            <a:noAutofit/>
          </a:bodyPr>
          <a:lstStyle/>
          <a:p>
            <a:r>
              <a:rPr lang="en-US" sz="3200" b="1" kern="1200" dirty="0">
                <a:latin typeface="Calibri" panose="020F0502020204030204" pitchFamily="34" charset="0"/>
                <a:ea typeface="Calibri" panose="020F0502020204030204" pitchFamily="34" charset="0"/>
                <a:cs typeface="Calibri" panose="020F0502020204030204" pitchFamily="34" charset="0"/>
              </a:rPr>
              <a:t>Activity</a:t>
            </a:r>
            <a:r>
              <a:rPr lang="en-US" sz="3200" kern="1200" dirty="0">
                <a:latin typeface="Calibri" panose="020F0502020204030204" pitchFamily="34" charset="0"/>
                <a:ea typeface="Calibri" panose="020F0502020204030204" pitchFamily="34" charset="0"/>
                <a:cs typeface="Calibri" panose="020F0502020204030204" pitchFamily="34" charset="0"/>
              </a:rPr>
              <a:t>: </a:t>
            </a:r>
            <a:br>
              <a:rPr lang="en-US" sz="3200" kern="1200" dirty="0">
                <a:latin typeface="Calibri" panose="020F0502020204030204" pitchFamily="34" charset="0"/>
                <a:ea typeface="Calibri" panose="020F0502020204030204" pitchFamily="34" charset="0"/>
                <a:cs typeface="Calibri" panose="020F0502020204030204" pitchFamily="34" charset="0"/>
              </a:rPr>
            </a:br>
            <a:r>
              <a:rPr lang="en-US" sz="3200" kern="1200" dirty="0">
                <a:latin typeface="Calibri" panose="020F0502020204030204" pitchFamily="34" charset="0"/>
                <a:ea typeface="Calibri" panose="020F0502020204030204" pitchFamily="34" charset="0"/>
                <a:cs typeface="Calibri" panose="020F0502020204030204" pitchFamily="34" charset="0"/>
              </a:rPr>
              <a:t>In groups, analyze the scenario and make good choices.</a:t>
            </a:r>
            <a:endParaRPr lang="en-US" sz="3200" i="1" kern="1200" dirty="0">
              <a:latin typeface="Calibri" panose="020F0502020204030204" pitchFamily="34" charset="0"/>
              <a:ea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69E1E1F7-68D9-40B1-BFF3-36B7A3CEED59}"/>
              </a:ext>
            </a:extLst>
          </p:cNvPr>
          <p:cNvGrpSpPr/>
          <p:nvPr/>
        </p:nvGrpSpPr>
        <p:grpSpPr>
          <a:xfrm>
            <a:off x="1055217" y="2019538"/>
            <a:ext cx="652331" cy="552212"/>
            <a:chOff x="704088" y="681038"/>
            <a:chExt cx="869774" cy="736282"/>
          </a:xfrm>
        </p:grpSpPr>
        <p:sp>
          <p:nvSpPr>
            <p:cNvPr id="7" name="Rectangle 6">
              <a:extLst>
                <a:ext uri="{FF2B5EF4-FFF2-40B4-BE49-F238E27FC236}">
                  <a16:creationId xmlns:a16="http://schemas.microsoft.com/office/drawing/2014/main" id="{9E4BDBA6-F6D7-456A-9768-1E41BB27F97B}"/>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ectangle 15">
              <a:extLst>
                <a:ext uri="{FF2B5EF4-FFF2-40B4-BE49-F238E27FC236}">
                  <a16:creationId xmlns:a16="http://schemas.microsoft.com/office/drawing/2014/main" id="{CA87F5DF-E8E0-4363-82EA-A29B401E07F5}"/>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347EEBA5-922D-4116-B1E2-4F918B9DB5F0}"/>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12" name="Rectangle 11">
            <a:extLst>
              <a:ext uri="{FF2B5EF4-FFF2-40B4-BE49-F238E27FC236}">
                <a16:creationId xmlns:a16="http://schemas.microsoft.com/office/drawing/2014/main" id="{4AFB386E-CC27-4294-B0E8-9CAC81E9DFD9}"/>
              </a:ext>
            </a:extLst>
          </p:cNvPr>
          <p:cNvSpPr/>
          <p:nvPr/>
        </p:nvSpPr>
        <p:spPr>
          <a:xfrm>
            <a:off x="0" y="4293868"/>
            <a:ext cx="9144000" cy="84963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33830" y="3795797"/>
            <a:ext cx="1476341" cy="1486991"/>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25027"/>
            <a:ext cx="9144000" cy="86749"/>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3" name="Group 12">
            <a:extLst>
              <a:ext uri="{FF2B5EF4-FFF2-40B4-BE49-F238E27FC236}">
                <a16:creationId xmlns:a16="http://schemas.microsoft.com/office/drawing/2014/main" id="{F1AE6F3D-BC5E-4FCD-984C-498ECCDB3ECD}"/>
              </a:ext>
            </a:extLst>
          </p:cNvPr>
          <p:cNvGrpSpPr/>
          <p:nvPr/>
        </p:nvGrpSpPr>
        <p:grpSpPr>
          <a:xfrm>
            <a:off x="7737230" y="2019538"/>
            <a:ext cx="652331" cy="552212"/>
            <a:chOff x="704088" y="681038"/>
            <a:chExt cx="869774" cy="736282"/>
          </a:xfrm>
        </p:grpSpPr>
        <p:sp>
          <p:nvSpPr>
            <p:cNvPr id="14" name="Rectangle 13">
              <a:extLst>
                <a:ext uri="{FF2B5EF4-FFF2-40B4-BE49-F238E27FC236}">
                  <a16:creationId xmlns:a16="http://schemas.microsoft.com/office/drawing/2014/main" id="{94C14460-E4CB-4D54-9040-DA620CC92109}"/>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80CA930C-DAF3-4BD0-A430-6E94770EBF0F}"/>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Rectangle 17">
              <a:extLst>
                <a:ext uri="{FF2B5EF4-FFF2-40B4-BE49-F238E27FC236}">
                  <a16:creationId xmlns:a16="http://schemas.microsoft.com/office/drawing/2014/main" id="{CA8A9ACC-FDCE-4732-8C04-982F6AF102A3}"/>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Tree>
    <p:custDataLst>
      <p:tags r:id="rId1"/>
    </p:custDataLst>
    <p:extLst>
      <p:ext uri="{BB962C8B-B14F-4D97-AF65-F5344CB8AC3E}">
        <p14:creationId xmlns:p14="http://schemas.microsoft.com/office/powerpoint/2010/main" val="3242500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160691" y="1388034"/>
            <a:ext cx="3439291" cy="2364767"/>
          </a:xfrm>
          <a:prstGeom prst="rect">
            <a:avLst/>
          </a:prstGeom>
          <a:noFill/>
          <a:ln>
            <a:noFill/>
          </a:ln>
        </p:spPr>
        <p:txBody>
          <a:bodyPr spcFirstLastPara="1" vert="horz" wrap="square" lIns="68569" tIns="34275" rIns="68569" bIns="34275" rtlCol="0" anchor="t" anchorCtr="0">
            <a:noAutofit/>
          </a:bodyPr>
          <a:lstStyle/>
          <a:p>
            <a:pPr algn="ctr">
              <a:buSzPts val="4600"/>
            </a:pPr>
            <a:br>
              <a:rPr lang="en-US" sz="4400" dirty="0">
                <a:ea typeface="Calibri Light"/>
                <a:cs typeface="Calibri Light"/>
              </a:rPr>
            </a:br>
            <a:r>
              <a:rPr lang="en-US" sz="4400" dirty="0">
                <a:ea typeface="Calibri Light"/>
                <a:cs typeface="Calibri Light"/>
              </a:rPr>
              <a:t>Scenario 1</a:t>
            </a:r>
            <a:endParaRPr lang="en-US" dirty="0"/>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3545306" y="776614"/>
            <a:ext cx="5598694" cy="4861664"/>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200" dirty="0">
                <a:solidFill>
                  <a:schemeClr val="dk1"/>
                </a:solidFill>
                <a:latin typeface="Calibri"/>
                <a:ea typeface="Calibri"/>
                <a:cs typeface="Calibri"/>
                <a:sym typeface="Calibri"/>
              </a:rPr>
              <a:t>Your friends want to skip school and go to the park instead. They say it will be fun and nobody will find out.</a:t>
            </a:r>
          </a:p>
          <a:p>
            <a:endParaRPr lang="en-US" sz="3200" dirty="0">
              <a:solidFill>
                <a:schemeClr val="accent1"/>
              </a:solidFill>
              <a:latin typeface="Calibri"/>
              <a:ea typeface="Calibri"/>
              <a:cs typeface="Calibri"/>
            </a:endParaRPr>
          </a:p>
          <a:p>
            <a:endParaRPr lang="en-US" sz="3200" dirty="0">
              <a:solidFill>
                <a:schemeClr val="accent1"/>
              </a:solidFill>
              <a:latin typeface="Calibri"/>
              <a:ea typeface="Calibri"/>
              <a:cs typeface="Calibri"/>
            </a:endParaRPr>
          </a:p>
          <a:p>
            <a:pPr marL="0" lvl="0" indent="0">
              <a:spcBef>
                <a:spcPts val="0"/>
              </a:spcBef>
              <a:spcAft>
                <a:spcPts val="0"/>
              </a:spcAft>
              <a:buNone/>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What decision should be made?</a:t>
            </a:r>
          </a:p>
          <a:p>
            <a:pPr marL="0" lvl="0" indent="0" rtl="0">
              <a:spcBef>
                <a:spcPts val="0"/>
              </a:spcBef>
              <a:spcAft>
                <a:spcPts val="0"/>
              </a:spcAft>
              <a:buNone/>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Is there an alternative?</a:t>
            </a:r>
          </a:p>
          <a:p>
            <a:pPr marL="0" lvl="0" indent="0" rtl="0">
              <a:spcBef>
                <a:spcPts val="0"/>
              </a:spcBef>
              <a:spcAft>
                <a:spcPts val="0"/>
              </a:spcAft>
              <a:buNone/>
            </a:pPr>
            <a:endParaRPr lang="en-US" sz="3200" dirty="0">
              <a:solidFill>
                <a:schemeClr val="dk1"/>
              </a:solidFill>
              <a:latin typeface="Calibri" panose="020F0502020204030204" pitchFamily="34" charset="0"/>
              <a:ea typeface="Calibri"/>
              <a:cs typeface="Calibri" panose="020F0502020204030204" pitchFamily="34" charset="0"/>
            </a:endParaRPr>
          </a:p>
        </p:txBody>
      </p:sp>
      <p:sp>
        <p:nvSpPr>
          <p:cNvPr id="3" name="Google Shape;212;p33">
            <a:extLst>
              <a:ext uri="{FF2B5EF4-FFF2-40B4-BE49-F238E27FC236}">
                <a16:creationId xmlns:a16="http://schemas.microsoft.com/office/drawing/2014/main" id="{B6435748-1CBF-39C5-A5E4-3C1792A8E438}"/>
              </a:ext>
            </a:extLst>
          </p:cNvPr>
          <p:cNvSpPr/>
          <p:nvPr/>
        </p:nvSpPr>
        <p:spPr>
          <a:xfrm>
            <a:off x="4899778" y="3526096"/>
            <a:ext cx="2780100" cy="13800"/>
          </a:xfrm>
          <a:prstGeom prst="rect">
            <a:avLst/>
          </a:prstGeom>
          <a:solidFill>
            <a:schemeClr val="tx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277635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 name="Google Shape;414;p55">
            <a:extLst>
              <a:ext uri="{FF2B5EF4-FFF2-40B4-BE49-F238E27FC236}">
                <a16:creationId xmlns:a16="http://schemas.microsoft.com/office/drawing/2014/main" id="{B397696F-8AA7-4D48-8D65-C962B950D0DD}"/>
              </a:ext>
            </a:extLst>
          </p:cNvPr>
          <p:cNvSpPr txBox="1"/>
          <p:nvPr/>
        </p:nvSpPr>
        <p:spPr>
          <a:xfrm>
            <a:off x="3521243" y="696705"/>
            <a:ext cx="5622757" cy="5035277"/>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sz="3200" dirty="0">
                <a:solidFill>
                  <a:schemeClr val="dk1"/>
                </a:solidFill>
                <a:latin typeface="Calibri"/>
                <a:ea typeface="Calibri"/>
                <a:cs typeface="Calibri"/>
                <a:sym typeface="Calibri"/>
              </a:rPr>
              <a:t>You have a big test tomorrow, but your classmates are planning to watch a new movie that just came out. They invite you to join them.</a:t>
            </a:r>
          </a:p>
          <a:p>
            <a:pPr marL="0" lvl="0" indent="0" algn="ctr" rtl="0">
              <a:spcBef>
                <a:spcPts val="0"/>
              </a:spcBef>
              <a:spcAft>
                <a:spcPts val="0"/>
              </a:spcAft>
              <a:buNone/>
            </a:pPr>
            <a:endParaRPr lang="en-US" sz="3200" dirty="0">
              <a:solidFill>
                <a:schemeClr val="dk1"/>
              </a:solidFill>
              <a:latin typeface="Calibri"/>
              <a:ea typeface="Calibri"/>
              <a:cs typeface="Calibri"/>
              <a:sym typeface="Calibri"/>
            </a:endParaRPr>
          </a:p>
          <a:p>
            <a:pPr marL="0" lvl="0" indent="0" rtl="0">
              <a:spcBef>
                <a:spcPts val="0"/>
              </a:spcBef>
              <a:spcAft>
                <a:spcPts val="0"/>
              </a:spcAft>
              <a:buNone/>
            </a:pPr>
            <a:r>
              <a:rPr lang="en-US" sz="3200" dirty="0">
                <a:solidFill>
                  <a:schemeClr val="tx1"/>
                </a:solidFill>
                <a:latin typeface="Calibri"/>
                <a:ea typeface="Calibri"/>
                <a:cs typeface="Calibri"/>
              </a:rPr>
              <a:t>What decision should be made?</a:t>
            </a:r>
          </a:p>
          <a:p>
            <a:pPr marL="0" lvl="0" indent="0" rtl="0">
              <a:spcBef>
                <a:spcPts val="0"/>
              </a:spcBef>
              <a:spcAft>
                <a:spcPts val="0"/>
              </a:spcAft>
              <a:buNone/>
            </a:pPr>
            <a:r>
              <a:rPr lang="en-US" sz="3200" dirty="0">
                <a:solidFill>
                  <a:schemeClr val="tx1"/>
                </a:solidFill>
                <a:latin typeface="Calibri"/>
                <a:ea typeface="Calibri"/>
                <a:cs typeface="Calibri"/>
              </a:rPr>
              <a:t>Is there an alternative?</a:t>
            </a:r>
          </a:p>
          <a:p>
            <a:pPr marL="0" lvl="0" indent="0" rtl="0">
              <a:spcBef>
                <a:spcPts val="0"/>
              </a:spcBef>
              <a:spcAft>
                <a:spcPts val="0"/>
              </a:spcAft>
              <a:buNone/>
            </a:pPr>
            <a:endParaRPr lang="en-US" sz="3600" i="1" dirty="0">
              <a:solidFill>
                <a:schemeClr val="dk1"/>
              </a:solidFill>
              <a:latin typeface="Calibri" panose="020F0502020204030204" pitchFamily="34" charset="0"/>
              <a:ea typeface="Calibri"/>
              <a:cs typeface="Calibri" panose="020F0502020204030204" pitchFamily="34" charset="0"/>
            </a:endParaRPr>
          </a:p>
        </p:txBody>
      </p:sp>
      <p:sp>
        <p:nvSpPr>
          <p:cNvPr id="219" name="Google Shape;219;g29fa0e120ad_0_12"/>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160691" y="968830"/>
            <a:ext cx="3439291" cy="2364767"/>
          </a:xfrm>
          <a:prstGeom prst="rect">
            <a:avLst/>
          </a:prstGeom>
          <a:noFill/>
          <a:ln>
            <a:noFill/>
          </a:ln>
        </p:spPr>
        <p:txBody>
          <a:bodyPr spcFirstLastPara="1" vert="horz" wrap="square" lIns="68569" tIns="34275" rIns="68569" bIns="34275" rtlCol="0" anchor="t" anchorCtr="0">
            <a:noAutofit/>
          </a:bodyPr>
          <a:lstStyle/>
          <a:p>
            <a:pPr algn="ctr">
              <a:buSzPts val="4600"/>
            </a:pPr>
            <a:br>
              <a:rPr lang="en-US" sz="4400" dirty="0">
                <a:ea typeface="Calibri Light"/>
                <a:cs typeface="Calibri Light"/>
              </a:rPr>
            </a:br>
            <a:br>
              <a:rPr lang="en-US" sz="4400" dirty="0">
                <a:ea typeface="Calibri Light"/>
                <a:cs typeface="Calibri Light"/>
              </a:rPr>
            </a:br>
            <a:r>
              <a:rPr lang="en-US" sz="4400" dirty="0">
                <a:ea typeface="Calibri Light"/>
                <a:cs typeface="Calibri Light"/>
              </a:rPr>
              <a:t>Scenario 2</a:t>
            </a: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sp>
        <p:nvSpPr>
          <p:cNvPr id="3" name="Google Shape;212;p33">
            <a:extLst>
              <a:ext uri="{FF2B5EF4-FFF2-40B4-BE49-F238E27FC236}">
                <a16:creationId xmlns:a16="http://schemas.microsoft.com/office/drawing/2014/main" id="{B6435748-1CBF-39C5-A5E4-3C1792A8E438}"/>
              </a:ext>
            </a:extLst>
          </p:cNvPr>
          <p:cNvSpPr/>
          <p:nvPr/>
        </p:nvSpPr>
        <p:spPr>
          <a:xfrm>
            <a:off x="4899778" y="3622348"/>
            <a:ext cx="2780100" cy="13800"/>
          </a:xfrm>
          <a:prstGeom prst="rect">
            <a:avLst/>
          </a:prstGeom>
          <a:solidFill>
            <a:schemeClr val="tx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619471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 name="Google Shape;414;p55">
            <a:extLst>
              <a:ext uri="{FF2B5EF4-FFF2-40B4-BE49-F238E27FC236}">
                <a16:creationId xmlns:a16="http://schemas.microsoft.com/office/drawing/2014/main" id="{B397696F-8AA7-4D48-8D65-C962B950D0DD}"/>
              </a:ext>
            </a:extLst>
          </p:cNvPr>
          <p:cNvSpPr txBox="1"/>
          <p:nvPr/>
        </p:nvSpPr>
        <p:spPr>
          <a:xfrm>
            <a:off x="3521242" y="6774"/>
            <a:ext cx="5622757" cy="5136726"/>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sz="3200" dirty="0">
                <a:solidFill>
                  <a:schemeClr val="dk1"/>
                </a:solidFill>
                <a:latin typeface="Calibri"/>
                <a:ea typeface="Calibri"/>
                <a:cs typeface="Calibri"/>
                <a:sym typeface="Calibri"/>
              </a:rPr>
              <a:t>You're offered a chance to help your older neighbor water her garden every other day after school and she will pay you $10 each day. Your friends think you should do it and will wait for you to play after.</a:t>
            </a:r>
          </a:p>
          <a:p>
            <a:pPr marL="0" lvl="0" indent="0" rtl="0">
              <a:spcBef>
                <a:spcPts val="0"/>
              </a:spcBef>
              <a:spcAft>
                <a:spcPts val="0"/>
              </a:spcAft>
              <a:buNone/>
            </a:pPr>
            <a:endParaRPr lang="en-US" sz="3000" dirty="0">
              <a:solidFill>
                <a:schemeClr val="dk1"/>
              </a:solidFill>
              <a:latin typeface="Calibri"/>
              <a:ea typeface="Calibri"/>
              <a:cs typeface="Calibri"/>
              <a:sym typeface="Calibri"/>
            </a:endParaRPr>
          </a:p>
          <a:p>
            <a:pPr marL="0" lvl="0" indent="0" rtl="0">
              <a:spcBef>
                <a:spcPts val="0"/>
              </a:spcBef>
              <a:spcAft>
                <a:spcPts val="0"/>
              </a:spcAft>
              <a:buNone/>
            </a:pPr>
            <a:r>
              <a:rPr lang="en-US" sz="3200" dirty="0">
                <a:solidFill>
                  <a:schemeClr val="tx1"/>
                </a:solidFill>
                <a:latin typeface="Calibri"/>
                <a:ea typeface="Calibri"/>
                <a:cs typeface="Calibri"/>
              </a:rPr>
              <a:t>What decision should be made?</a:t>
            </a:r>
          </a:p>
          <a:p>
            <a:pPr marL="0" lvl="0" indent="0" rtl="0">
              <a:spcBef>
                <a:spcPts val="0"/>
              </a:spcBef>
              <a:spcAft>
                <a:spcPts val="0"/>
              </a:spcAft>
              <a:buNone/>
            </a:pPr>
            <a:r>
              <a:rPr lang="en-US" sz="3200" dirty="0">
                <a:solidFill>
                  <a:schemeClr val="tx1"/>
                </a:solidFill>
                <a:latin typeface="Calibri"/>
                <a:ea typeface="Calibri"/>
                <a:cs typeface="Calibri"/>
              </a:rPr>
              <a:t>Is there an alternative?</a:t>
            </a:r>
          </a:p>
          <a:p>
            <a:pPr marL="0" lvl="0" indent="0" rtl="0">
              <a:spcBef>
                <a:spcPts val="0"/>
              </a:spcBef>
              <a:spcAft>
                <a:spcPts val="0"/>
              </a:spcAft>
              <a:buNone/>
            </a:pPr>
            <a:endParaRPr lang="en-US" sz="3600" i="1" dirty="0">
              <a:solidFill>
                <a:schemeClr val="dk1"/>
              </a:solidFill>
              <a:latin typeface="Calibri" panose="020F0502020204030204" pitchFamily="34" charset="0"/>
              <a:ea typeface="Calibri"/>
              <a:cs typeface="Calibri" panose="020F0502020204030204" pitchFamily="34" charset="0"/>
            </a:endParaRPr>
          </a:p>
        </p:txBody>
      </p:sp>
      <p:sp>
        <p:nvSpPr>
          <p:cNvPr id="219" name="Google Shape;219;g29fa0e120ad_0_12"/>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313482" y="1506808"/>
            <a:ext cx="3439291" cy="2364767"/>
          </a:xfrm>
          <a:prstGeom prst="rect">
            <a:avLst/>
          </a:prstGeom>
          <a:noFill/>
          <a:ln>
            <a:noFill/>
          </a:ln>
        </p:spPr>
        <p:txBody>
          <a:bodyPr spcFirstLastPara="1" vert="horz" wrap="square" lIns="68569" tIns="34275" rIns="68569" bIns="34275" rtlCol="0" anchor="t" anchorCtr="0">
            <a:noAutofit/>
          </a:bodyPr>
          <a:lstStyle/>
          <a:p>
            <a:pPr>
              <a:buSzPts val="4600"/>
            </a:pPr>
            <a:br>
              <a:rPr lang="en-US" sz="4400" dirty="0">
                <a:ea typeface="Calibri Light"/>
                <a:cs typeface="Calibri Light"/>
              </a:rPr>
            </a:br>
            <a:r>
              <a:rPr lang="en-US" sz="4400" dirty="0">
                <a:ea typeface="Calibri Light"/>
                <a:cs typeface="Calibri Light"/>
              </a:rPr>
              <a:t>Scenario 3</a:t>
            </a: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sp>
        <p:nvSpPr>
          <p:cNvPr id="3" name="Google Shape;212;p33">
            <a:extLst>
              <a:ext uri="{FF2B5EF4-FFF2-40B4-BE49-F238E27FC236}">
                <a16:creationId xmlns:a16="http://schemas.microsoft.com/office/drawing/2014/main" id="{B6435748-1CBF-39C5-A5E4-3C1792A8E438}"/>
              </a:ext>
            </a:extLst>
          </p:cNvPr>
          <p:cNvSpPr/>
          <p:nvPr/>
        </p:nvSpPr>
        <p:spPr>
          <a:xfrm>
            <a:off x="4899778" y="3622348"/>
            <a:ext cx="2780100" cy="13800"/>
          </a:xfrm>
          <a:prstGeom prst="rect">
            <a:avLst/>
          </a:prstGeom>
          <a:solidFill>
            <a:schemeClr val="tx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502088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 name="Google Shape;414;p55">
            <a:extLst>
              <a:ext uri="{FF2B5EF4-FFF2-40B4-BE49-F238E27FC236}">
                <a16:creationId xmlns:a16="http://schemas.microsoft.com/office/drawing/2014/main" id="{B397696F-8AA7-4D48-8D65-C962B950D0DD}"/>
              </a:ext>
            </a:extLst>
          </p:cNvPr>
          <p:cNvSpPr txBox="1"/>
          <p:nvPr/>
        </p:nvSpPr>
        <p:spPr>
          <a:xfrm>
            <a:off x="3478449" y="659368"/>
            <a:ext cx="5622757" cy="5035277"/>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sz="3200" dirty="0">
                <a:solidFill>
                  <a:schemeClr val="dk1"/>
                </a:solidFill>
                <a:latin typeface="Calibri"/>
                <a:ea typeface="Calibri"/>
                <a:cs typeface="Calibri"/>
                <a:sym typeface="Calibri"/>
              </a:rPr>
              <a:t>Your classmates are teasing and making fun of a new student because of their clothes. They ask you to join in.</a:t>
            </a:r>
          </a:p>
          <a:p>
            <a:pPr marL="0" lvl="0" indent="0" rtl="0">
              <a:spcBef>
                <a:spcPts val="0"/>
              </a:spcBef>
              <a:spcAft>
                <a:spcPts val="0"/>
              </a:spcAft>
              <a:buNone/>
            </a:pPr>
            <a:endParaRPr lang="en-US" sz="3600" dirty="0">
              <a:solidFill>
                <a:schemeClr val="dk1"/>
              </a:solidFill>
              <a:latin typeface="Calibri"/>
              <a:ea typeface="Calibri"/>
              <a:cs typeface="Calibri"/>
              <a:sym typeface="Calibri"/>
            </a:endParaRPr>
          </a:p>
          <a:p>
            <a:endParaRPr lang="en-US" sz="3200" dirty="0">
              <a:solidFill>
                <a:schemeClr val="accent1"/>
              </a:solidFill>
              <a:latin typeface="Calibri"/>
              <a:ea typeface="Calibri"/>
              <a:cs typeface="Calibri"/>
            </a:endParaRPr>
          </a:p>
          <a:p>
            <a:pPr marL="0" lvl="0" indent="0">
              <a:spcBef>
                <a:spcPts val="0"/>
              </a:spcBef>
              <a:spcAft>
                <a:spcPts val="0"/>
              </a:spcAft>
              <a:buNone/>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What decision should be made?</a:t>
            </a:r>
          </a:p>
          <a:p>
            <a:pPr marL="0" lvl="0" indent="0" rtl="0">
              <a:spcBef>
                <a:spcPts val="0"/>
              </a:spcBef>
              <a:spcAft>
                <a:spcPts val="0"/>
              </a:spcAft>
              <a:buNone/>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Is there an alternative?</a:t>
            </a:r>
          </a:p>
          <a:p>
            <a:pPr marL="0" lvl="0" indent="0" rtl="0">
              <a:spcBef>
                <a:spcPts val="0"/>
              </a:spcBef>
              <a:spcAft>
                <a:spcPts val="0"/>
              </a:spcAft>
              <a:buNone/>
            </a:pPr>
            <a:endParaRPr lang="en-US" sz="3600" i="1" dirty="0">
              <a:solidFill>
                <a:schemeClr val="dk1"/>
              </a:solidFill>
              <a:latin typeface="Calibri" panose="020F0502020204030204" pitchFamily="34" charset="0"/>
              <a:ea typeface="Calibri"/>
              <a:cs typeface="Calibri" panose="020F0502020204030204" pitchFamily="34" charset="0"/>
            </a:endParaRPr>
          </a:p>
        </p:txBody>
      </p:sp>
      <p:sp>
        <p:nvSpPr>
          <p:cNvPr id="219" name="Google Shape;219;g29fa0e120ad_0_12"/>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187889" y="1551752"/>
            <a:ext cx="3439291" cy="2364767"/>
          </a:xfrm>
          <a:prstGeom prst="rect">
            <a:avLst/>
          </a:prstGeom>
          <a:noFill/>
          <a:ln>
            <a:noFill/>
          </a:ln>
        </p:spPr>
        <p:txBody>
          <a:bodyPr spcFirstLastPara="1" vert="horz" wrap="square" lIns="68569" tIns="34275" rIns="68569" bIns="34275" rtlCol="0" anchor="t" anchorCtr="0">
            <a:noAutofit/>
          </a:bodyPr>
          <a:lstStyle/>
          <a:p>
            <a:pPr>
              <a:buSzPts val="4600"/>
            </a:pPr>
            <a:br>
              <a:rPr lang="en-US" sz="4400" dirty="0">
                <a:ea typeface="Calibri Light"/>
                <a:cs typeface="Calibri Light"/>
              </a:rPr>
            </a:br>
            <a:r>
              <a:rPr lang="en-US" sz="4400" dirty="0">
                <a:ea typeface="Calibri Light"/>
                <a:cs typeface="Calibri Light"/>
              </a:rPr>
              <a:t>Scenario 4</a:t>
            </a: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sp>
        <p:nvSpPr>
          <p:cNvPr id="3" name="Google Shape;212;p33">
            <a:extLst>
              <a:ext uri="{FF2B5EF4-FFF2-40B4-BE49-F238E27FC236}">
                <a16:creationId xmlns:a16="http://schemas.microsoft.com/office/drawing/2014/main" id="{B6435748-1CBF-39C5-A5E4-3C1792A8E438}"/>
              </a:ext>
            </a:extLst>
          </p:cNvPr>
          <p:cNvSpPr/>
          <p:nvPr/>
        </p:nvSpPr>
        <p:spPr>
          <a:xfrm>
            <a:off x="4899778" y="3622348"/>
            <a:ext cx="2780100" cy="13800"/>
          </a:xfrm>
          <a:prstGeom prst="rect">
            <a:avLst/>
          </a:prstGeom>
          <a:solidFill>
            <a:schemeClr val="tx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2395562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 name="Google Shape;414;p55">
            <a:extLst>
              <a:ext uri="{FF2B5EF4-FFF2-40B4-BE49-F238E27FC236}">
                <a16:creationId xmlns:a16="http://schemas.microsoft.com/office/drawing/2014/main" id="{B397696F-8AA7-4D48-8D65-C962B950D0DD}"/>
              </a:ext>
            </a:extLst>
          </p:cNvPr>
          <p:cNvSpPr txBox="1"/>
          <p:nvPr/>
        </p:nvSpPr>
        <p:spPr>
          <a:xfrm>
            <a:off x="3521243" y="365007"/>
            <a:ext cx="5622757" cy="5035277"/>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sz="3200" dirty="0">
                <a:solidFill>
                  <a:schemeClr val="tx1"/>
                </a:solidFill>
                <a:latin typeface="Calibri"/>
                <a:ea typeface="Calibri"/>
                <a:cs typeface="Calibri"/>
                <a:sym typeface="Calibri"/>
              </a:rPr>
              <a:t>Your friends chant your name to get you to jump off the high dive at the community pool. You have been wanting to do this for a long time, but you are nervous. It is completely safe.</a:t>
            </a:r>
          </a:p>
          <a:p>
            <a:endParaRPr lang="en-US" sz="3200" dirty="0">
              <a:solidFill>
                <a:schemeClr val="tx1"/>
              </a:solidFill>
              <a:latin typeface="Calibri"/>
              <a:ea typeface="Calibri"/>
              <a:cs typeface="Calibri"/>
            </a:endParaRPr>
          </a:p>
          <a:p>
            <a:pPr marL="0" lvl="0" indent="0" rtl="0">
              <a:spcBef>
                <a:spcPts val="0"/>
              </a:spcBef>
              <a:spcAft>
                <a:spcPts val="0"/>
              </a:spcAft>
              <a:buNone/>
            </a:pPr>
            <a:r>
              <a:rPr lang="en-US" sz="3200" dirty="0">
                <a:solidFill>
                  <a:schemeClr val="tx1"/>
                </a:solidFill>
                <a:latin typeface="Calibri"/>
                <a:ea typeface="Calibri"/>
                <a:cs typeface="Calibri"/>
              </a:rPr>
              <a:t>What decision should be made?</a:t>
            </a:r>
          </a:p>
          <a:p>
            <a:pPr marL="0" lvl="0" indent="0" rtl="0">
              <a:spcBef>
                <a:spcPts val="0"/>
              </a:spcBef>
              <a:spcAft>
                <a:spcPts val="0"/>
              </a:spcAft>
              <a:buNone/>
            </a:pPr>
            <a:r>
              <a:rPr lang="en-US" sz="3200" dirty="0">
                <a:solidFill>
                  <a:schemeClr val="tx1"/>
                </a:solidFill>
                <a:latin typeface="Calibri"/>
                <a:ea typeface="Calibri"/>
                <a:cs typeface="Calibri"/>
              </a:rPr>
              <a:t>Is there an alternative?</a:t>
            </a:r>
          </a:p>
          <a:p>
            <a:pPr marL="0" lvl="0" indent="0" rtl="0">
              <a:spcBef>
                <a:spcPts val="0"/>
              </a:spcBef>
              <a:spcAft>
                <a:spcPts val="0"/>
              </a:spcAft>
              <a:buNone/>
            </a:pPr>
            <a:endParaRPr lang="en-US" sz="3600" i="1" dirty="0">
              <a:solidFill>
                <a:schemeClr val="dk1"/>
              </a:solidFill>
              <a:latin typeface="Calibri" panose="020F0502020204030204" pitchFamily="34" charset="0"/>
              <a:ea typeface="Calibri"/>
              <a:cs typeface="Calibri" panose="020F0502020204030204" pitchFamily="34" charset="0"/>
            </a:endParaRPr>
          </a:p>
        </p:txBody>
      </p:sp>
      <p:sp>
        <p:nvSpPr>
          <p:cNvPr id="219" name="Google Shape;219;g29fa0e120ad_0_12"/>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8430" y="1555400"/>
            <a:ext cx="3439291" cy="2364767"/>
          </a:xfrm>
          <a:prstGeom prst="rect">
            <a:avLst/>
          </a:prstGeom>
          <a:noFill/>
          <a:ln>
            <a:noFill/>
          </a:ln>
        </p:spPr>
        <p:txBody>
          <a:bodyPr spcFirstLastPara="1" vert="horz" wrap="square" lIns="68569" tIns="34275" rIns="68569" bIns="34275" rtlCol="0" anchor="t" anchorCtr="0">
            <a:noAutofit/>
          </a:bodyPr>
          <a:lstStyle/>
          <a:p>
            <a:pPr>
              <a:buSzPts val="4600"/>
            </a:pPr>
            <a:br>
              <a:rPr lang="en-US" sz="4400" dirty="0">
                <a:ea typeface="Calibri Light"/>
                <a:cs typeface="Calibri Light"/>
              </a:rPr>
            </a:br>
            <a:r>
              <a:rPr lang="en-US" sz="4400" dirty="0">
                <a:ea typeface="Calibri Light"/>
                <a:cs typeface="Calibri Light"/>
              </a:rPr>
              <a:t>Scenario 5</a:t>
            </a: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sp>
        <p:nvSpPr>
          <p:cNvPr id="3" name="Google Shape;212;p33">
            <a:extLst>
              <a:ext uri="{FF2B5EF4-FFF2-40B4-BE49-F238E27FC236}">
                <a16:creationId xmlns:a16="http://schemas.microsoft.com/office/drawing/2014/main" id="{B6435748-1CBF-39C5-A5E4-3C1792A8E438}"/>
              </a:ext>
            </a:extLst>
          </p:cNvPr>
          <p:cNvSpPr/>
          <p:nvPr/>
        </p:nvSpPr>
        <p:spPr>
          <a:xfrm>
            <a:off x="4899778" y="3622348"/>
            <a:ext cx="2780100" cy="13800"/>
          </a:xfrm>
          <a:prstGeom prst="rect">
            <a:avLst/>
          </a:prstGeom>
          <a:solidFill>
            <a:schemeClr val="tx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1338344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 name="Google Shape;414;p55">
            <a:extLst>
              <a:ext uri="{FF2B5EF4-FFF2-40B4-BE49-F238E27FC236}">
                <a16:creationId xmlns:a16="http://schemas.microsoft.com/office/drawing/2014/main" id="{B397696F-8AA7-4D48-8D65-C962B950D0DD}"/>
              </a:ext>
            </a:extLst>
          </p:cNvPr>
          <p:cNvSpPr txBox="1"/>
          <p:nvPr/>
        </p:nvSpPr>
        <p:spPr>
          <a:xfrm>
            <a:off x="3477553" y="765840"/>
            <a:ext cx="5622757" cy="5035277"/>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sz="3200" dirty="0">
                <a:solidFill>
                  <a:schemeClr val="dk1"/>
                </a:solidFill>
                <a:latin typeface="Calibri"/>
                <a:ea typeface="Calibri"/>
                <a:cs typeface="Calibri"/>
                <a:sym typeface="Calibri"/>
              </a:rPr>
              <a:t>Your friends want you to try smoking a cigarette behind the school. They say it's cool and everyone does it.</a:t>
            </a:r>
          </a:p>
          <a:p>
            <a:pPr marL="0" lvl="0" indent="0" rtl="0">
              <a:spcBef>
                <a:spcPts val="0"/>
              </a:spcBef>
              <a:spcAft>
                <a:spcPts val="0"/>
              </a:spcAft>
              <a:buNone/>
            </a:pPr>
            <a:endParaRPr lang="en-US" sz="3600" dirty="0">
              <a:solidFill>
                <a:schemeClr val="dk1"/>
              </a:solidFill>
              <a:latin typeface="Calibri"/>
              <a:ea typeface="Calibri"/>
              <a:cs typeface="Calibri"/>
              <a:sym typeface="Calibri"/>
            </a:endParaRPr>
          </a:p>
          <a:p>
            <a:pPr marL="0" lvl="0" indent="0" rtl="0">
              <a:spcBef>
                <a:spcPts val="0"/>
              </a:spcBef>
              <a:spcAft>
                <a:spcPts val="0"/>
              </a:spcAft>
              <a:buNone/>
            </a:pPr>
            <a:endParaRPr lang="en-US" sz="3200" dirty="0">
              <a:solidFill>
                <a:schemeClr val="dk1"/>
              </a:solidFill>
              <a:latin typeface="Calibri"/>
              <a:ea typeface="Calibri"/>
              <a:cs typeface="Calibri"/>
              <a:sym typeface="Calibri"/>
            </a:endParaRPr>
          </a:p>
          <a:p>
            <a:pPr marL="0" lvl="0" indent="0" algn="ctr" rtl="0">
              <a:spcBef>
                <a:spcPts val="0"/>
              </a:spcBef>
              <a:spcAft>
                <a:spcPts val="0"/>
              </a:spcAft>
              <a:buNone/>
            </a:pPr>
            <a:r>
              <a:rPr lang="en-US" sz="3200" dirty="0">
                <a:solidFill>
                  <a:schemeClr val="tx1"/>
                </a:solidFill>
                <a:latin typeface="Calibri"/>
                <a:ea typeface="Calibri"/>
                <a:cs typeface="Calibri"/>
              </a:rPr>
              <a:t>What decision should be made?</a:t>
            </a:r>
          </a:p>
          <a:p>
            <a:pPr marL="0" lvl="0" indent="0" rtl="0">
              <a:spcBef>
                <a:spcPts val="0"/>
              </a:spcBef>
              <a:spcAft>
                <a:spcPts val="0"/>
              </a:spcAft>
              <a:buNone/>
            </a:pPr>
            <a:endParaRPr lang="en-US" sz="3600" i="1" dirty="0">
              <a:solidFill>
                <a:schemeClr val="dk1"/>
              </a:solidFill>
              <a:latin typeface="Calibri" panose="020F0502020204030204" pitchFamily="34" charset="0"/>
              <a:ea typeface="Calibri"/>
              <a:cs typeface="Calibri" panose="020F0502020204030204" pitchFamily="34" charset="0"/>
            </a:endParaRPr>
          </a:p>
        </p:txBody>
      </p:sp>
      <p:sp>
        <p:nvSpPr>
          <p:cNvPr id="219" name="Google Shape;219;g29fa0e120ad_0_12"/>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363253" y="1044638"/>
            <a:ext cx="3439291" cy="2364767"/>
          </a:xfrm>
          <a:prstGeom prst="rect">
            <a:avLst/>
          </a:prstGeom>
          <a:noFill/>
          <a:ln>
            <a:noFill/>
          </a:ln>
        </p:spPr>
        <p:txBody>
          <a:bodyPr spcFirstLastPara="1" vert="horz" wrap="square" lIns="68569" tIns="34275" rIns="68569" bIns="34275" rtlCol="0" anchor="t" anchorCtr="0">
            <a:noAutofit/>
          </a:bodyPr>
          <a:lstStyle/>
          <a:p>
            <a:pPr>
              <a:buSzPts val="4600"/>
            </a:pPr>
            <a:br>
              <a:rPr lang="en-US" sz="4400" dirty="0">
                <a:ea typeface="Calibri Light"/>
                <a:cs typeface="Calibri Light"/>
              </a:rPr>
            </a:br>
            <a:br>
              <a:rPr lang="en-US" sz="4400" dirty="0">
                <a:ea typeface="Calibri Light"/>
                <a:cs typeface="Calibri Light"/>
              </a:rPr>
            </a:br>
            <a:r>
              <a:rPr lang="en-US" sz="4400" dirty="0">
                <a:ea typeface="Calibri Light"/>
                <a:cs typeface="Calibri Light"/>
              </a:rPr>
              <a:t>Scenario 6</a:t>
            </a: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sp>
        <p:nvSpPr>
          <p:cNvPr id="3" name="Google Shape;212;p33">
            <a:extLst>
              <a:ext uri="{FF2B5EF4-FFF2-40B4-BE49-F238E27FC236}">
                <a16:creationId xmlns:a16="http://schemas.microsoft.com/office/drawing/2014/main" id="{B6435748-1CBF-39C5-A5E4-3C1792A8E438}"/>
              </a:ext>
            </a:extLst>
          </p:cNvPr>
          <p:cNvSpPr/>
          <p:nvPr/>
        </p:nvSpPr>
        <p:spPr>
          <a:xfrm>
            <a:off x="4899778" y="3622348"/>
            <a:ext cx="2780100" cy="13800"/>
          </a:xfrm>
          <a:prstGeom prst="rect">
            <a:avLst/>
          </a:prstGeom>
          <a:solidFill>
            <a:schemeClr val="tx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1459214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377066"/>
            <a:ext cx="9143999" cy="1194684"/>
          </a:xfrm>
          <a:prstGeom prst="rect">
            <a:avLst/>
          </a:prstGeom>
          <a:noFill/>
          <a:ln>
            <a:noFill/>
          </a:ln>
        </p:spPr>
        <p:txBody>
          <a:bodyPr spcFirstLastPara="1" wrap="square" lIns="68569" tIns="34275" rIns="68569" bIns="34275" anchor="ctr" anchorCtr="0">
            <a:normAutofit/>
          </a:bodyPr>
          <a:lstStyle/>
          <a:p>
            <a:pPr algn="ctr">
              <a:buSzPts val="4600"/>
            </a:pPr>
            <a:r>
              <a:rPr lang="en-US" sz="5400" b="1" dirty="0">
                <a:latin typeface="Calibri"/>
                <a:ea typeface="Calibri"/>
                <a:cs typeface="Calibri"/>
                <a:sym typeface="Calibri"/>
              </a:rPr>
              <a:t>What is the alternative?</a:t>
            </a:r>
            <a:endParaRPr lang="en-US" sz="5400" b="1"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1052971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377066"/>
            <a:ext cx="9143999" cy="1194684"/>
          </a:xfrm>
          <a:prstGeom prst="rect">
            <a:avLst/>
          </a:prstGeom>
          <a:noFill/>
          <a:ln>
            <a:noFill/>
          </a:ln>
        </p:spPr>
        <p:txBody>
          <a:bodyPr spcFirstLastPara="1" wrap="square" lIns="68569" tIns="34275" rIns="68569" bIns="34275" anchor="ctr" anchorCtr="0">
            <a:normAutofit/>
          </a:bodyPr>
          <a:lstStyle/>
          <a:p>
            <a:pPr algn="ctr">
              <a:buSzPts val="4600"/>
            </a:pPr>
            <a:r>
              <a:rPr lang="en-US" sz="5400" b="1" dirty="0">
                <a:latin typeface="Calibri"/>
                <a:ea typeface="Calibri"/>
                <a:cs typeface="Calibri"/>
                <a:sym typeface="Calibri"/>
              </a:rPr>
              <a:t>Let’s review</a:t>
            </a:r>
            <a:endParaRPr lang="en-US" sz="5400" b="1"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3917354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4" y="1"/>
            <a:ext cx="9144001" cy="810125"/>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1" y="-17798"/>
            <a:ext cx="9143999" cy="771777"/>
          </a:xfrm>
          <a:prstGeom prst="rect">
            <a:avLst/>
          </a:prstGeom>
          <a:noFill/>
          <a:ln>
            <a:noFill/>
          </a:ln>
        </p:spPr>
        <p:txBody>
          <a:bodyPr spcFirstLastPara="1" wrap="square" lIns="68569" tIns="34275" rIns="68569" bIns="34275" anchor="ctr" anchorCtr="0">
            <a:noAutofit/>
          </a:bodyPr>
          <a:lstStyle/>
          <a:p>
            <a:pPr algn="ctr"/>
            <a:r>
              <a:rPr lang="en-US" sz="4400" b="1" dirty="0"/>
              <a:t>Four components of decision-making:</a:t>
            </a: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144596" y="467456"/>
            <a:ext cx="852220" cy="840683"/>
          </a:xfrm>
          <a:prstGeom prst="rect">
            <a:avLst/>
          </a:prstGeom>
          <a:noFill/>
          <a:ln>
            <a:noFill/>
          </a:ln>
        </p:spPr>
      </p:pic>
      <p:sp>
        <p:nvSpPr>
          <p:cNvPr id="2" name="TextBox 1">
            <a:extLst>
              <a:ext uri="{FF2B5EF4-FFF2-40B4-BE49-F238E27FC236}">
                <a16:creationId xmlns:a16="http://schemas.microsoft.com/office/drawing/2014/main" id="{B455CB84-B152-A86F-B216-99DC00540BFC}"/>
              </a:ext>
            </a:extLst>
          </p:cNvPr>
          <p:cNvSpPr txBox="1"/>
          <p:nvPr/>
        </p:nvSpPr>
        <p:spPr>
          <a:xfrm>
            <a:off x="67111" y="887797"/>
            <a:ext cx="9076886" cy="4031873"/>
          </a:xfrm>
          <a:prstGeom prst="rect">
            <a:avLst/>
          </a:prstGeom>
          <a:noFill/>
        </p:spPr>
        <p:txBody>
          <a:bodyPr wrap="square" lIns="91440" tIns="45720" rIns="91440" bIns="45720" rtlCol="0" anchor="t">
            <a:spAutoFit/>
          </a:bodyPr>
          <a:lstStyle/>
          <a:p>
            <a:r>
              <a:rPr lang="en-US" sz="3200" b="1" dirty="0">
                <a:latin typeface="Calibri"/>
                <a:cs typeface="Calibri"/>
              </a:rPr>
              <a:t>Personal values</a:t>
            </a:r>
          </a:p>
          <a:p>
            <a:pPr marL="342900" lvl="6" indent="-342900">
              <a:buFont typeface="Arial" panose="020B0604020202020204" pitchFamily="34" charset="0"/>
              <a:buChar char="•"/>
            </a:pPr>
            <a:r>
              <a:rPr lang="en-US" sz="3200" dirty="0">
                <a:latin typeface="Calibri"/>
                <a:cs typeface="Calibri"/>
              </a:rPr>
              <a:t>What question do you ask about personal values?</a:t>
            </a:r>
          </a:p>
          <a:p>
            <a:r>
              <a:rPr lang="en-US" sz="3200" b="1" dirty="0">
                <a:latin typeface="Calibri"/>
                <a:cs typeface="Calibri"/>
              </a:rPr>
              <a:t>Emotions </a:t>
            </a:r>
          </a:p>
          <a:p>
            <a:pPr marL="457200" indent="-457200">
              <a:buChar char="•"/>
            </a:pPr>
            <a:r>
              <a:rPr lang="en-US" sz="3200" dirty="0">
                <a:latin typeface="Calibri"/>
                <a:cs typeface="Calibri"/>
              </a:rPr>
              <a:t>What question do you ask about emotions?</a:t>
            </a:r>
          </a:p>
          <a:p>
            <a:r>
              <a:rPr lang="en-US" sz="3200" b="1" dirty="0">
                <a:latin typeface="Calibri"/>
                <a:cs typeface="Calibri"/>
              </a:rPr>
              <a:t>Peer influence </a:t>
            </a:r>
            <a:endParaRPr lang="en-US" sz="32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3200" dirty="0">
                <a:latin typeface="Calibri"/>
                <a:cs typeface="Calibri"/>
              </a:rPr>
              <a:t>What question do you ask about peer influence?</a:t>
            </a:r>
          </a:p>
          <a:p>
            <a:r>
              <a:rPr lang="en-US" sz="3200" b="1" dirty="0">
                <a:latin typeface="Calibri"/>
                <a:cs typeface="Calibri"/>
              </a:rPr>
              <a:t>Consequences</a:t>
            </a:r>
            <a:r>
              <a:rPr lang="en-US" sz="3200" dirty="0">
                <a:latin typeface="Calibri"/>
                <a:cs typeface="Calibri"/>
              </a:rPr>
              <a:t> </a:t>
            </a:r>
            <a:endParaRPr lang="en-US" sz="3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3200" dirty="0">
                <a:latin typeface="Calibri"/>
                <a:cs typeface="Calibri"/>
              </a:rPr>
              <a:t>What question do you ask about consequences?</a:t>
            </a:r>
          </a:p>
        </p:txBody>
      </p:sp>
    </p:spTree>
    <p:custDataLst>
      <p:tags r:id="rId1"/>
    </p:custDataLst>
    <p:extLst>
      <p:ext uri="{BB962C8B-B14F-4D97-AF65-F5344CB8AC3E}">
        <p14:creationId xmlns:p14="http://schemas.microsoft.com/office/powerpoint/2010/main" val="4262809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99;p63">
            <a:extLst>
              <a:ext uri="{FF2B5EF4-FFF2-40B4-BE49-F238E27FC236}">
                <a16:creationId xmlns:a16="http://schemas.microsoft.com/office/drawing/2014/main" id="{9443171C-F748-9647-E8DD-472B4AF1554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CA208D63-83C8-45C4-38FC-D5BD48149BA6}"/>
              </a:ext>
            </a:extLst>
          </p:cNvPr>
          <p:cNvSpPr>
            <a:spLocks noGrp="1"/>
          </p:cNvSpPr>
          <p:nvPr>
            <p:ph type="ctrTitle"/>
          </p:nvPr>
        </p:nvSpPr>
        <p:spPr>
          <a:xfrm>
            <a:off x="1" y="2107433"/>
            <a:ext cx="9143999" cy="778526"/>
          </a:xfrm>
        </p:spPr>
        <p:txBody>
          <a:bodyPr>
            <a:noAutofit/>
          </a:bodyPr>
          <a:lstStyle/>
          <a:p>
            <a:r>
              <a:rPr lang="en-US" sz="4400" b="1" dirty="0">
                <a:latin typeface="Calibri"/>
              </a:rPr>
              <a:t>All done, great job!</a:t>
            </a:r>
            <a:endParaRPr lang="en-US" sz="4400" b="1" dirty="0"/>
          </a:p>
        </p:txBody>
      </p:sp>
      <p:pic>
        <p:nvPicPr>
          <p:cNvPr id="7" name="Picture 6" descr="A bee with wings and a shield&#10;&#10;Description automatically generated with medium confidence">
            <a:extLst>
              <a:ext uri="{FF2B5EF4-FFF2-40B4-BE49-F238E27FC236}">
                <a16:creationId xmlns:a16="http://schemas.microsoft.com/office/drawing/2014/main" id="{BB0F0559-CF64-7DB0-A800-DB9EBA12137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02974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3879A4-BAA2-47D9-85E4-69D1F1B7B9C4}">
  <ds:schemaRefs>
    <ds:schemaRef ds:uri="http://schemas.microsoft.com/sharepoint/v3/contenttype/forms"/>
  </ds:schemaRefs>
</ds:datastoreItem>
</file>

<file path=customXml/itemProps2.xml><?xml version="1.0" encoding="utf-8"?>
<ds:datastoreItem xmlns:ds="http://schemas.openxmlformats.org/officeDocument/2006/customXml" ds:itemID="{CD28F012-91B5-4A41-B2DF-C3031B8EEEE8}">
  <ds:schemaRefs>
    <ds:schemaRef ds:uri="http://schemas.microsoft.com/office/2006/documentManagement/types"/>
    <ds:schemaRef ds:uri="c4d35652-c855-4275-af1e-b545f515243e"/>
    <ds:schemaRef ds:uri="8b84f0c1-b81e-4a79-9b48-a655cf54ff86"/>
    <ds:schemaRef ds:uri="http://schemas.microsoft.com/office/infopath/2007/PartnerControls"/>
    <ds:schemaRef ds:uri="http://purl.org/dc/elements/1.1/"/>
    <ds:schemaRef ds:uri="http://schemas.openxmlformats.org/package/2006/metadata/core-properties"/>
    <ds:schemaRef ds:uri="http://purl.org/dc/dcmitype/"/>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3F3BF177-4E5A-46C0-9A16-7C9F183EDD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100</TotalTime>
  <Words>1635</Words>
  <Application>Microsoft Office PowerPoint</Application>
  <PresentationFormat>On-screen Show (16:9)</PresentationFormat>
  <Paragraphs>156</Paragraphs>
  <Slides>23</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Calibri</vt:lpstr>
      <vt:lpstr>Calibri Light</vt:lpstr>
      <vt:lpstr>Times New Roman</vt:lpstr>
      <vt:lpstr>Simple Light</vt:lpstr>
      <vt:lpstr>Office Theme</vt:lpstr>
      <vt:lpstr>Bullying and  Peer Influence Fifth Grade Lesson 3</vt:lpstr>
      <vt:lpstr>Personal space:   Be aware of your surroundings, respect others’ space, and stay in your own area.</vt:lpstr>
      <vt:lpstr>Volume control:   Use indoor voices, be mindful of noise levels.</vt:lpstr>
      <vt:lpstr>Active listening:   Eyes and ears open! Ready to participate!</vt:lpstr>
      <vt:lpstr>Sharp minds:   Be prepared to problem solve, ask questions, and contribute to the lesson.</vt:lpstr>
      <vt:lpstr>Tell me about a situation where you had to make a difficult decision.</vt:lpstr>
      <vt:lpstr>Why is good decision-making important?</vt:lpstr>
      <vt:lpstr>PowerPoint Presentation</vt:lpstr>
      <vt:lpstr>Personal Values</vt:lpstr>
      <vt:lpstr>Emotions</vt:lpstr>
      <vt:lpstr>Peer Influence</vt:lpstr>
      <vt:lpstr>Consequences</vt:lpstr>
      <vt:lpstr>Activity:  In groups, analyze the scenario and make good choices.</vt:lpstr>
      <vt:lpstr> Scenario 1</vt:lpstr>
      <vt:lpstr>  Scenario 2</vt:lpstr>
      <vt:lpstr> Scenario 3</vt:lpstr>
      <vt:lpstr> Scenario 4</vt:lpstr>
      <vt:lpstr> Scenario 5</vt:lpstr>
      <vt:lpstr>  Scenario 6</vt:lpstr>
      <vt:lpstr>What is the alternative?</vt:lpstr>
      <vt:lpstr>Let’s review</vt:lpstr>
      <vt:lpstr>Four components of decision-making:</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impacts of peer influence 5th grade, #3</dc:title>
  <cp:lastModifiedBy>Anderson, Dannie (DCJS)</cp:lastModifiedBy>
  <cp:revision>106</cp:revision>
  <dcterms:modified xsi:type="dcterms:W3CDTF">2024-07-25T13:20:33Z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