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4"/>
    <p:sldMasterId id="2147483648" r:id="rId5"/>
  </p:sldMasterIdLst>
  <p:notesMasterIdLst>
    <p:notesMasterId r:id="rId40"/>
  </p:notesMasterIdLst>
  <p:sldIdLst>
    <p:sldId id="338" r:id="rId6"/>
    <p:sldId id="336" r:id="rId7"/>
    <p:sldId id="335" r:id="rId8"/>
    <p:sldId id="334" r:id="rId9"/>
    <p:sldId id="333" r:id="rId10"/>
    <p:sldId id="332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34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90" r:id="rId38"/>
    <p:sldId id="351" r:id="rId3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gyj9H/F7Z6PPxr078RSnLJBjH36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13CD672-EE17-7163-DC3B-ED079E5FDACD}" name="Hobson, Jarrod Daniel - hobsonjd" initials="Hh" userId="S::hobsonjd@jmu.edu::df8f22fe-d1ff-42d4-9c31-1fc28689c16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F8B0FE-7396-13A0-262B-195AF3483560}" v="3" dt="2024-05-13T13:56:01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9fa0e120ad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g29fa0e120a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9fa0e120ad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g29fa0e120a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9fa0e120ad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9fa0e120ad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9fa0e120ad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29fa0e120ad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9fa0e120a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g29fa0e120a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9fa0e120a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29fa0e120a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9fa0e120a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/>
              <a:t>Usually, people bully because they think acting that way gives them power; but really, they are being disrespectful and unsafe to others.</a:t>
            </a:r>
            <a:endParaRPr dirty="0"/>
          </a:p>
        </p:txBody>
      </p:sp>
      <p:sp>
        <p:nvSpPr>
          <p:cNvPr id="239" name="Google Shape;239;g29fa0e120a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9fa0e120ad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>
                <a:latin typeface="Calibri"/>
              </a:rPr>
              <a:t>Never put yourself in danger- safety first! If it is safe to talk to the bully or target you can say: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>
                <a:latin typeface="Calibri"/>
              </a:rPr>
              <a:t>When might it be safe to approach?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4" name="Google Shape;284;g29fa0e120ad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9fa0e120ad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>
                <a:latin typeface="Calibri"/>
              </a:rPr>
              <a:t>Be a friend and let the target know they are not alone.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0" name="Google Shape;310;g29fa0e120ad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9fa0e120ad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dirty="0">
                <a:latin typeface="Calibri"/>
                <a:cs typeface="Calibri"/>
              </a:rPr>
              <a:t>Remember you can also be a community helper by keeping your friends and neighbors safe by using your brain.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6" name="Google Shape;336;g29fa0e120ad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29fa0e120ad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29fa0e120ad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9fa0e120ad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g29fa0e120ad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fa0e120ad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g29fa0e120ad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9fa0e120ad_0_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29fa0e120ad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fa0e120ad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g29fa0e120ad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fa0e120ad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g29fa0e120ad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9fa0e120ad_0_2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g29fa0e120ad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a00a3bd2d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g2a00a3bd2d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4CCE-A7E2-401F-A0C4-FA5F1168C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FFF599-0607-408A-A84A-2E98CC81AD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2FFED-0501-4E7E-9753-A505B969E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60E2-19D1-4D2A-A931-9121402CE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8822-BC4A-480E-B661-4EAC7728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802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F51C-5CBB-4002-9F88-750CD2DC7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3A333-C1D2-49DF-BA91-3C72FC760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8A9D3-574B-4C02-B576-E3DE9FD8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72885-B3E6-4446-BBE7-F9753F37B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4EAD2-4735-42E9-9BD8-2578BAFA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27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ECD2E-01F5-450D-989B-700991772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68934-A982-4825-A07B-641782BC5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A6C3-F52C-4BAB-9B90-8403D82C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D846A-3F06-4500-AF06-ADBF2894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36E8-183A-478E-9B9C-EF35BF4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05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3EB75-FDA6-45F0-991C-232B12CF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4D8C7-2122-4BA4-AEC0-C3A0D91BD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406712-E511-466D-A3AF-26275FC7E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BEBF1D-6938-452D-8AB7-3702D8D94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F63B3A-CCD9-4780-B4FC-D126B3F7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60266D-36B6-4DBD-BA47-B2C9F82F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72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B1A06-8BF5-4710-86E2-54F1D7FD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A7BDB-B136-4509-AA81-CBE0F6920C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5FEDE7-38C8-4E1C-85B7-5A4B084F7D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F7C02E-86E2-4323-9D58-68B79CEC4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20E8C-7E9D-42EE-ACF9-12DFBB23F2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A6A35F-E292-46AC-95A7-13205D4E7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1CCBB-1228-4CF9-B830-B5C20DDE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B8AB56-FD95-4D33-8FD9-B6B866DE0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692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45E21-35B8-4940-AC51-F5BE7564F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3DEF7-EC38-41E6-B120-4F8F7884F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D24A29-8106-436D-9C4A-9528C8A57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5A807-F4EF-4361-82A8-5FCC8B161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29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18E9FD-F104-4D19-9E0B-EB146EF7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C70E6-6922-4F72-A12D-B944AC7E3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F01E9-2C45-4B5C-9AAD-6FF5E970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02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0EF20-4917-4DBE-BA80-D4A84E88C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024E3-1F60-43A1-A751-6AFB45619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9A615-3BC1-431C-9A58-0EC1FAA17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DE8A1-0521-4841-AD9C-F8EFE142E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D4B1B-8D29-461A-9762-0C466C3A2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F8431-4F13-40A4-AE47-970A326A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47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EFE35-F586-4E74-BEEC-85D147377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20227-8BAB-4991-8A12-DE4ABF533A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C2F77-B3D7-44F8-BC34-109381BE9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9CAD94-1394-4952-8001-4D58DA290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0EB4F7-9B4B-41E8-ABAB-09A2583E3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016EC-6536-466C-8ACB-CA0542C33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135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A08D-AA87-4B84-83D2-3B4463A5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8B4C6D-D85E-4E91-A327-13AC3B719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51FAD-6488-4A3E-8722-908BC0809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A3FEC-A5B5-47EE-8F36-530E06D0A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1F93E-714F-41C0-8341-0E44555B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40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A3CE0C-6288-4922-8F5A-BB72E5E1B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DD6FD0-9E5F-4F24-A716-71925B5D42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55129-C832-4791-9F51-32F8D548D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EDB3E-EF7D-4FF3-B357-873AF50FA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08F94-E188-4E99-931D-FA61ECDC3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E8C828-82CF-4420-A35A-8D422D165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E1617-1B47-462E-BB5C-314CCE625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ED73-9273-49DE-98B9-916E1E6EE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94FA0-5734-4FD4-8AD1-1EF1DCE63A3C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815E3-56BC-4237-8103-FF5E699F7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57199-26ED-4C42-BA0F-9E509738D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30812-DA08-4BAB-B738-FC31E6C1A4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83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7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8.png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1383528"/>
            <a:ext cx="6633940" cy="3167510"/>
          </a:xfrm>
        </p:spPr>
        <p:txBody>
          <a:bodyPr anchor="b">
            <a:normAutofit/>
          </a:bodyPr>
          <a:lstStyle/>
          <a:p>
            <a:pPr algn="r"/>
            <a:r>
              <a:rPr lang="en-US" dirty="0">
                <a:latin typeface="Calibri"/>
                <a:cs typeface="Calibri"/>
              </a:rPr>
              <a:t>Bullying and Upstanding</a:t>
            </a:r>
            <a:br>
              <a:rPr lang="en-US" b="0" i="0" dirty="0">
                <a:effectLst/>
                <a:latin typeface="Calibri"/>
                <a:cs typeface="Calibri"/>
              </a:rPr>
            </a:b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First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Grade Lesson</a:t>
            </a: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Calibri"/>
                <a:cs typeface="Calibri"/>
              </a:rPr>
              <a:t>6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30B374-32A6-47CC-947F-4E8A80349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F239B15-0E0B-431C-84E0-51A07716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92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889" y="1339633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 txBox="1"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/>
              <a:t>Today we are going to learn how to spot a bully and what to do when we see a bully.</a:t>
            </a:r>
          </a:p>
        </p:txBody>
      </p:sp>
      <p:pic>
        <p:nvPicPr>
          <p:cNvPr id="151" name="Google Shape;151;p8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0" cy="1269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 txBox="1">
            <a:spLocks noGrp="1"/>
          </p:cNvSpPr>
          <p:nvPr>
            <p:ph type="title"/>
          </p:nvPr>
        </p:nvSpPr>
        <p:spPr>
          <a:xfrm>
            <a:off x="1010024" y="1383527"/>
            <a:ext cx="6072333" cy="4175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What is a bully?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cxnSp>
        <p:nvCxnSpPr>
          <p:cNvPr id="161" name="Google Shape;161;p7"/>
          <p:cNvCxnSpPr/>
          <p:nvPr/>
        </p:nvCxnSpPr>
        <p:spPr>
          <a:xfrm>
            <a:off x="7534656" y="1852863"/>
            <a:ext cx="0" cy="3236495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2" name="Google Shape;162;p7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0" cy="1269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7"/>
          <p:cNvPicPr preferRelativeResize="0"/>
          <p:nvPr/>
        </p:nvPicPr>
        <p:blipFill rotWithShape="1">
          <a:blip r:embed="rId4">
            <a:alphaModFix/>
          </a:blip>
          <a:srcRect r="66162" b="18213"/>
          <a:stretch/>
        </p:blipFill>
        <p:spPr>
          <a:xfrm>
            <a:off x="8154125" y="798350"/>
            <a:ext cx="2149300" cy="44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9fa0e120ad_0_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9fa0e120ad_0_1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29fa0e120ad_0_1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29fa0e120ad_0_1"/>
          <p:cNvSpPr txBox="1">
            <a:spLocks noGrp="1"/>
          </p:cNvSpPr>
          <p:nvPr>
            <p:ph type="title"/>
          </p:nvPr>
        </p:nvSpPr>
        <p:spPr>
          <a:xfrm>
            <a:off x="1044041" y="1553616"/>
            <a:ext cx="6450809" cy="3562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bully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is a person who has aggressive and unwanted behavior that is intended to harm, intimidate, or make fun of a target.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endParaRPr sz="4600" b="1" dirty="0"/>
          </a:p>
        </p:txBody>
      </p:sp>
      <p:cxnSp>
        <p:nvCxnSpPr>
          <p:cNvPr id="173" name="Google Shape;173;g29fa0e120ad_0_1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74" name="Google Shape;174;g29fa0e120ad_0_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g29fa0e120ad_0_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4650" y="1827025"/>
            <a:ext cx="3752850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9fa0e120ad_0_3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29fa0e120ad_0_39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29fa0e120ad_0_39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29fa0e120ad_0_39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29fa0e120ad_0_39"/>
          <p:cNvSpPr txBox="1">
            <a:spLocks noGrp="1"/>
          </p:cNvSpPr>
          <p:nvPr>
            <p:ph type="title"/>
          </p:nvPr>
        </p:nvSpPr>
        <p:spPr>
          <a:xfrm>
            <a:off x="1042930" y="2655706"/>
            <a:ext cx="5902967" cy="1533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 </a:t>
            </a: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target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is a person being bullied</a:t>
            </a:r>
            <a:r>
              <a:rPr lang="en-US" dirty="0"/>
              <a:t>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endParaRPr b="1" dirty="0"/>
          </a:p>
        </p:txBody>
      </p:sp>
      <p:cxnSp>
        <p:nvCxnSpPr>
          <p:cNvPr id="185" name="Google Shape;185;g29fa0e120ad_0_39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6" name="Google Shape;186;g29fa0e120ad_0_39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g29fa0e120ad_0_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16885" y="1311373"/>
            <a:ext cx="3458200" cy="3124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9fa0e120ad_0_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29fa0e120ad_0_51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29fa0e120ad_0_51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29fa0e120ad_0_51"/>
          <p:cNvSpPr txBox="1">
            <a:spLocks noGrp="1"/>
          </p:cNvSpPr>
          <p:nvPr>
            <p:ph type="title"/>
          </p:nvPr>
        </p:nvSpPr>
        <p:spPr>
          <a:xfrm>
            <a:off x="982810" y="1846170"/>
            <a:ext cx="6072300" cy="2977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bystander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is a person who watches and is aware but </a:t>
            </a:r>
            <a:r>
              <a:rPr lang="en-US" dirty="0"/>
              <a:t>does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not </a:t>
            </a:r>
            <a:r>
              <a:rPr lang="en-US" dirty="0"/>
              <a:t>stop the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bully or </a:t>
            </a:r>
            <a:r>
              <a:rPr lang="en-US" dirty="0"/>
              <a:t>help 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the target</a:t>
            </a:r>
            <a:r>
              <a:rPr lang="en-US" dirty="0"/>
              <a:t>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cxnSp>
        <p:nvCxnSpPr>
          <p:cNvPr id="197" name="Google Shape;197;g29fa0e120ad_0_51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98" name="Google Shape;198;g29fa0e120ad_0_51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g29fa0e120ad_0_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97775" y="2197999"/>
            <a:ext cx="3196275" cy="272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9fa0e120ad_0_6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29fa0e120ad_0_63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29fa0e120ad_0_63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29fa0e120ad_0_63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g29fa0e120ad_0_63"/>
          <p:cNvSpPr txBox="1">
            <a:spLocks noGrp="1"/>
          </p:cNvSpPr>
          <p:nvPr>
            <p:ph type="title"/>
          </p:nvPr>
        </p:nvSpPr>
        <p:spPr>
          <a:xfrm>
            <a:off x="955595" y="1825759"/>
            <a:ext cx="5833242" cy="3018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An </a:t>
            </a: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upstander </a:t>
            </a:r>
            <a:r>
              <a:rPr lang="en-US" dirty="0"/>
              <a:t>is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a person who finds a way to help the target and stop the bully</a:t>
            </a:r>
            <a:r>
              <a:rPr lang="en-US" dirty="0"/>
              <a:t>.</a:t>
            </a:r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endParaRPr sz="4600" b="1" dirty="0"/>
          </a:p>
        </p:txBody>
      </p:sp>
      <p:cxnSp>
        <p:nvCxnSpPr>
          <p:cNvPr id="209" name="Google Shape;209;g29fa0e120ad_0_63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10" name="Google Shape;210;g29fa0e120ad_0_6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9fa0e120ad_0_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0614" y="1229972"/>
            <a:ext cx="2434350" cy="207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g29fa0e120ad_0_63"/>
          <p:cNvPicPr preferRelativeResize="0"/>
          <p:nvPr/>
        </p:nvPicPr>
        <p:blipFill rotWithShape="1">
          <a:blip r:embed="rId5">
            <a:alphaModFix/>
          </a:blip>
          <a:srcRect l="205" r="43225" b="10678"/>
          <a:stretch/>
        </p:blipFill>
        <p:spPr>
          <a:xfrm>
            <a:off x="9925778" y="2332463"/>
            <a:ext cx="1617604" cy="21651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9fa0e120ad_0_12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g29fa0e120ad_0_12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9fa0e120ad_0_12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29fa0e120ad_0_12"/>
          <p:cNvSpPr txBox="1">
            <a:spLocks noGrp="1"/>
          </p:cNvSpPr>
          <p:nvPr>
            <p:ph type="title"/>
          </p:nvPr>
        </p:nvSpPr>
        <p:spPr>
          <a:xfrm>
            <a:off x="969203" y="2444884"/>
            <a:ext cx="6072300" cy="2052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How does it make you feel when you are the target of bullying?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cxnSp>
        <p:nvCxnSpPr>
          <p:cNvPr id="222" name="Google Shape;222;g29fa0e120ad_0_12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23" name="Google Shape;223;g29fa0e120ad_0_12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29fa0e120ad_0_12"/>
          <p:cNvPicPr preferRelativeResize="0"/>
          <p:nvPr/>
        </p:nvPicPr>
        <p:blipFill rotWithShape="1">
          <a:blip r:embed="rId4">
            <a:alphaModFix/>
          </a:blip>
          <a:srcRect r="66162" b="18213"/>
          <a:stretch/>
        </p:blipFill>
        <p:spPr>
          <a:xfrm>
            <a:off x="8034596" y="658899"/>
            <a:ext cx="2149300" cy="443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9fa0e120ad_0_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29fa0e120ad_0_23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29fa0e120ad_0_23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29fa0e120ad_0_23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g29fa0e120ad_0_23"/>
          <p:cNvSpPr txBox="1">
            <a:spLocks noGrp="1"/>
          </p:cNvSpPr>
          <p:nvPr>
            <p:ph type="title"/>
          </p:nvPr>
        </p:nvSpPr>
        <p:spPr>
          <a:xfrm>
            <a:off x="969203" y="2431276"/>
            <a:ext cx="6072300" cy="2072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dirty="0"/>
              <a:t>How do you think a bully feels? Why do they bully?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cxnSp>
        <p:nvCxnSpPr>
          <p:cNvPr id="234" name="Google Shape;234;g29fa0e120ad_0_23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35" name="Google Shape;235;g29fa0e120ad_0_23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29fa0e120ad_0_23"/>
          <p:cNvPicPr preferRelativeResize="0"/>
          <p:nvPr/>
        </p:nvPicPr>
        <p:blipFill rotWithShape="1">
          <a:blip r:embed="rId4">
            <a:alphaModFix/>
          </a:blip>
          <a:srcRect l="66687"/>
          <a:stretch/>
        </p:blipFill>
        <p:spPr>
          <a:xfrm>
            <a:off x="8204529" y="784986"/>
            <a:ext cx="1967575" cy="503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9fa0e120ad_0_7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29fa0e120ad_0_76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g29fa0e120ad_0_76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29fa0e120ad_0_76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6" name="Google Shape;246;g29fa0e120ad_0_76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47" name="Google Shape;247;g29fa0e120ad_0_76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g29fa0e120ad_0_76"/>
          <p:cNvSpPr txBox="1">
            <a:spLocks noGrp="1"/>
          </p:cNvSpPr>
          <p:nvPr>
            <p:ph type="title"/>
          </p:nvPr>
        </p:nvSpPr>
        <p:spPr>
          <a:xfrm>
            <a:off x="985510" y="1986477"/>
            <a:ext cx="6176147" cy="2969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7150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Char char="•"/>
            </a:pPr>
            <a:r>
              <a:rPr lang="en-US" dirty="0"/>
              <a:t>They want attention.</a:t>
            </a:r>
          </a:p>
          <a:p>
            <a:pPr marL="57150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Char char="•"/>
            </a:pPr>
            <a:r>
              <a:rPr lang="en-US" dirty="0"/>
              <a:t>They are angry.</a:t>
            </a:r>
            <a:endParaRPr dirty="0"/>
          </a:p>
          <a:p>
            <a:pPr marL="57150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Char char="•"/>
            </a:pPr>
            <a:r>
              <a:rPr lang="en-US" dirty="0"/>
              <a:t>They want others to feel bad.</a:t>
            </a:r>
            <a:endParaRPr dirty="0"/>
          </a:p>
          <a:p>
            <a:pPr marL="571500" lvl="0" indent="-571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Char char="•"/>
            </a:pPr>
            <a:r>
              <a:rPr lang="en-US" dirty="0"/>
              <a:t>And more….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9"/>
          <p:cNvSpPr/>
          <p:nvPr/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 cap="flat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9"/>
          <p:cNvSpPr txBox="1">
            <a:spLocks noGrp="1"/>
          </p:cNvSpPr>
          <p:nvPr>
            <p:ph type="title"/>
          </p:nvPr>
        </p:nvSpPr>
        <p:spPr>
          <a:xfrm>
            <a:off x="1008118" y="1402711"/>
            <a:ext cx="10170302" cy="140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dirty="0"/>
              <a:t>Being a bystander is also harmful. What can we do instead of watching?</a:t>
            </a:r>
            <a:endParaRPr dirty="0"/>
          </a:p>
        </p:txBody>
      </p:sp>
      <p:pic>
        <p:nvPicPr>
          <p:cNvPr id="257" name="Google Shape;257;p9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0" cy="1269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5905" y="4034166"/>
            <a:ext cx="2614200" cy="22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0"/>
          <p:cNvSpPr txBox="1">
            <a:spLocks noGrp="1"/>
          </p:cNvSpPr>
          <p:nvPr>
            <p:ph type="title"/>
          </p:nvPr>
        </p:nvSpPr>
        <p:spPr>
          <a:xfrm>
            <a:off x="1524003" y="2258151"/>
            <a:ext cx="9144000" cy="1076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None/>
            </a:pPr>
            <a:r>
              <a:rPr lang="en-US" sz="4400" dirty="0"/>
              <a:t>Follow these three steps to be an upstander:</a:t>
            </a:r>
          </a:p>
        </p:txBody>
      </p:sp>
      <p:sp>
        <p:nvSpPr>
          <p:cNvPr id="3" name="Google Shape;254;p9">
            <a:extLst>
              <a:ext uri="{FF2B5EF4-FFF2-40B4-BE49-F238E27FC236}">
                <a16:creationId xmlns:a16="http://schemas.microsoft.com/office/drawing/2014/main" id="{B06B3428-1A18-9BF8-E9CB-986E2AD30A7D}"/>
              </a:ext>
            </a:extLst>
          </p:cNvPr>
          <p:cNvSpPr/>
          <p:nvPr/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257;p9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9B31E41-01F3-9DB3-07FC-1E3F9D16F0D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0" cy="1269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1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 txBox="1">
            <a:spLocks noGrp="1"/>
          </p:cNvSpPr>
          <p:nvPr>
            <p:ph type="title"/>
          </p:nvPr>
        </p:nvSpPr>
        <p:spPr>
          <a:xfrm>
            <a:off x="7424144" y="3154317"/>
            <a:ext cx="4036334" cy="88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dirty="0"/>
              <a:t>Approach</a:t>
            </a:r>
            <a:endParaRPr dirty="0"/>
          </a:p>
        </p:txBody>
      </p:sp>
      <p:sp>
        <p:nvSpPr>
          <p:cNvPr id="275" name="Google Shape;275;p11"/>
          <p:cNvSpPr/>
          <p:nvPr/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7" name="Google Shape;277;p11"/>
          <p:cNvGrpSpPr/>
          <p:nvPr/>
        </p:nvGrpSpPr>
        <p:grpSpPr>
          <a:xfrm>
            <a:off x="11460480" y="3154317"/>
            <a:ext cx="731521" cy="673460"/>
            <a:chOff x="3940602" y="308034"/>
            <a:chExt cx="2116791" cy="3428999"/>
          </a:xfrm>
        </p:grpSpPr>
        <p:sp>
          <p:nvSpPr>
            <p:cNvPr id="278" name="Google Shape;278;p11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1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1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1" name="Google Shape;281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4050" y="1054225"/>
            <a:ext cx="5714935" cy="48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9fa0e120ad_0_94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29fa0e120ad_0_94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29fa0e120ad_0_94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1" name="Google Shape;291;g29fa0e120ad_0_94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92" name="Google Shape;292;g29fa0e120ad_0_94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29fa0e120ad_0_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598" y="1804438"/>
            <a:ext cx="3511037" cy="30264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A6A812-6BD0-7C11-795A-10451135B253}"/>
              </a:ext>
            </a:extLst>
          </p:cNvPr>
          <p:cNvSpPr txBox="1"/>
          <p:nvPr/>
        </p:nvSpPr>
        <p:spPr>
          <a:xfrm>
            <a:off x="850961" y="518736"/>
            <a:ext cx="6474509" cy="58169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3200" dirty="0">
              <a:latin typeface="Calibri"/>
            </a:endParaRPr>
          </a:p>
          <a:p>
            <a:r>
              <a:rPr lang="en-US" sz="4400" dirty="0">
                <a:latin typeface="Calibri"/>
              </a:rPr>
              <a:t>“Hey, what's going on here?” </a:t>
            </a:r>
          </a:p>
          <a:p>
            <a:endParaRPr lang="en-US" sz="4400" dirty="0">
              <a:latin typeface="Calibri"/>
            </a:endParaRPr>
          </a:p>
          <a:p>
            <a:r>
              <a:rPr lang="en-US" sz="4400" dirty="0">
                <a:latin typeface="Calibri"/>
              </a:rPr>
              <a:t>“What can I do to help?”</a:t>
            </a:r>
          </a:p>
          <a:p>
            <a:r>
              <a:rPr lang="en-US" sz="4400" dirty="0">
                <a:latin typeface="Calibri"/>
              </a:rPr>
              <a:t> </a:t>
            </a:r>
          </a:p>
          <a:p>
            <a:r>
              <a:rPr lang="en-US" sz="4400" dirty="0">
                <a:latin typeface="Calibri"/>
              </a:rPr>
              <a:t>“This isn't cool. I will get someone to help.”</a:t>
            </a:r>
          </a:p>
          <a:p>
            <a:endParaRPr lang="en-US" sz="3200" dirty="0">
              <a:latin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2"/>
          <p:cNvSpPr txBox="1">
            <a:spLocks noGrp="1"/>
          </p:cNvSpPr>
          <p:nvPr>
            <p:ph type="title"/>
          </p:nvPr>
        </p:nvSpPr>
        <p:spPr>
          <a:xfrm>
            <a:off x="1113810" y="3040401"/>
            <a:ext cx="4036334" cy="77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buSzPts val="6600"/>
            </a:pPr>
            <a:r>
              <a:rPr lang="en-US" dirty="0"/>
              <a:t>Intervene </a:t>
            </a:r>
            <a:endParaRPr dirty="0"/>
          </a:p>
        </p:txBody>
      </p:sp>
      <p:grpSp>
        <p:nvGrpSpPr>
          <p:cNvPr id="300" name="Google Shape;300;p12"/>
          <p:cNvGrpSpPr/>
          <p:nvPr/>
        </p:nvGrpSpPr>
        <p:grpSpPr>
          <a:xfrm>
            <a:off x="0" y="2984992"/>
            <a:ext cx="731521" cy="673460"/>
            <a:chOff x="3940602" y="308034"/>
            <a:chExt cx="2116791" cy="3428999"/>
          </a:xfrm>
        </p:grpSpPr>
        <p:sp>
          <p:nvSpPr>
            <p:cNvPr id="301" name="Google Shape;301;p12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2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2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304;p12"/>
          <p:cNvSpPr/>
          <p:nvPr/>
        </p:nvSpPr>
        <p:spPr>
          <a:xfrm flipH="1">
            <a:off x="10697700" y="0"/>
            <a:ext cx="14943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2"/>
          <p:cNvSpPr/>
          <p:nvPr/>
        </p:nvSpPr>
        <p:spPr>
          <a:xfrm>
            <a:off x="5685810" y="391886"/>
            <a:ext cx="6009300" cy="6017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FF471F-5367-1EAD-05C1-EF8BF7DF27E4}"/>
              </a:ext>
            </a:extLst>
          </p:cNvPr>
          <p:cNvGrpSpPr/>
          <p:nvPr/>
        </p:nvGrpSpPr>
        <p:grpSpPr>
          <a:xfrm>
            <a:off x="6096130" y="1129461"/>
            <a:ext cx="5497585" cy="4751256"/>
            <a:chOff x="6474640" y="1358559"/>
            <a:chExt cx="4670840" cy="3775100"/>
          </a:xfrm>
        </p:grpSpPr>
        <p:pic>
          <p:nvPicPr>
            <p:cNvPr id="306" name="Google Shape;306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474640" y="1358559"/>
              <a:ext cx="4426750" cy="3775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7" name="Google Shape;307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219544">
              <a:off x="9552069" y="2643441"/>
              <a:ext cx="1593411" cy="135883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9fa0e120ad_0_10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29fa0e120ad_0_105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29fa0e120ad_0_105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g29fa0e120ad_0_105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7" name="Google Shape;317;g29fa0e120ad_0_105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18" name="Google Shape;318;g29fa0e120ad_0_105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g29fa0e120ad_0_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7550" y="2178763"/>
            <a:ext cx="2909039" cy="258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g29fa0e120ad_0_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266168">
            <a:off x="9757009" y="3047033"/>
            <a:ext cx="1052494" cy="92589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2E8254-E399-8835-73DA-784D9F6EA793}"/>
              </a:ext>
            </a:extLst>
          </p:cNvPr>
          <p:cNvSpPr txBox="1"/>
          <p:nvPr/>
        </p:nvSpPr>
        <p:spPr>
          <a:xfrm>
            <a:off x="964298" y="1067893"/>
            <a:ext cx="6145803" cy="471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999"/>
              </a:lnSpc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Invite the target to walk away or play with you.</a:t>
            </a:r>
          </a:p>
          <a:p>
            <a:pPr>
              <a:lnSpc>
                <a:spcPct val="114999"/>
              </a:lnSpc>
            </a:pPr>
            <a:endParaRPr lang="en-US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999"/>
              </a:lnSpc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bully is saying rude things do not respond.</a:t>
            </a:r>
          </a:p>
          <a:p>
            <a:pPr>
              <a:lnSpc>
                <a:spcPct val="114999"/>
              </a:lnSpc>
            </a:pPr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  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3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3"/>
          <p:cNvSpPr txBox="1">
            <a:spLocks noGrp="1"/>
          </p:cNvSpPr>
          <p:nvPr>
            <p:ph type="title"/>
          </p:nvPr>
        </p:nvSpPr>
        <p:spPr>
          <a:xfrm>
            <a:off x="7041856" y="3113415"/>
            <a:ext cx="4036334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dirty="0"/>
              <a:t>Follow</a:t>
            </a:r>
            <a:r>
              <a:rPr lang="en-US" sz="5400" dirty="0"/>
              <a:t> up</a:t>
            </a:r>
            <a:endParaRPr dirty="0"/>
          </a:p>
        </p:txBody>
      </p:sp>
      <p:sp>
        <p:nvSpPr>
          <p:cNvPr id="327" name="Google Shape;327;p13"/>
          <p:cNvSpPr/>
          <p:nvPr/>
        </p:nvSpPr>
        <p:spPr>
          <a:xfrm flipH="1">
            <a:off x="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3"/>
          <p:cNvSpPr/>
          <p:nvPr/>
        </p:nvSpPr>
        <p:spPr>
          <a:xfrm>
            <a:off x="496824" y="391886"/>
            <a:ext cx="6009366" cy="601707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9" name="Google Shape;329;p13"/>
          <p:cNvGrpSpPr/>
          <p:nvPr/>
        </p:nvGrpSpPr>
        <p:grpSpPr>
          <a:xfrm>
            <a:off x="11460480" y="3154317"/>
            <a:ext cx="731521" cy="673460"/>
            <a:chOff x="3940602" y="308034"/>
            <a:chExt cx="2116791" cy="3428999"/>
          </a:xfrm>
        </p:grpSpPr>
        <p:sp>
          <p:nvSpPr>
            <p:cNvPr id="330" name="Google Shape;330;p13"/>
            <p:cNvSpPr/>
            <p:nvPr/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3"/>
            <p:cNvSpPr/>
            <p:nvPr/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33" name="Google Shape;33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825" y="992050"/>
            <a:ext cx="5885375" cy="501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9fa0e120ad_0_116"/>
          <p:cNvSpPr/>
          <p:nvPr/>
        </p:nvSpPr>
        <p:spPr>
          <a:xfrm>
            <a:off x="321732" y="321733"/>
            <a:ext cx="11546828" cy="6214534"/>
          </a:xfrm>
          <a:custGeom>
            <a:avLst/>
            <a:gdLst/>
            <a:ahLst/>
            <a:cxnLst/>
            <a:rect l="l" t="t" r="r" b="b"/>
            <a:pathLst>
              <a:path w="11546828" h="6214534" extrusionOk="0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rgbClr val="7F7F7F">
              <a:alpha val="2471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g29fa0e120ad_0_116"/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g29fa0e120ad_0_116"/>
          <p:cNvSpPr/>
          <p:nvPr/>
        </p:nvSpPr>
        <p:spPr>
          <a:xfrm>
            <a:off x="641774" y="623275"/>
            <a:ext cx="10905000" cy="56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3" name="Google Shape;343;g29fa0e120ad_0_116"/>
          <p:cNvCxnSpPr/>
          <p:nvPr/>
        </p:nvCxnSpPr>
        <p:spPr>
          <a:xfrm>
            <a:off x="7534656" y="1852863"/>
            <a:ext cx="0" cy="3236400"/>
          </a:xfrm>
          <a:prstGeom prst="straightConnector1">
            <a:avLst/>
          </a:prstGeom>
          <a:noFill/>
          <a:ln w="19050" cap="sq" cmpd="sng">
            <a:solidFill>
              <a:srgbClr val="3F3F3F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44" name="Google Shape;344;g29fa0e120ad_0_116" descr="A bee with wings and a shield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g29fa0e120ad_0_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22567" y="1586600"/>
            <a:ext cx="3740290" cy="30379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607621-03A3-E11F-ECBD-660867909FB6}"/>
              </a:ext>
            </a:extLst>
          </p:cNvPr>
          <p:cNvSpPr txBox="1"/>
          <p:nvPr/>
        </p:nvSpPr>
        <p:spPr>
          <a:xfrm>
            <a:off x="849859" y="766864"/>
            <a:ext cx="6772708" cy="54973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4999"/>
              </a:lnSpc>
            </a:pPr>
            <a:r>
              <a:rPr lang="en-US" sz="4400" dirty="0">
                <a:latin typeface="Calibri"/>
                <a:cs typeface="Calibri"/>
              </a:rPr>
              <a:t>Make sure adults know what happened. </a:t>
            </a:r>
          </a:p>
          <a:p>
            <a:pPr>
              <a:lnSpc>
                <a:spcPct val="114999"/>
              </a:lnSpc>
            </a:pPr>
            <a:endParaRPr lang="en-US" sz="4400" dirty="0">
              <a:latin typeface="Calibri"/>
              <a:cs typeface="Calibri"/>
            </a:endParaRPr>
          </a:p>
          <a:p>
            <a:pPr>
              <a:lnSpc>
                <a:spcPct val="114999"/>
              </a:lnSpc>
            </a:pPr>
            <a:r>
              <a:rPr lang="en-US" sz="4400" dirty="0">
                <a:latin typeface="Calibri"/>
                <a:cs typeface="Calibri"/>
              </a:rPr>
              <a:t>If an adult is the bully, you can tell your teacher, parents, or another community helper.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8535" y="2261971"/>
            <a:ext cx="7923244" cy="15908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ea typeface="+mj-ea"/>
              </a:rPr>
              <a:t>Activ</a:t>
            </a:r>
            <a:r>
              <a:rPr lang="en-US" sz="4400" b="1" kern="1200" dirty="0">
                <a:ea typeface="+mj-ea"/>
              </a:rPr>
              <a:t>ity</a:t>
            </a:r>
            <a:r>
              <a:rPr lang="en-US" sz="4400" kern="1200" dirty="0">
                <a:ea typeface="+mj-ea"/>
              </a:rPr>
              <a:t>: Bully, bystander,</a:t>
            </a:r>
            <a:br>
              <a:rPr lang="en-US" sz="4400" kern="1200" dirty="0">
                <a:ea typeface="+mj-ea"/>
              </a:rPr>
            </a:br>
            <a:r>
              <a:rPr lang="en-US" sz="4400" kern="1200" dirty="0">
                <a:ea typeface="+mj-ea"/>
              </a:rPr>
              <a:t>upstander, or target</a:t>
            </a:r>
            <a:r>
              <a:rPr lang="en-US" sz="4400" b="0" kern="1200" dirty="0">
                <a:effectLst/>
                <a:ea typeface="+mj-ea"/>
              </a:rPr>
              <a:t>?</a:t>
            </a:r>
            <a:endParaRPr lang="en-US" sz="4400" kern="1200" dirty="0">
              <a:ea typeface="+mj-ea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A face with a sad expression&#10;&#10;Description automatically generated">
            <a:extLst>
              <a:ext uri="{FF2B5EF4-FFF2-40B4-BE49-F238E27FC236}">
                <a16:creationId xmlns:a16="http://schemas.microsoft.com/office/drawing/2014/main" id="{8C0B86F4-73DB-72B0-561B-CB00FD110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0086" y="420748"/>
            <a:ext cx="1777005" cy="1514227"/>
          </a:xfrm>
          <a:prstGeom prst="rect">
            <a:avLst/>
          </a:prstGeom>
        </p:spPr>
      </p:pic>
      <p:pic>
        <p:nvPicPr>
          <p:cNvPr id="5" name="Picture 4" descr="A face with a sad expression&#10;&#10;Description automatically generated">
            <a:extLst>
              <a:ext uri="{FF2B5EF4-FFF2-40B4-BE49-F238E27FC236}">
                <a16:creationId xmlns:a16="http://schemas.microsoft.com/office/drawing/2014/main" id="{63AEE311-E1EA-B7E7-8F01-8A55D11D83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0988" y="420183"/>
            <a:ext cx="2743200" cy="2342105"/>
          </a:xfrm>
          <a:prstGeom prst="rect">
            <a:avLst/>
          </a:prstGeom>
        </p:spPr>
      </p:pic>
      <p:pic>
        <p:nvPicPr>
          <p:cNvPr id="6" name="Picture 5" descr="A group of brown faces with black background&#10;&#10;Description automatically generated">
            <a:extLst>
              <a:ext uri="{FF2B5EF4-FFF2-40B4-BE49-F238E27FC236}">
                <a16:creationId xmlns:a16="http://schemas.microsoft.com/office/drawing/2014/main" id="{44C375CA-335B-FE1C-D4AC-7EED8143B8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969" y="3550724"/>
            <a:ext cx="3749240" cy="2216867"/>
          </a:xfrm>
          <a:prstGeom prst="rect">
            <a:avLst/>
          </a:prstGeom>
        </p:spPr>
      </p:pic>
      <p:pic>
        <p:nvPicPr>
          <p:cNvPr id="9" name="Picture 8" descr="A cartoon of two faces with a white speech bubble&#10;&#10;Description automatically generated">
            <a:extLst>
              <a:ext uri="{FF2B5EF4-FFF2-40B4-BE49-F238E27FC236}">
                <a16:creationId xmlns:a16="http://schemas.microsoft.com/office/drawing/2014/main" id="{8E05E2D6-A905-60AA-9137-76402027A5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0361" y="3694119"/>
            <a:ext cx="2424455" cy="2064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4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4"/>
          <p:cNvSpPr txBox="1">
            <a:spLocks noGrp="1"/>
          </p:cNvSpPr>
          <p:nvPr>
            <p:ph type="title"/>
          </p:nvPr>
        </p:nvSpPr>
        <p:spPr>
          <a:xfrm>
            <a:off x="7072012" y="1513747"/>
            <a:ext cx="4855945" cy="4186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00000"/>
              </a:lnSpc>
              <a:buSzPts val="1100"/>
            </a:pPr>
            <a:r>
              <a:rPr lang="en-US" dirty="0"/>
              <a:t>Brandon takes another student’s cookies at lunch without asking.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Brandon is a what? </a:t>
            </a:r>
          </a:p>
        </p:txBody>
      </p:sp>
      <p:grpSp>
        <p:nvGrpSpPr>
          <p:cNvPr id="365" name="Google Shape;365;p14"/>
          <p:cNvGrpSpPr/>
          <p:nvPr/>
        </p:nvGrpSpPr>
        <p:grpSpPr>
          <a:xfrm rot="-54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366" name="Google Shape;366;p14"/>
            <p:cNvCxnSpPr/>
            <p:nvPr/>
          </p:nvCxnSpPr>
          <p:spPr>
            <a:xfrm rot="10800000">
              <a:off x="329184" y="5777809"/>
              <a:ext cx="521208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67" name="Google Shape;367;p14"/>
            <p:cNvSpPr/>
            <p:nvPr/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8" name="Google Shape;368;p14"/>
          <p:cNvSpPr/>
          <p:nvPr/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7950" y="1412050"/>
            <a:ext cx="5148625" cy="43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9fa0e120ad_0_135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29fa0e120ad_0_135"/>
          <p:cNvSpPr txBox="1">
            <a:spLocks noGrp="1"/>
          </p:cNvSpPr>
          <p:nvPr>
            <p:ph type="title"/>
          </p:nvPr>
        </p:nvSpPr>
        <p:spPr>
          <a:xfrm>
            <a:off x="6996539" y="384347"/>
            <a:ext cx="4706151" cy="608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00000"/>
              </a:lnSpc>
              <a:buSzPts val="1100"/>
              <a:buFont typeface="Arial"/>
            </a:pPr>
            <a:r>
              <a:rPr lang="en-US" dirty="0"/>
              <a:t>Cassidy watches as another student kicks someone on the playground. Cassidy does not tell anyone.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Cassidy is being a what? </a:t>
            </a:r>
          </a:p>
        </p:txBody>
      </p:sp>
      <p:grpSp>
        <p:nvGrpSpPr>
          <p:cNvPr id="376" name="Google Shape;376;g29fa0e120ad_0_135"/>
          <p:cNvGrpSpPr/>
          <p:nvPr/>
        </p:nvGrpSpPr>
        <p:grpSpPr>
          <a:xfrm rot="-5400000">
            <a:off x="2218510" y="2733433"/>
            <a:ext cx="1340786" cy="5777807"/>
            <a:chOff x="329184" y="2"/>
            <a:chExt cx="524400" cy="5777807"/>
          </a:xfrm>
        </p:grpSpPr>
        <p:cxnSp>
          <p:nvCxnSpPr>
            <p:cNvPr id="377" name="Google Shape;377;g29fa0e120ad_0_135"/>
            <p:cNvCxnSpPr/>
            <p:nvPr/>
          </p:nvCxnSpPr>
          <p:spPr>
            <a:xfrm rot="10800000">
              <a:off x="329292" y="5777809"/>
              <a:ext cx="521100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78" name="Google Shape;378;g29fa0e120ad_0_135"/>
            <p:cNvSpPr/>
            <p:nvPr/>
          </p:nvSpPr>
          <p:spPr>
            <a:xfrm>
              <a:off x="329184" y="2"/>
              <a:ext cx="524400" cy="56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9" name="Google Shape;379;g29fa0e120ad_0_135"/>
          <p:cNvSpPr/>
          <p:nvPr/>
        </p:nvSpPr>
        <p:spPr>
          <a:xfrm>
            <a:off x="688623" y="372533"/>
            <a:ext cx="6116700" cy="6068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0" name="Google Shape;380;g29fa0e120ad_0_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2475" y="2107725"/>
            <a:ext cx="375285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g29fa0e120ad_0_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250" y="826900"/>
            <a:ext cx="2797750" cy="238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g29fa0e120ad_0_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25650" y="826900"/>
            <a:ext cx="627150" cy="53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29fa0e120ad_0_148"/>
          <p:cNvSpPr txBox="1">
            <a:spLocks noGrp="1"/>
          </p:cNvSpPr>
          <p:nvPr>
            <p:ph type="title"/>
          </p:nvPr>
        </p:nvSpPr>
        <p:spPr>
          <a:xfrm>
            <a:off x="6996539" y="1596881"/>
            <a:ext cx="4627997" cy="366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00000"/>
              </a:lnSpc>
              <a:buSzPts val="1100"/>
            </a:pPr>
            <a:r>
              <a:rPr lang="en-US" dirty="0"/>
              <a:t>Jackson cries when the student on the bus calls him ugly.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Jackson is a what? </a:t>
            </a:r>
          </a:p>
        </p:txBody>
      </p:sp>
      <p:grpSp>
        <p:nvGrpSpPr>
          <p:cNvPr id="389" name="Google Shape;389;g29fa0e120ad_0_148"/>
          <p:cNvGrpSpPr/>
          <p:nvPr/>
        </p:nvGrpSpPr>
        <p:grpSpPr>
          <a:xfrm rot="-5400000">
            <a:off x="2218510" y="2733433"/>
            <a:ext cx="1340786" cy="5777807"/>
            <a:chOff x="329184" y="2"/>
            <a:chExt cx="524400" cy="5777807"/>
          </a:xfrm>
        </p:grpSpPr>
        <p:cxnSp>
          <p:nvCxnSpPr>
            <p:cNvPr id="390" name="Google Shape;390;g29fa0e120ad_0_148"/>
            <p:cNvCxnSpPr/>
            <p:nvPr/>
          </p:nvCxnSpPr>
          <p:spPr>
            <a:xfrm rot="10800000">
              <a:off x="329292" y="5777809"/>
              <a:ext cx="521100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91" name="Google Shape;391;g29fa0e120ad_0_148"/>
            <p:cNvSpPr/>
            <p:nvPr/>
          </p:nvSpPr>
          <p:spPr>
            <a:xfrm>
              <a:off x="329184" y="2"/>
              <a:ext cx="524400" cy="56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2" name="Google Shape;392;g29fa0e120ad_0_148"/>
          <p:cNvSpPr/>
          <p:nvPr/>
        </p:nvSpPr>
        <p:spPr>
          <a:xfrm>
            <a:off x="688623" y="372533"/>
            <a:ext cx="6116700" cy="6068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g29fa0e120ad_0_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625" y="860825"/>
            <a:ext cx="5777800" cy="4927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g29fa0e120ad_0_1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430621">
            <a:off x="4465366" y="1449900"/>
            <a:ext cx="1576119" cy="1544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29fa0e120ad_0_160"/>
          <p:cNvSpPr txBox="1">
            <a:spLocks noGrp="1"/>
          </p:cNvSpPr>
          <p:nvPr>
            <p:ph type="title"/>
          </p:nvPr>
        </p:nvSpPr>
        <p:spPr>
          <a:xfrm>
            <a:off x="7037062" y="854437"/>
            <a:ext cx="4661711" cy="5148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lnSpc>
                <a:spcPct val="100000"/>
              </a:lnSpc>
              <a:buSzPts val="1100"/>
            </a:pPr>
            <a:r>
              <a:rPr lang="en-US" dirty="0"/>
              <a:t>Eric helps a friend who got her hair pulled. Eric takes the friend to tell the teacher.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Eric is a what? </a:t>
            </a:r>
          </a:p>
        </p:txBody>
      </p:sp>
      <p:grpSp>
        <p:nvGrpSpPr>
          <p:cNvPr id="401" name="Google Shape;401;g29fa0e120ad_0_160"/>
          <p:cNvGrpSpPr/>
          <p:nvPr/>
        </p:nvGrpSpPr>
        <p:grpSpPr>
          <a:xfrm rot="-5400000">
            <a:off x="2218510" y="2733433"/>
            <a:ext cx="1340786" cy="5777807"/>
            <a:chOff x="329184" y="2"/>
            <a:chExt cx="524400" cy="5777807"/>
          </a:xfrm>
        </p:grpSpPr>
        <p:cxnSp>
          <p:nvCxnSpPr>
            <p:cNvPr id="402" name="Google Shape;402;g29fa0e120ad_0_160"/>
            <p:cNvCxnSpPr/>
            <p:nvPr/>
          </p:nvCxnSpPr>
          <p:spPr>
            <a:xfrm rot="10800000">
              <a:off x="329292" y="5777809"/>
              <a:ext cx="521100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03" name="Google Shape;403;g29fa0e120ad_0_160"/>
            <p:cNvSpPr/>
            <p:nvPr/>
          </p:nvSpPr>
          <p:spPr>
            <a:xfrm>
              <a:off x="329184" y="2"/>
              <a:ext cx="524400" cy="56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4" name="Google Shape;404;g29fa0e120ad_0_160"/>
          <p:cNvSpPr/>
          <p:nvPr/>
        </p:nvSpPr>
        <p:spPr>
          <a:xfrm>
            <a:off x="507195" y="372533"/>
            <a:ext cx="6298128" cy="625738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g29fa0e120ad_0_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693" y="-77418"/>
            <a:ext cx="3302908" cy="2815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screenshot of a phone&#10;&#10;Description automatically generated">
            <a:extLst>
              <a:ext uri="{FF2B5EF4-FFF2-40B4-BE49-F238E27FC236}">
                <a16:creationId xmlns:a16="http://schemas.microsoft.com/office/drawing/2014/main" id="{03F5E8FF-9358-5727-1FDE-2A2A89EF7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089" y="2670630"/>
            <a:ext cx="4258337" cy="3962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9fa0e120ad_0_172"/>
          <p:cNvSpPr txBox="1">
            <a:spLocks noGrp="1"/>
          </p:cNvSpPr>
          <p:nvPr>
            <p:ph type="title"/>
          </p:nvPr>
        </p:nvSpPr>
        <p:spPr>
          <a:xfrm>
            <a:off x="7011863" y="699644"/>
            <a:ext cx="4986202" cy="5458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>
              <a:lnSpc>
                <a:spcPct val="100000"/>
              </a:lnSpc>
              <a:buSzPts val="1100"/>
            </a:pPr>
            <a:r>
              <a:rPr lang="en-US" dirty="0"/>
              <a:t>Robin takes the swings from a student on the playground and laughs.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Robin is a what? </a:t>
            </a:r>
          </a:p>
        </p:txBody>
      </p:sp>
      <p:grpSp>
        <p:nvGrpSpPr>
          <p:cNvPr id="413" name="Google Shape;413;g29fa0e120ad_0_172"/>
          <p:cNvGrpSpPr/>
          <p:nvPr/>
        </p:nvGrpSpPr>
        <p:grpSpPr>
          <a:xfrm rot="-5400000">
            <a:off x="2218510" y="2733433"/>
            <a:ext cx="1340786" cy="5777807"/>
            <a:chOff x="329184" y="2"/>
            <a:chExt cx="524400" cy="5777807"/>
          </a:xfrm>
        </p:grpSpPr>
        <p:cxnSp>
          <p:nvCxnSpPr>
            <p:cNvPr id="414" name="Google Shape;414;g29fa0e120ad_0_172"/>
            <p:cNvCxnSpPr/>
            <p:nvPr/>
          </p:nvCxnSpPr>
          <p:spPr>
            <a:xfrm rot="10800000">
              <a:off x="329292" y="5777809"/>
              <a:ext cx="521100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15" name="Google Shape;415;g29fa0e120ad_0_172"/>
            <p:cNvSpPr/>
            <p:nvPr/>
          </p:nvSpPr>
          <p:spPr>
            <a:xfrm>
              <a:off x="329184" y="2"/>
              <a:ext cx="524400" cy="56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6" name="Google Shape;416;g29fa0e120ad_0_172"/>
          <p:cNvSpPr/>
          <p:nvPr/>
        </p:nvSpPr>
        <p:spPr>
          <a:xfrm>
            <a:off x="688623" y="372533"/>
            <a:ext cx="6116700" cy="6068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4080478-2E68-8C2D-121B-A6601331A2FE}"/>
              </a:ext>
            </a:extLst>
          </p:cNvPr>
          <p:cNvGrpSpPr/>
          <p:nvPr/>
        </p:nvGrpSpPr>
        <p:grpSpPr>
          <a:xfrm>
            <a:off x="678694" y="3563895"/>
            <a:ext cx="2208457" cy="3200400"/>
            <a:chOff x="539243" y="3314875"/>
            <a:chExt cx="2208457" cy="3200400"/>
          </a:xfrm>
        </p:grpSpPr>
        <p:pic>
          <p:nvPicPr>
            <p:cNvPr id="418" name="Google Shape;418;g29fa0e120ad_0_172"/>
            <p:cNvPicPr preferRelativeResize="0"/>
            <p:nvPr/>
          </p:nvPicPr>
          <p:blipFill rotWithShape="1">
            <a:blip r:embed="rId3">
              <a:alphaModFix/>
            </a:blip>
            <a:srcRect r="50057"/>
            <a:stretch/>
          </p:blipFill>
          <p:spPr>
            <a:xfrm>
              <a:off x="873475" y="3314875"/>
              <a:ext cx="1874225" cy="320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9" name="Google Shape;419;g29fa0e120ad_0_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20860062">
              <a:off x="539243" y="3808267"/>
              <a:ext cx="1742271" cy="148581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B9630FD-F931-FA73-6DC5-C83577C816BC}"/>
              </a:ext>
            </a:extLst>
          </p:cNvPr>
          <p:cNvGrpSpPr/>
          <p:nvPr/>
        </p:nvGrpSpPr>
        <p:grpSpPr>
          <a:xfrm>
            <a:off x="3215857" y="337606"/>
            <a:ext cx="3752850" cy="3200400"/>
            <a:chOff x="3215857" y="457135"/>
            <a:chExt cx="3752850" cy="3200400"/>
          </a:xfrm>
        </p:grpSpPr>
        <p:pic>
          <p:nvPicPr>
            <p:cNvPr id="417" name="Google Shape;417;g29fa0e120ad_0_17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215857" y="457135"/>
              <a:ext cx="3752850" cy="320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0" name="Google Shape;420;g29fa0e120ad_0_172"/>
            <p:cNvPicPr preferRelativeResize="0"/>
            <p:nvPr/>
          </p:nvPicPr>
          <p:blipFill rotWithShape="1">
            <a:blip r:embed="rId6">
              <a:alphaModFix/>
            </a:blip>
            <a:srcRect r="52934" b="27012"/>
            <a:stretch/>
          </p:blipFill>
          <p:spPr>
            <a:xfrm rot="2001152">
              <a:off x="4956087" y="956972"/>
              <a:ext cx="819143" cy="10833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29fa0e120ad_0_189"/>
          <p:cNvSpPr txBox="1">
            <a:spLocks noGrp="1"/>
          </p:cNvSpPr>
          <p:nvPr>
            <p:ph type="title"/>
          </p:nvPr>
        </p:nvSpPr>
        <p:spPr>
          <a:xfrm>
            <a:off x="7020574" y="270907"/>
            <a:ext cx="4172100" cy="5770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>
              <a:lnSpc>
                <a:spcPct val="100000"/>
              </a:lnSpc>
              <a:buSzPts val="1100"/>
              <a:buFont typeface="Arial"/>
            </a:pPr>
            <a:r>
              <a:rPr lang="en-US" dirty="0"/>
              <a:t>Monica was told she can’t play with the other girls because she is not wearing the color pink.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Monica is a what? </a:t>
            </a:r>
          </a:p>
        </p:txBody>
      </p:sp>
      <p:grpSp>
        <p:nvGrpSpPr>
          <p:cNvPr id="427" name="Google Shape;427;g29fa0e120ad_0_189"/>
          <p:cNvGrpSpPr/>
          <p:nvPr/>
        </p:nvGrpSpPr>
        <p:grpSpPr>
          <a:xfrm rot="-5400000">
            <a:off x="2218510" y="2733433"/>
            <a:ext cx="1340786" cy="5777807"/>
            <a:chOff x="329184" y="2"/>
            <a:chExt cx="524400" cy="5777807"/>
          </a:xfrm>
        </p:grpSpPr>
        <p:cxnSp>
          <p:nvCxnSpPr>
            <p:cNvPr id="428" name="Google Shape;428;g29fa0e120ad_0_189"/>
            <p:cNvCxnSpPr/>
            <p:nvPr/>
          </p:nvCxnSpPr>
          <p:spPr>
            <a:xfrm rot="10800000">
              <a:off x="329292" y="5777809"/>
              <a:ext cx="521100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29" name="Google Shape;429;g29fa0e120ad_0_189"/>
            <p:cNvSpPr/>
            <p:nvPr/>
          </p:nvSpPr>
          <p:spPr>
            <a:xfrm>
              <a:off x="329184" y="2"/>
              <a:ext cx="524400" cy="56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0" name="Google Shape;430;g29fa0e120ad_0_189"/>
          <p:cNvSpPr/>
          <p:nvPr/>
        </p:nvSpPr>
        <p:spPr>
          <a:xfrm>
            <a:off x="688623" y="372533"/>
            <a:ext cx="6116700" cy="6068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1" name="Google Shape;431;g29fa0e120ad_0_1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8625" y="828000"/>
            <a:ext cx="6116700" cy="5216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g29fa0e120ad_0_1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6625" y="1193675"/>
            <a:ext cx="1736200" cy="148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g29fa0e120ad_0_1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3400" y="1625550"/>
            <a:ext cx="1915225" cy="154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g29fa0e120ad_0_1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625" y="1625575"/>
            <a:ext cx="1816119" cy="154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29fa0e120ad_0_201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g29fa0e120ad_0_201"/>
          <p:cNvSpPr txBox="1">
            <a:spLocks noGrp="1"/>
          </p:cNvSpPr>
          <p:nvPr>
            <p:ph type="title"/>
          </p:nvPr>
        </p:nvSpPr>
        <p:spPr>
          <a:xfrm>
            <a:off x="6942906" y="565175"/>
            <a:ext cx="5043667" cy="5676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buSzPct val="26902"/>
              <a:buFont typeface="Arial"/>
            </a:pPr>
            <a:r>
              <a:rPr lang="en-US" dirty="0"/>
              <a:t>Charlie sees an adult hit a child. Charlie tells his teacher immediately.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Charlie is a what?</a:t>
            </a:r>
          </a:p>
        </p:txBody>
      </p:sp>
      <p:grpSp>
        <p:nvGrpSpPr>
          <p:cNvPr id="441" name="Google Shape;441;g29fa0e120ad_0_201"/>
          <p:cNvGrpSpPr/>
          <p:nvPr/>
        </p:nvGrpSpPr>
        <p:grpSpPr>
          <a:xfrm rot="-5400000">
            <a:off x="2218510" y="2733433"/>
            <a:ext cx="1340786" cy="5777807"/>
            <a:chOff x="329184" y="2"/>
            <a:chExt cx="524400" cy="5777807"/>
          </a:xfrm>
        </p:grpSpPr>
        <p:cxnSp>
          <p:nvCxnSpPr>
            <p:cNvPr id="442" name="Google Shape;442;g29fa0e120ad_0_201"/>
            <p:cNvCxnSpPr/>
            <p:nvPr/>
          </p:nvCxnSpPr>
          <p:spPr>
            <a:xfrm rot="10800000">
              <a:off x="329292" y="5777809"/>
              <a:ext cx="521100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43" name="Google Shape;443;g29fa0e120ad_0_201"/>
            <p:cNvSpPr/>
            <p:nvPr/>
          </p:nvSpPr>
          <p:spPr>
            <a:xfrm>
              <a:off x="329184" y="2"/>
              <a:ext cx="524400" cy="56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4" name="Google Shape;444;g29fa0e120ad_0_201"/>
          <p:cNvSpPr/>
          <p:nvPr/>
        </p:nvSpPr>
        <p:spPr>
          <a:xfrm>
            <a:off x="688623" y="372533"/>
            <a:ext cx="6116700" cy="6068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5" name="Google Shape;445;g29fa0e120ad_0_2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792" y="482652"/>
            <a:ext cx="2007863" cy="1352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29fa0e120ad_0_2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614" y="482850"/>
            <a:ext cx="3864596" cy="3286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g29fa0e120ad_0_2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48716" y="3881590"/>
            <a:ext cx="3071550" cy="26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9fa0e120ad_0_213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g29fa0e120ad_0_213"/>
          <p:cNvSpPr txBox="1">
            <a:spLocks noGrp="1"/>
          </p:cNvSpPr>
          <p:nvPr>
            <p:ph type="title"/>
          </p:nvPr>
        </p:nvSpPr>
        <p:spPr>
          <a:xfrm>
            <a:off x="7022591" y="62153"/>
            <a:ext cx="4779708" cy="6706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15000"/>
              </a:lnSpc>
              <a:buSzPts val="1100"/>
              <a:buFont typeface="Arial"/>
            </a:pPr>
            <a:r>
              <a:rPr lang="en-US" dirty="0"/>
              <a:t>Nevaeh saw a boy throw rocks at another student. Nevaeh runs away and doesn’t tell anyone.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Nevaeh is a what? </a:t>
            </a:r>
            <a:endParaRPr lang="en-US" dirty="0">
              <a:ea typeface="Arial"/>
            </a:endParaRPr>
          </a:p>
        </p:txBody>
      </p:sp>
      <p:grpSp>
        <p:nvGrpSpPr>
          <p:cNvPr id="454" name="Google Shape;454;g29fa0e120ad_0_213"/>
          <p:cNvGrpSpPr/>
          <p:nvPr/>
        </p:nvGrpSpPr>
        <p:grpSpPr>
          <a:xfrm rot="-5400000">
            <a:off x="2218510" y="2733433"/>
            <a:ext cx="1340786" cy="5777807"/>
            <a:chOff x="329184" y="2"/>
            <a:chExt cx="524400" cy="5777807"/>
          </a:xfrm>
        </p:grpSpPr>
        <p:cxnSp>
          <p:nvCxnSpPr>
            <p:cNvPr id="455" name="Google Shape;455;g29fa0e120ad_0_213"/>
            <p:cNvCxnSpPr/>
            <p:nvPr/>
          </p:nvCxnSpPr>
          <p:spPr>
            <a:xfrm rot="10800000">
              <a:off x="329292" y="5777809"/>
              <a:ext cx="521100" cy="0"/>
            </a:xfrm>
            <a:prstGeom prst="straightConnector1">
              <a:avLst/>
            </a:prstGeom>
            <a:noFill/>
            <a:ln w="1524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456" name="Google Shape;456;g29fa0e120ad_0_213"/>
            <p:cNvSpPr/>
            <p:nvPr/>
          </p:nvSpPr>
          <p:spPr>
            <a:xfrm>
              <a:off x="329184" y="2"/>
              <a:ext cx="524400" cy="566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7" name="Google Shape;457;g29fa0e120ad_0_213"/>
          <p:cNvSpPr/>
          <p:nvPr/>
        </p:nvSpPr>
        <p:spPr>
          <a:xfrm>
            <a:off x="688623" y="372533"/>
            <a:ext cx="6116700" cy="60687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31E509-70F0-8375-32D0-6376E846C471}"/>
              </a:ext>
            </a:extLst>
          </p:cNvPr>
          <p:cNvGrpSpPr/>
          <p:nvPr/>
        </p:nvGrpSpPr>
        <p:grpSpPr>
          <a:xfrm>
            <a:off x="3331309" y="712350"/>
            <a:ext cx="2399319" cy="2047234"/>
            <a:chOff x="3241662" y="677488"/>
            <a:chExt cx="2797750" cy="2385900"/>
          </a:xfrm>
        </p:grpSpPr>
        <p:pic>
          <p:nvPicPr>
            <p:cNvPr id="458" name="Google Shape;458;g29fa0e120ad_0_2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41662" y="677488"/>
              <a:ext cx="2797750" cy="2385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9" name="Google Shape;459;g29fa0e120ad_0_2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315298" y="677488"/>
              <a:ext cx="686914" cy="5846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60" name="Google Shape;460;g29fa0e120ad_0_2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4639" y="2130352"/>
            <a:ext cx="4934773" cy="42071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g29fa0e120ad_0_2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1599996">
            <a:off x="5169879" y="3004186"/>
            <a:ext cx="1122065" cy="956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2a00a3bd2d3_0_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g2a00a3bd2d3_0_22"/>
          <p:cNvSpPr txBox="1">
            <a:spLocks noGrp="1"/>
          </p:cNvSpPr>
          <p:nvPr>
            <p:ph type="title"/>
          </p:nvPr>
        </p:nvSpPr>
        <p:spPr>
          <a:xfrm>
            <a:off x="1551218" y="1509758"/>
            <a:ext cx="8763000" cy="27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 dirty="0"/>
              <a:t>Remember: </a:t>
            </a:r>
            <a:endParaRPr sz="44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400" dirty="0"/>
              <a:t>Be an upstander and walk proud!</a:t>
            </a:r>
            <a:endParaRPr sz="4400" dirty="0"/>
          </a:p>
        </p:txBody>
      </p:sp>
      <p:sp>
        <p:nvSpPr>
          <p:cNvPr id="5" name="Google Shape;340;g29fa0e120ad_0_116">
            <a:extLst>
              <a:ext uri="{FF2B5EF4-FFF2-40B4-BE49-F238E27FC236}">
                <a16:creationId xmlns:a16="http://schemas.microsoft.com/office/drawing/2014/main" id="{9F55D329-A5D1-ED1C-C056-4F9B731F8EC1}"/>
              </a:ext>
            </a:extLst>
          </p:cNvPr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344;g29fa0e120ad_0_11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508C5ECB-11B6-6D5F-2312-9541613440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7B2FA-F57F-1E3D-7049-9C62376B4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74" y="2923042"/>
            <a:ext cx="12191999" cy="820738"/>
          </a:xfr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ctr"/>
            <a:r>
              <a:rPr lang="en-US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done, great job!</a:t>
            </a:r>
          </a:p>
        </p:txBody>
      </p:sp>
      <p:sp>
        <p:nvSpPr>
          <p:cNvPr id="5" name="Google Shape;340;g29fa0e120ad_0_116">
            <a:extLst>
              <a:ext uri="{FF2B5EF4-FFF2-40B4-BE49-F238E27FC236}">
                <a16:creationId xmlns:a16="http://schemas.microsoft.com/office/drawing/2014/main" id="{43B189C1-31BD-D7E4-D277-26F7985E0293}"/>
              </a:ext>
            </a:extLst>
          </p:cNvPr>
          <p:cNvSpPr/>
          <p:nvPr/>
        </p:nvSpPr>
        <p:spPr>
          <a:xfrm flipH="1">
            <a:off x="8576660" y="3335867"/>
            <a:ext cx="329190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344;g29fa0e120ad_0_11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726C744-AC37-FC0A-42CC-70D6DC5F74F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22640" y="4923748"/>
            <a:ext cx="1269891" cy="1269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53527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7A748B-DC80-4328-AB7E-6745F4089CD3}">
  <ds:schemaRefs>
    <ds:schemaRef ds:uri="http://purl.org/dc/dcmitype/"/>
    <ds:schemaRef ds:uri="http://schemas.microsoft.com/office/2006/metadata/properties"/>
    <ds:schemaRef ds:uri="8b84f0c1-b81e-4a79-9b48-a655cf54ff86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c4d35652-c855-4275-af1e-b545f515243e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63E0589-D5BB-430A-8080-4A9156800DF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03B092-4BA0-4CDC-A36D-DC3A9EA064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587</Words>
  <Application>Microsoft Office PowerPoint</Application>
  <PresentationFormat>Widescreen</PresentationFormat>
  <Paragraphs>53</Paragraphs>
  <Slides>34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Office Theme</vt:lpstr>
      <vt:lpstr>Bullying and Upstanding First Grade Lesson 6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Today we are going to learn how to spot a bully and what to do when we see a bully.</vt:lpstr>
      <vt:lpstr>What is a bully?</vt:lpstr>
      <vt:lpstr>A bully is a person who has aggressive and unwanted behavior that is intended to harm, intimidate, or make fun of a target. </vt:lpstr>
      <vt:lpstr>A target is a person being bullied. </vt:lpstr>
      <vt:lpstr>A bystander is a person who watches and is aware but does not stop the bully or help the target.</vt:lpstr>
      <vt:lpstr>An upstander is a person who finds a way to help the target and stop the bully. </vt:lpstr>
      <vt:lpstr>How does it make you feel when you are the target of bullying?</vt:lpstr>
      <vt:lpstr>How do you think a bully feels? Why do they bully?</vt:lpstr>
      <vt:lpstr>They want attention. They are angry. They want others to feel bad. And more….</vt:lpstr>
      <vt:lpstr>Being a bystander is also harmful. What can we do instead of watching?</vt:lpstr>
      <vt:lpstr>Follow these three steps to be an upstander:</vt:lpstr>
      <vt:lpstr>Approach</vt:lpstr>
      <vt:lpstr>PowerPoint Presentation</vt:lpstr>
      <vt:lpstr>Intervene </vt:lpstr>
      <vt:lpstr>PowerPoint Presentation</vt:lpstr>
      <vt:lpstr>Follow up</vt:lpstr>
      <vt:lpstr>PowerPoint Presentation</vt:lpstr>
      <vt:lpstr>Activity: Bully, bystander, upstander, or target?</vt:lpstr>
      <vt:lpstr>Brandon takes another student’s cookies at lunch without asking.   Brandon is a what? </vt:lpstr>
      <vt:lpstr>Cassidy watches as another student kicks someone on the playground. Cassidy does not tell anyone.  Cassidy is being a what? </vt:lpstr>
      <vt:lpstr>Jackson cries when the student on the bus calls him ugly.   Jackson is a what? </vt:lpstr>
      <vt:lpstr>Eric helps a friend who got her hair pulled. Eric takes the friend to tell the teacher.   Eric is a what? </vt:lpstr>
      <vt:lpstr>Robin takes the swings from a student on the playground and laughs.   Robin is a what? </vt:lpstr>
      <vt:lpstr>Monica was told she can’t play with the other girls because she is not wearing the color pink.   Monica is a what? </vt:lpstr>
      <vt:lpstr>Charlie sees an adult hit a child. Charlie tells his teacher immediately.   Charlie is a what?</vt:lpstr>
      <vt:lpstr>Nevaeh saw a boy throw rocks at another student. Nevaeh runs away and doesn’t tell anyone.   Nevaeh is a what? </vt:lpstr>
      <vt:lpstr>Remember:  Be an upstander and walk proud!</vt:lpstr>
      <vt:lpstr>All done, great job!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 and Upstanding</dc:title>
  <dc:creator>Morgan, Rob - morganrm</dc:creator>
  <cp:lastModifiedBy>Anderson, Dannie (DCJS)</cp:lastModifiedBy>
  <cp:revision>112</cp:revision>
  <dcterms:created xsi:type="dcterms:W3CDTF">2023-11-13T02:31:18Z</dcterms:created>
  <dcterms:modified xsi:type="dcterms:W3CDTF">2024-07-16T19:37:33Z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</Properties>
</file>