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7" r:id="rId3"/>
    <p:sldId id="258" r:id="rId4"/>
    <p:sldId id="295" r:id="rId5"/>
    <p:sldId id="266" r:id="rId6"/>
    <p:sldId id="267" r:id="rId7"/>
    <p:sldId id="268" r:id="rId8"/>
    <p:sldId id="269" r:id="rId9"/>
    <p:sldId id="270" r:id="rId10"/>
    <p:sldId id="289" r:id="rId11"/>
    <p:sldId id="290" r:id="rId12"/>
    <p:sldId id="293" r:id="rId13"/>
    <p:sldId id="291" r:id="rId14"/>
    <p:sldId id="292" r:id="rId15"/>
    <p:sldId id="259" r:id="rId16"/>
    <p:sldId id="271" r:id="rId17"/>
    <p:sldId id="272" r:id="rId18"/>
    <p:sldId id="260" r:id="rId19"/>
    <p:sldId id="265" r:id="rId20"/>
    <p:sldId id="273" r:id="rId21"/>
    <p:sldId id="296" r:id="rId22"/>
    <p:sldId id="297" r:id="rId23"/>
    <p:sldId id="298" r:id="rId24"/>
    <p:sldId id="299" r:id="rId25"/>
    <p:sldId id="300" r:id="rId26"/>
    <p:sldId id="301" r:id="rId27"/>
    <p:sldId id="274" r:id="rId28"/>
    <p:sldId id="302" r:id="rId29"/>
    <p:sldId id="303" r:id="rId30"/>
    <p:sldId id="304" r:id="rId31"/>
    <p:sldId id="305" r:id="rId32"/>
    <p:sldId id="306" r:id="rId33"/>
    <p:sldId id="26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63" r:id="rId49"/>
    <p:sldId id="261" r:id="rId50"/>
    <p:sldId id="262" r:id="rId51"/>
    <p:sldId id="294" r:id="rId52"/>
    <p:sldId id="307" r:id="rId53"/>
    <p:sldId id="308"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6" autoAdjust="0"/>
    <p:restoredTop sz="78357" autoAdjust="0"/>
  </p:normalViewPr>
  <p:slideViewPr>
    <p:cSldViewPr snapToGrid="0">
      <p:cViewPr varScale="1">
        <p:scale>
          <a:sx n="73" d="100"/>
          <a:sy n="73" d="100"/>
        </p:scale>
        <p:origin x="123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7AAC2-573E-45C2-B9E8-DF5E1D802A92}" type="datetimeFigureOut">
              <a:rPr lang="en-US" smtClean="0"/>
              <a:t>8/28/2020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62E72-729C-4682-BE8A-67802A90023B}" type="slidenum">
              <a:rPr lang="en-US" smtClean="0"/>
              <a:t>‹#›</a:t>
            </a:fld>
            <a:endParaRPr lang="en-US"/>
          </a:p>
        </p:txBody>
      </p:sp>
    </p:spTree>
    <p:extLst>
      <p:ext uri="{BB962C8B-B14F-4D97-AF65-F5344CB8AC3E}">
        <p14:creationId xmlns:p14="http://schemas.microsoft.com/office/powerpoint/2010/main" val="97282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dcjs.virginia.gov/"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grants.dcjs.virginia.gov/index.cf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 progress reports, special conditions,</a:t>
            </a:r>
            <a:r>
              <a:rPr lang="en-US" baseline="0" dirty="0" smtClean="0"/>
              <a:t> Goals form when giving </a:t>
            </a:r>
            <a:r>
              <a:rPr lang="en-US" baseline="0" dirty="0" err="1" smtClean="0"/>
              <a:t>webex</a:t>
            </a:r>
            <a:r>
              <a:rPr lang="en-US" baseline="0" dirty="0" smtClean="0"/>
              <a:t> link.</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a:t>
            </a:fld>
            <a:endParaRPr lang="en-US"/>
          </a:p>
        </p:txBody>
      </p:sp>
    </p:spTree>
    <p:extLst>
      <p:ext uri="{BB962C8B-B14F-4D97-AF65-F5344CB8AC3E}">
        <p14:creationId xmlns:p14="http://schemas.microsoft.com/office/powerpoint/2010/main" val="134796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Goals, Objectives</a:t>
            </a:r>
            <a:r>
              <a:rPr lang="en-US" baseline="0" dirty="0" smtClean="0"/>
              <a:t> and Activities provides a description of what you hope to accomplish and spells out specific results you plan to accomplish.</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10</a:t>
            </a:fld>
            <a:endParaRPr lang="en-US"/>
          </a:p>
        </p:txBody>
      </p:sp>
    </p:spTree>
    <p:extLst>
      <p:ext uri="{BB962C8B-B14F-4D97-AF65-F5344CB8AC3E}">
        <p14:creationId xmlns:p14="http://schemas.microsoft.com/office/powerpoint/2010/main" val="3199838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Directly</a:t>
            </a:r>
            <a:r>
              <a:rPr lang="en-US" baseline="0" dirty="0" smtClean="0"/>
              <a:t> supports the larger goal and is the result of the activities.</a:t>
            </a:r>
            <a:endParaRPr lang="en-US" dirty="0" smtClean="0"/>
          </a:p>
          <a:p>
            <a:r>
              <a:rPr lang="en-US" dirty="0" smtClean="0"/>
              <a:t>Stay</a:t>
            </a:r>
            <a:r>
              <a:rPr lang="en-US" baseline="0" dirty="0" smtClean="0"/>
              <a:t> away from </a:t>
            </a:r>
            <a:r>
              <a:rPr lang="en-US" dirty="0" smtClean="0"/>
              <a:t>Percentages: don’t know where you are starting from.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13</a:t>
            </a:fld>
            <a:endParaRPr lang="en-US"/>
          </a:p>
        </p:txBody>
      </p:sp>
    </p:spTree>
    <p:extLst>
      <p:ext uri="{BB962C8B-B14F-4D97-AF65-F5344CB8AC3E}">
        <p14:creationId xmlns:p14="http://schemas.microsoft.com/office/powerpoint/2010/main" val="21584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measurable activities and tasks</a:t>
            </a:r>
            <a:r>
              <a:rPr lang="en-US" baseline="0" dirty="0" smtClean="0"/>
              <a:t> to be undertaken to accomplish the objective</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14</a:t>
            </a:fld>
            <a:endParaRPr lang="en-US"/>
          </a:p>
        </p:txBody>
      </p:sp>
    </p:spTree>
    <p:extLst>
      <p:ext uri="{BB962C8B-B14F-4D97-AF65-F5344CB8AC3E}">
        <p14:creationId xmlns:p14="http://schemas.microsoft.com/office/powerpoint/2010/main" val="355585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Retained for 3 years from the date of submission of the final expenditure</a:t>
            </a:r>
            <a:r>
              <a:rPr lang="en-US" baseline="0" dirty="0" smtClean="0"/>
              <a:t> report/ financial report. </a:t>
            </a:r>
          </a:p>
          <a:p>
            <a:r>
              <a:rPr lang="en-US" baseline="0" dirty="0" smtClean="0"/>
              <a:t>You must provide access to the documentation upon request.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15</a:t>
            </a:fld>
            <a:endParaRPr lang="en-US"/>
          </a:p>
        </p:txBody>
      </p:sp>
    </p:spTree>
    <p:extLst>
      <p:ext uri="{BB962C8B-B14F-4D97-AF65-F5344CB8AC3E}">
        <p14:creationId xmlns:p14="http://schemas.microsoft.com/office/powerpoint/2010/main" val="421328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items we will request to see during a monitoring</a:t>
            </a:r>
            <a:r>
              <a:rPr lang="en-US" baseline="0" dirty="0" smtClean="0"/>
              <a:t> visit.</a:t>
            </a:r>
          </a:p>
          <a:p>
            <a:endParaRPr lang="en-US" baseline="0" dirty="0" smtClean="0"/>
          </a:p>
          <a:p>
            <a:r>
              <a:rPr lang="en-US" baseline="0" dirty="0" smtClean="0"/>
              <a:t>Keep award packages together so you have access to the special conditions and other information pertained in the package. (Or have easy access to all parts of the package)</a:t>
            </a:r>
          </a:p>
          <a:p>
            <a:r>
              <a:rPr lang="en-US" baseline="0" dirty="0" smtClean="0"/>
              <a:t>Records can be kept electronically, but should be separate from GMIS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16</a:t>
            </a:fld>
            <a:endParaRPr lang="en-US"/>
          </a:p>
        </p:txBody>
      </p:sp>
    </p:spTree>
    <p:extLst>
      <p:ext uri="{BB962C8B-B14F-4D97-AF65-F5344CB8AC3E}">
        <p14:creationId xmlns:p14="http://schemas.microsoft.com/office/powerpoint/2010/main" val="102696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a monitoring visit you will be required to have the most current documentation. </a:t>
            </a:r>
          </a:p>
          <a:p>
            <a:endParaRPr lang="en-US" baseline="0" dirty="0" smtClean="0"/>
          </a:p>
          <a:p>
            <a:r>
              <a:rPr lang="en-US" baseline="0" dirty="0" smtClean="0"/>
              <a:t>Evidence to support information reported (performance measures)- this should support what you reported on the progress report as evidence of your activities. It can be in any form that works for you as long as it can back up what you entered on a progress report or goals and objectives. “From memory” is not acceptable to meet this requirement.</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17</a:t>
            </a:fld>
            <a:endParaRPr lang="en-US"/>
          </a:p>
        </p:txBody>
      </p:sp>
    </p:spTree>
    <p:extLst>
      <p:ext uri="{BB962C8B-B14F-4D97-AF65-F5344CB8AC3E}">
        <p14:creationId xmlns:p14="http://schemas.microsoft.com/office/powerpoint/2010/main" val="2984885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Financial and progress reports are required QUARTERLY</a:t>
            </a:r>
          </a:p>
          <a:p>
            <a:endParaRPr lang="en-US" dirty="0" smtClean="0"/>
          </a:p>
          <a:p>
            <a:r>
              <a:rPr lang="en-US" dirty="0" smtClean="0"/>
              <a:t>This</a:t>
            </a:r>
            <a:r>
              <a:rPr lang="en-US" baseline="0" dirty="0" smtClean="0"/>
              <a:t> is true even if there is a vacancy in the positon and not activities were performed during the quarter. You will need to report 0’s on the financial report and indicate this in one of the narrative questions on the progress report. </a:t>
            </a:r>
            <a:endParaRPr lang="en-US" dirty="0" smtClean="0"/>
          </a:p>
        </p:txBody>
      </p:sp>
      <p:sp>
        <p:nvSpPr>
          <p:cNvPr id="4" name="Slide Number Placeholder 3"/>
          <p:cNvSpPr>
            <a:spLocks noGrp="1"/>
          </p:cNvSpPr>
          <p:nvPr>
            <p:ph type="sldNum" sz="quarter" idx="10"/>
          </p:nvPr>
        </p:nvSpPr>
        <p:spPr/>
        <p:txBody>
          <a:bodyPr/>
          <a:lstStyle/>
          <a:p>
            <a:fld id="{C1562E72-729C-4682-BE8A-67802A90023B}" type="slidenum">
              <a:rPr lang="en-US" smtClean="0"/>
              <a:t>18</a:t>
            </a:fld>
            <a:endParaRPr lang="en-US"/>
          </a:p>
        </p:txBody>
      </p:sp>
    </p:spTree>
    <p:extLst>
      <p:ext uri="{BB962C8B-B14F-4D97-AF65-F5344CB8AC3E}">
        <p14:creationId xmlns:p14="http://schemas.microsoft.com/office/powerpoint/2010/main" val="145026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Request for Funds: your progress report and financial report must bee approved before you receive funds. Reimbursement</a:t>
            </a:r>
            <a:r>
              <a:rPr lang="en-US" baseline="0" dirty="0" smtClean="0"/>
              <a:t> only.</a:t>
            </a:r>
          </a:p>
          <a:p>
            <a:endParaRPr lang="en-US" baseline="0" dirty="0" smtClean="0"/>
          </a:p>
          <a:p>
            <a:r>
              <a:rPr lang="en-US" baseline="0" dirty="0" smtClean="0"/>
              <a:t>Budget Amendments: if  you are moving money between categories, which most if not all programs with not do, then you need to submit a BA in GMIS. If you are moving money within a category then email the amendment to your grant monitor. </a:t>
            </a:r>
          </a:p>
          <a:p>
            <a:endParaRPr lang="en-US" baseline="0" dirty="0" smtClean="0"/>
          </a:p>
          <a:p>
            <a:r>
              <a:rPr lang="en-US" baseline="0" dirty="0" smtClean="0"/>
              <a:t>You have 45 days from the end of the award period to liquidate any unpaid obligations. No new obligation may be made after the end of the grant period.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19</a:t>
            </a:fld>
            <a:endParaRPr lang="en-US"/>
          </a:p>
        </p:txBody>
      </p:sp>
    </p:spTree>
    <p:extLst>
      <p:ext uri="{BB962C8B-B14F-4D97-AF65-F5344CB8AC3E}">
        <p14:creationId xmlns:p14="http://schemas.microsoft.com/office/powerpoint/2010/main" val="586799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made changes to the Progress Reports for both SRO and SSOs.</a:t>
            </a:r>
            <a:r>
              <a:rPr lang="en-US" baseline="0" dirty="0" smtClean="0"/>
              <a:t> </a:t>
            </a:r>
          </a:p>
          <a:p>
            <a:r>
              <a:rPr lang="en-US" baseline="0" dirty="0" smtClean="0"/>
              <a:t>We hope these reports will collect data that can be used effectively to highlight the accomplishments of your programs. </a:t>
            </a:r>
          </a:p>
          <a:p>
            <a:endParaRPr lang="en-US" baseline="0" dirty="0" smtClean="0"/>
          </a:p>
          <a:p>
            <a:r>
              <a:rPr lang="en-US" baseline="0" dirty="0" smtClean="0"/>
              <a:t>If you have any constructive feedback on the forms, please send them to me and we will review your suggestions. Progress reports are your time to shine!</a:t>
            </a:r>
            <a:endParaRPr lang="en-US" dirty="0" smtClean="0"/>
          </a:p>
          <a:p>
            <a:endParaRPr lang="en-US" dirty="0" smtClean="0"/>
          </a:p>
          <a:p>
            <a:r>
              <a:rPr lang="en-US" dirty="0" smtClean="0"/>
              <a:t>Include</a:t>
            </a:r>
            <a:r>
              <a:rPr lang="en-US" baseline="0" dirty="0" smtClean="0"/>
              <a:t> the grant number</a:t>
            </a:r>
          </a:p>
          <a:p>
            <a:endParaRPr lang="en-US" baseline="0" dirty="0" smtClean="0"/>
          </a:p>
          <a:p>
            <a:r>
              <a:rPr lang="en-US" b="1" baseline="0" dirty="0" smtClean="0"/>
              <a:t>Schools</a:t>
            </a:r>
            <a:r>
              <a:rPr lang="en-US" baseline="0" dirty="0" smtClean="0"/>
              <a:t>: the name of the school where the SRO is assigned and working</a:t>
            </a:r>
          </a:p>
          <a:p>
            <a:r>
              <a:rPr lang="en-US" b="1" baseline="0" dirty="0" smtClean="0"/>
              <a:t>SRO Name: </a:t>
            </a:r>
            <a:r>
              <a:rPr lang="en-US" baseline="0" dirty="0" smtClean="0"/>
              <a:t>the SRO(s) performing the activities on the grant</a:t>
            </a:r>
          </a:p>
          <a:p>
            <a:r>
              <a:rPr lang="en-US" b="1" baseline="0" dirty="0" smtClean="0"/>
              <a:t>Name of the person completing the report: </a:t>
            </a:r>
            <a:r>
              <a:rPr lang="en-US" baseline="0" dirty="0" smtClean="0"/>
              <a:t>this should be the person I will contact if there are any questions or changes for the progress report. Provide their email and phone number too.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20</a:t>
            </a:fld>
            <a:endParaRPr lang="en-US"/>
          </a:p>
        </p:txBody>
      </p:sp>
    </p:spTree>
    <p:extLst>
      <p:ext uri="{BB962C8B-B14F-4D97-AF65-F5344CB8AC3E}">
        <p14:creationId xmlns:p14="http://schemas.microsoft.com/office/powerpoint/2010/main" val="3777273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 Enforcement Activities:</a:t>
            </a:r>
            <a:r>
              <a:rPr lang="en-US" baseline="0" dirty="0" smtClean="0"/>
              <a:t> this section is broken down into three parts. </a:t>
            </a:r>
          </a:p>
          <a:p>
            <a:endParaRPr lang="en-US" baseline="0" dirty="0" smtClean="0"/>
          </a:p>
          <a:p>
            <a:pPr marL="228600" indent="-228600">
              <a:buAutoNum type="alphaUcPeriod"/>
            </a:pPr>
            <a:r>
              <a:rPr lang="en-US" baseline="0" dirty="0" smtClean="0"/>
              <a:t>For the first column you enter the </a:t>
            </a:r>
            <a:r>
              <a:rPr lang="en-US" b="1" baseline="0" dirty="0" smtClean="0"/>
              <a:t>NUMBER OF INCINDENTS report by school administration </a:t>
            </a:r>
            <a:r>
              <a:rPr lang="en-US" baseline="0" dirty="0" smtClean="0"/>
              <a:t>to the grant funded SRO.</a:t>
            </a:r>
          </a:p>
          <a:p>
            <a:pPr marL="685800" lvl="1" indent="-228600">
              <a:buAutoNum type="alphaUcPeriod"/>
            </a:pPr>
            <a:r>
              <a:rPr lang="en-US" baseline="0" dirty="0" smtClean="0"/>
              <a:t>Every other column you enter the NUMBER OF STUDENTS </a:t>
            </a:r>
          </a:p>
          <a:p>
            <a:pPr marL="685800" lvl="1" indent="-228600">
              <a:buAutoNum type="alphaUcPeriod"/>
            </a:pPr>
            <a:r>
              <a:rPr lang="en-US" baseline="0" dirty="0" smtClean="0"/>
              <a:t>Number of Students Involved: How many students were involved in the incidents reported in the first column</a:t>
            </a:r>
          </a:p>
          <a:p>
            <a:pPr marL="685800" lvl="1" indent="-228600">
              <a:buAutoNum type="alphaUcPeriod"/>
            </a:pPr>
            <a:r>
              <a:rPr lang="en-US" baseline="0" dirty="0" smtClean="0"/>
              <a:t>Number of Informal Interventions can</a:t>
            </a:r>
            <a:r>
              <a:rPr lang="en-US" baseline="0" dirty="0" smtClean="0">
                <a:solidFill>
                  <a:srgbClr val="FF0000"/>
                </a:solidFill>
              </a:rPr>
              <a:t> include sit down conversations with students, meeting with students and parents, assisting school officials with mediation between students, referrals, delivering training, refer back to school admin. </a:t>
            </a:r>
          </a:p>
          <a:p>
            <a:pPr marL="685800" lvl="1" indent="-228600">
              <a:buAutoNum type="alphaUcPeriod"/>
            </a:pP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21</a:t>
            </a:fld>
            <a:endParaRPr lang="en-US"/>
          </a:p>
        </p:txBody>
      </p:sp>
    </p:spTree>
    <p:extLst>
      <p:ext uri="{BB962C8B-B14F-4D97-AF65-F5344CB8AC3E}">
        <p14:creationId xmlns:p14="http://schemas.microsoft.com/office/powerpoint/2010/main" val="120557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topics we hope to cover during this presentation.</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a:t>
            </a:fld>
            <a:endParaRPr lang="en-US"/>
          </a:p>
        </p:txBody>
      </p:sp>
    </p:spTree>
    <p:extLst>
      <p:ext uri="{BB962C8B-B14F-4D97-AF65-F5344CB8AC3E}">
        <p14:creationId xmlns:p14="http://schemas.microsoft.com/office/powerpoint/2010/main" val="105568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Indicate the frequency of Crime Prevention Activities</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22</a:t>
            </a:fld>
            <a:endParaRPr lang="en-US"/>
          </a:p>
        </p:txBody>
      </p:sp>
    </p:spTree>
    <p:extLst>
      <p:ext uri="{BB962C8B-B14F-4D97-AF65-F5344CB8AC3E}">
        <p14:creationId xmlns:p14="http://schemas.microsoft.com/office/powerpoint/2010/main" val="2715136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a:t>
            </a:r>
            <a:r>
              <a:rPr lang="en-US" baseline="0" dirty="0" smtClean="0"/>
              <a:t> the NUMBER OF REFERRALS </a:t>
            </a:r>
          </a:p>
          <a:p>
            <a:r>
              <a:rPr lang="en-US" baseline="0" dirty="0" smtClean="0"/>
              <a:t>If you gave two different victim services referrals to one individual, the you would enter 2 under Victims Services.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23</a:t>
            </a:fld>
            <a:endParaRPr lang="en-US"/>
          </a:p>
        </p:txBody>
      </p:sp>
    </p:spTree>
    <p:extLst>
      <p:ext uri="{BB962C8B-B14F-4D97-AF65-F5344CB8AC3E}">
        <p14:creationId xmlns:p14="http://schemas.microsoft.com/office/powerpoint/2010/main" val="126559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 provided</a:t>
            </a:r>
            <a:r>
              <a:rPr lang="en-US" baseline="0" dirty="0" smtClean="0"/>
              <a:t> by the SRO</a:t>
            </a:r>
          </a:p>
          <a:p>
            <a:endParaRPr lang="en-US" dirty="0" smtClean="0"/>
          </a:p>
          <a:p>
            <a:r>
              <a:rPr lang="en-US" dirty="0" smtClean="0"/>
              <a:t>NUMBER</a:t>
            </a:r>
            <a:r>
              <a:rPr lang="en-US" baseline="0" dirty="0" smtClean="0"/>
              <a:t> of formal curriculum presentations and the title (</a:t>
            </a:r>
            <a:r>
              <a:rPr lang="en-US" baseline="0" dirty="0" err="1" smtClean="0"/>
              <a:t>eg</a:t>
            </a:r>
            <a:r>
              <a:rPr lang="en-US" baseline="0" dirty="0" smtClean="0"/>
              <a:t> DARE or Virginia Rules)</a:t>
            </a:r>
          </a:p>
          <a:p>
            <a:r>
              <a:rPr lang="en-US" baseline="0" dirty="0" smtClean="0"/>
              <a:t>NUMBER of presentations other than formal curriculum (</a:t>
            </a:r>
            <a:r>
              <a:rPr lang="en-US" baseline="0" dirty="0" err="1" smtClean="0"/>
              <a:t>eg</a:t>
            </a:r>
            <a:r>
              <a:rPr lang="en-US" baseline="0" dirty="0" smtClean="0"/>
              <a:t> presented crime statistics in a math class)</a:t>
            </a:r>
          </a:p>
          <a:p>
            <a:r>
              <a:rPr lang="en-US" baseline="0" dirty="0" smtClean="0"/>
              <a:t>NUMBER in attendance </a:t>
            </a:r>
          </a:p>
          <a:p>
            <a:r>
              <a:rPr lang="en-US" baseline="0" dirty="0" smtClean="0"/>
              <a:t>Audience Type (if a mixed audience you would break it down)</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24</a:t>
            </a:fld>
            <a:endParaRPr lang="en-US"/>
          </a:p>
        </p:txBody>
      </p:sp>
    </p:spTree>
    <p:extLst>
      <p:ext uri="{BB962C8B-B14F-4D97-AF65-F5344CB8AC3E}">
        <p14:creationId xmlns:p14="http://schemas.microsoft.com/office/powerpoint/2010/main" val="930491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3 Informal</a:t>
            </a:r>
            <a:r>
              <a:rPr lang="en-US" baseline="0" dirty="0" smtClean="0"/>
              <a:t> Mentor and Role Model Activities</a:t>
            </a:r>
          </a:p>
          <a:p>
            <a:r>
              <a:rPr lang="en-US" baseline="0" dirty="0" smtClean="0"/>
              <a:t>	A. This is similar to a case study. DO NOT INCLUDE NAMES OR IDENTIFYING INFORMATION. BRAG!!!</a:t>
            </a:r>
          </a:p>
          <a:p>
            <a:r>
              <a:rPr lang="en-US" baseline="0" dirty="0" smtClean="0"/>
              <a:t>	B. Community programs (e.g. sports events, summer programs, youth recreation, fairs, parades). </a:t>
            </a:r>
            <a:endParaRPr lang="en-US" dirty="0" smtClean="0"/>
          </a:p>
          <a:p>
            <a:r>
              <a:rPr lang="en-US" dirty="0" smtClean="0"/>
              <a:t>#4 Program Issues, Concerns,</a:t>
            </a:r>
            <a:r>
              <a:rPr lang="en-US" baseline="0" dirty="0" smtClean="0"/>
              <a:t> and Accomplishments</a:t>
            </a:r>
            <a:endParaRPr lang="en-US" dirty="0" smtClean="0"/>
          </a:p>
          <a:p>
            <a:r>
              <a:rPr lang="en-US" dirty="0" smtClean="0"/>
              <a:t>	A. Describe innovative</a:t>
            </a:r>
            <a:r>
              <a:rPr lang="en-US" baseline="0" dirty="0" smtClean="0"/>
              <a:t> programs, initiatives, or activities initiated by grant funded SRO. If you came up with something to engage students, tell us about it.</a:t>
            </a:r>
          </a:p>
          <a:p>
            <a:r>
              <a:rPr lang="en-US" baseline="0" dirty="0" smtClean="0"/>
              <a:t>	B. Describe any training needs or suggestions for professional development</a:t>
            </a:r>
          </a:p>
          <a:p>
            <a:r>
              <a:rPr lang="en-US" baseline="0" dirty="0" smtClean="0"/>
              <a:t>	C. Information you feel DCJS should know about (workload problems, program strengths or weaknesses)</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25</a:t>
            </a:fld>
            <a:endParaRPr lang="en-US"/>
          </a:p>
        </p:txBody>
      </p:sp>
    </p:spTree>
    <p:extLst>
      <p:ext uri="{BB962C8B-B14F-4D97-AF65-F5344CB8AC3E}">
        <p14:creationId xmlns:p14="http://schemas.microsoft.com/office/powerpoint/2010/main" val="1697800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Project Goals and Objectives</a:t>
            </a:r>
          </a:p>
          <a:p>
            <a:r>
              <a:rPr lang="en-US" dirty="0" smtClean="0"/>
              <a:t>	*Restate</a:t>
            </a:r>
            <a:r>
              <a:rPr lang="en-US" baseline="0" dirty="0" smtClean="0"/>
              <a:t> the approved goals and objectives from your grant application or special conditions. 	</a:t>
            </a:r>
          </a:p>
          <a:p>
            <a:r>
              <a:rPr lang="en-US" baseline="0" dirty="0" smtClean="0"/>
              <a:t>	*It will mimic the form in your application but you will enter a W under the month you worked on the activity, and enter a C under the month when the 	activity was completed/met your objective.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26</a:t>
            </a:fld>
            <a:endParaRPr lang="en-US"/>
          </a:p>
        </p:txBody>
      </p:sp>
    </p:spTree>
    <p:extLst>
      <p:ext uri="{BB962C8B-B14F-4D97-AF65-F5344CB8AC3E}">
        <p14:creationId xmlns:p14="http://schemas.microsoft.com/office/powerpoint/2010/main" val="2609779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a:t>
            </a:r>
            <a:r>
              <a:rPr lang="en-US" baseline="0" dirty="0" smtClean="0"/>
              <a:t> the grant number- make sure this corresponds with the school that was assigned in the grant application.</a:t>
            </a:r>
          </a:p>
          <a:p>
            <a:endParaRPr lang="en-US" baseline="0" dirty="0" smtClean="0"/>
          </a:p>
          <a:p>
            <a:r>
              <a:rPr lang="en-US" b="1" baseline="0" dirty="0" smtClean="0"/>
              <a:t>Schools</a:t>
            </a:r>
            <a:r>
              <a:rPr lang="en-US" baseline="0" dirty="0" smtClean="0"/>
              <a:t>: the name of the school where the SSO is assigned and working</a:t>
            </a:r>
          </a:p>
          <a:p>
            <a:r>
              <a:rPr lang="en-US" b="1" baseline="0" dirty="0" smtClean="0"/>
              <a:t>SSO Name: </a:t>
            </a:r>
            <a:r>
              <a:rPr lang="en-US" baseline="0" dirty="0" smtClean="0"/>
              <a:t>the SSO(s) performing the activities on the grant</a:t>
            </a:r>
          </a:p>
          <a:p>
            <a:r>
              <a:rPr lang="en-US" b="1" baseline="0" dirty="0" smtClean="0"/>
              <a:t>Name of the person completing the report: </a:t>
            </a:r>
            <a:r>
              <a:rPr lang="en-US" baseline="0" dirty="0" smtClean="0"/>
              <a:t>this should be the person I will contact if there are any questions or changes for the progress report. Provide their email and phone number too. </a:t>
            </a:r>
            <a:endParaRPr lang="en-US" dirty="0" smtClean="0"/>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27</a:t>
            </a:fld>
            <a:endParaRPr lang="en-US"/>
          </a:p>
        </p:txBody>
      </p:sp>
    </p:spTree>
    <p:extLst>
      <p:ext uri="{BB962C8B-B14F-4D97-AF65-F5344CB8AC3E}">
        <p14:creationId xmlns:p14="http://schemas.microsoft.com/office/powerpoint/2010/main" val="590155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grant funded SSO</a:t>
            </a:r>
            <a:r>
              <a:rPr lang="en-US" baseline="0" dirty="0" smtClean="0"/>
              <a:t> is involved with disciplinary actions, enter the NUMBER OF </a:t>
            </a:r>
            <a:r>
              <a:rPr lang="en-US" b="1" baseline="0" dirty="0" smtClean="0"/>
              <a:t>INCIDENTS</a:t>
            </a:r>
            <a:r>
              <a:rPr lang="en-US" baseline="0" dirty="0" smtClean="0"/>
              <a:t> where the SSO responded</a:t>
            </a:r>
          </a:p>
          <a:p>
            <a:r>
              <a:rPr lang="en-US" baseline="0" dirty="0" smtClean="0"/>
              <a:t>Out of the number of incidents, enter the NUMBER OF </a:t>
            </a:r>
            <a:r>
              <a:rPr lang="en-US" b="1" baseline="0" dirty="0" smtClean="0"/>
              <a:t>INCIDENTS</a:t>
            </a:r>
            <a:r>
              <a:rPr lang="en-US" baseline="0" dirty="0" smtClean="0"/>
              <a:t> reported to School Admin</a:t>
            </a:r>
          </a:p>
          <a:p>
            <a:r>
              <a:rPr lang="en-US" baseline="0" dirty="0" smtClean="0"/>
              <a:t>NUMBER OF </a:t>
            </a:r>
            <a:r>
              <a:rPr lang="en-US" b="1" baseline="0" dirty="0" smtClean="0"/>
              <a:t>STUDENTS</a:t>
            </a:r>
            <a:r>
              <a:rPr lang="en-US" baseline="0" dirty="0" smtClean="0"/>
              <a:t> INVOLVED in the incidents reported in the second column</a:t>
            </a:r>
          </a:p>
          <a:p>
            <a:r>
              <a:rPr lang="en-US" baseline="0" dirty="0" smtClean="0"/>
              <a:t>NUMBER OF </a:t>
            </a:r>
            <a:r>
              <a:rPr lang="en-US" b="1" baseline="0" dirty="0" smtClean="0"/>
              <a:t>INDICENTS</a:t>
            </a:r>
            <a:r>
              <a:rPr lang="en-US" baseline="0" dirty="0" smtClean="0"/>
              <a:t> REPORTED TO LAW ENFORCEMENT, from the incidents reported in the second column.</a:t>
            </a:r>
          </a:p>
          <a:p>
            <a:r>
              <a:rPr lang="en-US" baseline="0" dirty="0" smtClean="0"/>
              <a:t>Under Interventions, enter the NUMBER OF </a:t>
            </a:r>
            <a:r>
              <a:rPr lang="en-US" b="1" baseline="0" dirty="0" smtClean="0"/>
              <a:t>STUDENTS</a:t>
            </a:r>
            <a:r>
              <a:rPr lang="en-US" baseline="0" dirty="0" smtClean="0"/>
              <a:t> receiving informal interventions, suspensions, and/or expulsions. </a:t>
            </a:r>
          </a:p>
          <a:p>
            <a:endParaRPr lang="en-US" baseline="0" dirty="0" smtClean="0"/>
          </a:p>
          <a:p>
            <a:r>
              <a:rPr lang="en-US" baseline="0" dirty="0" smtClean="0"/>
              <a:t>At the bottom of this table, there is the option to enter OTHER incident types but include the DCV (Discipline, Crime &amp; Violence) code.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28</a:t>
            </a:fld>
            <a:endParaRPr lang="en-US"/>
          </a:p>
        </p:txBody>
      </p:sp>
    </p:spTree>
    <p:extLst>
      <p:ext uri="{BB962C8B-B14F-4D97-AF65-F5344CB8AC3E}">
        <p14:creationId xmlns:p14="http://schemas.microsoft.com/office/powerpoint/2010/main" val="4020188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a:t>
            </a:r>
          </a:p>
          <a:p>
            <a:r>
              <a:rPr lang="en-US" dirty="0" smtClean="0"/>
              <a:t>Indicate</a:t>
            </a:r>
            <a:r>
              <a:rPr lang="en-US" baseline="0" dirty="0" smtClean="0"/>
              <a:t> the FREQUENCY next to the activities provided by the grant funded SSO. </a:t>
            </a:r>
          </a:p>
          <a:p>
            <a:r>
              <a:rPr lang="en-US" baseline="0" dirty="0" smtClean="0"/>
              <a:t>***The list is not exhaustive and does not indicate that the activities are required. The SSO should follow the School and Division’s policies and procedures. Refer to the school administration for guidance on what your position is required to do in a given situation.</a:t>
            </a:r>
          </a:p>
          <a:p>
            <a:endParaRPr lang="en-US" baseline="0" dirty="0" smtClean="0"/>
          </a:p>
          <a:p>
            <a:r>
              <a:rPr lang="en-US" baseline="0" dirty="0" smtClean="0"/>
              <a:t>Section H is for Ad Hoc Assistance to the School Community- this section offers a space for the SSO to include activities that are not listed above.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29</a:t>
            </a:fld>
            <a:endParaRPr lang="en-US"/>
          </a:p>
        </p:txBody>
      </p:sp>
    </p:spTree>
    <p:extLst>
      <p:ext uri="{BB962C8B-B14F-4D97-AF65-F5344CB8AC3E}">
        <p14:creationId xmlns:p14="http://schemas.microsoft.com/office/powerpoint/2010/main" val="659389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List any trainings</a:t>
            </a:r>
            <a:r>
              <a:rPr lang="en-US" baseline="0" dirty="0" smtClean="0"/>
              <a:t> or professional development opportunities during the quarter.</a:t>
            </a:r>
          </a:p>
          <a:p>
            <a:r>
              <a:rPr lang="en-US" baseline="0" dirty="0" smtClean="0"/>
              <a:t>List any trainings attended/obtained by the grant funded SSO</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30</a:t>
            </a:fld>
            <a:endParaRPr lang="en-US"/>
          </a:p>
        </p:txBody>
      </p:sp>
    </p:spTree>
    <p:extLst>
      <p:ext uri="{BB962C8B-B14F-4D97-AF65-F5344CB8AC3E}">
        <p14:creationId xmlns:p14="http://schemas.microsoft.com/office/powerpoint/2010/main" val="2614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r>
              <a:rPr lang="en-US" baseline="0" dirty="0" smtClean="0"/>
              <a:t> Provide a short description that highlights the SSO’s demonstrated investment and interest in the school community; approachableness, and professionalism. </a:t>
            </a:r>
          </a:p>
          <a:p>
            <a:r>
              <a:rPr lang="en-US" baseline="0" dirty="0" smtClean="0"/>
              <a:t>DO NOT INCLUDE NAMES OR IDENTIFYING INFORMATION</a:t>
            </a:r>
          </a:p>
          <a:p>
            <a:endParaRPr lang="en-US" baseline="0" dirty="0" smtClean="0"/>
          </a:p>
          <a:p>
            <a:r>
              <a:rPr lang="en-US" baseline="0" dirty="0" smtClean="0"/>
              <a:t>#5 Program Issues, Concerns, and Accomplishments</a:t>
            </a:r>
          </a:p>
          <a:p>
            <a:r>
              <a:rPr lang="en-US" baseline="0" dirty="0" smtClean="0"/>
              <a:t>	A. Describe any innovated programs, initiatives, or activities initiated by the grant funded SSO.</a:t>
            </a:r>
          </a:p>
          <a:p>
            <a:r>
              <a:rPr lang="en-US" baseline="0" dirty="0" smtClean="0"/>
              <a:t>	B. Describe any training needs or suggestions for professional development</a:t>
            </a:r>
          </a:p>
          <a:p>
            <a:r>
              <a:rPr lang="en-US" baseline="0" dirty="0" smtClean="0"/>
              <a:t>	C. Provide information you feel DCJS should know about (e.g. workload problems, program strengths or weaknesses and so on)</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31</a:t>
            </a:fld>
            <a:endParaRPr lang="en-US"/>
          </a:p>
        </p:txBody>
      </p:sp>
    </p:spTree>
    <p:extLst>
      <p:ext uri="{BB962C8B-B14F-4D97-AF65-F5344CB8AC3E}">
        <p14:creationId xmlns:p14="http://schemas.microsoft.com/office/powerpoint/2010/main" val="355407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award package is</a:t>
            </a:r>
            <a:r>
              <a:rPr lang="en-US" baseline="0" dirty="0" smtClean="0"/>
              <a:t> sent out after an award has been made. </a:t>
            </a:r>
          </a:p>
          <a:p>
            <a:r>
              <a:rPr lang="en-US" baseline="0" dirty="0" smtClean="0"/>
              <a:t>It contains the Grant Number and instructions on how to submit the statement of grant award and special conditions.</a:t>
            </a:r>
          </a:p>
          <a:p>
            <a:r>
              <a:rPr lang="en-US" baseline="0" dirty="0" smtClean="0"/>
              <a:t>It contains the Statement of Grant Award which includes the budget breakdown</a:t>
            </a:r>
          </a:p>
          <a:p>
            <a:r>
              <a:rPr lang="en-US" baseline="0" dirty="0" smtClean="0"/>
              <a:t>It contains the Special Conditions required for grant compliance.</a:t>
            </a:r>
          </a:p>
          <a:p>
            <a:r>
              <a:rPr lang="en-US" baseline="0" dirty="0" smtClean="0"/>
              <a:t>It contains contact information and report requirements.</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a:t>
            </a:fld>
            <a:endParaRPr lang="en-US"/>
          </a:p>
        </p:txBody>
      </p:sp>
    </p:spTree>
    <p:extLst>
      <p:ext uri="{BB962C8B-B14F-4D97-AF65-F5344CB8AC3E}">
        <p14:creationId xmlns:p14="http://schemas.microsoft.com/office/powerpoint/2010/main" val="3200177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Project Goals and Objectives</a:t>
            </a:r>
          </a:p>
          <a:p>
            <a:r>
              <a:rPr lang="en-US" dirty="0" smtClean="0"/>
              <a:t>	*Restate</a:t>
            </a:r>
            <a:r>
              <a:rPr lang="en-US" baseline="0" dirty="0" smtClean="0"/>
              <a:t> the approved goals and objectives from your grant application or special conditions. 	</a:t>
            </a:r>
          </a:p>
          <a:p>
            <a:r>
              <a:rPr lang="en-US" baseline="0" dirty="0" smtClean="0"/>
              <a:t>	*It will mimic the form in your application but you will enter a W under the month you worked on the activity, and enter a C under the month where he 	activity was completed/met your objective. </a:t>
            </a:r>
            <a:endParaRPr lang="en-US" dirty="0" smtClean="0"/>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32</a:t>
            </a:fld>
            <a:endParaRPr lang="en-US"/>
          </a:p>
        </p:txBody>
      </p:sp>
    </p:spTree>
    <p:extLst>
      <p:ext uri="{BB962C8B-B14F-4D97-AF65-F5344CB8AC3E}">
        <p14:creationId xmlns:p14="http://schemas.microsoft.com/office/powerpoint/2010/main" val="3826699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dirty="0" smtClean="0"/>
              <a:t>GMIS is an Internet Application that DCJS developed for our </a:t>
            </a:r>
            <a:r>
              <a:rPr lang="en-US" altLang="en-US" dirty="0" err="1" smtClean="0"/>
              <a:t>Subgrantees</a:t>
            </a:r>
            <a:r>
              <a:rPr lang="en-US" altLang="en-US" dirty="0" smtClean="0"/>
              <a:t> to manage their grants online. </a:t>
            </a:r>
            <a:r>
              <a:rPr lang="en-US" altLang="en-US" baseline="0" dirty="0" smtClean="0">
                <a:latin typeface="Comic Sans MS" panose="030F0702030302020204" pitchFamily="66" charset="0"/>
              </a:rPr>
              <a:t>I should mention we are on the hunt for a new grants management system so for now we will discuss this system and in the future hopefully we will have something new!</a:t>
            </a:r>
          </a:p>
          <a:p>
            <a:pPr eaLnBrk="1" hangingPunct="1">
              <a:buFont typeface="Wingdings" panose="05000000000000000000" pitchFamily="2" charset="2"/>
              <a:buNone/>
            </a:pPr>
            <a:endParaRPr lang="en-US" altLang="en-US" sz="1200" b="1" i="1" dirty="0" smtClean="0"/>
          </a:p>
          <a:p>
            <a:pPr eaLnBrk="1" hangingPunct="1">
              <a:buFont typeface="Wingdings" panose="05000000000000000000" pitchFamily="2" charset="2"/>
              <a:buNone/>
            </a:pPr>
            <a:endParaRPr lang="en-US" altLang="en-US" sz="1200" b="1" i="1" dirty="0" smtClean="0"/>
          </a:p>
          <a:p>
            <a:pPr eaLnBrk="1" hangingPunct="1">
              <a:buFont typeface="Wingdings" panose="05000000000000000000" pitchFamily="2" charset="2"/>
              <a:buNone/>
            </a:pPr>
            <a:r>
              <a:rPr lang="en-US" altLang="en-US" sz="1200" b="1" i="1" dirty="0" smtClean="0"/>
              <a:t>You can access GMIS 2 ways:</a:t>
            </a:r>
          </a:p>
          <a:p>
            <a:pPr eaLnBrk="1" hangingPunct="1"/>
            <a:r>
              <a:rPr lang="en-US" altLang="en-US" sz="1200" dirty="0" smtClean="0"/>
              <a:t>Via DCJS website – </a:t>
            </a:r>
            <a:r>
              <a:rPr lang="en-US" altLang="en-US" sz="1200" dirty="0" smtClean="0">
                <a:solidFill>
                  <a:srgbClr val="92D050"/>
                </a:solidFill>
                <a:hlinkClick r:id="rId3"/>
              </a:rPr>
              <a:t>http://www.dcjs.virginia.gov</a:t>
            </a:r>
            <a:endParaRPr lang="en-US" altLang="en-US" sz="1200" dirty="0" smtClean="0">
              <a:solidFill>
                <a:srgbClr val="92D050"/>
              </a:solidFill>
            </a:endParaRPr>
          </a:p>
          <a:p>
            <a:pPr eaLnBrk="1" hangingPunct="1"/>
            <a:r>
              <a:rPr lang="en-US" altLang="en-US" sz="1200" dirty="0" smtClean="0"/>
              <a:t>Link directly to the GMIS website – </a:t>
            </a:r>
            <a:r>
              <a:rPr lang="en-US" altLang="en-US" sz="1200" dirty="0" smtClean="0">
                <a:solidFill>
                  <a:srgbClr val="92D050"/>
                </a:solidFill>
                <a:hlinkClick r:id="rId4"/>
              </a:rPr>
              <a:t>http://grants.dcjs.virginia.gov/index.cfm</a:t>
            </a:r>
            <a:r>
              <a:rPr lang="en-US" altLang="en-US" sz="1200" dirty="0" smtClean="0">
                <a:solidFill>
                  <a:srgbClr val="92D050"/>
                </a:solidFill>
              </a:rPr>
              <a:t> (found on</a:t>
            </a:r>
            <a:r>
              <a:rPr lang="en-US" altLang="en-US" sz="1200" baseline="0" dirty="0" smtClean="0">
                <a:solidFill>
                  <a:srgbClr val="92D050"/>
                </a:solidFill>
              </a:rPr>
              <a:t> the first page of the Award Package)</a:t>
            </a:r>
            <a:endParaRPr lang="en-US" altLang="en-US" sz="1200" dirty="0" smtClean="0">
              <a:solidFill>
                <a:srgbClr val="92D050"/>
              </a:solidFill>
            </a:endParaRPr>
          </a:p>
          <a:p>
            <a:endParaRPr lang="en-US" altLang="en-US" dirty="0" smtClean="0"/>
          </a:p>
          <a:p>
            <a:r>
              <a:rPr lang="en-US" altLang="en-US" dirty="0" smtClean="0"/>
              <a:t>Please</a:t>
            </a:r>
            <a:r>
              <a:rPr lang="en-US" altLang="en-US" baseline="0" dirty="0" smtClean="0"/>
              <a:t> note you will only have access to this system if you are awarded a DCJS grant. </a:t>
            </a:r>
          </a:p>
          <a:p>
            <a:endParaRPr lang="en-US" altLang="en-US" baseline="0"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33</a:t>
            </a:fld>
            <a:endParaRPr lang="en-US"/>
          </a:p>
        </p:txBody>
      </p:sp>
    </p:spTree>
    <p:extLst>
      <p:ext uri="{BB962C8B-B14F-4D97-AF65-F5344CB8AC3E}">
        <p14:creationId xmlns:p14="http://schemas.microsoft.com/office/powerpoint/2010/main" val="3358374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u="sng" dirty="0" smtClean="0"/>
              <a:t>Must be issued a username and password by your Finance Officer</a:t>
            </a:r>
            <a:r>
              <a:rPr lang="en-US" sz="1200" dirty="0" smtClean="0"/>
              <a:t>. </a:t>
            </a:r>
            <a:br>
              <a:rPr lang="en-US" sz="1200" dirty="0" smtClean="0"/>
            </a:br>
            <a:r>
              <a:rPr lang="en-US" sz="1100" dirty="0" smtClean="0">
                <a:solidFill>
                  <a:srgbClr val="FF0000"/>
                </a:solidFill>
                <a:latin typeface="+mn-lt"/>
              </a:rPr>
              <a:t>DCJS will no longer issue login accounts unless you are a Finance</a:t>
            </a:r>
            <a:r>
              <a:rPr lang="en-US" sz="1100" baseline="0" dirty="0" smtClean="0">
                <a:solidFill>
                  <a:srgbClr val="FF0000"/>
                </a:solidFill>
                <a:latin typeface="+mn-lt"/>
              </a:rPr>
              <a:t> Officer</a:t>
            </a:r>
            <a:r>
              <a:rPr lang="en-US" sz="1100" dirty="0" smtClean="0">
                <a:solidFill>
                  <a:srgbClr val="FF0000"/>
                </a:solidFill>
                <a:latin typeface="+mn-lt"/>
              </a:rPr>
              <a:t>.</a:t>
            </a:r>
          </a:p>
          <a:p>
            <a:pPr eaLnBrk="1" hangingPunct="1">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Forgot Username/Forgot Password links: </a:t>
            </a:r>
            <a:r>
              <a:rPr lang="en-US" altLang="en-US" sz="1200" dirty="0" smtClean="0"/>
              <a:t>If you forget your password, please click on the Forgot Login/Password link and an encrypted password will be emailed out to you.</a:t>
            </a:r>
          </a:p>
          <a:p>
            <a:pPr eaLnBrk="1" hangingPunct="1">
              <a:defRPr/>
            </a:pPr>
            <a:endParaRPr lang="en-US" sz="1200" dirty="0" smtClean="0"/>
          </a:p>
          <a:p>
            <a:pPr eaLnBrk="1" hangingPunct="1">
              <a:defRPr/>
            </a:pPr>
            <a:r>
              <a:rPr lang="en-US" sz="1200" dirty="0" smtClean="0"/>
              <a:t>Announcements can also be found on this page.</a:t>
            </a:r>
            <a:r>
              <a:rPr lang="en-US" sz="1200" baseline="0" dirty="0" smtClean="0"/>
              <a:t> Not often do we have to use this option but if something important comes up, such as the system going down we will be able to inform you here.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34</a:t>
            </a:fld>
            <a:endParaRPr lang="en-US"/>
          </a:p>
        </p:txBody>
      </p:sp>
    </p:spTree>
    <p:extLst>
      <p:ext uri="{BB962C8B-B14F-4D97-AF65-F5344CB8AC3E}">
        <p14:creationId xmlns:p14="http://schemas.microsoft.com/office/powerpoint/2010/main" val="2758231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Enter in your existing Grant number</a:t>
            </a:r>
          </a:p>
          <a:p>
            <a:pPr lvl="1"/>
            <a:r>
              <a:rPr lang="en-US" altLang="en-US" dirty="0" smtClean="0"/>
              <a:t>-Make sure 0’s are 0’s and O’s are O’s.</a:t>
            </a:r>
          </a:p>
          <a:p>
            <a:pPr lvl="1"/>
            <a:r>
              <a:rPr lang="en-US" altLang="en-US" dirty="0" smtClean="0"/>
              <a:t>-If your grant number is invalid you will receive an error message.</a:t>
            </a:r>
          </a:p>
          <a:p>
            <a:pPr lvl="1"/>
            <a:r>
              <a:rPr lang="en-US" altLang="en-US" dirty="0" smtClean="0"/>
              <a:t>-You will only have access to Grants that are under your designated Financial Officer. You will not have access to all Grants in the system.</a:t>
            </a:r>
          </a:p>
          <a:p>
            <a:endParaRPr lang="en-US" altLang="en-US" dirty="0" smtClean="0"/>
          </a:p>
          <a:p>
            <a:r>
              <a:rPr lang="en-US" altLang="en-US" dirty="0" smtClean="0"/>
              <a:t>If you are</a:t>
            </a:r>
            <a:r>
              <a:rPr lang="en-US" altLang="en-US" baseline="0" dirty="0" smtClean="0"/>
              <a:t> a Finance Officer, this is where you would go to assign additional login’s. It is your responsibility to keep your account up to date. </a:t>
            </a:r>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35</a:t>
            </a:fld>
            <a:endParaRPr lang="en-US"/>
          </a:p>
        </p:txBody>
      </p:sp>
    </p:spTree>
    <p:extLst>
      <p:ext uri="{BB962C8B-B14F-4D97-AF65-F5344CB8AC3E}">
        <p14:creationId xmlns:p14="http://schemas.microsoft.com/office/powerpoint/2010/main" val="253112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GMIS MAIN MENU: </a:t>
            </a:r>
          </a:p>
          <a:p>
            <a:endParaRPr lang="en-US" altLang="en-US" dirty="0" smtClean="0"/>
          </a:p>
          <a:p>
            <a:r>
              <a:rPr lang="en-US" altLang="en-US" dirty="0" smtClean="0"/>
              <a:t>-Here you will find all instructions for troubleshooting the Main Menu</a:t>
            </a:r>
          </a:p>
          <a:p>
            <a:endParaRPr lang="en-US" altLang="en-US" dirty="0" smtClean="0"/>
          </a:p>
          <a:p>
            <a:r>
              <a:rPr lang="en-US" altLang="en-US" dirty="0" smtClean="0"/>
              <a:t>-You may view Grant Information (i.e. SOGA – Statement of Grant Award, Start and End Date)</a:t>
            </a:r>
          </a:p>
          <a:p>
            <a:endParaRPr lang="en-US" altLang="en-US" dirty="0" smtClean="0"/>
          </a:p>
          <a:p>
            <a:r>
              <a:rPr lang="en-US" altLang="en-US" dirty="0" smtClean="0"/>
              <a:t>-You may view Related Links to obtain a copy of the User Guide, FAQ’s, email </a:t>
            </a:r>
            <a:r>
              <a:rPr lang="en-US" altLang="en-US" dirty="0" err="1" smtClean="0"/>
              <a:t>GrantsWeb</a:t>
            </a:r>
            <a:r>
              <a:rPr lang="en-US" altLang="en-US" dirty="0" smtClean="0"/>
              <a:t>, or access the DCJS Home Page</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36</a:t>
            </a:fld>
            <a:endParaRPr lang="en-US"/>
          </a:p>
        </p:txBody>
      </p:sp>
    </p:spTree>
    <p:extLst>
      <p:ext uri="{BB962C8B-B14F-4D97-AF65-F5344CB8AC3E}">
        <p14:creationId xmlns:p14="http://schemas.microsoft.com/office/powerpoint/2010/main" val="4052561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baseline="0" dirty="0" smtClean="0"/>
              <a:t>You should see SOGA: Yes if we have received all necessary information in our office. </a:t>
            </a:r>
          </a:p>
          <a:p>
            <a:pPr>
              <a:buFontTx/>
              <a:buNone/>
            </a:pPr>
            <a:endParaRPr lang="en-US" altLang="en-US" dirty="0" smtClean="0"/>
          </a:p>
          <a:p>
            <a:pPr>
              <a:buFontTx/>
              <a:buNone/>
            </a:pPr>
            <a:r>
              <a:rPr lang="en-US" altLang="en-US" dirty="0" smtClean="0"/>
              <a:t>Please note: If no SOGA has been received you will not be able to draw down funds.  </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37</a:t>
            </a:fld>
            <a:endParaRPr lang="en-US"/>
          </a:p>
        </p:txBody>
      </p:sp>
    </p:spTree>
    <p:extLst>
      <p:ext uri="{BB962C8B-B14F-4D97-AF65-F5344CB8AC3E}">
        <p14:creationId xmlns:p14="http://schemas.microsoft.com/office/powerpoint/2010/main" val="2155045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panose="02020603050405020304" pitchFamily="18" charset="0"/>
              </a:rPr>
              <a:t>Displays all conditions posed on the grant </a:t>
            </a:r>
          </a:p>
          <a:p>
            <a:r>
              <a:rPr lang="en-US" altLang="en-US" dirty="0" smtClean="0">
                <a:cs typeface="Times New Roman" panose="02020603050405020304" pitchFamily="18" charset="0"/>
              </a:rPr>
              <a:t>-They all must be met or an override submitted by your Grant Monitor in order to draw down funds</a:t>
            </a:r>
            <a:endParaRPr lang="en-US" altLang="en-US" dirty="0" smtClean="0"/>
          </a:p>
          <a:p>
            <a:r>
              <a:rPr lang="en-US" altLang="en-US" dirty="0" smtClean="0"/>
              <a:t>-If condition says NO then contact your Grant Monitor to find out if we received your information.</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38</a:t>
            </a:fld>
            <a:endParaRPr lang="en-US"/>
          </a:p>
        </p:txBody>
      </p:sp>
    </p:spTree>
    <p:extLst>
      <p:ext uri="{BB962C8B-B14F-4D97-AF65-F5344CB8AC3E}">
        <p14:creationId xmlns:p14="http://schemas.microsoft.com/office/powerpoint/2010/main" val="208239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There are 2 submenu items under View Budgets:</a:t>
            </a:r>
          </a:p>
          <a:p>
            <a:r>
              <a:rPr lang="en-US" altLang="en-US" dirty="0" smtClean="0"/>
              <a:t>-Original Budget (when the Grant Application is submitted and approved).</a:t>
            </a:r>
          </a:p>
          <a:p>
            <a:r>
              <a:rPr lang="en-US" altLang="en-US" dirty="0" smtClean="0"/>
              <a:t>-Current Budget (displays the most current Budget data approved) after a Budget Amendment.</a:t>
            </a:r>
          </a:p>
          <a:p>
            <a:endParaRPr lang="en-US" altLang="en-US" dirty="0" smtClean="0"/>
          </a:p>
          <a:p>
            <a:r>
              <a:rPr lang="en-US" altLang="en-US" dirty="0" smtClean="0"/>
              <a:t>-Both pages are Read Only. Data can only be modified by submitting a Budget Amendment.</a:t>
            </a:r>
          </a:p>
          <a:p>
            <a:endParaRPr lang="en-US" altLang="en-US" dirty="0" smtClean="0"/>
          </a:p>
          <a:p>
            <a:r>
              <a:rPr lang="en-US" altLang="en-US" dirty="0" smtClean="0"/>
              <a:t>-When you are first starting to use GMIS print this out!!!</a:t>
            </a:r>
          </a:p>
          <a:p>
            <a:endParaRPr lang="en-US" altLang="en-US" dirty="0" smtClean="0"/>
          </a:p>
          <a:p>
            <a:pPr>
              <a:buFontTx/>
              <a:buChar char="-"/>
            </a:pPr>
            <a:r>
              <a:rPr lang="en-US" altLang="en-US" dirty="0" smtClean="0"/>
              <a:t>Current budget displays the most current budget data approved after a Budget Amendment.</a:t>
            </a:r>
          </a:p>
          <a:p>
            <a:pPr>
              <a:buFontTx/>
              <a:buChar char="-"/>
            </a:pPr>
            <a:endParaRPr lang="en-US" altLang="en-US" dirty="0" smtClean="0"/>
          </a:p>
          <a:p>
            <a:pPr>
              <a:buFontTx/>
              <a:buChar char="-"/>
            </a:pPr>
            <a:r>
              <a:rPr lang="en-US" altLang="en-US" dirty="0" smtClean="0"/>
              <a:t>If you submit a Budget Amendment, the new dollar amounts will be reflected on this screen</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39</a:t>
            </a:fld>
            <a:endParaRPr lang="en-US"/>
          </a:p>
        </p:txBody>
      </p:sp>
    </p:spTree>
    <p:extLst>
      <p:ext uri="{BB962C8B-B14F-4D97-AF65-F5344CB8AC3E}">
        <p14:creationId xmlns:p14="http://schemas.microsoft.com/office/powerpoint/2010/main" val="494860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ct val="40000"/>
              </a:spcAft>
              <a:buSzPct val="90000"/>
              <a:buFontTx/>
              <a:buChar char="•"/>
            </a:pPr>
            <a:r>
              <a:rPr lang="en-US" altLang="en-US" dirty="0" smtClean="0"/>
              <a:t>Cash on hand is calculated automatically by the on-line system.  (Amount disbursed to you by DCJS less total amount expended equals cash on hand.)</a:t>
            </a:r>
          </a:p>
          <a:p>
            <a:pPr>
              <a:lnSpc>
                <a:spcPct val="90000"/>
              </a:lnSpc>
              <a:spcAft>
                <a:spcPct val="40000"/>
              </a:spcAft>
              <a:buSzPct val="90000"/>
              <a:buFontTx/>
              <a:buChar char="•"/>
            </a:pPr>
            <a:r>
              <a:rPr lang="en-US" altLang="en-US" i="1" dirty="0" smtClean="0"/>
              <a:t>Obligations</a:t>
            </a:r>
            <a:r>
              <a:rPr lang="en-US" altLang="en-US" dirty="0" smtClean="0"/>
              <a:t> are invoices, contracts and purchase orders not yet paid.</a:t>
            </a:r>
          </a:p>
          <a:p>
            <a:pPr>
              <a:lnSpc>
                <a:spcPct val="90000"/>
              </a:lnSpc>
              <a:spcAft>
                <a:spcPct val="40000"/>
              </a:spcAft>
              <a:buSzPct val="90000"/>
              <a:buFontTx/>
              <a:buChar char="•"/>
            </a:pPr>
            <a:r>
              <a:rPr lang="en-US" altLang="en-US" dirty="0" smtClean="0"/>
              <a:t>Expenses are entered quarterly.  The system will automatically generate year-to-date calculations.</a:t>
            </a:r>
          </a:p>
          <a:p>
            <a:endParaRPr lang="en-US" altLang="en-US" dirty="0" smtClean="0"/>
          </a:p>
          <a:p>
            <a:r>
              <a:rPr lang="en-US" altLang="en-US" dirty="0" smtClean="0"/>
              <a:t>FORM:</a:t>
            </a:r>
          </a:p>
          <a:p>
            <a:r>
              <a:rPr lang="en-US" altLang="en-US" dirty="0" smtClean="0"/>
              <a:t>- If you key an amount into a non-budgeted expense or obligation, you will receive an ‘Invalid Expense’ error message.</a:t>
            </a:r>
          </a:p>
          <a:p>
            <a:r>
              <a:rPr lang="en-US" altLang="en-US" dirty="0" smtClean="0"/>
              <a:t>-DO NOT check the ‘Final Report’ checkbox unless it is the Final Quarterly Report. NOTE: It will restrict all other users from entering in any more reports.</a:t>
            </a:r>
          </a:p>
          <a:p>
            <a:r>
              <a:rPr lang="en-US" altLang="en-US" dirty="0" smtClean="0"/>
              <a:t>-If you are an User, an email will be generated to your Financial Officer requesting approval of the report.</a:t>
            </a:r>
          </a:p>
          <a:p>
            <a:r>
              <a:rPr lang="en-US" altLang="en-US" dirty="0" smtClean="0"/>
              <a:t>-If you are a Financial Officer, when you submit the report it will automatically be approved.</a:t>
            </a:r>
          </a:p>
          <a:p>
            <a:r>
              <a:rPr lang="en-US" altLang="en-US" dirty="0" smtClean="0"/>
              <a:t>-Year to Date Verification Report will become available for you to print. The system will automatically generate to YTD calculations.</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40</a:t>
            </a:fld>
            <a:endParaRPr lang="en-US"/>
          </a:p>
        </p:txBody>
      </p:sp>
    </p:spTree>
    <p:extLst>
      <p:ext uri="{BB962C8B-B14F-4D97-AF65-F5344CB8AC3E}">
        <p14:creationId xmlns:p14="http://schemas.microsoft.com/office/powerpoint/2010/main" val="1685114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Say you mess up and need to start over on your financial reports:</a:t>
            </a:r>
          </a:p>
          <a:p>
            <a:endParaRPr lang="en-US" altLang="en-US" dirty="0" smtClean="0"/>
          </a:p>
          <a:p>
            <a:r>
              <a:rPr lang="en-US" altLang="en-US" dirty="0" smtClean="0"/>
              <a:t>-Select the Reporting Period from the dropdown box.</a:t>
            </a:r>
          </a:p>
          <a:p>
            <a:r>
              <a:rPr lang="en-US" altLang="en-US" dirty="0" smtClean="0"/>
              <a:t>-Enter in the year for the reporting period you selected.</a:t>
            </a:r>
          </a:p>
          <a:p>
            <a:r>
              <a:rPr lang="en-US" altLang="en-US" dirty="0" smtClean="0"/>
              <a:t>-Click the Revise button.</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41</a:t>
            </a:fld>
            <a:endParaRPr lang="en-US"/>
          </a:p>
        </p:txBody>
      </p:sp>
    </p:spTree>
    <p:extLst>
      <p:ext uri="{BB962C8B-B14F-4D97-AF65-F5344CB8AC3E}">
        <p14:creationId xmlns:p14="http://schemas.microsoft.com/office/powerpoint/2010/main" val="194880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Verify</a:t>
            </a:r>
            <a:r>
              <a:rPr lang="en-US" baseline="0" dirty="0" smtClean="0"/>
              <a:t> all information is correct. </a:t>
            </a:r>
          </a:p>
          <a:p>
            <a:r>
              <a:rPr lang="en-US" baseline="0" dirty="0" smtClean="0"/>
              <a:t>If contact information has changed, you can cross it out and enter the new information before it’s signed and sent to DCJS. </a:t>
            </a:r>
          </a:p>
          <a:p>
            <a:r>
              <a:rPr lang="en-US" baseline="0" dirty="0" smtClean="0"/>
              <a:t>It contains the Grant Start and End dates </a:t>
            </a:r>
          </a:p>
          <a:p>
            <a:r>
              <a:rPr lang="en-US" baseline="0" dirty="0" smtClean="0"/>
              <a:t>It contains the breakdown of state funds and local match required. </a:t>
            </a:r>
          </a:p>
          <a:p>
            <a:r>
              <a:rPr lang="en-US" baseline="0" dirty="0" smtClean="0"/>
              <a:t>This must be signed by the Project Administrator, unless a letter/memo, from the PA, is includes to provide signing authority to another individual.</a:t>
            </a:r>
          </a:p>
          <a:p>
            <a:endParaRPr lang="en-US" baseline="0" dirty="0" smtClean="0"/>
          </a:p>
          <a:p>
            <a:r>
              <a:rPr lang="en-US" baseline="0" dirty="0" smtClean="0"/>
              <a:t>By signing this, you are accepting the award and assuming full responsibility for management of all grants.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a:t>
            </a:fld>
            <a:endParaRPr lang="en-US"/>
          </a:p>
        </p:txBody>
      </p:sp>
    </p:spTree>
    <p:extLst>
      <p:ext uri="{BB962C8B-B14F-4D97-AF65-F5344CB8AC3E}">
        <p14:creationId xmlns:p14="http://schemas.microsoft.com/office/powerpoint/2010/main" val="2493689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panose="02020603050405020304" pitchFamily="18" charset="0"/>
              </a:rPr>
              <a:t>All submitted Quarterly Financial reports</a:t>
            </a:r>
          </a:p>
          <a:p>
            <a:r>
              <a:rPr lang="en-US" altLang="en-US" dirty="0" smtClean="0">
                <a:cs typeface="Times New Roman" panose="02020603050405020304" pitchFamily="18" charset="0"/>
              </a:rPr>
              <a:t>-Approval status (yellow or teal)</a:t>
            </a:r>
          </a:p>
          <a:p>
            <a:r>
              <a:rPr lang="en-US" altLang="en-US" dirty="0" smtClean="0">
                <a:cs typeface="Times New Roman" panose="02020603050405020304" pitchFamily="18" charset="0"/>
              </a:rPr>
              <a:t>-Revision status or date of revision are shown on this page.</a:t>
            </a:r>
            <a:r>
              <a:rPr lang="en-US" altLang="en-US" dirty="0" smtClean="0"/>
              <a:t> </a:t>
            </a:r>
          </a:p>
          <a:p>
            <a:r>
              <a:rPr lang="en-US" altLang="en-US" dirty="0" smtClean="0"/>
              <a:t>-</a:t>
            </a:r>
            <a:r>
              <a:rPr lang="en-US" altLang="en-US" dirty="0" smtClean="0">
                <a:cs typeface="Times New Roman" panose="02020603050405020304" pitchFamily="18" charset="0"/>
              </a:rPr>
              <a:t>By clicking on the Reporting Period links, the financial report for the Report Period selected will be displayed</a:t>
            </a:r>
            <a:r>
              <a:rPr lang="en-US" altLang="en-US" dirty="0" smtClean="0"/>
              <a:t>.</a:t>
            </a:r>
          </a:p>
          <a:p>
            <a:endParaRPr lang="en-US" altLang="en-US" dirty="0" smtClean="0"/>
          </a:p>
          <a:p>
            <a:r>
              <a:rPr lang="en-US" altLang="en-US" dirty="0" smtClean="0">
                <a:cs typeface="Times New Roman" panose="02020603050405020304" pitchFamily="18" charset="0"/>
              </a:rPr>
              <a:t>-If no Quarterly Financial Reports have been submitted, a message would appear on this screen stating that there have not been any Quarterly Financial Reports submitted for the selected Grant Number.</a:t>
            </a:r>
            <a:r>
              <a:rPr lang="en-US" altLang="en-US" dirty="0" smtClean="0"/>
              <a:t> </a:t>
            </a:r>
          </a:p>
          <a:p>
            <a:endParaRPr lang="en-US" altLang="en-US" dirty="0" smtClean="0"/>
          </a:p>
          <a:p>
            <a:r>
              <a:rPr lang="en-US" altLang="en-US" dirty="0" smtClean="0">
                <a:cs typeface="Times New Roman" panose="02020603050405020304" pitchFamily="18" charset="0"/>
              </a:rPr>
              <a:t>-A copy of this form can be printed by clicking on the “Print Report” link at the top of this screen.</a:t>
            </a:r>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42</a:t>
            </a:fld>
            <a:endParaRPr lang="en-US"/>
          </a:p>
        </p:txBody>
      </p:sp>
    </p:spTree>
    <p:extLst>
      <p:ext uri="{BB962C8B-B14F-4D97-AF65-F5344CB8AC3E}">
        <p14:creationId xmlns:p14="http://schemas.microsoft.com/office/powerpoint/2010/main" val="1868427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be submitted quarterly</a:t>
            </a:r>
          </a:p>
          <a:p>
            <a:r>
              <a:rPr lang="en-US" dirty="0" smtClean="0"/>
              <a:t>No hard copies will be accepted.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No drawdowns can be completed until all Progress Reports are up-to-date and have been approved by your DCJS Grant Monitor.</a:t>
            </a:r>
          </a:p>
          <a:p>
            <a:endParaRPr lang="en-US" dirty="0" smtClean="0"/>
          </a:p>
          <a:p>
            <a:r>
              <a:rPr lang="en-US" altLang="en-US" dirty="0" smtClean="0">
                <a:solidFill>
                  <a:srgbClr val="000000"/>
                </a:solidFill>
                <a:cs typeface="Times New Roman" panose="02020603050405020304" pitchFamily="18" charset="0"/>
              </a:rPr>
              <a:t>-</a:t>
            </a:r>
            <a:r>
              <a:rPr lang="en-US" altLang="en-US" dirty="0" smtClean="0"/>
              <a:t>You must click on the Browse button for each report you want to upload.</a:t>
            </a:r>
            <a:endParaRPr lang="en-US" altLang="en-US" dirty="0" smtClean="0">
              <a:solidFill>
                <a:srgbClr val="000000"/>
              </a:solidFill>
              <a:cs typeface="Times New Roman" panose="02020603050405020304" pitchFamily="18" charset="0"/>
            </a:endParaRPr>
          </a:p>
          <a:p>
            <a:r>
              <a:rPr lang="en-US" altLang="en-US" dirty="0" smtClean="0">
                <a:cs typeface="Times New Roman" panose="02020603050405020304" pitchFamily="18" charset="0"/>
              </a:rPr>
              <a:t>-After the file has been uploaded, a table will appear below with the file names, types, reporting period, date received, and who submitted the file.</a:t>
            </a:r>
          </a:p>
          <a:p>
            <a:r>
              <a:rPr lang="en-US" altLang="en-US" dirty="0" smtClean="0">
                <a:cs typeface="Times New Roman" panose="02020603050405020304" pitchFamily="18" charset="0"/>
              </a:rPr>
              <a:t>-The status will remain as Pending until it is reviewed and approved by your Grant Monitor.</a:t>
            </a:r>
          </a:p>
          <a:p>
            <a:r>
              <a:rPr lang="en-US" altLang="en-US" dirty="0" smtClean="0">
                <a:cs typeface="Times New Roman" panose="02020603050405020304" pitchFamily="18" charset="0"/>
              </a:rPr>
              <a:t>-If it is denied, you will have to go through the same process to attach a new/revised document.</a:t>
            </a:r>
            <a:r>
              <a:rPr lang="en-US" altLang="en-US" dirty="0" smtClean="0"/>
              <a:t> </a:t>
            </a:r>
          </a:p>
          <a:p>
            <a:endParaRPr lang="en-US" altLang="en-US" dirty="0" smtClean="0"/>
          </a:p>
          <a:p>
            <a:pPr eaLnBrk="1" hangingPunct="1">
              <a:buFontTx/>
              <a:buChar char="•"/>
            </a:pPr>
            <a:r>
              <a:rPr lang="en-US" altLang="en-US" dirty="0" smtClean="0"/>
              <a:t>You may upload 1 or more reports at a time for the same quarter.</a:t>
            </a:r>
          </a:p>
          <a:p>
            <a:pPr eaLnBrk="1" hangingPunct="1">
              <a:buFontTx/>
              <a:buChar char="•"/>
            </a:pPr>
            <a:r>
              <a:rPr lang="en-US" altLang="en-US" dirty="0" smtClean="0"/>
              <a:t>You may only upload one quarter at a time. (For example, Quarter 1 has to be approved before you may upload for Quarter 2).</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43</a:t>
            </a:fld>
            <a:endParaRPr lang="en-US"/>
          </a:p>
        </p:txBody>
      </p:sp>
    </p:spTree>
    <p:extLst>
      <p:ext uri="{BB962C8B-B14F-4D97-AF65-F5344CB8AC3E}">
        <p14:creationId xmlns:p14="http://schemas.microsoft.com/office/powerpoint/2010/main" val="3276694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cs typeface="Times New Roman" panose="02020603050405020304" pitchFamily="18" charset="0"/>
              </a:rPr>
              <a:t>-List all Progress Reports uploaded</a:t>
            </a:r>
          </a:p>
          <a:p>
            <a:r>
              <a:rPr lang="en-US" altLang="en-US" dirty="0" smtClean="0">
                <a:cs typeface="Times New Roman" panose="02020603050405020304" pitchFamily="18" charset="0"/>
              </a:rPr>
              <a:t>-Click filename to open report</a:t>
            </a:r>
          </a:p>
          <a:p>
            <a:r>
              <a:rPr lang="en-US" altLang="en-US" dirty="0" smtClean="0">
                <a:cs typeface="Times New Roman" panose="02020603050405020304" pitchFamily="18" charset="0"/>
              </a:rPr>
              <a:t>-Monitor must now review and approve your reports so check the statuses!!</a:t>
            </a:r>
            <a:endParaRPr lang="en-US" altLang="en-US" dirty="0" smtClean="0"/>
          </a:p>
          <a:p>
            <a:r>
              <a:rPr lang="en-US" altLang="en-US" dirty="0" smtClean="0">
                <a:cs typeface="Times New Roman" panose="02020603050405020304" pitchFamily="18" charset="0"/>
              </a:rPr>
              <a:t>-If out or order of uploaded wrong file contact </a:t>
            </a:r>
            <a:r>
              <a:rPr lang="en-US" altLang="en-US" dirty="0" err="1" smtClean="0">
                <a:cs typeface="Times New Roman" panose="02020603050405020304" pitchFamily="18" charset="0"/>
              </a:rPr>
              <a:t>Grantsweb</a:t>
            </a:r>
            <a:r>
              <a:rPr lang="en-US" altLang="en-US" dirty="0" smtClean="0">
                <a:cs typeface="Times New Roman" panose="02020603050405020304" pitchFamily="18" charset="0"/>
              </a:rPr>
              <a:t> for removal</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44</a:t>
            </a:fld>
            <a:endParaRPr lang="en-US"/>
          </a:p>
        </p:txBody>
      </p:sp>
    </p:spTree>
    <p:extLst>
      <p:ext uri="{BB962C8B-B14F-4D97-AF65-F5344CB8AC3E}">
        <p14:creationId xmlns:p14="http://schemas.microsoft.com/office/powerpoint/2010/main" val="3136300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-Please allow 30 days processing time. We are</a:t>
            </a:r>
            <a:r>
              <a:rPr lang="en-US" altLang="en-US" baseline="0" dirty="0" smtClean="0"/>
              <a:t> fast but not next day fast. =)</a:t>
            </a:r>
            <a:endParaRPr lang="en-US" altLang="en-US" dirty="0" smtClean="0"/>
          </a:p>
          <a:p>
            <a:endParaRPr lang="en-US" altLang="en-US" dirty="0" smtClean="0"/>
          </a:p>
          <a:p>
            <a:r>
              <a:rPr lang="en-US" altLang="en-US" dirty="0" smtClean="0"/>
              <a:t>The form is:</a:t>
            </a:r>
          </a:p>
          <a:p>
            <a:r>
              <a:rPr lang="en-US" altLang="en-US" dirty="0" smtClean="0"/>
              <a:t>-Automated so you will not have to perform any calculations.</a:t>
            </a:r>
          </a:p>
          <a:p>
            <a:r>
              <a:rPr lang="en-US" altLang="en-US" dirty="0" smtClean="0"/>
              <a:t>-You will need to enter in the period covered by this </a:t>
            </a:r>
            <a:r>
              <a:rPr lang="en-US" altLang="en-US" dirty="0" err="1" smtClean="0"/>
              <a:t>request,field</a:t>
            </a:r>
            <a:r>
              <a:rPr lang="en-US" altLang="en-US" dirty="0" smtClean="0"/>
              <a:t> D, and the Cash On Hand date and amount. The Cash On Hand is not calculated automatically so you will have to enter in the value. (Amount disbursed to you by DCJS – Total amount expended)</a:t>
            </a:r>
          </a:p>
          <a:p>
            <a:r>
              <a:rPr lang="en-US" altLang="en-US" dirty="0" smtClean="0"/>
              <a:t>-User submits the request an email will be sent to their Financial Officer to log into GMIS and approve the request.</a:t>
            </a:r>
          </a:p>
          <a:p>
            <a:r>
              <a:rPr lang="en-US" altLang="en-US" dirty="0" smtClean="0"/>
              <a:t>-Financial Officer enters in the request it will be automatically approved.</a:t>
            </a:r>
          </a:p>
          <a:p>
            <a:endParaRPr lang="en-US" altLang="en-US" dirty="0" smtClean="0"/>
          </a:p>
          <a:p>
            <a:r>
              <a:rPr lang="en-US" altLang="en-US" dirty="0" smtClean="0"/>
              <a:t>Cash on Hand (COH):</a:t>
            </a:r>
          </a:p>
          <a:p>
            <a:r>
              <a:rPr lang="en-US" altLang="en-US" dirty="0" smtClean="0"/>
              <a:t>-Can be a negative or Enter in zero dollars 0.00</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45</a:t>
            </a:fld>
            <a:endParaRPr lang="en-US"/>
          </a:p>
        </p:txBody>
      </p:sp>
    </p:spTree>
    <p:extLst>
      <p:ext uri="{BB962C8B-B14F-4D97-AF65-F5344CB8AC3E}">
        <p14:creationId xmlns:p14="http://schemas.microsoft.com/office/powerpoint/2010/main" val="3219234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Again you can revise if you have made errors as long as the Finance Officer has not approved the request. </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46</a:t>
            </a:fld>
            <a:endParaRPr lang="en-US"/>
          </a:p>
        </p:txBody>
      </p:sp>
    </p:spTree>
    <p:extLst>
      <p:ext uri="{BB962C8B-B14F-4D97-AF65-F5344CB8AC3E}">
        <p14:creationId xmlns:p14="http://schemas.microsoft.com/office/powerpoint/2010/main" val="1231334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cs typeface="Times New Roman" panose="02020603050405020304" pitchFamily="18" charset="0"/>
              </a:rPr>
              <a:t>A listing of all voucher requests that have been approved and sent out can be viewed by selecting “View Status -&gt; Vouchers” from the menu.</a:t>
            </a:r>
            <a:r>
              <a:rPr lang="en-US" altLang="en-US" sz="1200" dirty="0" smtClean="0"/>
              <a:t> </a:t>
            </a:r>
          </a:p>
          <a:p>
            <a:r>
              <a:rPr lang="en-US" altLang="en-US" dirty="0" smtClean="0">
                <a:cs typeface="Times New Roman" panose="02020603050405020304" pitchFamily="18" charset="0"/>
              </a:rPr>
              <a:t>(request</a:t>
            </a:r>
            <a:r>
              <a:rPr lang="en-US" altLang="en-US" baseline="0" dirty="0" smtClean="0">
                <a:cs typeface="Times New Roman" panose="02020603050405020304" pitchFamily="18" charset="0"/>
              </a:rPr>
              <a:t> for funds, drawdown)</a:t>
            </a:r>
            <a:endParaRPr lang="en-US" altLang="en-US" dirty="0" smtClean="0">
              <a:cs typeface="Times New Roman" panose="02020603050405020304" pitchFamily="18" charset="0"/>
            </a:endParaRPr>
          </a:p>
          <a:p>
            <a:endParaRPr lang="en-US" altLang="en-US" dirty="0" smtClean="0">
              <a:cs typeface="Times New Roman" panose="02020603050405020304" pitchFamily="18" charset="0"/>
            </a:endParaRPr>
          </a:p>
          <a:p>
            <a:r>
              <a:rPr lang="en-US" altLang="en-US" dirty="0" smtClean="0">
                <a:cs typeface="Times New Roman" panose="02020603050405020304" pitchFamily="18" charset="0"/>
              </a:rPr>
              <a:t>-Reporting Period of the Voucher</a:t>
            </a:r>
          </a:p>
          <a:p>
            <a:r>
              <a:rPr lang="en-US" altLang="en-US" dirty="0" smtClean="0">
                <a:cs typeface="Times New Roman" panose="02020603050405020304" pitchFamily="18" charset="0"/>
              </a:rPr>
              <a:t>-Date of the voucher request</a:t>
            </a:r>
          </a:p>
          <a:p>
            <a:r>
              <a:rPr lang="en-US" altLang="en-US" dirty="0" smtClean="0">
                <a:cs typeface="Times New Roman" panose="02020603050405020304" pitchFamily="18" charset="0"/>
              </a:rPr>
              <a:t>-Amount requested (broken down by Federal and State)</a:t>
            </a:r>
          </a:p>
          <a:p>
            <a:r>
              <a:rPr lang="en-US" altLang="en-US" dirty="0" smtClean="0">
                <a:cs typeface="Times New Roman" panose="02020603050405020304" pitchFamily="18" charset="0"/>
              </a:rPr>
              <a:t>-Approval status of your FO and DCJS</a:t>
            </a:r>
          </a:p>
          <a:p>
            <a:endParaRPr lang="en-US" altLang="en-US" dirty="0" smtClean="0"/>
          </a:p>
          <a:p>
            <a:r>
              <a:rPr lang="en-US" altLang="en-US" dirty="0" smtClean="0">
                <a:cs typeface="Times New Roman" panose="02020603050405020304" pitchFamily="18" charset="0"/>
              </a:rPr>
              <a:t>-If a voucher request has been denied, an explanation will be given in the Reason column.</a:t>
            </a:r>
            <a:r>
              <a:rPr lang="en-US" altLang="en-US" dirty="0" smtClean="0"/>
              <a:t> </a:t>
            </a:r>
          </a:p>
          <a:p>
            <a:endParaRPr lang="en-US" altLang="en-US" dirty="0" smtClean="0"/>
          </a:p>
          <a:p>
            <a:r>
              <a:rPr lang="en-US" altLang="en-US" dirty="0" smtClean="0">
                <a:cs typeface="Times New Roman" panose="02020603050405020304" pitchFamily="18" charset="0"/>
              </a:rPr>
              <a:t>-If a Request For Funds was filed in GMIS Online, the request may be viewed by clicking on the Reporting Period link.</a:t>
            </a:r>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47</a:t>
            </a:fld>
            <a:endParaRPr lang="en-US"/>
          </a:p>
        </p:txBody>
      </p:sp>
    </p:spTree>
    <p:extLst>
      <p:ext uri="{BB962C8B-B14F-4D97-AF65-F5344CB8AC3E}">
        <p14:creationId xmlns:p14="http://schemas.microsoft.com/office/powerpoint/2010/main" val="3170716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very important that your grant monitor has the contact</a:t>
            </a:r>
            <a:r>
              <a:rPr lang="en-US" baseline="0" dirty="0" smtClean="0"/>
              <a:t> information for the person to answer questions on the day to day operations of the grant. Questions about progress reports,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50</a:t>
            </a:fld>
            <a:endParaRPr lang="en-US"/>
          </a:p>
        </p:txBody>
      </p:sp>
    </p:spTree>
    <p:extLst>
      <p:ext uri="{BB962C8B-B14F-4D97-AF65-F5344CB8AC3E}">
        <p14:creationId xmlns:p14="http://schemas.microsoft.com/office/powerpoint/2010/main" val="3001703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 is available to answer question regarding</a:t>
            </a:r>
            <a:r>
              <a:rPr lang="en-US" baseline="0" dirty="0" smtClean="0"/>
              <a:t> the SSO certification database.</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52</a:t>
            </a:fld>
            <a:endParaRPr lang="en-US"/>
          </a:p>
        </p:txBody>
      </p:sp>
    </p:spTree>
    <p:extLst>
      <p:ext uri="{BB962C8B-B14F-4D97-AF65-F5344CB8AC3E}">
        <p14:creationId xmlns:p14="http://schemas.microsoft.com/office/powerpoint/2010/main" val="2729618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17 general conditions for all DCJS state funded grants. We will highlight some of them next.</a:t>
            </a:r>
          </a:p>
          <a:p>
            <a:r>
              <a:rPr lang="en-US" sz="1200" dirty="0" smtClean="0"/>
              <a:t>Special Conditions must</a:t>
            </a:r>
            <a:r>
              <a:rPr lang="en-US" sz="1200" baseline="0" dirty="0" smtClean="0"/>
              <a:t> be read because there might be some actions needed to be taken to remain in compliance. </a:t>
            </a:r>
          </a:p>
          <a:p>
            <a:r>
              <a:rPr lang="en-US" sz="1200" baseline="0" dirty="0" smtClean="0"/>
              <a:t>Tells you what to do to remain in compliance.</a:t>
            </a:r>
            <a:endParaRPr lang="en-US" sz="1200" dirty="0" smtClean="0"/>
          </a:p>
          <a:p>
            <a:r>
              <a:rPr lang="en-US" sz="1200" dirty="0" smtClean="0"/>
              <a:t>The grantee may not have to return anything to DCJS but must agree to comply with</a:t>
            </a:r>
            <a:r>
              <a:rPr lang="en-US" sz="1200" baseline="0" dirty="0" smtClean="0"/>
              <a:t> all special conditions.</a:t>
            </a:r>
            <a:endParaRPr lang="en-US" sz="1200" dirty="0" smtClean="0"/>
          </a:p>
          <a:p>
            <a:r>
              <a:rPr lang="en-US" sz="1200" dirty="0" smtClean="0"/>
              <a:t>Non-compliance then could effect future funding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5</a:t>
            </a:fld>
            <a:endParaRPr lang="en-US"/>
          </a:p>
        </p:txBody>
      </p:sp>
    </p:spTree>
    <p:extLst>
      <p:ext uri="{BB962C8B-B14F-4D97-AF65-F5344CB8AC3E}">
        <p14:creationId xmlns:p14="http://schemas.microsoft.com/office/powerpoint/2010/main" val="158353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Grantees must properly track the use of award funds and maintain adequate supporting documentation including proper documentation for</a:t>
            </a:r>
            <a:r>
              <a:rPr lang="en-US" baseline="0" dirty="0" smtClean="0"/>
              <a:t> all paid grant and match staff.</a:t>
            </a:r>
          </a:p>
          <a:p>
            <a:endParaRPr lang="en-US" baseline="0" dirty="0" smtClean="0"/>
          </a:p>
          <a:p>
            <a:r>
              <a:rPr lang="en-US" baseline="0" dirty="0" smtClean="0"/>
              <a:t>4. Will be discussed in more detail later in the presentation. </a:t>
            </a:r>
          </a:p>
          <a:p>
            <a:endParaRPr lang="en-US" baseline="0" dirty="0" smtClean="0"/>
          </a:p>
          <a:p>
            <a:r>
              <a:rPr lang="en-US" baseline="0" dirty="0" smtClean="0"/>
              <a:t>6. Provide access, including performance measurement information, in addition to financial records, supporting documents, statistical records, and other pertinent records.  </a:t>
            </a:r>
          </a:p>
          <a:p>
            <a:endParaRPr lang="en-US" baseline="0" dirty="0" smtClean="0"/>
          </a:p>
          <a:p>
            <a:r>
              <a:rPr lang="en-US" baseline="0" dirty="0" smtClean="0"/>
              <a:t>10. No more than 2 budget amendments will be permitted. Deadline for all budget amendments to be submitted will be 45 days prior to the end of the grant year.</a:t>
            </a:r>
          </a:p>
          <a:p>
            <a:r>
              <a:rPr lang="en-US" baseline="0" dirty="0" smtClean="0"/>
              <a:t>	Includes staff salary, benefits, and hours. </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6</a:t>
            </a:fld>
            <a:endParaRPr lang="en-US"/>
          </a:p>
        </p:txBody>
      </p:sp>
    </p:spTree>
    <p:extLst>
      <p:ext uri="{BB962C8B-B14F-4D97-AF65-F5344CB8AC3E}">
        <p14:creationId xmlns:p14="http://schemas.microsoft.com/office/powerpoint/2010/main" val="80266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a:t>
            </a:r>
            <a:r>
              <a:rPr lang="en-US" baseline="0" dirty="0" smtClean="0"/>
              <a:t> specific to SRO/SSO Incentive Grant Program</a:t>
            </a:r>
          </a:p>
          <a:p>
            <a:endParaRPr lang="en-US" baseline="0" dirty="0" smtClean="0"/>
          </a:p>
          <a:p>
            <a:r>
              <a:rPr lang="en-US" baseline="0" dirty="0" smtClean="0"/>
              <a:t>18. SRO must be 21 years of age or older and have no less than 3 years of certified law enforcement experience.</a:t>
            </a:r>
          </a:p>
          <a:p>
            <a:endParaRPr lang="en-US" baseline="0" dirty="0" smtClean="0"/>
          </a:p>
          <a:p>
            <a:r>
              <a:rPr lang="en-US" baseline="0" dirty="0" smtClean="0"/>
              <a:t>19. </a:t>
            </a:r>
            <a:r>
              <a:rPr lang="en-US" sz="1200" b="0" i="0" u="none" strike="noStrike" kern="1200" baseline="0" dirty="0" smtClean="0">
                <a:solidFill>
                  <a:schemeClr val="tx1"/>
                </a:solidFill>
                <a:latin typeface="+mn-lt"/>
                <a:ea typeface="+mn-ea"/>
                <a:cs typeface="+mn-cs"/>
              </a:rPr>
              <a:t>If training does not take place within the specified time period, the grantee must report to their DCJS grant monitor, in writing, the steps taken to register for training, the reasons for the delay, and the expected date of training.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20. For anyone Employed as a SRO after July 1, 2020</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7</a:t>
            </a:fld>
            <a:endParaRPr lang="en-US"/>
          </a:p>
        </p:txBody>
      </p:sp>
    </p:spTree>
    <p:extLst>
      <p:ext uri="{BB962C8B-B14F-4D97-AF65-F5344CB8AC3E}">
        <p14:creationId xmlns:p14="http://schemas.microsoft.com/office/powerpoint/2010/main" val="179332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A grantee receiving funds for SRO position must enter into an MOU between LE and School Division and must be </a:t>
            </a:r>
            <a:r>
              <a:rPr lang="en-US" b="1" dirty="0" smtClean="0"/>
              <a:t>renewed every</a:t>
            </a:r>
            <a:r>
              <a:rPr lang="en-US" b="1" baseline="0" dirty="0" smtClean="0"/>
              <a:t> 2 years </a:t>
            </a:r>
            <a:r>
              <a:rPr lang="en-US" baseline="0" dirty="0" smtClean="0"/>
              <a:t>(this is new)</a:t>
            </a:r>
          </a:p>
          <a:p>
            <a:endParaRPr lang="en-US" baseline="0" dirty="0" smtClean="0"/>
          </a:p>
          <a:p>
            <a:r>
              <a:rPr lang="en-US" baseline="0" dirty="0" smtClean="0"/>
              <a:t>22. Provide additional information if requested</a:t>
            </a:r>
          </a:p>
          <a:p>
            <a:endParaRPr lang="en-US" baseline="0" dirty="0" smtClean="0"/>
          </a:p>
          <a:p>
            <a:r>
              <a:rPr lang="en-US" baseline="0" dirty="0" smtClean="0"/>
              <a:t>23. SSO eligibility and training requirements for certification outlined in the </a:t>
            </a:r>
            <a:r>
              <a:rPr lang="en-US" dirty="0" smtClean="0"/>
              <a:t>VAC= Virginia Administrative</a:t>
            </a:r>
            <a:r>
              <a:rPr lang="en-US" baseline="0" dirty="0" smtClean="0"/>
              <a:t> Code</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8</a:t>
            </a:fld>
            <a:endParaRPr lang="en-US"/>
          </a:p>
        </p:txBody>
      </p:sp>
    </p:spTree>
    <p:extLst>
      <p:ext uri="{BB962C8B-B14F-4D97-AF65-F5344CB8AC3E}">
        <p14:creationId xmlns:p14="http://schemas.microsoft.com/office/powerpoint/2010/main" val="2729644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Action Items listed in GMIS and due by</a:t>
            </a:r>
            <a:r>
              <a:rPr lang="en-US" baseline="0" dirty="0" smtClean="0"/>
              <a:t> August 31. 2020</a:t>
            </a:r>
          </a:p>
          <a:p>
            <a:endParaRPr lang="en-US" baseline="0" dirty="0" smtClean="0"/>
          </a:p>
          <a:p>
            <a:r>
              <a:rPr lang="en-US" baseline="0" dirty="0" smtClean="0"/>
              <a:t>Send to Grants Management and copy me.</a:t>
            </a:r>
            <a:endParaRPr lang="en-US" dirty="0"/>
          </a:p>
        </p:txBody>
      </p:sp>
      <p:sp>
        <p:nvSpPr>
          <p:cNvPr id="4" name="Slide Number Placeholder 3"/>
          <p:cNvSpPr>
            <a:spLocks noGrp="1"/>
          </p:cNvSpPr>
          <p:nvPr>
            <p:ph type="sldNum" sz="quarter" idx="10"/>
          </p:nvPr>
        </p:nvSpPr>
        <p:spPr/>
        <p:txBody>
          <a:bodyPr/>
          <a:lstStyle/>
          <a:p>
            <a:fld id="{C1562E72-729C-4682-BE8A-67802A90023B}" type="slidenum">
              <a:rPr lang="en-US" smtClean="0"/>
              <a:t>9</a:t>
            </a:fld>
            <a:endParaRPr lang="en-US"/>
          </a:p>
        </p:txBody>
      </p:sp>
    </p:spTree>
    <p:extLst>
      <p:ext uri="{BB962C8B-B14F-4D97-AF65-F5344CB8AC3E}">
        <p14:creationId xmlns:p14="http://schemas.microsoft.com/office/powerpoint/2010/main" val="1218306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952207"/>
          </a:xfr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388953" y="6356351"/>
            <a:ext cx="2057400" cy="365125"/>
          </a:xfrm>
        </p:spPr>
        <p:txBody>
          <a:bodyPr/>
          <a:lstStyle/>
          <a:p>
            <a:fld id="{0C2D2FCA-A509-419B-8F76-10819BEFAE6F}" type="datetimeFigureOut">
              <a:rPr lang="en-US" smtClean="0"/>
              <a:t>8/28/2020</a:t>
            </a:fld>
            <a:endParaRPr lang="en-US"/>
          </a:p>
        </p:txBody>
      </p:sp>
      <p:sp>
        <p:nvSpPr>
          <p:cNvPr id="5" name="Footer Placeholder 4"/>
          <p:cNvSpPr>
            <a:spLocks noGrp="1"/>
          </p:cNvSpPr>
          <p:nvPr>
            <p:ph type="ftr" sz="quarter" idx="11"/>
          </p:nvPr>
        </p:nvSpPr>
        <p:spPr>
          <a:xfrm>
            <a:off x="3028950" y="6356351"/>
            <a:ext cx="3086100" cy="365125"/>
          </a:xfrm>
        </p:spPr>
        <p:txBody>
          <a:bodyPr/>
          <a:lstStyle/>
          <a:p>
            <a:endParaRPr lang="en-US"/>
          </a:p>
        </p:txBody>
      </p:sp>
      <p:sp>
        <p:nvSpPr>
          <p:cNvPr id="6" name="Slide Number Placeholder 5"/>
          <p:cNvSpPr>
            <a:spLocks noGrp="1"/>
          </p:cNvSpPr>
          <p:nvPr>
            <p:ph type="sldNum" sz="quarter" idx="12"/>
          </p:nvPr>
        </p:nvSpPr>
        <p:spPr>
          <a:xfrm>
            <a:off x="6653259" y="6356351"/>
            <a:ext cx="2057400" cy="365125"/>
          </a:xfrm>
        </p:spPr>
        <p:txBody>
          <a:bodyPr/>
          <a:lstStyle/>
          <a:p>
            <a:fld id="{602FC458-F1F2-4988-9912-50B92EDCE08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9992" y="5055773"/>
            <a:ext cx="6224016" cy="1274064"/>
          </a:xfrm>
          <a:prstGeom prst="rect">
            <a:avLst/>
          </a:prstGeom>
        </p:spPr>
      </p:pic>
    </p:spTree>
    <p:extLst>
      <p:ext uri="{BB962C8B-B14F-4D97-AF65-F5344CB8AC3E}">
        <p14:creationId xmlns:p14="http://schemas.microsoft.com/office/powerpoint/2010/main" val="274868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8229600" cy="104241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597981"/>
            <a:ext cx="8229600" cy="45789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9975" y="6356351"/>
            <a:ext cx="2057400" cy="365125"/>
          </a:xfrm>
        </p:spPr>
        <p:txBody>
          <a:bodyPr/>
          <a:lstStyle>
            <a:lvl1pPr>
              <a:defRPr sz="900"/>
            </a:lvl1pPr>
          </a:lstStyle>
          <a:p>
            <a:fld id="{0C2D2FCA-A509-419B-8F76-10819BEFAE6F}" type="datetimeFigureOut">
              <a:rPr lang="en-US" smtClean="0"/>
              <a:pPr/>
              <a:t>8/28/2020</a:t>
            </a:fld>
            <a:endParaRPr lang="en-US"/>
          </a:p>
        </p:txBody>
      </p:sp>
      <p:sp>
        <p:nvSpPr>
          <p:cNvPr id="5" name="Footer Placeholder 4"/>
          <p:cNvSpPr>
            <a:spLocks noGrp="1"/>
          </p:cNvSpPr>
          <p:nvPr>
            <p:ph type="ftr" sz="quarter" idx="11"/>
          </p:nvPr>
        </p:nvSpPr>
        <p:spPr/>
        <p:txBody>
          <a:bodyPr/>
          <a:lstStyle>
            <a:lvl1pPr>
              <a:defRPr sz="900"/>
            </a:lvl1pPr>
          </a:lstStyle>
          <a:p>
            <a:endParaRPr lang="en-US"/>
          </a:p>
        </p:txBody>
      </p:sp>
      <p:sp>
        <p:nvSpPr>
          <p:cNvPr id="6" name="Slide Number Placeholder 5"/>
          <p:cNvSpPr>
            <a:spLocks noGrp="1"/>
          </p:cNvSpPr>
          <p:nvPr>
            <p:ph type="sldNum" sz="quarter" idx="12"/>
          </p:nvPr>
        </p:nvSpPr>
        <p:spPr>
          <a:xfrm>
            <a:off x="6626626" y="6356351"/>
            <a:ext cx="2057400" cy="365125"/>
          </a:xfrm>
        </p:spPr>
        <p:txBody>
          <a:bodyPr/>
          <a:lstStyle>
            <a:lvl1pPr>
              <a:defRPr sz="900"/>
            </a:lvl1pPr>
          </a:lstStyle>
          <a:p>
            <a:fld id="{602FC458-F1F2-4988-9912-50B92EDCE080}"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86" y="6235113"/>
            <a:ext cx="3974592" cy="353568"/>
          </a:xfrm>
          <a:prstGeom prst="rect">
            <a:avLst/>
          </a:prstGeom>
        </p:spPr>
      </p:pic>
    </p:spTree>
    <p:extLst>
      <p:ext uri="{BB962C8B-B14F-4D97-AF65-F5344CB8AC3E}">
        <p14:creationId xmlns:p14="http://schemas.microsoft.com/office/powerpoint/2010/main" val="6400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8229600" cy="1042416"/>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2761" y="1597981"/>
            <a:ext cx="4062089" cy="4578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49" y="1597981"/>
            <a:ext cx="4070967" cy="4578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1096" y="6356351"/>
            <a:ext cx="2057400" cy="365125"/>
          </a:xfrm>
        </p:spPr>
        <p:txBody>
          <a:bodyPr/>
          <a:lstStyle/>
          <a:p>
            <a:fld id="{0C2D2FCA-A509-419B-8F76-10819BEFAE6F}"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653259" y="6356351"/>
            <a:ext cx="2057400" cy="365125"/>
          </a:xfrm>
        </p:spPr>
        <p:txBody>
          <a:bodyPr/>
          <a:lstStyle/>
          <a:p>
            <a:fld id="{602FC458-F1F2-4988-9912-50B92EDCE0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86" y="6235113"/>
            <a:ext cx="3974592" cy="353568"/>
          </a:xfrm>
          <a:prstGeom prst="rect">
            <a:avLst/>
          </a:prstGeom>
        </p:spPr>
      </p:pic>
    </p:spTree>
    <p:extLst>
      <p:ext uri="{BB962C8B-B14F-4D97-AF65-F5344CB8AC3E}">
        <p14:creationId xmlns:p14="http://schemas.microsoft.com/office/powerpoint/2010/main" val="81429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8229600" cy="10424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43883" y="1624612"/>
            <a:ext cx="4054299" cy="791685"/>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435006" y="2468004"/>
            <a:ext cx="4063176" cy="36576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24612"/>
            <a:ext cx="4070967" cy="791685"/>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4629150" y="2468004"/>
            <a:ext cx="4079844" cy="36576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C2D2FCA-A509-419B-8F76-10819BEFAE6F}" type="datetimeFigureOut">
              <a:rPr lang="en-US" smtClean="0"/>
              <a:t>8/28/2020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2FC458-F1F2-4988-9912-50B92EDCE080}"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86" y="6235113"/>
            <a:ext cx="3974592" cy="353568"/>
          </a:xfrm>
          <a:prstGeom prst="rect">
            <a:avLst/>
          </a:prstGeom>
        </p:spPr>
      </p:pic>
    </p:spTree>
    <p:extLst>
      <p:ext uri="{BB962C8B-B14F-4D97-AF65-F5344CB8AC3E}">
        <p14:creationId xmlns:p14="http://schemas.microsoft.com/office/powerpoint/2010/main" val="3024826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451096" y="6356351"/>
            <a:ext cx="2057400" cy="365125"/>
          </a:xfrm>
        </p:spPr>
        <p:txBody>
          <a:bodyPr/>
          <a:lstStyle/>
          <a:p>
            <a:fld id="{0C2D2FCA-A509-419B-8F76-10819BEFAE6F}" type="datetimeFigureOut">
              <a:rPr lang="en-US" smtClean="0"/>
              <a:t>8/28/2020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2FC458-F1F2-4988-9912-50B92EDCE080}"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86" y="6235113"/>
            <a:ext cx="3974592" cy="353568"/>
          </a:xfrm>
          <a:prstGeom prst="rect">
            <a:avLst/>
          </a:prstGeom>
        </p:spPr>
      </p:pic>
    </p:spTree>
    <p:extLst>
      <p:ext uri="{BB962C8B-B14F-4D97-AF65-F5344CB8AC3E}">
        <p14:creationId xmlns:p14="http://schemas.microsoft.com/office/powerpoint/2010/main" val="4016754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D2FCA-A509-419B-8F76-10819BEFAE6F}" type="datetimeFigureOut">
              <a:rPr lang="en-US" smtClean="0"/>
              <a:t>8/28/2020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2FC458-F1F2-4988-9912-50B92EDCE080}"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86" y="6235113"/>
            <a:ext cx="3974592" cy="353568"/>
          </a:xfrm>
          <a:prstGeom prst="rect">
            <a:avLst/>
          </a:prstGeom>
        </p:spPr>
      </p:pic>
    </p:spTree>
    <p:extLst>
      <p:ext uri="{BB962C8B-B14F-4D97-AF65-F5344CB8AC3E}">
        <p14:creationId xmlns:p14="http://schemas.microsoft.com/office/powerpoint/2010/main" val="187719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1639" y="381740"/>
            <a:ext cx="3117380" cy="1562470"/>
          </a:xfrm>
        </p:spPr>
        <p:txBody>
          <a:bodyPr anchor="b"/>
          <a:lstStyle>
            <a:lvl1pP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3887391" y="381740"/>
            <a:ext cx="4812726" cy="561956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1639" y="2057400"/>
            <a:ext cx="3117380" cy="3931920"/>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p:txBody>
          <a:bodyPr/>
          <a:lstStyle/>
          <a:p>
            <a:fld id="{0C2D2FCA-A509-419B-8F76-10819BEFAE6F}" type="datetimeFigureOut">
              <a:rPr lang="en-US" smtClean="0"/>
              <a:t>8/28/2020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2FC458-F1F2-4988-9912-50B92EDCE080}"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86" y="6235113"/>
            <a:ext cx="3974592" cy="353568"/>
          </a:xfrm>
          <a:prstGeom prst="rect">
            <a:avLst/>
          </a:prstGeom>
        </p:spPr>
      </p:pic>
    </p:spTree>
    <p:extLst>
      <p:ext uri="{BB962C8B-B14F-4D97-AF65-F5344CB8AC3E}">
        <p14:creationId xmlns:p14="http://schemas.microsoft.com/office/powerpoint/2010/main" val="415568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7"/>
            <a:ext cx="8229600" cy="1046424"/>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97981"/>
            <a:ext cx="8229600" cy="4578982"/>
          </a:xfrm>
          <a:prstGeom prst="rect">
            <a:avLst/>
          </a:prstGeom>
        </p:spPr>
        <p:txBody>
          <a:bodyPr vert="horz" lIns="0" tIns="0" rIns="0" bIns="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68852" y="6356351"/>
            <a:ext cx="2057400" cy="365125"/>
          </a:xfrm>
          <a:prstGeom prst="rect">
            <a:avLst/>
          </a:prstGeom>
        </p:spPr>
        <p:txBody>
          <a:bodyPr vert="horz" lIns="0" tIns="0" rIns="0" bIns="0" rtlCol="0" anchor="b" anchorCtr="0">
            <a:noAutofit/>
          </a:bodyPr>
          <a:lstStyle>
            <a:lvl1pPr algn="l">
              <a:defRPr sz="900">
                <a:solidFill>
                  <a:schemeClr val="tx1">
                    <a:tint val="75000"/>
                  </a:schemeClr>
                </a:solidFill>
              </a:defRPr>
            </a:lvl1pPr>
          </a:lstStyle>
          <a:p>
            <a:fld id="{0C2D2FCA-A509-419B-8F76-10819BEFAE6F}" type="datetimeFigureOut">
              <a:rPr lang="en-US" smtClean="0"/>
              <a:pPr/>
              <a:t>8/28/2020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0" tIns="0" rIns="0" bIns="0" rtlCol="0" anchor="b" anchorCtr="0">
            <a:noAutofit/>
          </a:bodyP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44381" y="6356351"/>
            <a:ext cx="2057400" cy="365125"/>
          </a:xfrm>
          <a:prstGeom prst="rect">
            <a:avLst/>
          </a:prstGeom>
        </p:spPr>
        <p:txBody>
          <a:bodyPr vert="horz" lIns="0" tIns="0" rIns="0" bIns="0" rtlCol="0" anchor="b" anchorCtr="0">
            <a:noAutofit/>
          </a:bodyPr>
          <a:lstStyle>
            <a:lvl1pPr algn="r">
              <a:defRPr sz="900">
                <a:solidFill>
                  <a:schemeClr val="tx1">
                    <a:tint val="75000"/>
                  </a:schemeClr>
                </a:solidFill>
              </a:defRPr>
            </a:lvl1pPr>
          </a:lstStyle>
          <a:p>
            <a:fld id="{602FC458-F1F2-4988-9912-50B92EDCE080}" type="slidenum">
              <a:rPr lang="en-US" smtClean="0"/>
              <a:pPr/>
              <a:t>‹#›</a:t>
            </a:fld>
            <a:endParaRPr lang="en-US"/>
          </a:p>
        </p:txBody>
      </p:sp>
    </p:spTree>
    <p:extLst>
      <p:ext uri="{BB962C8B-B14F-4D97-AF65-F5344CB8AC3E}">
        <p14:creationId xmlns:p14="http://schemas.microsoft.com/office/powerpoint/2010/main" val="632210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tx2">
            <a:lumMod val="75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schemeClr>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schemeClr>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4.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Andrew.Wooldridge@dcjs.virginia.gov" TargetMode="Externa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hyperlink" Target="mailto:Mark.Fero@dcjs.virginia.gov" TargetMode="External"/><Relationship Id="rId5" Type="http://schemas.openxmlformats.org/officeDocument/2006/relationships/hyperlink" Target="mailto:Bill.Dodd@dcjs.virginia.gov" TargetMode="External"/><Relationship Id="rId4" Type="http://schemas.openxmlformats.org/officeDocument/2006/relationships/hyperlink" Target="mailto:grantsweb@dcjs.virginia.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hyperlink" Target="mailto:Tracy.Matthews@dcjs.Virginia.gov" TargetMode="External"/><Relationship Id="rId5" Type="http://schemas.openxmlformats.org/officeDocument/2006/relationships/hyperlink" Target="mailto:nicole.phelps@dcjs.virginia.gov" TargetMode="External"/><Relationship Id="rId4" Type="http://schemas.openxmlformats.org/officeDocument/2006/relationships/hyperlink" Target="mailto:Michelle.miles@dcjs.Virginia.gov"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schoolsecurity@dcjs.Virginia.gov" TargetMode="Externa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hyperlink" Target="mailto:James.christian@dcjs.Virginia.gov" TargetMode="External"/><Relationship Id="rId5" Type="http://schemas.openxmlformats.org/officeDocument/2006/relationships/hyperlink" Target="mailto:Kim.simon@dcjs.Virginia.gov" TargetMode="External"/><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mailto:grantsmgmt@dcjs.virginia.gov"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9111"/>
            <a:ext cx="7772400" cy="1459937"/>
          </a:xfrm>
        </p:spPr>
        <p:txBody>
          <a:bodyPr/>
          <a:lstStyle/>
          <a:p>
            <a:r>
              <a:rPr lang="en-US" sz="4400" dirty="0" smtClean="0"/>
              <a:t>SRO/SSO Incentive Grant Program </a:t>
            </a:r>
            <a:br>
              <a:rPr lang="en-US" sz="4400" dirty="0" smtClean="0"/>
            </a:br>
            <a:r>
              <a:rPr lang="en-US" sz="4400" dirty="0" smtClean="0"/>
              <a:t>Grant Management</a:t>
            </a:r>
            <a:endParaRPr lang="en-US" sz="4400" dirty="0"/>
          </a:p>
        </p:txBody>
      </p:sp>
      <p:sp>
        <p:nvSpPr>
          <p:cNvPr id="3" name="Subtitle 2"/>
          <p:cNvSpPr>
            <a:spLocks noGrp="1"/>
          </p:cNvSpPr>
          <p:nvPr>
            <p:ph type="subTitle" idx="1"/>
          </p:nvPr>
        </p:nvSpPr>
        <p:spPr/>
        <p:txBody>
          <a:bodyPr/>
          <a:lstStyle/>
          <a:p>
            <a:r>
              <a:rPr lang="en-US" sz="2000" dirty="0" smtClean="0"/>
              <a:t>Michelle Miles, SRO/SSO Grant Monitor</a:t>
            </a:r>
          </a:p>
          <a:p>
            <a:r>
              <a:rPr lang="en-US" sz="2000" dirty="0" smtClean="0"/>
              <a:t>Virginia Center for School and Campus Safety</a:t>
            </a:r>
            <a:endParaRPr lang="en-US" sz="20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8540204"/>
      </p:ext>
    </p:extLst>
  </p:cSld>
  <p:clrMapOvr>
    <a:masterClrMapping/>
  </p:clrMapOvr>
  <mc:AlternateContent xmlns:mc="http://schemas.openxmlformats.org/markup-compatibility/2006" xmlns:p14="http://schemas.microsoft.com/office/powerpoint/2010/main">
    <mc:Choice Requires="p14">
      <p:transition spd="slow" p14:dur="2000" advTm="23805"/>
    </mc:Choice>
    <mc:Fallback xmlns="">
      <p:transition spd="slow" advTm="2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Objectives, and Activities</a:t>
            </a:r>
            <a:endParaRPr lang="en-US" dirty="0"/>
          </a:p>
        </p:txBody>
      </p:sp>
      <p:sp>
        <p:nvSpPr>
          <p:cNvPr id="3" name="Content Placeholder 2"/>
          <p:cNvSpPr>
            <a:spLocks noGrp="1"/>
          </p:cNvSpPr>
          <p:nvPr>
            <p:ph idx="1"/>
          </p:nvPr>
        </p:nvSpPr>
        <p:spPr/>
        <p:txBody>
          <a:bodyPr/>
          <a:lstStyle/>
          <a:p>
            <a:pPr marL="0" indent="0">
              <a:buNone/>
            </a:pPr>
            <a:r>
              <a:rPr lang="en-US" dirty="0" smtClean="0"/>
              <a:t>The goals and objectives section of your grant application:</a:t>
            </a:r>
          </a:p>
          <a:p>
            <a:r>
              <a:rPr lang="en-US" dirty="0" smtClean="0"/>
              <a:t>Provides a description of what you hope to accomplish with your project</a:t>
            </a:r>
          </a:p>
          <a:p>
            <a:r>
              <a:rPr lang="en-US" dirty="0" smtClean="0"/>
              <a:t>Spells out the specific results or outcomes you plan to accomplish.</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9739721"/>
      </p:ext>
    </p:extLst>
  </p:cSld>
  <p:clrMapOvr>
    <a:masterClrMapping/>
  </p:clrMapOvr>
  <mc:AlternateContent xmlns:mc="http://schemas.openxmlformats.org/markup-compatibility/2006" xmlns:p14="http://schemas.microsoft.com/office/powerpoint/2010/main">
    <mc:Choice Requires="p14">
      <p:transition spd="slow" p14:dur="2000" advTm="24123"/>
    </mc:Choice>
    <mc:Fallback xmlns="">
      <p:transition spd="slow" advTm="2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Goal?	</a:t>
            </a:r>
            <a:endParaRPr lang="en-US" dirty="0"/>
          </a:p>
        </p:txBody>
      </p:sp>
      <p:sp>
        <p:nvSpPr>
          <p:cNvPr id="3" name="Content Placeholder 2"/>
          <p:cNvSpPr>
            <a:spLocks noGrp="1"/>
          </p:cNvSpPr>
          <p:nvPr>
            <p:ph idx="1"/>
          </p:nvPr>
        </p:nvSpPr>
        <p:spPr/>
        <p:txBody>
          <a:bodyPr/>
          <a:lstStyle/>
          <a:p>
            <a:r>
              <a:rPr lang="en-US" dirty="0" smtClean="0"/>
              <a:t>Goals are really about the final impact or outcome that you wish to bring about</a:t>
            </a:r>
          </a:p>
          <a:p>
            <a:r>
              <a:rPr lang="en-US" dirty="0" smtClean="0"/>
              <a:t>Goals are </a:t>
            </a:r>
            <a:r>
              <a:rPr lang="en-US" dirty="0"/>
              <a:t>broad, general, intangible, and abstract</a:t>
            </a:r>
          </a:p>
          <a:p>
            <a:r>
              <a:rPr lang="en-US" dirty="0" smtClean="0"/>
              <a:t>Goals should link back to your need justification</a:t>
            </a:r>
          </a:p>
          <a:p>
            <a:endParaRPr lang="en-US" dirty="0"/>
          </a:p>
          <a:p>
            <a:pPr marL="1371600" indent="-1371600">
              <a:buNone/>
            </a:pPr>
            <a:r>
              <a:rPr lang="en-US" dirty="0" smtClean="0">
                <a:solidFill>
                  <a:schemeClr val="accent6">
                    <a:lumMod val="50000"/>
                  </a:schemeClr>
                </a:solidFill>
              </a:rPr>
              <a:t>Example: To maintain school safety and order at </a:t>
            </a:r>
            <a:br>
              <a:rPr lang="en-US" dirty="0" smtClean="0">
                <a:solidFill>
                  <a:schemeClr val="accent6">
                    <a:lumMod val="50000"/>
                  </a:schemeClr>
                </a:solidFill>
              </a:rPr>
            </a:br>
            <a:r>
              <a:rPr lang="en-US" dirty="0" smtClean="0">
                <a:solidFill>
                  <a:schemeClr val="accent6">
                    <a:lumMod val="50000"/>
                  </a:schemeClr>
                </a:solidFill>
              </a:rPr>
              <a:t>ABC County </a:t>
            </a:r>
            <a:r>
              <a:rPr lang="en-US" dirty="0">
                <a:solidFill>
                  <a:schemeClr val="accent6">
                    <a:lumMod val="50000"/>
                  </a:schemeClr>
                </a:solidFill>
              </a:rPr>
              <a:t>H</a:t>
            </a:r>
            <a:r>
              <a:rPr lang="en-US" dirty="0" smtClean="0">
                <a:solidFill>
                  <a:schemeClr val="accent6">
                    <a:lumMod val="50000"/>
                  </a:schemeClr>
                </a:solidFill>
              </a:rPr>
              <a:t>igh </a:t>
            </a:r>
            <a:r>
              <a:rPr lang="en-US" dirty="0">
                <a:solidFill>
                  <a:schemeClr val="accent6">
                    <a:lumMod val="50000"/>
                  </a:schemeClr>
                </a:solidFill>
              </a:rPr>
              <a:t>S</a:t>
            </a:r>
            <a:r>
              <a:rPr lang="en-US" dirty="0" smtClean="0">
                <a:solidFill>
                  <a:schemeClr val="accent6">
                    <a:lumMod val="50000"/>
                  </a:schemeClr>
                </a:solidFill>
              </a:rPr>
              <a:t>chool. </a:t>
            </a:r>
            <a:endParaRPr lang="en-US" dirty="0">
              <a:solidFill>
                <a:schemeClr val="accent6">
                  <a:lumMod val="50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351624"/>
      </p:ext>
    </p:extLst>
  </p:cSld>
  <p:clrMapOvr>
    <a:masterClrMapping/>
  </p:clrMapOvr>
  <mc:AlternateContent xmlns:mc="http://schemas.openxmlformats.org/markup-compatibility/2006" xmlns:p14="http://schemas.microsoft.com/office/powerpoint/2010/main">
    <mc:Choice Requires="p14">
      <p:transition spd="slow" p14:dur="2000" advTm="16279"/>
    </mc:Choice>
    <mc:Fallback xmlns="">
      <p:transition spd="slow" advTm="1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Method</a:t>
            </a:r>
            <a:endParaRPr lang="en-US" dirty="0"/>
          </a:p>
        </p:txBody>
      </p:sp>
      <p:sp>
        <p:nvSpPr>
          <p:cNvPr id="3" name="Content Placeholder 2"/>
          <p:cNvSpPr>
            <a:spLocks noGrp="1"/>
          </p:cNvSpPr>
          <p:nvPr>
            <p:ph idx="1"/>
          </p:nvPr>
        </p:nvSpPr>
        <p:spPr/>
        <p:txBody>
          <a:bodyPr/>
          <a:lstStyle/>
          <a:p>
            <a:pPr marL="0" indent="0">
              <a:buNone/>
            </a:pPr>
            <a:r>
              <a:rPr lang="en-US" dirty="0" smtClean="0"/>
              <a:t>For Objectives and Activities use the S.M.A.R.T. Method</a:t>
            </a:r>
          </a:p>
          <a:p>
            <a:pPr marL="2971800" indent="0">
              <a:buNone/>
            </a:pPr>
            <a:r>
              <a:rPr lang="en-US" sz="3600" b="1" dirty="0" smtClean="0"/>
              <a:t>S</a:t>
            </a:r>
            <a:r>
              <a:rPr lang="en-US" sz="3600" dirty="0" smtClean="0"/>
              <a:t>pecific</a:t>
            </a:r>
          </a:p>
          <a:p>
            <a:pPr marL="2971800" indent="0">
              <a:buNone/>
            </a:pPr>
            <a:r>
              <a:rPr lang="en-US" sz="3600" b="1" dirty="0" smtClean="0"/>
              <a:t>M</a:t>
            </a:r>
            <a:r>
              <a:rPr lang="en-US" sz="3600" dirty="0" smtClean="0"/>
              <a:t>easurable</a:t>
            </a:r>
          </a:p>
          <a:p>
            <a:pPr marL="2971800" indent="0">
              <a:buNone/>
            </a:pPr>
            <a:r>
              <a:rPr lang="en-US" sz="3600" b="1" dirty="0" smtClean="0"/>
              <a:t>A</a:t>
            </a:r>
            <a:r>
              <a:rPr lang="en-US" sz="3600" dirty="0" smtClean="0"/>
              <a:t>ttainable</a:t>
            </a:r>
          </a:p>
          <a:p>
            <a:pPr marL="2971800" indent="0">
              <a:buNone/>
            </a:pPr>
            <a:r>
              <a:rPr lang="en-US" sz="3600" b="1" dirty="0" smtClean="0"/>
              <a:t>R</a:t>
            </a:r>
            <a:r>
              <a:rPr lang="en-US" sz="3600" dirty="0" smtClean="0"/>
              <a:t>ealistic</a:t>
            </a:r>
          </a:p>
          <a:p>
            <a:pPr marL="2971800" indent="0">
              <a:buNone/>
            </a:pPr>
            <a:r>
              <a:rPr lang="en-US" sz="3600" b="1" dirty="0" smtClean="0"/>
              <a:t>T</a:t>
            </a:r>
            <a:r>
              <a:rPr lang="en-US" sz="3600" dirty="0" smtClean="0"/>
              <a:t>ime-bound</a:t>
            </a:r>
            <a:endParaRPr lang="en-US" sz="3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5013406"/>
      </p:ext>
    </p:extLst>
  </p:cSld>
  <p:clrMapOvr>
    <a:masterClrMapping/>
  </p:clrMapOvr>
  <mc:AlternateContent xmlns:mc="http://schemas.openxmlformats.org/markup-compatibility/2006" xmlns:p14="http://schemas.microsoft.com/office/powerpoint/2010/main">
    <mc:Choice Requires="p14">
      <p:transition spd="slow" p14:dur="2000" advTm="14808"/>
    </mc:Choice>
    <mc:Fallback xmlns="">
      <p:transition spd="slow" advTm="1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Objective?	</a:t>
            </a:r>
            <a:endParaRPr lang="en-US" dirty="0"/>
          </a:p>
        </p:txBody>
      </p:sp>
      <p:sp>
        <p:nvSpPr>
          <p:cNvPr id="3" name="Content Placeholder 2"/>
          <p:cNvSpPr>
            <a:spLocks noGrp="1"/>
          </p:cNvSpPr>
          <p:nvPr>
            <p:ph idx="1"/>
          </p:nvPr>
        </p:nvSpPr>
        <p:spPr/>
        <p:txBody>
          <a:bodyPr/>
          <a:lstStyle/>
          <a:p>
            <a:r>
              <a:rPr lang="en-US" sz="2200" dirty="0" smtClean="0"/>
              <a:t>Identify the project’s focus and targeted outcomes. </a:t>
            </a:r>
          </a:p>
          <a:p>
            <a:r>
              <a:rPr lang="en-US" sz="2200" dirty="0" smtClean="0"/>
              <a:t>Should address safety, security and juvenile delinquency issues identified in the Project Narrative. </a:t>
            </a:r>
          </a:p>
          <a:p>
            <a:r>
              <a:rPr lang="en-US" sz="2200" dirty="0" smtClean="0"/>
              <a:t>Represent a step toward accomplishing a goal</a:t>
            </a:r>
          </a:p>
          <a:p>
            <a:r>
              <a:rPr lang="en-US" sz="2200" dirty="0" smtClean="0"/>
              <a:t>Are narrow, precise, tangible, concrete, and can be measured</a:t>
            </a:r>
          </a:p>
          <a:p>
            <a:r>
              <a:rPr lang="en-US" sz="2200" dirty="0" smtClean="0"/>
              <a:t>Be stated in quantifiable terms</a:t>
            </a:r>
          </a:p>
          <a:p>
            <a:r>
              <a:rPr lang="en-US" sz="2200" dirty="0" smtClean="0"/>
              <a:t>Specify the result of activities</a:t>
            </a:r>
          </a:p>
          <a:p>
            <a:r>
              <a:rPr lang="en-US" sz="2200" dirty="0" smtClean="0"/>
              <a:t>Be realistic and capable of being accomplished within the grant period</a:t>
            </a:r>
          </a:p>
          <a:p>
            <a:r>
              <a:rPr lang="en-US" sz="2200" dirty="0" smtClean="0"/>
              <a:t>Directly support the larger goal. </a:t>
            </a:r>
          </a:p>
          <a:p>
            <a:pPr marL="1085850" indent="-1085850">
              <a:spcBef>
                <a:spcPts val="1200"/>
              </a:spcBef>
              <a:buNone/>
              <a:tabLst>
                <a:tab pos="1143000" algn="l"/>
              </a:tabLst>
            </a:pPr>
            <a:r>
              <a:rPr lang="en-US" sz="2200" dirty="0" smtClean="0">
                <a:solidFill>
                  <a:schemeClr val="accent6">
                    <a:lumMod val="50000"/>
                  </a:schemeClr>
                </a:solidFill>
              </a:rPr>
              <a:t>Example: 	Decrease criminal and negative behavior on or near </a:t>
            </a:r>
            <a:br>
              <a:rPr lang="en-US" sz="2200" dirty="0" smtClean="0">
                <a:solidFill>
                  <a:schemeClr val="accent6">
                    <a:lumMod val="50000"/>
                  </a:schemeClr>
                </a:solidFill>
              </a:rPr>
            </a:br>
            <a:r>
              <a:rPr lang="en-US" sz="2200" dirty="0" smtClean="0">
                <a:solidFill>
                  <a:schemeClr val="accent6">
                    <a:lumMod val="50000"/>
                  </a:schemeClr>
                </a:solidFill>
              </a:rPr>
              <a:t>ABC County High School from </a:t>
            </a:r>
            <a:r>
              <a:rPr lang="en-US" sz="2200" b="1" dirty="0" smtClean="0">
                <a:solidFill>
                  <a:schemeClr val="accent6">
                    <a:lumMod val="50000"/>
                  </a:schemeClr>
                </a:solidFill>
              </a:rPr>
              <a:t>13 to 10 cases</a:t>
            </a:r>
            <a:endParaRPr lang="en-US" sz="2200" b="1" dirty="0">
              <a:solidFill>
                <a:schemeClr val="accent6">
                  <a:lumMod val="50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6146532"/>
      </p:ext>
    </p:extLst>
  </p:cSld>
  <p:clrMapOvr>
    <a:masterClrMapping/>
  </p:clrMapOvr>
  <mc:AlternateContent xmlns:mc="http://schemas.openxmlformats.org/markup-compatibility/2006" xmlns:p14="http://schemas.microsoft.com/office/powerpoint/2010/main">
    <mc:Choice Requires="p14">
      <p:transition spd="slow" p14:dur="2000" advTm="46403"/>
    </mc:Choice>
    <mc:Fallback xmlns="">
      <p:transition spd="slow" advTm="4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a:t>
            </a:r>
            <a:endParaRPr lang="en-US" dirty="0"/>
          </a:p>
        </p:txBody>
      </p:sp>
      <p:sp>
        <p:nvSpPr>
          <p:cNvPr id="3" name="Content Placeholder 2"/>
          <p:cNvSpPr>
            <a:spLocks noGrp="1"/>
          </p:cNvSpPr>
          <p:nvPr>
            <p:ph idx="1"/>
          </p:nvPr>
        </p:nvSpPr>
        <p:spPr/>
        <p:txBody>
          <a:bodyPr/>
          <a:lstStyle/>
          <a:p>
            <a:pPr marL="0" indent="0">
              <a:buNone/>
            </a:pPr>
            <a:r>
              <a:rPr lang="en-US" sz="2200" dirty="0" smtClean="0"/>
              <a:t>A specific list of measurable activities and tasks that will be undertaken to accomplish each objective and to complete the project successfully.</a:t>
            </a:r>
          </a:p>
          <a:p>
            <a:pPr marL="0" indent="0">
              <a:buNone/>
            </a:pPr>
            <a:r>
              <a:rPr lang="en-US" sz="2200" dirty="0" smtClean="0">
                <a:solidFill>
                  <a:schemeClr val="accent6">
                    <a:lumMod val="50000"/>
                  </a:schemeClr>
                </a:solidFill>
              </a:rPr>
              <a:t>Examples: </a:t>
            </a:r>
          </a:p>
          <a:p>
            <a:r>
              <a:rPr lang="en-US" sz="2200" dirty="0" smtClean="0">
                <a:solidFill>
                  <a:schemeClr val="accent6">
                    <a:lumMod val="50000"/>
                  </a:schemeClr>
                </a:solidFill>
              </a:rPr>
              <a:t>SRO will meet with the teachers and staff, </a:t>
            </a:r>
            <a:r>
              <a:rPr lang="en-US" sz="2200" b="1" dirty="0" smtClean="0">
                <a:solidFill>
                  <a:schemeClr val="accent6">
                    <a:lumMod val="50000"/>
                  </a:schemeClr>
                </a:solidFill>
              </a:rPr>
              <a:t>monthly,</a:t>
            </a:r>
            <a:r>
              <a:rPr lang="en-US" sz="2200" dirty="0" smtClean="0">
                <a:solidFill>
                  <a:schemeClr val="accent6">
                    <a:lumMod val="50000"/>
                  </a:schemeClr>
                </a:solidFill>
              </a:rPr>
              <a:t> to inform them of at-risk students.</a:t>
            </a:r>
          </a:p>
          <a:p>
            <a:r>
              <a:rPr lang="en-US" sz="2200" dirty="0" smtClean="0">
                <a:solidFill>
                  <a:schemeClr val="accent6">
                    <a:lumMod val="50000"/>
                  </a:schemeClr>
                </a:solidFill>
              </a:rPr>
              <a:t>A marked ABC County patrol vehicle will be parked at a visible location, </a:t>
            </a:r>
            <a:r>
              <a:rPr lang="en-US" sz="2200" b="1" dirty="0" smtClean="0">
                <a:solidFill>
                  <a:schemeClr val="accent6">
                    <a:lumMod val="50000"/>
                  </a:schemeClr>
                </a:solidFill>
              </a:rPr>
              <a:t>3 days a week.</a:t>
            </a:r>
          </a:p>
          <a:p>
            <a:r>
              <a:rPr lang="en-US" sz="2200" dirty="0" smtClean="0">
                <a:solidFill>
                  <a:schemeClr val="accent6">
                    <a:lumMod val="50000"/>
                  </a:schemeClr>
                </a:solidFill>
              </a:rPr>
              <a:t>SRO will present law enforcement practices, relevant laws, and crime prevention to </a:t>
            </a:r>
            <a:r>
              <a:rPr lang="en-US" sz="2200" b="1" dirty="0" smtClean="0">
                <a:solidFill>
                  <a:schemeClr val="accent6">
                    <a:lumMod val="50000"/>
                  </a:schemeClr>
                </a:solidFill>
              </a:rPr>
              <a:t>3 student classes a quarter. </a:t>
            </a:r>
          </a:p>
          <a:p>
            <a:endParaRPr lang="en-US" sz="2000" dirty="0" smtClean="0">
              <a:solidFill>
                <a:srgbClr val="FF0000"/>
              </a:solidFill>
            </a:endParaRPr>
          </a:p>
          <a:p>
            <a:endParaRPr lang="en-US" sz="2000" dirty="0">
              <a:solidFill>
                <a:srgbClr val="FF00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4114084"/>
      </p:ext>
    </p:extLst>
  </p:cSld>
  <p:clrMapOvr>
    <a:masterClrMapping/>
  </p:clrMapOvr>
  <mc:AlternateContent xmlns:mc="http://schemas.openxmlformats.org/markup-compatibility/2006" xmlns:p14="http://schemas.microsoft.com/office/powerpoint/2010/main">
    <mc:Choice Requires="p14">
      <p:transition spd="slow" p14:dur="2000" advTm="19732"/>
    </mc:Choice>
    <mc:Fallback xmlns="">
      <p:transition spd="slow" advTm="19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Retention</a:t>
            </a:r>
            <a:endParaRPr lang="en-US" dirty="0"/>
          </a:p>
        </p:txBody>
      </p:sp>
      <p:sp>
        <p:nvSpPr>
          <p:cNvPr id="3" name="Content Placeholder 2"/>
          <p:cNvSpPr>
            <a:spLocks noGrp="1"/>
          </p:cNvSpPr>
          <p:nvPr>
            <p:ph idx="1"/>
          </p:nvPr>
        </p:nvSpPr>
        <p:spPr/>
        <p:txBody>
          <a:bodyPr/>
          <a:lstStyle/>
          <a:p>
            <a:r>
              <a:rPr lang="en-US" dirty="0"/>
              <a:t>Records pertinent to the award must be retained for a period of three (3) years from the date of submission of the final expenditure report</a:t>
            </a:r>
            <a:r>
              <a:rPr lang="en-US" i="1" dirty="0"/>
              <a:t>. </a:t>
            </a:r>
            <a:endParaRPr lang="en-US" i="1" dirty="0" smtClean="0"/>
          </a:p>
          <a:p>
            <a:r>
              <a:rPr lang="en-US" dirty="0" smtClean="0"/>
              <a:t>Grantee </a:t>
            </a:r>
            <a:r>
              <a:rPr lang="en-US" dirty="0"/>
              <a:t>must provide access, including performance measurement information, in addition to the financial records, supporting documents, statistical records, and other pertinent records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7225628"/>
      </p:ext>
    </p:extLst>
  </p:cSld>
  <p:clrMapOvr>
    <a:masterClrMapping/>
  </p:clrMapOvr>
  <mc:AlternateContent xmlns:mc="http://schemas.openxmlformats.org/markup-compatibility/2006" xmlns:p14="http://schemas.microsoft.com/office/powerpoint/2010/main">
    <mc:Choice Requires="p14">
      <p:transition spd="slow" p14:dur="2000" advTm="31966"/>
    </mc:Choice>
    <mc:Fallback xmlns="">
      <p:transition spd="slow" advTm="3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Retention</a:t>
            </a:r>
            <a:endParaRPr lang="en-US" dirty="0"/>
          </a:p>
        </p:txBody>
      </p:sp>
      <p:sp>
        <p:nvSpPr>
          <p:cNvPr id="3" name="Content Placeholder 2"/>
          <p:cNvSpPr>
            <a:spLocks noGrp="1"/>
          </p:cNvSpPr>
          <p:nvPr>
            <p:ph idx="1"/>
          </p:nvPr>
        </p:nvSpPr>
        <p:spPr/>
        <p:txBody>
          <a:bodyPr/>
          <a:lstStyle/>
          <a:p>
            <a:pPr marL="0" indent="0">
              <a:buNone/>
            </a:pPr>
            <a:r>
              <a:rPr lang="en-US" dirty="0" smtClean="0"/>
              <a:t>For the current grant year and the past three grant years (FY21, FY20, FY19, FY18): </a:t>
            </a:r>
          </a:p>
          <a:p>
            <a:r>
              <a:rPr lang="en-US" sz="2400" dirty="0" smtClean="0"/>
              <a:t>Signed Statement of Award Packages</a:t>
            </a:r>
          </a:p>
          <a:p>
            <a:r>
              <a:rPr lang="en-US" sz="2400" dirty="0" smtClean="0"/>
              <a:t>Signed grant applications</a:t>
            </a:r>
          </a:p>
          <a:p>
            <a:r>
              <a:rPr lang="en-US" sz="2400" dirty="0" smtClean="0"/>
              <a:t>Approved Progress Reports</a:t>
            </a:r>
          </a:p>
          <a:p>
            <a:r>
              <a:rPr lang="en-US" sz="2400" dirty="0" smtClean="0"/>
              <a:t>Approved Financial Reports</a:t>
            </a:r>
          </a:p>
          <a:p>
            <a:r>
              <a:rPr lang="en-US" sz="2400" dirty="0" smtClean="0"/>
              <a:t>Approved special conditions </a:t>
            </a:r>
          </a:p>
          <a:p>
            <a:r>
              <a:rPr lang="en-US" sz="2400" dirty="0" smtClean="0"/>
              <a:t>Grant Adjustment Documentation (amendments, project scope changes)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0954746"/>
      </p:ext>
    </p:extLst>
  </p:cSld>
  <p:clrMapOvr>
    <a:masterClrMapping/>
  </p:clrMapOvr>
  <mc:AlternateContent xmlns:mc="http://schemas.openxmlformats.org/markup-compatibility/2006" xmlns:p14="http://schemas.microsoft.com/office/powerpoint/2010/main">
    <mc:Choice Requires="p14">
      <p:transition spd="slow" p14:dur="2000" advTm="29219"/>
    </mc:Choice>
    <mc:Fallback xmlns="">
      <p:transition spd="slow" advTm="2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Retention</a:t>
            </a:r>
            <a:endParaRPr lang="en-US" dirty="0"/>
          </a:p>
        </p:txBody>
      </p:sp>
      <p:sp>
        <p:nvSpPr>
          <p:cNvPr id="3" name="Content Placeholder 2"/>
          <p:cNvSpPr>
            <a:spLocks noGrp="1"/>
          </p:cNvSpPr>
          <p:nvPr>
            <p:ph idx="1"/>
          </p:nvPr>
        </p:nvSpPr>
        <p:spPr/>
        <p:txBody>
          <a:bodyPr/>
          <a:lstStyle/>
          <a:p>
            <a:pPr marL="0" indent="0">
              <a:buNone/>
            </a:pPr>
            <a:r>
              <a:rPr lang="en-US" dirty="0" smtClean="0"/>
              <a:t>For the current grant year (FY21):</a:t>
            </a:r>
          </a:p>
          <a:p>
            <a:r>
              <a:rPr lang="en-US" sz="2400" dirty="0" smtClean="0"/>
              <a:t>Signed Memorandum of Understanding</a:t>
            </a:r>
          </a:p>
          <a:p>
            <a:r>
              <a:rPr lang="en-US" sz="2400" dirty="0" smtClean="0"/>
              <a:t>General Orders or Standard Operating Procedures</a:t>
            </a:r>
          </a:p>
          <a:p>
            <a:r>
              <a:rPr lang="en-US" sz="2400" dirty="0" smtClean="0"/>
              <a:t>Training and certification documents</a:t>
            </a:r>
          </a:p>
          <a:p>
            <a:r>
              <a:rPr lang="en-US" sz="2400" dirty="0" smtClean="0"/>
              <a:t>Evidence that supports the information reported on progress reports (e.g. outlook calendar, calls for service, check lists, Power School reports)</a:t>
            </a:r>
          </a:p>
          <a:p>
            <a:r>
              <a:rPr lang="en-US" sz="2400" dirty="0" smtClean="0"/>
              <a:t>Evidence of the financial system accurately recording the receipt, obligation, and expenditure of grant funds</a:t>
            </a:r>
          </a:p>
          <a:p>
            <a:r>
              <a:rPr lang="en-US" sz="2400" dirty="0" smtClean="0"/>
              <a:t>Personnel time sheets for grant funded employees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5507400"/>
      </p:ext>
    </p:extLst>
  </p:cSld>
  <p:clrMapOvr>
    <a:masterClrMapping/>
  </p:clrMapOvr>
  <mc:AlternateContent xmlns:mc="http://schemas.openxmlformats.org/markup-compatibility/2006" xmlns:p14="http://schemas.microsoft.com/office/powerpoint/2010/main">
    <mc:Choice Requires="p14">
      <p:transition spd="slow" p14:dur="2000" advTm="60035"/>
    </mc:Choice>
    <mc:Fallback xmlns="">
      <p:transition spd="slow" advTm="6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Requirements</a:t>
            </a:r>
            <a:endParaRPr lang="en-US" dirty="0"/>
          </a:p>
        </p:txBody>
      </p:sp>
      <p:sp>
        <p:nvSpPr>
          <p:cNvPr id="3" name="Content Placeholder 2"/>
          <p:cNvSpPr>
            <a:spLocks noGrp="1"/>
          </p:cNvSpPr>
          <p:nvPr>
            <p:ph idx="1"/>
          </p:nvPr>
        </p:nvSpPr>
        <p:spPr/>
        <p:txBody>
          <a:bodyPr/>
          <a:lstStyle/>
          <a:p>
            <a:r>
              <a:rPr lang="en-US" sz="1800" b="1" dirty="0"/>
              <a:t>FINANCIAL REPORTS </a:t>
            </a:r>
            <a:r>
              <a:rPr lang="en-US" sz="1800" dirty="0"/>
              <a:t>are due within 15 days after the end of each calendar quarter </a:t>
            </a:r>
            <a:r>
              <a:rPr lang="en-US" sz="1800" dirty="0" smtClean="0"/>
              <a:t>and must </a:t>
            </a:r>
            <a:r>
              <a:rPr lang="en-US" sz="1800" dirty="0"/>
              <a:t>be approved by your locality’s Financial Officer. Reports are required even if </a:t>
            </a:r>
            <a:r>
              <a:rPr lang="en-US" sz="1800" dirty="0" smtClean="0"/>
              <a:t>no expenditures </a:t>
            </a:r>
            <a:r>
              <a:rPr lang="en-US" sz="1800" dirty="0"/>
              <a:t>occurred during the quarter. If the due date falls on a weekend or </a:t>
            </a:r>
            <a:r>
              <a:rPr lang="en-US" sz="1800" dirty="0" smtClean="0"/>
              <a:t>non-business day</a:t>
            </a:r>
            <a:r>
              <a:rPr lang="en-US" sz="1800" dirty="0"/>
              <a:t>, the report is due on the next business day. </a:t>
            </a:r>
          </a:p>
          <a:p>
            <a:r>
              <a:rPr lang="en-US" sz="1800" b="1" dirty="0" smtClean="0"/>
              <a:t>PROGRESS </a:t>
            </a:r>
            <a:r>
              <a:rPr lang="en-US" sz="1800" b="1" dirty="0"/>
              <a:t>REPORTS </a:t>
            </a:r>
            <a:r>
              <a:rPr lang="en-US" sz="1800" dirty="0"/>
              <a:t>for most grant programs are due within 15 days after the end </a:t>
            </a:r>
            <a:r>
              <a:rPr lang="en-US" sz="1800" dirty="0" smtClean="0"/>
              <a:t>of each </a:t>
            </a:r>
            <a:r>
              <a:rPr lang="en-US" sz="1800" dirty="0"/>
              <a:t>calendar quarter and must be approved by your DCJS Grant Monitor</a:t>
            </a:r>
            <a:r>
              <a:rPr lang="en-US" sz="1800" dirty="0" smtClean="0"/>
              <a:t>.</a:t>
            </a:r>
          </a:p>
          <a:p>
            <a:endParaRPr lang="en-US" sz="1800" dirty="0"/>
          </a:p>
          <a:p>
            <a:r>
              <a:rPr lang="en-US" sz="1800" b="1" dirty="0" smtClean="0"/>
              <a:t>Reporting Schedule</a:t>
            </a:r>
          </a:p>
          <a:p>
            <a:endParaRPr lang="en-US" sz="1800" dirty="0">
              <a:solidFill>
                <a:srgbClr val="FF0000"/>
              </a:solidFill>
            </a:endParaRPr>
          </a:p>
        </p:txBody>
      </p:sp>
      <p:pic>
        <p:nvPicPr>
          <p:cNvPr id="4" name="Picture 3"/>
          <p:cNvPicPr>
            <a:picLocks noChangeAspect="1"/>
          </p:cNvPicPr>
          <p:nvPr/>
        </p:nvPicPr>
        <p:blipFill>
          <a:blip r:embed="rId5"/>
          <a:stretch>
            <a:fillRect/>
          </a:stretch>
        </p:blipFill>
        <p:spPr>
          <a:xfrm>
            <a:off x="2774894" y="3430272"/>
            <a:ext cx="4981575" cy="250507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7179558"/>
      </p:ext>
    </p:extLst>
  </p:cSld>
  <p:clrMapOvr>
    <a:masterClrMapping/>
  </p:clrMapOvr>
  <mc:AlternateContent xmlns:mc="http://schemas.openxmlformats.org/markup-compatibility/2006" xmlns:p14="http://schemas.microsoft.com/office/powerpoint/2010/main">
    <mc:Choice Requires="p14">
      <p:transition spd="slow" p14:dur="2000" advTm="48633"/>
    </mc:Choice>
    <mc:Fallback xmlns="">
      <p:transition spd="slow" advTm="4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Requirements</a:t>
            </a:r>
            <a:endParaRPr lang="en-US" dirty="0"/>
          </a:p>
        </p:txBody>
      </p:sp>
      <p:sp>
        <p:nvSpPr>
          <p:cNvPr id="3" name="Content Placeholder 2"/>
          <p:cNvSpPr>
            <a:spLocks noGrp="1"/>
          </p:cNvSpPr>
          <p:nvPr>
            <p:ph idx="1"/>
          </p:nvPr>
        </p:nvSpPr>
        <p:spPr/>
        <p:txBody>
          <a:bodyPr/>
          <a:lstStyle/>
          <a:p>
            <a:r>
              <a:rPr lang="en-US" sz="1800" b="1" dirty="0"/>
              <a:t>REQUEST FOR FUNDS </a:t>
            </a:r>
            <a:r>
              <a:rPr lang="en-US" sz="1800" dirty="0"/>
              <a:t>for most grant programs are processed quarterly. Requests </a:t>
            </a:r>
            <a:r>
              <a:rPr lang="en-US" sz="1800" dirty="0" smtClean="0"/>
              <a:t>must be </a:t>
            </a:r>
            <a:r>
              <a:rPr lang="en-US" sz="1800" dirty="0"/>
              <a:t>preceded by the previous quarter’s financial and approved progress reports</a:t>
            </a:r>
            <a:r>
              <a:rPr lang="en-US" sz="1800" dirty="0" smtClean="0"/>
              <a:t>. </a:t>
            </a:r>
          </a:p>
          <a:p>
            <a:r>
              <a:rPr lang="en-US" sz="1800" b="1" dirty="0" smtClean="0"/>
              <a:t>BUDGET </a:t>
            </a:r>
            <a:r>
              <a:rPr lang="en-US" sz="1800" b="1" dirty="0"/>
              <a:t>AMENDMENTS </a:t>
            </a:r>
            <a:r>
              <a:rPr lang="en-US" sz="1800" dirty="0"/>
              <a:t>can be submitted for most DCJS programs with prior </a:t>
            </a:r>
            <a:r>
              <a:rPr lang="en-US" sz="1800" dirty="0" smtClean="0"/>
              <a:t>approval through </a:t>
            </a:r>
            <a:r>
              <a:rPr lang="en-US" sz="1800" dirty="0"/>
              <a:t>our online Grants Management Information System (GMIS). Please review </a:t>
            </a:r>
            <a:r>
              <a:rPr lang="en-US" sz="1800" dirty="0" smtClean="0"/>
              <a:t>your Special </a:t>
            </a:r>
            <a:r>
              <a:rPr lang="en-US" sz="1800" dirty="0"/>
              <a:t>Conditions carefully to determine the requirements and procedures for </a:t>
            </a:r>
            <a:r>
              <a:rPr lang="en-US" sz="1800" dirty="0" smtClean="0"/>
              <a:t>amending budgets</a:t>
            </a:r>
            <a:r>
              <a:rPr lang="en-US" sz="1800" dirty="0"/>
              <a:t>. </a:t>
            </a:r>
            <a:endParaRPr lang="en-US" sz="1800" i="1" dirty="0"/>
          </a:p>
          <a:p>
            <a:r>
              <a:rPr lang="en-US" sz="1800" b="1" dirty="0" smtClean="0"/>
              <a:t>GRANT </a:t>
            </a:r>
            <a:r>
              <a:rPr lang="en-US" sz="1800" b="1" dirty="0"/>
              <a:t>CLOSEOUT: </a:t>
            </a:r>
            <a:r>
              <a:rPr lang="en-US" sz="1800" dirty="0"/>
              <a:t>The last quarterly financial report of a project using federal </a:t>
            </a:r>
            <a:r>
              <a:rPr lang="en-US" sz="1800" dirty="0" smtClean="0"/>
              <a:t>funds must </a:t>
            </a:r>
            <a:r>
              <a:rPr lang="en-US" sz="1800" dirty="0"/>
              <a:t>indicate any unpaid obligations that may exist at the expiration of the grant </a:t>
            </a:r>
            <a:r>
              <a:rPr lang="en-US" sz="1800" dirty="0" smtClean="0"/>
              <a:t>award period</a:t>
            </a:r>
            <a:r>
              <a:rPr lang="en-US" sz="1800" dirty="0"/>
              <a:t>. The </a:t>
            </a:r>
            <a:r>
              <a:rPr lang="en-US" sz="1800" dirty="0" err="1"/>
              <a:t>subgrantee</a:t>
            </a:r>
            <a:r>
              <a:rPr lang="en-US" sz="1800" dirty="0"/>
              <a:t> has up to 45 days from the end of the award period to liquidate </a:t>
            </a:r>
            <a:r>
              <a:rPr lang="en-US" sz="1800" dirty="0" smtClean="0"/>
              <a:t>any unpaid </a:t>
            </a:r>
            <a:r>
              <a:rPr lang="en-US" sz="1800" dirty="0"/>
              <a:t>obligations and submit a final financial report. The liquidation period exists to </a:t>
            </a:r>
            <a:r>
              <a:rPr lang="en-US" sz="1800" dirty="0" smtClean="0"/>
              <a:t>allow projects </a:t>
            </a:r>
            <a:r>
              <a:rPr lang="en-US" sz="1800" dirty="0"/>
              <a:t>time to receive final invoices and make final payments -- no new obligations </a:t>
            </a:r>
            <a:r>
              <a:rPr lang="en-US" sz="1800" dirty="0" smtClean="0"/>
              <a:t>may be </a:t>
            </a:r>
            <a:r>
              <a:rPr lang="en-US" sz="1800" dirty="0"/>
              <a:t>incurred during this </a:t>
            </a:r>
            <a:r>
              <a:rPr lang="en-US" sz="1800" dirty="0" smtClean="0"/>
              <a:t>period.</a:t>
            </a:r>
            <a:endParaRPr lang="en-US" sz="1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0456328"/>
      </p:ext>
    </p:extLst>
  </p:cSld>
  <p:clrMapOvr>
    <a:masterClrMapping/>
  </p:clrMapOvr>
  <mc:AlternateContent xmlns:mc="http://schemas.openxmlformats.org/markup-compatibility/2006" xmlns:p14="http://schemas.microsoft.com/office/powerpoint/2010/main">
    <mc:Choice Requires="p14">
      <p:transition spd="slow" p14:dur="2000" advTm="36319"/>
    </mc:Choice>
    <mc:Fallback xmlns="">
      <p:transition spd="slow" advTm="36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expect?</a:t>
            </a:r>
            <a:endParaRPr lang="en-US" dirty="0"/>
          </a:p>
        </p:txBody>
      </p:sp>
      <p:sp>
        <p:nvSpPr>
          <p:cNvPr id="3" name="Content Placeholder 2"/>
          <p:cNvSpPr>
            <a:spLocks noGrp="1"/>
          </p:cNvSpPr>
          <p:nvPr>
            <p:ph idx="1"/>
          </p:nvPr>
        </p:nvSpPr>
        <p:spPr/>
        <p:txBody>
          <a:bodyPr/>
          <a:lstStyle/>
          <a:p>
            <a:r>
              <a:rPr lang="en-US" dirty="0" smtClean="0"/>
              <a:t>Statement of Grant Award Package</a:t>
            </a:r>
          </a:p>
          <a:p>
            <a:r>
              <a:rPr lang="en-US" dirty="0" smtClean="0"/>
              <a:t>Special Conditions</a:t>
            </a:r>
          </a:p>
          <a:p>
            <a:r>
              <a:rPr lang="en-US" dirty="0"/>
              <a:t>Goals and Objectives</a:t>
            </a:r>
          </a:p>
          <a:p>
            <a:r>
              <a:rPr lang="en-US" dirty="0" smtClean="0"/>
              <a:t>Documentation Retention</a:t>
            </a:r>
          </a:p>
          <a:p>
            <a:r>
              <a:rPr lang="en-US" dirty="0" smtClean="0"/>
              <a:t>Reporting Requirements</a:t>
            </a:r>
          </a:p>
          <a:p>
            <a:r>
              <a:rPr lang="en-US" dirty="0" smtClean="0"/>
              <a:t>Grants Management Information System (GMIS)</a:t>
            </a:r>
          </a:p>
          <a:p>
            <a:r>
              <a:rPr lang="en-US" dirty="0" smtClean="0"/>
              <a:t>Program Update Form</a:t>
            </a:r>
          </a:p>
          <a:p>
            <a:r>
              <a:rPr lang="en-US" dirty="0" smtClean="0"/>
              <a:t>DCJS Contacts</a:t>
            </a:r>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1183255"/>
      </p:ext>
    </p:extLst>
  </p:cSld>
  <p:clrMapOvr>
    <a:masterClrMapping/>
  </p:clrMapOvr>
  <mc:AlternateContent xmlns:mc="http://schemas.openxmlformats.org/markup-compatibility/2006" xmlns:p14="http://schemas.microsoft.com/office/powerpoint/2010/main">
    <mc:Choice Requires="p14">
      <p:transition spd="slow" p14:dur="2000" advTm="32251"/>
    </mc:Choice>
    <mc:Fallback xmlns="">
      <p:transition spd="slow" advTm="3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SRO Progress Report</a:t>
            </a:r>
            <a:endParaRPr lang="en-US" dirty="0"/>
          </a:p>
        </p:txBody>
      </p:sp>
      <p:pic>
        <p:nvPicPr>
          <p:cNvPr id="4" name="Content Placeholder 3"/>
          <p:cNvPicPr>
            <a:picLocks noGrp="1" noChangeAspect="1"/>
          </p:cNvPicPr>
          <p:nvPr>
            <p:ph idx="1"/>
          </p:nvPr>
        </p:nvPicPr>
        <p:blipFill>
          <a:blip r:embed="rId5"/>
          <a:stretch>
            <a:fillRect/>
          </a:stretch>
        </p:blipFill>
        <p:spPr>
          <a:xfrm>
            <a:off x="212669" y="1159190"/>
            <a:ext cx="8253413" cy="486876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4473447"/>
      </p:ext>
    </p:extLst>
  </p:cSld>
  <p:clrMapOvr>
    <a:masterClrMapping/>
  </p:clrMapOvr>
  <mc:AlternateContent xmlns:mc="http://schemas.openxmlformats.org/markup-compatibility/2006" xmlns:p14="http://schemas.microsoft.com/office/powerpoint/2010/main">
    <mc:Choice Requires="p14">
      <p:transition spd="slow" p14:dur="2000" advTm="86136"/>
    </mc:Choice>
    <mc:Fallback xmlns="">
      <p:transition spd="slow" advTm="8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SRO Progress Report</a:t>
            </a:r>
            <a:endParaRPr lang="en-US" dirty="0"/>
          </a:p>
        </p:txBody>
      </p:sp>
      <p:pic>
        <p:nvPicPr>
          <p:cNvPr id="4" name="Content Placeholder 3"/>
          <p:cNvPicPr>
            <a:picLocks noGrp="1" noChangeAspect="1"/>
          </p:cNvPicPr>
          <p:nvPr>
            <p:ph idx="1"/>
          </p:nvPr>
        </p:nvPicPr>
        <p:blipFill>
          <a:blip r:embed="rId5"/>
          <a:stretch>
            <a:fillRect/>
          </a:stretch>
        </p:blipFill>
        <p:spPr>
          <a:xfrm>
            <a:off x="957344" y="1223258"/>
            <a:ext cx="7229311" cy="492671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8271279"/>
      </p:ext>
    </p:extLst>
  </p:cSld>
  <p:clrMapOvr>
    <a:masterClrMapping/>
  </p:clrMapOvr>
  <mc:AlternateContent xmlns:mc="http://schemas.openxmlformats.org/markup-compatibility/2006" xmlns:p14="http://schemas.microsoft.com/office/powerpoint/2010/main">
    <mc:Choice Requires="p14">
      <p:transition spd="slow" p14:dur="2000" advTm="59239"/>
    </mc:Choice>
    <mc:Fallback xmlns="">
      <p:transition spd="slow" advTm="5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573141" y="1592263"/>
            <a:ext cx="8300403" cy="346846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0001441"/>
      </p:ext>
    </p:extLst>
  </p:cSld>
  <p:clrMapOvr>
    <a:masterClrMapping/>
  </p:clrMapOvr>
  <mc:AlternateContent xmlns:mc="http://schemas.openxmlformats.org/markup-compatibility/2006" xmlns:p14="http://schemas.microsoft.com/office/powerpoint/2010/main">
    <mc:Choice Requires="p14">
      <p:transition spd="slow" p14:dur="2000" advTm="19535"/>
    </mc:Choice>
    <mc:Fallback xmlns="">
      <p:transition spd="slow" advTm="1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614855" y="1265652"/>
            <a:ext cx="7605925" cy="491443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538045"/>
      </p:ext>
    </p:extLst>
  </p:cSld>
  <p:clrMapOvr>
    <a:masterClrMapping/>
  </p:clrMapOvr>
  <mc:AlternateContent xmlns:mc="http://schemas.openxmlformats.org/markup-compatibility/2006" xmlns:p14="http://schemas.microsoft.com/office/powerpoint/2010/main">
    <mc:Choice Requires="p14">
      <p:transition spd="slow" p14:dur="2000" advTm="27825"/>
    </mc:Choice>
    <mc:Fallback xmlns="">
      <p:transition spd="slow" advTm="2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SRO Progress Report </a:t>
            </a:r>
          </a:p>
        </p:txBody>
      </p:sp>
      <p:pic>
        <p:nvPicPr>
          <p:cNvPr id="4" name="Content Placeholder 3"/>
          <p:cNvPicPr>
            <a:picLocks noGrp="1" noChangeAspect="1"/>
          </p:cNvPicPr>
          <p:nvPr>
            <p:ph idx="1"/>
          </p:nvPr>
        </p:nvPicPr>
        <p:blipFill>
          <a:blip r:embed="rId5"/>
          <a:stretch>
            <a:fillRect/>
          </a:stretch>
        </p:blipFill>
        <p:spPr>
          <a:xfrm>
            <a:off x="457200" y="1186923"/>
            <a:ext cx="8254810" cy="2388039"/>
          </a:xfrm>
          <a:prstGeom prst="rect">
            <a:avLst/>
          </a:prstGeom>
        </p:spPr>
      </p:pic>
      <p:pic>
        <p:nvPicPr>
          <p:cNvPr id="5" name="Picture 4"/>
          <p:cNvPicPr>
            <a:picLocks noChangeAspect="1"/>
          </p:cNvPicPr>
          <p:nvPr/>
        </p:nvPicPr>
        <p:blipFill>
          <a:blip r:embed="rId6"/>
          <a:stretch>
            <a:fillRect/>
          </a:stretch>
        </p:blipFill>
        <p:spPr>
          <a:xfrm>
            <a:off x="717681" y="3503505"/>
            <a:ext cx="7733847" cy="178650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7863116"/>
      </p:ext>
    </p:extLst>
  </p:cSld>
  <p:clrMapOvr>
    <a:masterClrMapping/>
  </p:clrMapOvr>
  <mc:AlternateContent xmlns:mc="http://schemas.openxmlformats.org/markup-compatibility/2006" xmlns:p14="http://schemas.microsoft.com/office/powerpoint/2010/main">
    <mc:Choice Requires="p14">
      <p:transition spd="slow" p14:dur="2000" advTm="32760"/>
    </mc:Choice>
    <mc:Fallback xmlns="">
      <p:transition spd="slow" advTm="3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1087262" y="1091573"/>
            <a:ext cx="6969476" cy="508350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0041223"/>
      </p:ext>
    </p:extLst>
  </p:cSld>
  <p:clrMapOvr>
    <a:masterClrMapping/>
  </p:clrMapOvr>
  <mc:AlternateContent xmlns:mc="http://schemas.openxmlformats.org/markup-compatibility/2006" xmlns:p14="http://schemas.microsoft.com/office/powerpoint/2010/main">
    <mc:Choice Requires="p14">
      <p:transition spd="slow" p14:dur="2000" advTm="88883"/>
    </mc:Choice>
    <mc:Fallback xmlns="">
      <p:transition spd="slow" advTm="88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100775" y="1242916"/>
            <a:ext cx="8942450" cy="416690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2813005"/>
      </p:ext>
    </p:extLst>
  </p:cSld>
  <p:clrMapOvr>
    <a:masterClrMapping/>
  </p:clrMapOvr>
  <mc:AlternateContent xmlns:mc="http://schemas.openxmlformats.org/markup-compatibility/2006" xmlns:p14="http://schemas.microsoft.com/office/powerpoint/2010/main">
    <mc:Choice Requires="p14">
      <p:transition spd="slow" p14:dur="2000" advTm="28789"/>
    </mc:Choice>
    <mc:Fallback xmlns="">
      <p:transition spd="slow" advTm="2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SSO Progress Report</a:t>
            </a:r>
            <a:endParaRPr lang="en-US" dirty="0"/>
          </a:p>
        </p:txBody>
      </p:sp>
      <p:pic>
        <p:nvPicPr>
          <p:cNvPr id="4" name="Content Placeholder 3"/>
          <p:cNvPicPr>
            <a:picLocks noGrp="1" noChangeAspect="1"/>
          </p:cNvPicPr>
          <p:nvPr>
            <p:ph idx="1"/>
          </p:nvPr>
        </p:nvPicPr>
        <p:blipFill>
          <a:blip r:embed="rId5"/>
          <a:stretch>
            <a:fillRect/>
          </a:stretch>
        </p:blipFill>
        <p:spPr>
          <a:xfrm>
            <a:off x="709612" y="1242400"/>
            <a:ext cx="8103312" cy="445398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1606868"/>
      </p:ext>
    </p:extLst>
  </p:cSld>
  <p:clrMapOvr>
    <a:masterClrMapping/>
  </p:clrMapOvr>
  <mc:AlternateContent xmlns:mc="http://schemas.openxmlformats.org/markup-compatibility/2006" xmlns:p14="http://schemas.microsoft.com/office/powerpoint/2010/main">
    <mc:Choice Requires="p14">
      <p:transition spd="slow" p14:dur="2000" advTm="24628"/>
    </mc:Choice>
    <mc:Fallback xmlns="">
      <p:transition spd="slow" advTm="24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SSO Progress </a:t>
            </a:r>
            <a:r>
              <a:rPr lang="en-US" dirty="0" smtClean="0"/>
              <a:t>Report</a:t>
            </a:r>
            <a:endParaRPr lang="en-US" dirty="0"/>
          </a:p>
        </p:txBody>
      </p:sp>
      <p:pic>
        <p:nvPicPr>
          <p:cNvPr id="6" name="Content Placeholder 5"/>
          <p:cNvPicPr>
            <a:picLocks noGrp="1" noChangeAspect="1"/>
          </p:cNvPicPr>
          <p:nvPr>
            <p:ph idx="1"/>
          </p:nvPr>
        </p:nvPicPr>
        <p:blipFill>
          <a:blip r:embed="rId5"/>
          <a:stretch>
            <a:fillRect/>
          </a:stretch>
        </p:blipFill>
        <p:spPr>
          <a:xfrm>
            <a:off x="907666" y="1155293"/>
            <a:ext cx="7594795" cy="459003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0772645"/>
      </p:ext>
    </p:extLst>
  </p:cSld>
  <p:clrMapOvr>
    <a:masterClrMapping/>
  </p:clrMapOvr>
  <mc:AlternateContent xmlns:mc="http://schemas.openxmlformats.org/markup-compatibility/2006" xmlns:p14="http://schemas.microsoft.com/office/powerpoint/2010/main">
    <mc:Choice Requires="p14">
      <p:transition spd="slow" p14:dur="2000" advTm="53269"/>
    </mc:Choice>
    <mc:Fallback xmlns="">
      <p:transition spd="slow" advTm="5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669516" y="1182413"/>
            <a:ext cx="7804968" cy="476605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3630414"/>
      </p:ext>
    </p:extLst>
  </p:cSld>
  <p:clrMapOvr>
    <a:masterClrMapping/>
  </p:clrMapOvr>
  <mc:AlternateContent xmlns:mc="http://schemas.openxmlformats.org/markup-compatibility/2006" xmlns:p14="http://schemas.microsoft.com/office/powerpoint/2010/main">
    <mc:Choice Requires="p14">
      <p:transition spd="slow" p14:dur="2000" advTm="48527"/>
    </mc:Choice>
    <mc:Fallback xmlns="">
      <p:transition spd="slow" advTm="4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Package</a:t>
            </a:r>
            <a:endParaRPr lang="en-US" dirty="0"/>
          </a:p>
        </p:txBody>
      </p:sp>
      <p:sp>
        <p:nvSpPr>
          <p:cNvPr id="3" name="Content Placeholder 2"/>
          <p:cNvSpPr>
            <a:spLocks noGrp="1"/>
          </p:cNvSpPr>
          <p:nvPr>
            <p:ph idx="1"/>
          </p:nvPr>
        </p:nvSpPr>
        <p:spPr/>
        <p:txBody>
          <a:bodyPr/>
          <a:lstStyle/>
          <a:p>
            <a:r>
              <a:rPr lang="en-US" sz="2400" dirty="0" smtClean="0"/>
              <a:t>Acceptance of the grant award constitutes its agreement that the grantee assumes full responsibility for the management of all aspects of the grant and the activities funded by the grant. </a:t>
            </a:r>
          </a:p>
          <a:p>
            <a:r>
              <a:rPr lang="en-US" sz="2400" dirty="0" smtClean="0"/>
              <a:t>By signing the Statement of Grant Award/Acceptance, the grantee agrees to comply with all 24 special conditions</a:t>
            </a:r>
          </a:p>
          <a:p>
            <a:r>
              <a:rPr lang="en-US" sz="2400" dirty="0" smtClean="0"/>
              <a:t>It includes: </a:t>
            </a:r>
          </a:p>
          <a:p>
            <a:pPr lvl="1"/>
            <a:r>
              <a:rPr lang="en-US" sz="2000" dirty="0" smtClean="0"/>
              <a:t>The Award Letter</a:t>
            </a:r>
          </a:p>
          <a:p>
            <a:pPr lvl="1"/>
            <a:r>
              <a:rPr lang="en-US" sz="2000" dirty="0" smtClean="0"/>
              <a:t>Statement of Grant Award (SOGA)</a:t>
            </a:r>
          </a:p>
          <a:p>
            <a:pPr lvl="1"/>
            <a:r>
              <a:rPr lang="en-US" sz="2000" dirty="0" smtClean="0"/>
              <a:t>Special Conditions</a:t>
            </a:r>
          </a:p>
          <a:p>
            <a:pPr lvl="1"/>
            <a:r>
              <a:rPr lang="en-US" sz="2000" dirty="0" smtClean="0"/>
              <a:t>Reporting Requirements</a:t>
            </a:r>
          </a:p>
          <a:p>
            <a:pPr lvl="1"/>
            <a:r>
              <a:rPr lang="en-US" sz="2000" dirty="0" smtClean="0"/>
              <a:t>Reporting Schedule</a:t>
            </a:r>
            <a:endParaRPr lang="en-US" sz="2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1336945"/>
      </p:ext>
    </p:extLst>
  </p:cSld>
  <p:clrMapOvr>
    <a:masterClrMapping/>
  </p:clrMapOvr>
  <mc:AlternateContent xmlns:mc="http://schemas.openxmlformats.org/markup-compatibility/2006" xmlns:p14="http://schemas.microsoft.com/office/powerpoint/2010/main">
    <mc:Choice Requires="p14">
      <p:transition spd="slow" p14:dur="2000" advTm="33263"/>
    </mc:Choice>
    <mc:Fallback xmlns="">
      <p:transition spd="slow" advTm="3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221578" y="1529256"/>
            <a:ext cx="8700844" cy="33371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7707685"/>
      </p:ext>
    </p:extLst>
  </p:cSld>
  <p:clrMapOvr>
    <a:masterClrMapping/>
  </p:clrMapOvr>
  <mc:AlternateContent xmlns:mc="http://schemas.openxmlformats.org/markup-compatibility/2006" xmlns:p14="http://schemas.microsoft.com/office/powerpoint/2010/main">
    <mc:Choice Requires="p14">
      <p:transition spd="slow" p14:dur="2000" advTm="19343"/>
    </mc:Choice>
    <mc:Fallback xmlns="">
      <p:transition spd="slow" advTm="1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827033" y="1153181"/>
            <a:ext cx="7489934" cy="499679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9270489"/>
      </p:ext>
    </p:extLst>
  </p:cSld>
  <p:clrMapOvr>
    <a:masterClrMapping/>
  </p:clrMapOvr>
  <mc:AlternateContent xmlns:mc="http://schemas.openxmlformats.org/markup-compatibility/2006" xmlns:p14="http://schemas.microsoft.com/office/powerpoint/2010/main">
    <mc:Choice Requires="p14">
      <p:transition spd="slow" p14:dur="2000" advTm="40923"/>
    </mc:Choice>
    <mc:Fallback xmlns="">
      <p:transition spd="slow" advTm="4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SSO Progress </a:t>
            </a:r>
            <a:r>
              <a:rPr lang="en-US" dirty="0" smtClean="0"/>
              <a:t>Report</a:t>
            </a:r>
            <a:endParaRPr lang="en-US" dirty="0"/>
          </a:p>
        </p:txBody>
      </p:sp>
      <p:pic>
        <p:nvPicPr>
          <p:cNvPr id="4" name="Content Placeholder 3"/>
          <p:cNvPicPr>
            <a:picLocks noGrp="1" noChangeAspect="1"/>
          </p:cNvPicPr>
          <p:nvPr>
            <p:ph idx="1"/>
          </p:nvPr>
        </p:nvPicPr>
        <p:blipFill>
          <a:blip r:embed="rId5"/>
          <a:stretch>
            <a:fillRect/>
          </a:stretch>
        </p:blipFill>
        <p:spPr>
          <a:xfrm>
            <a:off x="234011" y="1135118"/>
            <a:ext cx="8675977" cy="462794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4496337"/>
      </p:ext>
    </p:extLst>
  </p:cSld>
  <p:clrMapOvr>
    <a:masterClrMapping/>
  </p:clrMapOvr>
  <mc:AlternateContent xmlns:mc="http://schemas.openxmlformats.org/markup-compatibility/2006" xmlns:p14="http://schemas.microsoft.com/office/powerpoint/2010/main">
    <mc:Choice Requires="p14">
      <p:transition spd="slow" p14:dur="2000" advTm="23936"/>
    </mc:Choice>
    <mc:Fallback xmlns="">
      <p:transition spd="slow" advTm="2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Management Information System (GMIS)</a:t>
            </a:r>
            <a:endParaRPr lang="en-US" dirty="0"/>
          </a:p>
        </p:txBody>
      </p:sp>
      <p:pic>
        <p:nvPicPr>
          <p:cNvPr id="4"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14940" y="1598613"/>
            <a:ext cx="6514119"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6636774" y="3738870"/>
            <a:ext cx="1828800" cy="2214562"/>
          </a:xfrm>
          <a:prstGeom prst="straightConnector1">
            <a:avLst/>
          </a:prstGeom>
          <a:ln w="41275">
            <a:solidFill>
              <a:srgbClr val="92B45C"/>
            </a:solidFill>
            <a:tailEnd type="arrow"/>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0425731"/>
      </p:ext>
    </p:extLst>
  </p:cSld>
  <p:clrMapOvr>
    <a:masterClrMapping/>
  </p:clrMapOvr>
  <mc:AlternateContent xmlns:mc="http://schemas.openxmlformats.org/markup-compatibility/2006" xmlns:p14="http://schemas.microsoft.com/office/powerpoint/2010/main">
    <mc:Choice Requires="p14">
      <p:transition spd="slow" p14:dur="2000" advTm="35089"/>
    </mc:Choice>
    <mc:Fallback xmlns="">
      <p:transition spd="slow" advTm="3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Login/Announcements</a:t>
            </a:r>
            <a:endParaRPr lang="en-US" dirty="0"/>
          </a:p>
        </p:txBody>
      </p:sp>
      <p:pic>
        <p:nvPicPr>
          <p:cNvPr id="4"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12344" t="5534" r="12009" b="43810"/>
          <a:stretch>
            <a:fillRect/>
          </a:stretch>
        </p:blipFill>
        <p:spPr bwMode="auto">
          <a:xfrm>
            <a:off x="457200" y="1299628"/>
            <a:ext cx="8229600" cy="440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8721361"/>
      </p:ext>
    </p:extLst>
  </p:cSld>
  <p:clrMapOvr>
    <a:masterClrMapping/>
  </p:clrMapOvr>
  <mc:AlternateContent xmlns:mc="http://schemas.openxmlformats.org/markup-compatibility/2006" xmlns:p14="http://schemas.microsoft.com/office/powerpoint/2010/main">
    <mc:Choice Requires="p14">
      <p:transition spd="slow" p14:dur="2000" advTm="30894"/>
    </mc:Choice>
    <mc:Fallback xmlns="">
      <p:transition spd="slow" advTm="3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Enter Existing Grant Number</a:t>
            </a:r>
            <a:endParaRPr lang="en-US" dirty="0"/>
          </a:p>
        </p:txBody>
      </p:sp>
      <p:pic>
        <p:nvPicPr>
          <p:cNvPr id="4"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13940" t="7085" r="4301" b="42053"/>
          <a:stretch>
            <a:fillRect/>
          </a:stretch>
        </p:blipFill>
        <p:spPr bwMode="auto">
          <a:xfrm>
            <a:off x="457200" y="1489990"/>
            <a:ext cx="8229600" cy="4095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8507190"/>
      </p:ext>
    </p:extLst>
  </p:cSld>
  <p:clrMapOvr>
    <a:masterClrMapping/>
  </p:clrMapOvr>
  <mc:AlternateContent xmlns:mc="http://schemas.openxmlformats.org/markup-compatibility/2006" xmlns:p14="http://schemas.microsoft.com/office/powerpoint/2010/main">
    <mc:Choice Requires="p14">
      <p:transition spd="slow" p14:dur="2000" advTm="33946"/>
    </mc:Choice>
    <mc:Fallback xmlns="">
      <p:transition spd="slow" advTm="3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Main Menu</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34293" y="1316391"/>
            <a:ext cx="7875414"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804050"/>
      </p:ext>
    </p:extLst>
  </p:cSld>
  <p:clrMapOvr>
    <a:masterClrMapping/>
  </p:clrMapOvr>
  <mc:AlternateContent xmlns:mc="http://schemas.openxmlformats.org/markup-compatibility/2006" xmlns:p14="http://schemas.microsoft.com/office/powerpoint/2010/main">
    <mc:Choice Requires="p14">
      <p:transition spd="slow" p14:dur="2000" advTm="25491"/>
    </mc:Choice>
    <mc:Fallback xmlns="">
      <p:transition spd="slow" advTm="25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SOGA</a:t>
            </a:r>
            <a:endParaRPr lang="en-US" dirty="0"/>
          </a:p>
        </p:txBody>
      </p:sp>
      <p:pic>
        <p:nvPicPr>
          <p:cNvPr id="4"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34293" y="1248658"/>
            <a:ext cx="7875414"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1926070" y="2060016"/>
            <a:ext cx="921774" cy="462116"/>
          </a:xfrm>
          <a:prstGeom prst="straightConnector1">
            <a:avLst/>
          </a:prstGeom>
          <a:ln w="38100">
            <a:solidFill>
              <a:srgbClr val="92B45C"/>
            </a:solidFill>
            <a:tailEnd type="arrow"/>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8069471"/>
      </p:ext>
    </p:extLst>
  </p:cSld>
  <p:clrMapOvr>
    <a:masterClrMapping/>
  </p:clrMapOvr>
  <mc:AlternateContent xmlns:mc="http://schemas.openxmlformats.org/markup-compatibility/2006" xmlns:p14="http://schemas.microsoft.com/office/powerpoint/2010/main">
    <mc:Choice Requires="p14">
      <p:transition spd="slow" p14:dur="2000" advTm="18559"/>
    </mc:Choice>
    <mc:Fallback xmlns="">
      <p:transition spd="slow" advTm="1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Special Conditions</a:t>
            </a:r>
            <a:endParaRPr lang="en-US" dirty="0"/>
          </a:p>
        </p:txBody>
      </p:sp>
      <p:pic>
        <p:nvPicPr>
          <p:cNvPr id="4"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7200" y="2281687"/>
            <a:ext cx="8229600" cy="251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0" y="3537832"/>
            <a:ext cx="766916" cy="117987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8060075"/>
      </p:ext>
    </p:extLst>
  </p:cSld>
  <p:clrMapOvr>
    <a:masterClrMapping/>
  </p:clrMapOvr>
  <mc:AlternateContent xmlns:mc="http://schemas.openxmlformats.org/markup-compatibility/2006" xmlns:p14="http://schemas.microsoft.com/office/powerpoint/2010/main">
    <mc:Choice Requires="p14">
      <p:transition spd="slow" p14:dur="2000" advTm="33421"/>
    </mc:Choice>
    <mc:Fallback xmlns="">
      <p:transition spd="slow" advTm="3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View Budget  </a:t>
            </a:r>
            <a:endParaRPr lang="en-US" dirty="0"/>
          </a:p>
        </p:txBody>
      </p:sp>
      <p:pic>
        <p:nvPicPr>
          <p:cNvPr id="4"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42943" y="1407542"/>
            <a:ext cx="7858113" cy="4578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166614" y="2037853"/>
            <a:ext cx="766916" cy="1032387"/>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2094431"/>
      </p:ext>
    </p:extLst>
  </p:cSld>
  <p:clrMapOvr>
    <a:masterClrMapping/>
  </p:clrMapOvr>
  <mc:AlternateContent xmlns:mc="http://schemas.openxmlformats.org/markup-compatibility/2006" xmlns:p14="http://schemas.microsoft.com/office/powerpoint/2010/main">
    <mc:Choice Requires="p14">
      <p:transition spd="slow" p14:dur="2000" advTm="37951"/>
    </mc:Choice>
    <mc:Fallback xmlns="">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2265216540"/>
              </p:ext>
            </p:extLst>
          </p:nvPr>
        </p:nvGraphicFramePr>
        <p:xfrm>
          <a:off x="2102999" y="159014"/>
          <a:ext cx="4938001" cy="6065245"/>
        </p:xfrm>
        <a:graphic>
          <a:graphicData uri="http://schemas.openxmlformats.org/presentationml/2006/ole">
            <mc:AlternateContent xmlns:mc="http://schemas.openxmlformats.org/markup-compatibility/2006">
              <mc:Choice xmlns:v="urn:schemas-microsoft-com:vml" Requires="v">
                <p:oleObj spid="_x0000_s1095" name="Document" r:id="rId6" imgW="6359694" imgH="7810942" progId="Word.Document.12">
                  <p:embed/>
                </p:oleObj>
              </mc:Choice>
              <mc:Fallback>
                <p:oleObj name="Document" r:id="rId6" imgW="6359694" imgH="7810942" progId="Word.Document.12">
                  <p:embed/>
                  <p:pic>
                    <p:nvPicPr>
                      <p:cNvPr id="0" name=""/>
                      <p:cNvPicPr/>
                      <p:nvPr/>
                    </p:nvPicPr>
                    <p:blipFill>
                      <a:blip r:embed="rId7"/>
                      <a:stretch>
                        <a:fillRect/>
                      </a:stretch>
                    </p:blipFill>
                    <p:spPr>
                      <a:xfrm>
                        <a:off x="2102999" y="159014"/>
                        <a:ext cx="4938001" cy="6065245"/>
                      </a:xfrm>
                      <a:prstGeom prst="rect">
                        <a:avLst/>
                      </a:prstGeom>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4206632"/>
      </p:ext>
    </p:extLst>
  </p:cSld>
  <p:clrMapOvr>
    <a:masterClrMapping/>
  </p:clrMapOvr>
  <mc:AlternateContent xmlns:mc="http://schemas.openxmlformats.org/markup-compatibility/2006" xmlns:p14="http://schemas.microsoft.com/office/powerpoint/2010/main">
    <mc:Choice Requires="p14">
      <p:transition spd="slow" p14:dur="2000" advTm="58064"/>
    </mc:Choice>
    <mc:Fallback xmlns="">
      <p:transition spd="slow" advTm="5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Enter Financial Report</a:t>
            </a:r>
            <a:endParaRPr lang="en-US" dirty="0"/>
          </a:p>
        </p:txBody>
      </p:sp>
      <p:pic>
        <p:nvPicPr>
          <p:cNvPr id="4"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90692" y="1407542"/>
            <a:ext cx="5762616"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913932" y="1875854"/>
            <a:ext cx="914400" cy="9144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5209703"/>
      </p:ext>
    </p:extLst>
  </p:cSld>
  <p:clrMapOvr>
    <a:masterClrMapping/>
  </p:clrMapOvr>
  <mc:AlternateContent xmlns:mc="http://schemas.openxmlformats.org/markup-compatibility/2006" xmlns:p14="http://schemas.microsoft.com/office/powerpoint/2010/main">
    <mc:Choice Requires="p14">
      <p:transition spd="slow" p14:dur="2000" advTm="40167"/>
    </mc:Choice>
    <mc:Fallback xmlns="">
      <p:transition spd="slow" advTm="40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Revise Financial Reports</a:t>
            </a:r>
            <a:br>
              <a:rPr lang="en-US" dirty="0" smtClean="0"/>
            </a:br>
            <a:r>
              <a:rPr lang="en-US" sz="2000" dirty="0" smtClean="0"/>
              <a:t>Can modify unapproved, pre-submitted, or Saved Financial/Reports</a:t>
            </a:r>
            <a:endParaRPr lang="en-US" dirty="0"/>
          </a:p>
        </p:txBody>
      </p:sp>
      <p:pic>
        <p:nvPicPr>
          <p:cNvPr id="4"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70171" y="1407542"/>
            <a:ext cx="5803658"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032153" y="2141325"/>
            <a:ext cx="766916" cy="117987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9741460"/>
      </p:ext>
    </p:extLst>
  </p:cSld>
  <p:clrMapOvr>
    <a:masterClrMapping/>
  </p:clrMapOvr>
  <mc:AlternateContent xmlns:mc="http://schemas.openxmlformats.org/markup-compatibility/2006" xmlns:p14="http://schemas.microsoft.com/office/powerpoint/2010/main">
    <mc:Choice Requires="p14">
      <p:transition spd="slow" p14:dur="2000" advTm="35563"/>
    </mc:Choice>
    <mc:Fallback xmlns="">
      <p:transition spd="slow" advTm="3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Financial Reports</a:t>
            </a:r>
            <a:br>
              <a:rPr lang="en-US" dirty="0" smtClean="0"/>
            </a:br>
            <a:r>
              <a:rPr lang="en-US" sz="2000" dirty="0" smtClean="0"/>
              <a:t>To view a summarized listing of all Quarterly Financial Reports submitted, select “View Status -&gt; Financial Reports” from the menu.</a:t>
            </a:r>
            <a:endParaRPr lang="en-US" sz="2000" dirty="0"/>
          </a:p>
        </p:txBody>
      </p:sp>
      <p:pic>
        <p:nvPicPr>
          <p:cNvPr id="4"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71562" y="1643591"/>
            <a:ext cx="70008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457200" y="2940782"/>
            <a:ext cx="614362" cy="73163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0182673"/>
      </p:ext>
    </p:extLst>
  </p:cSld>
  <p:clrMapOvr>
    <a:masterClrMapping/>
  </p:clrMapOvr>
  <mc:AlternateContent xmlns:mc="http://schemas.openxmlformats.org/markup-compatibility/2006" xmlns:p14="http://schemas.microsoft.com/office/powerpoint/2010/main">
    <mc:Choice Requires="p14">
      <p:transition spd="slow" p14:dur="2000" advTm="31326"/>
    </mc:Choice>
    <mc:Fallback xmlns="">
      <p:transition spd="slow" advTm="3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Upload Progress Reports</a:t>
            </a:r>
            <a:endParaRPr lang="en-US" dirty="0"/>
          </a:p>
        </p:txBody>
      </p:sp>
      <p:pic>
        <p:nvPicPr>
          <p:cNvPr id="4" name="Picture 16"/>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110411" y="1407542"/>
            <a:ext cx="6923177" cy="45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57199" y="1860022"/>
            <a:ext cx="766916" cy="117987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5543963"/>
      </p:ext>
    </p:extLst>
  </p:cSld>
  <p:clrMapOvr>
    <a:masterClrMapping/>
  </p:clrMapOvr>
  <mc:AlternateContent xmlns:mc="http://schemas.openxmlformats.org/markup-compatibility/2006" xmlns:p14="http://schemas.microsoft.com/office/powerpoint/2010/main">
    <mc:Choice Requires="p14">
      <p:transition spd="slow" p14:dur="2000" advTm="68463"/>
    </mc:Choice>
    <mc:Fallback xmlns="">
      <p:transition spd="slow" advTm="68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Progress Reports</a:t>
            </a:r>
            <a:br>
              <a:rPr lang="en-US" dirty="0" smtClean="0"/>
            </a:br>
            <a:r>
              <a:rPr lang="en-US" sz="2000" dirty="0" smtClean="0"/>
              <a:t>This screen displays a listing of all Progress Reports filed successfully with DCJS.</a:t>
            </a:r>
            <a:endParaRPr lang="en-US" sz="2000" dirty="0"/>
          </a:p>
        </p:txBody>
      </p:sp>
      <p:pic>
        <p:nvPicPr>
          <p:cNvPr id="4" name="Picture 1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68663" y="1407542"/>
            <a:ext cx="7806673" cy="45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73741" y="2274763"/>
            <a:ext cx="766916" cy="117987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9241981"/>
      </p:ext>
    </p:extLst>
  </p:cSld>
  <p:clrMapOvr>
    <a:masterClrMapping/>
  </p:clrMapOvr>
  <mc:AlternateContent xmlns:mc="http://schemas.openxmlformats.org/markup-compatibility/2006" xmlns:p14="http://schemas.microsoft.com/office/powerpoint/2010/main">
    <mc:Choice Requires="p14">
      <p:transition spd="slow" p14:dur="2000" advTm="22957"/>
    </mc:Choice>
    <mc:Fallback xmlns="">
      <p:transition spd="slow" advTm="2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Request for Funds</a:t>
            </a:r>
            <a:endParaRPr lang="en-US" dirty="0"/>
          </a:p>
        </p:txBody>
      </p:sp>
      <p:pic>
        <p:nvPicPr>
          <p:cNvPr id="8" name="Picture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804100" y="1293813"/>
            <a:ext cx="5535799"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833809" y="1595646"/>
            <a:ext cx="1086405" cy="74058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0364358"/>
      </p:ext>
    </p:extLst>
  </p:cSld>
  <p:clrMapOvr>
    <a:masterClrMapping/>
  </p:clrMapOvr>
  <mc:AlternateContent xmlns:mc="http://schemas.openxmlformats.org/markup-compatibility/2006" xmlns:p14="http://schemas.microsoft.com/office/powerpoint/2010/main">
    <mc:Choice Requires="p14">
      <p:transition spd="slow" p14:dur="2000" advTm="45947"/>
    </mc:Choice>
    <mc:Fallback xmlns="">
      <p:transition spd="slow" advTm="4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Request for Funds: Revise</a:t>
            </a:r>
            <a:br>
              <a:rPr lang="en-US" dirty="0" smtClean="0"/>
            </a:br>
            <a:r>
              <a:rPr lang="en-US" sz="2000" dirty="0" smtClean="0"/>
              <a:t>Under Applications, you may revise your previously submitted request if you have made an error and the Finance Officer has not approved the request. </a:t>
            </a:r>
            <a:endParaRPr lang="en-US" sz="2000" dirty="0"/>
          </a:p>
        </p:txBody>
      </p:sp>
      <p:pic>
        <p:nvPicPr>
          <p:cNvPr id="4"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22609" r="11304" b="57143"/>
          <a:stretch>
            <a:fillRect/>
          </a:stretch>
        </p:blipFill>
        <p:spPr bwMode="auto">
          <a:xfrm>
            <a:off x="1166946" y="2530290"/>
            <a:ext cx="6810108" cy="271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3442778"/>
      </p:ext>
    </p:extLst>
  </p:cSld>
  <p:clrMapOvr>
    <a:masterClrMapping/>
  </p:clrMapOvr>
  <mc:AlternateContent xmlns:mc="http://schemas.openxmlformats.org/markup-compatibility/2006" xmlns:p14="http://schemas.microsoft.com/office/powerpoint/2010/main">
    <mc:Choice Requires="p14">
      <p:transition spd="slow" p14:dur="2000" advTm="12828"/>
    </mc:Choice>
    <mc:Fallback xmlns="">
      <p:transition spd="slow" advTm="1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GMIS: Vouchers</a:t>
            </a:r>
            <a:br>
              <a:rPr lang="en-US" dirty="0" smtClean="0"/>
            </a:br>
            <a:endParaRPr lang="en-US" sz="2000" dirty="0"/>
          </a:p>
        </p:txBody>
      </p:sp>
      <p:pic>
        <p:nvPicPr>
          <p:cNvPr id="4" name="Picture 10"/>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19587" y="1297847"/>
            <a:ext cx="7704826" cy="45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454738" y="2704339"/>
            <a:ext cx="529698" cy="54885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2502320"/>
      </p:ext>
    </p:extLst>
  </p:cSld>
  <p:clrMapOvr>
    <a:masterClrMapping/>
  </p:clrMapOvr>
  <mc:AlternateContent xmlns:mc="http://schemas.openxmlformats.org/markup-compatibility/2006" xmlns:p14="http://schemas.microsoft.com/office/powerpoint/2010/main">
    <mc:Choice Requires="p14">
      <p:transition spd="slow" p14:dur="2000" advTm="37287"/>
    </mc:Choice>
    <mc:Fallback xmlns="">
      <p:transition spd="slow" advTm="3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Change Form</a:t>
            </a:r>
            <a:endParaRPr lang="en-US" dirty="0"/>
          </a:p>
        </p:txBody>
      </p:sp>
      <p:sp>
        <p:nvSpPr>
          <p:cNvPr id="6" name="Content Placeholder 5"/>
          <p:cNvSpPr>
            <a:spLocks noGrp="1"/>
          </p:cNvSpPr>
          <p:nvPr>
            <p:ph sz="half" idx="1"/>
          </p:nvPr>
        </p:nvSpPr>
        <p:spPr>
          <a:xfrm>
            <a:off x="454981" y="1407542"/>
            <a:ext cx="4062089" cy="4578982"/>
          </a:xfrm>
        </p:spPr>
        <p:txBody>
          <a:bodyPr/>
          <a:lstStyle/>
          <a:p>
            <a:r>
              <a:rPr lang="en-US" sz="2400" dirty="0" smtClean="0"/>
              <a:t>Special Condition #16</a:t>
            </a:r>
          </a:p>
          <a:p>
            <a:r>
              <a:rPr lang="en-US" sz="2400" dirty="0" smtClean="0"/>
              <a:t>Required to notify DCJS within 30 days of any personnel changes. </a:t>
            </a:r>
          </a:p>
          <a:p>
            <a:r>
              <a:rPr lang="en-US" sz="2400" dirty="0" smtClean="0"/>
              <a:t>Any changes to grant funded staff, Project Director, Project Administrator, or Finance Officer</a:t>
            </a:r>
          </a:p>
          <a:p>
            <a:r>
              <a:rPr lang="en-US" sz="2400" dirty="0" smtClean="0"/>
              <a:t>Must be signed by the Project Administrator if there is a change in the Project Director, Project Administrator, or Finance Officer.</a:t>
            </a:r>
            <a:endParaRPr lang="en-US" sz="2400" dirty="0"/>
          </a:p>
        </p:txBody>
      </p:sp>
      <p:pic>
        <p:nvPicPr>
          <p:cNvPr id="8" name="Content Placeholder 7"/>
          <p:cNvPicPr>
            <a:picLocks noGrp="1" noChangeAspect="1"/>
          </p:cNvPicPr>
          <p:nvPr>
            <p:ph sz="half" idx="2"/>
          </p:nvPr>
        </p:nvPicPr>
        <p:blipFill>
          <a:blip r:embed="rId4"/>
          <a:stretch>
            <a:fillRect/>
          </a:stretch>
        </p:blipFill>
        <p:spPr>
          <a:xfrm>
            <a:off x="4514850" y="1115856"/>
            <a:ext cx="4393384" cy="574214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7872000"/>
      </p:ext>
    </p:extLst>
  </p:cSld>
  <p:clrMapOvr>
    <a:masterClrMapping/>
  </p:clrMapOvr>
  <mc:AlternateContent xmlns:mc="http://schemas.openxmlformats.org/markup-compatibility/2006" xmlns:p14="http://schemas.microsoft.com/office/powerpoint/2010/main">
    <mc:Choice Requires="p14">
      <p:transition spd="slow" p14:dur="2000" advTm="33099"/>
    </mc:Choice>
    <mc:Fallback xmlns="">
      <p:transition spd="slow" advTm="3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Contacting DCJS</a:t>
            </a:r>
            <a:endParaRPr lang="en-US" dirty="0"/>
          </a:p>
        </p:txBody>
      </p:sp>
      <p:sp>
        <p:nvSpPr>
          <p:cNvPr id="3" name="Content Placeholder 2"/>
          <p:cNvSpPr>
            <a:spLocks noGrp="1"/>
          </p:cNvSpPr>
          <p:nvPr>
            <p:ph idx="1"/>
          </p:nvPr>
        </p:nvSpPr>
        <p:spPr>
          <a:xfrm>
            <a:off x="457200" y="1265652"/>
            <a:ext cx="8450317" cy="4677947"/>
          </a:xfrm>
        </p:spPr>
        <p:txBody>
          <a:bodyPr/>
          <a:lstStyle/>
          <a:p>
            <a:r>
              <a:rPr lang="en-US" sz="2000" dirty="0" smtClean="0"/>
              <a:t>Progress reports: Grant Monitor</a:t>
            </a:r>
          </a:p>
          <a:p>
            <a:r>
              <a:rPr lang="en-US" sz="2000" dirty="0" smtClean="0"/>
              <a:t>Goals and Objectives: Grant Monitor</a:t>
            </a:r>
          </a:p>
          <a:p>
            <a:r>
              <a:rPr lang="en-US" sz="2000" dirty="0" smtClean="0"/>
              <a:t>Budget Amendment: Grant Monitor</a:t>
            </a:r>
          </a:p>
          <a:p>
            <a:r>
              <a:rPr lang="en-US" sz="2000" dirty="0" smtClean="0"/>
              <a:t>Financial Reporting: Bill Dodd or Mark </a:t>
            </a:r>
            <a:r>
              <a:rPr lang="en-US" sz="2000" dirty="0" err="1" smtClean="0"/>
              <a:t>Fero</a:t>
            </a:r>
            <a:endParaRPr lang="en-US" sz="2000" dirty="0" smtClean="0"/>
          </a:p>
          <a:p>
            <a:r>
              <a:rPr lang="en-US" sz="2000" dirty="0" smtClean="0"/>
              <a:t>Request for Funds: Bill Dodd or Mark </a:t>
            </a:r>
            <a:r>
              <a:rPr lang="en-US" sz="2000" dirty="0" err="1" smtClean="0"/>
              <a:t>Fero</a:t>
            </a:r>
            <a:endParaRPr lang="en-US" sz="2000" dirty="0" smtClean="0"/>
          </a:p>
          <a:p>
            <a:r>
              <a:rPr lang="en-US" sz="2000" dirty="0" smtClean="0"/>
              <a:t>Grant Closeout: Andrew Wooldridge or Mark </a:t>
            </a:r>
            <a:r>
              <a:rPr lang="en-US" sz="2000" dirty="0" err="1" smtClean="0"/>
              <a:t>Fero</a:t>
            </a:r>
            <a:endParaRPr lang="en-US" sz="2000" dirty="0" smtClean="0"/>
          </a:p>
          <a:p>
            <a:r>
              <a:rPr lang="en-US" sz="2000" dirty="0" smtClean="0"/>
              <a:t>GMIS: </a:t>
            </a:r>
            <a:r>
              <a:rPr lang="en-US" sz="2000" dirty="0" smtClean="0">
                <a:hlinkClick r:id="rId4"/>
              </a:rPr>
              <a:t>grantsweb@dcjs.virginia.gov</a:t>
            </a:r>
            <a:endParaRPr lang="en-US" sz="2000" dirty="0"/>
          </a:p>
          <a:p>
            <a:endParaRPr lang="en-US" sz="2000" dirty="0" smtClean="0"/>
          </a:p>
          <a:p>
            <a:pPr marL="0" indent="0">
              <a:buNone/>
            </a:pPr>
            <a:r>
              <a:rPr lang="en-US" sz="2000" dirty="0"/>
              <a:t>For financial questions, contact </a:t>
            </a:r>
            <a:endParaRPr lang="en-US" sz="2000" dirty="0" smtClean="0"/>
          </a:p>
          <a:p>
            <a:r>
              <a:rPr lang="en-US" sz="2000" dirty="0" smtClean="0"/>
              <a:t>Bill </a:t>
            </a:r>
            <a:r>
              <a:rPr lang="en-US" sz="2000" dirty="0"/>
              <a:t>Dodd at (804) 371-0638 or </a:t>
            </a:r>
            <a:r>
              <a:rPr lang="en-US" sz="2000" dirty="0" smtClean="0">
                <a:hlinkClick r:id="rId5"/>
              </a:rPr>
              <a:t>bill.dodd@dcjs.virginia.gov</a:t>
            </a:r>
            <a:r>
              <a:rPr lang="en-US" sz="2000" dirty="0" smtClean="0"/>
              <a:t>  </a:t>
            </a:r>
          </a:p>
          <a:p>
            <a:r>
              <a:rPr lang="en-US" sz="2000" dirty="0" smtClean="0"/>
              <a:t>Mark </a:t>
            </a:r>
            <a:r>
              <a:rPr lang="en-US" sz="2000" dirty="0" err="1"/>
              <a:t>Fero</a:t>
            </a:r>
            <a:r>
              <a:rPr lang="en-US" sz="2000" dirty="0"/>
              <a:t> at (804) 225-2782 or </a:t>
            </a:r>
            <a:r>
              <a:rPr lang="en-US" sz="2000" dirty="0" smtClean="0">
                <a:hlinkClick r:id="rId6"/>
              </a:rPr>
              <a:t>mark.fero@dcjs.virginia.gov</a:t>
            </a:r>
            <a:r>
              <a:rPr lang="en-US" sz="2000" dirty="0" smtClean="0"/>
              <a:t>.</a:t>
            </a:r>
          </a:p>
          <a:p>
            <a:r>
              <a:rPr lang="en-US" sz="2000" dirty="0" smtClean="0"/>
              <a:t>Andrew Wooldridge at (804) 225-1863 or </a:t>
            </a:r>
            <a:r>
              <a:rPr lang="en-US" sz="2000" dirty="0" smtClean="0">
                <a:hlinkClick r:id="rId7"/>
              </a:rPr>
              <a:t>andrew.wooldridge@dcjs.virginia.gov</a:t>
            </a:r>
            <a:endParaRPr lang="en-US" sz="2000" dirty="0"/>
          </a:p>
          <a:p>
            <a:endParaRPr lang="en-US" sz="20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8709589"/>
      </p:ext>
    </p:extLst>
  </p:cSld>
  <p:clrMapOvr>
    <a:masterClrMapping/>
  </p:clrMapOvr>
  <mc:AlternateContent xmlns:mc="http://schemas.openxmlformats.org/markup-compatibility/2006" xmlns:p14="http://schemas.microsoft.com/office/powerpoint/2010/main">
    <mc:Choice Requires="p14">
      <p:transition spd="slow" p14:dur="2000" advTm="42871"/>
    </mc:Choice>
    <mc:Fallback xmlns="">
      <p:transition spd="slow" advTm="4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Package </a:t>
            </a:r>
            <a:br>
              <a:rPr lang="en-US" dirty="0" smtClean="0"/>
            </a:br>
            <a:r>
              <a:rPr lang="en-US" sz="2800" dirty="0" smtClean="0"/>
              <a:t>General Conditions for all DCJS state funded awards</a:t>
            </a:r>
            <a:br>
              <a:rPr lang="en-US" sz="2800" dirty="0" smtClean="0"/>
            </a:br>
            <a:endParaRPr lang="en-US" sz="2800" dirty="0"/>
          </a:p>
        </p:txBody>
      </p:sp>
      <p:sp>
        <p:nvSpPr>
          <p:cNvPr id="3" name="Content Placeholder 2"/>
          <p:cNvSpPr>
            <a:spLocks noGrp="1"/>
          </p:cNvSpPr>
          <p:nvPr>
            <p:ph idx="1"/>
          </p:nvPr>
        </p:nvSpPr>
        <p:spPr/>
        <p:txBody>
          <a:bodyPr numCol="2"/>
          <a:lstStyle/>
          <a:p>
            <a:pPr marL="514350" indent="-514350">
              <a:buFont typeface="+mj-lt"/>
              <a:buAutoNum type="arabicPeriod"/>
            </a:pPr>
            <a:r>
              <a:rPr lang="en-US" sz="2000" dirty="0" smtClean="0"/>
              <a:t>Performance and obligation periods</a:t>
            </a:r>
          </a:p>
          <a:p>
            <a:pPr marL="514350" indent="-514350">
              <a:buFont typeface="+mj-lt"/>
              <a:buAutoNum type="arabicPeriod"/>
            </a:pPr>
            <a:r>
              <a:rPr lang="en-US" sz="2000" dirty="0" smtClean="0"/>
              <a:t>Financial management systems</a:t>
            </a:r>
          </a:p>
          <a:p>
            <a:pPr marL="514350" indent="-514350">
              <a:buFont typeface="+mj-lt"/>
              <a:buAutoNum type="arabicPeriod"/>
            </a:pPr>
            <a:r>
              <a:rPr lang="en-US" sz="2000" dirty="0" smtClean="0"/>
              <a:t>Access to grant records</a:t>
            </a:r>
          </a:p>
          <a:p>
            <a:pPr marL="514350" indent="-514350">
              <a:buFont typeface="+mj-lt"/>
              <a:buAutoNum type="arabicPeriod"/>
            </a:pPr>
            <a:r>
              <a:rPr lang="en-US" sz="2000" dirty="0" smtClean="0"/>
              <a:t>Documentation requirements</a:t>
            </a:r>
          </a:p>
          <a:p>
            <a:pPr marL="514350" indent="-514350">
              <a:buFont typeface="+mj-lt"/>
              <a:buAutoNum type="arabicPeriod"/>
            </a:pPr>
            <a:r>
              <a:rPr lang="en-US" sz="2000" dirty="0" smtClean="0"/>
              <a:t>Additional monitoring requirements</a:t>
            </a:r>
          </a:p>
          <a:p>
            <a:pPr marL="514350" indent="-514350">
              <a:buFont typeface="+mj-lt"/>
              <a:buAutoNum type="arabicPeriod"/>
            </a:pPr>
            <a:r>
              <a:rPr lang="en-US" sz="2000" dirty="0" smtClean="0"/>
              <a:t>Record retention and access</a:t>
            </a:r>
          </a:p>
          <a:p>
            <a:pPr marL="514350" indent="-514350">
              <a:buFont typeface="+mj-lt"/>
              <a:buAutoNum type="arabicPeriod"/>
            </a:pPr>
            <a:r>
              <a:rPr lang="en-US" sz="2000" dirty="0" smtClean="0"/>
              <a:t>Non-Supplanting requirement</a:t>
            </a:r>
          </a:p>
          <a:p>
            <a:pPr marL="514350" indent="-514350">
              <a:buFont typeface="+mj-lt"/>
              <a:buAutoNum type="arabicPeriod"/>
            </a:pPr>
            <a:r>
              <a:rPr lang="en-US" sz="2000" dirty="0" smtClean="0"/>
              <a:t>Travel Policy</a:t>
            </a:r>
          </a:p>
          <a:p>
            <a:pPr marL="514350" indent="-514350">
              <a:buFont typeface="+mj-lt"/>
              <a:buAutoNum type="arabicPeriod"/>
            </a:pPr>
            <a:r>
              <a:rPr lang="en-US" sz="2000" dirty="0" smtClean="0"/>
              <a:t>Project Initiation</a:t>
            </a:r>
          </a:p>
          <a:p>
            <a:pPr marL="514350" indent="-514350">
              <a:buFont typeface="+mj-lt"/>
              <a:buAutoNum type="arabicPeriod"/>
            </a:pPr>
            <a:r>
              <a:rPr lang="en-US" sz="2000" dirty="0" smtClean="0"/>
              <a:t>Budget Amendments</a:t>
            </a:r>
          </a:p>
          <a:p>
            <a:pPr marL="514350" indent="-514350">
              <a:buFont typeface="+mj-lt"/>
              <a:buAutoNum type="arabicPeriod"/>
            </a:pPr>
            <a:r>
              <a:rPr lang="en-US" sz="2000" dirty="0" smtClean="0"/>
              <a:t>Financial Audits</a:t>
            </a:r>
          </a:p>
          <a:p>
            <a:pPr marL="514350" indent="-514350">
              <a:buFont typeface="+mj-lt"/>
              <a:buAutoNum type="arabicPeriod"/>
            </a:pPr>
            <a:r>
              <a:rPr lang="en-US" sz="2000" dirty="0" smtClean="0"/>
              <a:t>Project Income</a:t>
            </a:r>
          </a:p>
          <a:p>
            <a:pPr marL="514350" indent="-514350">
              <a:buFont typeface="+mj-lt"/>
              <a:buAutoNum type="arabicPeriod"/>
            </a:pPr>
            <a:r>
              <a:rPr lang="en-US" sz="2000" dirty="0" smtClean="0"/>
              <a:t>Required reports</a:t>
            </a:r>
          </a:p>
          <a:p>
            <a:pPr marL="514350" indent="-514350">
              <a:buFont typeface="+mj-lt"/>
              <a:buAutoNum type="arabicPeriod"/>
            </a:pPr>
            <a:r>
              <a:rPr lang="en-US" sz="2000" dirty="0" smtClean="0"/>
              <a:t>Delegation of responsibility</a:t>
            </a:r>
          </a:p>
          <a:p>
            <a:pPr marL="514350" indent="-514350">
              <a:buFont typeface="+mj-lt"/>
              <a:buAutoNum type="arabicPeriod"/>
            </a:pPr>
            <a:r>
              <a:rPr lang="en-US" sz="2000" dirty="0" smtClean="0"/>
              <a:t>Procurement</a:t>
            </a:r>
          </a:p>
          <a:p>
            <a:pPr marL="514350" indent="-514350">
              <a:buFont typeface="+mj-lt"/>
              <a:buAutoNum type="arabicPeriod"/>
            </a:pPr>
            <a:r>
              <a:rPr lang="en-US" sz="2000" dirty="0" smtClean="0"/>
              <a:t>Change in personnel</a:t>
            </a:r>
          </a:p>
          <a:p>
            <a:pPr marL="514350" indent="-514350">
              <a:buFont typeface="+mj-lt"/>
              <a:buAutoNum type="arabicPeriod"/>
            </a:pPr>
            <a:r>
              <a:rPr lang="en-US" sz="2000" dirty="0" smtClean="0"/>
              <a:t>Nondiscrimination under state grants and programs</a:t>
            </a:r>
          </a:p>
          <a:p>
            <a:pPr marL="0" indent="0">
              <a:buNone/>
            </a:pPr>
            <a:endParaRPr lang="en-US"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0647048"/>
      </p:ext>
    </p:extLst>
  </p:cSld>
  <p:clrMapOvr>
    <a:masterClrMapping/>
  </p:clrMapOvr>
  <mc:AlternateContent xmlns:mc="http://schemas.openxmlformats.org/markup-compatibility/2006" xmlns:p14="http://schemas.microsoft.com/office/powerpoint/2010/main">
    <mc:Choice Requires="p14">
      <p:transition spd="slow" p14:dur="2000" advTm="27461"/>
    </mc:Choice>
    <mc:Fallback xmlns="">
      <p:transition spd="slow" advTm="2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your main contact person?</a:t>
            </a:r>
            <a:endParaRPr lang="en-US" dirty="0"/>
          </a:p>
        </p:txBody>
      </p:sp>
      <p:sp>
        <p:nvSpPr>
          <p:cNvPr id="3" name="Content Placeholder 2"/>
          <p:cNvSpPr>
            <a:spLocks noGrp="1"/>
          </p:cNvSpPr>
          <p:nvPr>
            <p:ph idx="1"/>
          </p:nvPr>
        </p:nvSpPr>
        <p:spPr/>
        <p:txBody>
          <a:bodyPr/>
          <a:lstStyle/>
          <a:p>
            <a:r>
              <a:rPr lang="en-US" dirty="0" smtClean="0"/>
              <a:t>This should be the person who will have day-to-day responsibility for managing the project and who will be the contact if DCJS needs project-related information.</a:t>
            </a:r>
          </a:p>
          <a:p>
            <a:r>
              <a:rPr lang="en-US" dirty="0" smtClean="0"/>
              <a:t>If this person is different than the one listed as the Project Director on the grant, send name, email address, and phone number to your Grant Monitor.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4029461"/>
      </p:ext>
    </p:extLst>
  </p:cSld>
  <p:clrMapOvr>
    <a:masterClrMapping/>
  </p:clrMapOvr>
  <mc:AlternateContent xmlns:mc="http://schemas.openxmlformats.org/markup-compatibility/2006" xmlns:p14="http://schemas.microsoft.com/office/powerpoint/2010/main">
    <mc:Choice Requires="p14">
      <p:transition spd="slow" p14:dur="2000" advTm="72227"/>
    </mc:Choice>
    <mc:Fallback xmlns="">
      <p:transition spd="slow" advTm="7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Center for School and Campus Safety Grant Staff</a:t>
            </a:r>
            <a:endParaRPr lang="en-US" dirty="0"/>
          </a:p>
        </p:txBody>
      </p:sp>
      <p:sp>
        <p:nvSpPr>
          <p:cNvPr id="3" name="Content Placeholder 2"/>
          <p:cNvSpPr>
            <a:spLocks noGrp="1"/>
          </p:cNvSpPr>
          <p:nvPr>
            <p:ph idx="1"/>
          </p:nvPr>
        </p:nvSpPr>
        <p:spPr/>
        <p:txBody>
          <a:bodyPr/>
          <a:lstStyle/>
          <a:p>
            <a:pPr>
              <a:spcBef>
                <a:spcPts val="600"/>
              </a:spcBef>
            </a:pPr>
            <a:r>
              <a:rPr lang="en-US" sz="1800" dirty="0" smtClean="0"/>
              <a:t>Michelle Miles, SRO/SSO Grant Program Specialist</a:t>
            </a:r>
          </a:p>
          <a:p>
            <a:pPr indent="0">
              <a:spcBef>
                <a:spcPts val="600"/>
              </a:spcBef>
              <a:buNone/>
            </a:pPr>
            <a:r>
              <a:rPr lang="en-US" sz="1800" dirty="0" smtClean="0"/>
              <a:t>804-225-1846</a:t>
            </a:r>
          </a:p>
          <a:p>
            <a:pPr indent="0">
              <a:spcBef>
                <a:spcPts val="600"/>
              </a:spcBef>
              <a:buNone/>
            </a:pPr>
            <a:r>
              <a:rPr lang="en-US" sz="1800" dirty="0" smtClean="0">
                <a:hlinkClick r:id="rId4"/>
              </a:rPr>
              <a:t>michelle.miles@dcjs.virginia.gov</a:t>
            </a:r>
            <a:endParaRPr lang="en-US" sz="1800" dirty="0" smtClean="0"/>
          </a:p>
          <a:p>
            <a:pPr indent="0">
              <a:spcBef>
                <a:spcPts val="600"/>
              </a:spcBef>
              <a:buNone/>
            </a:pPr>
            <a:r>
              <a:rPr lang="en-US" sz="1800" dirty="0" smtClean="0"/>
              <a:t>Monday through Friday, 7 a.m. to 3:30 p.m.</a:t>
            </a:r>
          </a:p>
          <a:p>
            <a:pPr>
              <a:spcBef>
                <a:spcPts val="600"/>
              </a:spcBef>
              <a:buNone/>
            </a:pPr>
            <a:endParaRPr lang="en-US" sz="1800" dirty="0" smtClean="0"/>
          </a:p>
          <a:p>
            <a:pPr>
              <a:spcBef>
                <a:spcPts val="600"/>
              </a:spcBef>
            </a:pPr>
            <a:r>
              <a:rPr lang="en-US" sz="1800" dirty="0" smtClean="0"/>
              <a:t>Nicole Phelps, Criminal Justice Grant Program Specialist (Byrne/JAG grants)</a:t>
            </a:r>
          </a:p>
          <a:p>
            <a:pPr indent="0">
              <a:spcBef>
                <a:spcPts val="600"/>
              </a:spcBef>
              <a:buNone/>
            </a:pPr>
            <a:r>
              <a:rPr lang="en-US" sz="1800" dirty="0" smtClean="0"/>
              <a:t>804-786-1577</a:t>
            </a:r>
          </a:p>
          <a:p>
            <a:pPr indent="0">
              <a:spcBef>
                <a:spcPts val="600"/>
              </a:spcBef>
              <a:buNone/>
            </a:pPr>
            <a:r>
              <a:rPr lang="en-US" sz="1800" dirty="0" smtClean="0">
                <a:hlinkClick r:id="rId5"/>
              </a:rPr>
              <a:t>nicole.phelps@dcjs.virginia.gov</a:t>
            </a:r>
            <a:endParaRPr lang="en-US" sz="1800" dirty="0" smtClean="0"/>
          </a:p>
          <a:p>
            <a:pPr indent="0" algn="ctr">
              <a:spcBef>
                <a:spcPts val="600"/>
              </a:spcBef>
              <a:buNone/>
            </a:pPr>
            <a:endParaRPr lang="en-US" sz="1800" dirty="0"/>
          </a:p>
          <a:p>
            <a:pPr>
              <a:spcBef>
                <a:spcPts val="600"/>
              </a:spcBef>
            </a:pPr>
            <a:r>
              <a:rPr lang="en-US" sz="1800" dirty="0" smtClean="0"/>
              <a:t>Tracy Matthews, Law Enforcement Training and Grants Supervisor</a:t>
            </a:r>
          </a:p>
          <a:p>
            <a:pPr indent="0">
              <a:spcBef>
                <a:spcPts val="600"/>
              </a:spcBef>
              <a:buNone/>
            </a:pPr>
            <a:r>
              <a:rPr lang="en-US" sz="1800" dirty="0" smtClean="0"/>
              <a:t>804-371-0635</a:t>
            </a:r>
          </a:p>
          <a:p>
            <a:pPr indent="0">
              <a:spcBef>
                <a:spcPts val="600"/>
              </a:spcBef>
              <a:buNone/>
            </a:pPr>
            <a:r>
              <a:rPr lang="en-US" sz="1800" dirty="0" smtClean="0">
                <a:hlinkClick r:id="rId6"/>
              </a:rPr>
              <a:t>tracy.matthews@dcjs.virginia.gov</a:t>
            </a:r>
            <a:endParaRPr lang="en-US"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5112108"/>
      </p:ext>
    </p:extLst>
  </p:cSld>
  <p:clrMapOvr>
    <a:masterClrMapping/>
  </p:clrMapOvr>
  <mc:AlternateContent xmlns:mc="http://schemas.openxmlformats.org/markup-compatibility/2006" xmlns:p14="http://schemas.microsoft.com/office/powerpoint/2010/main">
    <mc:Choice Requires="p14">
      <p:transition spd="slow" p14:dur="2000" advTm="26643"/>
    </mc:Choice>
    <mc:Fallback xmlns="">
      <p:transition spd="slow" advTm="2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Center for School and Campus Safety K-12 Staff</a:t>
            </a:r>
            <a:endParaRPr lang="en-US" dirty="0"/>
          </a:p>
        </p:txBody>
      </p:sp>
      <p:sp>
        <p:nvSpPr>
          <p:cNvPr id="3" name="Content Placeholder 2"/>
          <p:cNvSpPr>
            <a:spLocks noGrp="1"/>
          </p:cNvSpPr>
          <p:nvPr>
            <p:ph idx="1"/>
          </p:nvPr>
        </p:nvSpPr>
        <p:spPr/>
        <p:txBody>
          <a:bodyPr/>
          <a:lstStyle/>
          <a:p>
            <a:pPr>
              <a:spcBef>
                <a:spcPts val="600"/>
              </a:spcBef>
            </a:pPr>
            <a:r>
              <a:rPr lang="en-US" sz="1800" dirty="0"/>
              <a:t>Kim Simon, SRO/SSO Training and Program Coordinator </a:t>
            </a:r>
          </a:p>
          <a:p>
            <a:pPr indent="0">
              <a:spcBef>
                <a:spcPts val="600"/>
              </a:spcBef>
              <a:buNone/>
            </a:pPr>
            <a:r>
              <a:rPr lang="en-US" sz="1800" dirty="0"/>
              <a:t>804-997-1717</a:t>
            </a:r>
          </a:p>
          <a:p>
            <a:pPr indent="0">
              <a:spcBef>
                <a:spcPts val="600"/>
              </a:spcBef>
              <a:buNone/>
            </a:pPr>
            <a:r>
              <a:rPr lang="en-US" sz="1800" dirty="0" smtClean="0">
                <a:hlinkClick r:id="rId5"/>
              </a:rPr>
              <a:t>kim.simon@dcjs.virginia.gov</a:t>
            </a:r>
            <a:endParaRPr lang="en-US" sz="1800" dirty="0"/>
          </a:p>
          <a:p>
            <a:pPr marL="0" indent="0">
              <a:buNone/>
            </a:pPr>
            <a:endParaRPr lang="en-US" sz="1800" dirty="0" smtClean="0"/>
          </a:p>
          <a:p>
            <a:pPr>
              <a:spcBef>
                <a:spcPts val="600"/>
              </a:spcBef>
            </a:pPr>
            <a:r>
              <a:rPr lang="en-US" sz="1800" dirty="0"/>
              <a:t>James Christian, K-12 School Safety and Threat Assessment Manager</a:t>
            </a:r>
          </a:p>
          <a:p>
            <a:pPr indent="0">
              <a:spcBef>
                <a:spcPts val="600"/>
              </a:spcBef>
              <a:buNone/>
            </a:pPr>
            <a:r>
              <a:rPr lang="en-US" sz="1800" dirty="0"/>
              <a:t>804-357-0967</a:t>
            </a:r>
          </a:p>
          <a:p>
            <a:pPr indent="0">
              <a:spcBef>
                <a:spcPts val="600"/>
              </a:spcBef>
              <a:buNone/>
            </a:pPr>
            <a:r>
              <a:rPr lang="en-US" sz="1800" dirty="0" smtClean="0">
                <a:hlinkClick r:id="rId6"/>
              </a:rPr>
              <a:t>james.christian@dcjs.virginia.gov</a:t>
            </a:r>
            <a:endParaRPr lang="en-US" sz="1800" dirty="0"/>
          </a:p>
          <a:p>
            <a:pPr marL="0" indent="0">
              <a:buNone/>
            </a:pPr>
            <a:endParaRPr lang="en-US" sz="1800" dirty="0" smtClean="0"/>
          </a:p>
          <a:p>
            <a:pPr>
              <a:spcBef>
                <a:spcPts val="600"/>
              </a:spcBef>
            </a:pPr>
            <a:r>
              <a:rPr lang="en-US" sz="1800" dirty="0"/>
              <a:t>Carol Miller, Administrative Training Specialist (SSO Certification Database)</a:t>
            </a:r>
          </a:p>
          <a:p>
            <a:pPr indent="0">
              <a:spcBef>
                <a:spcPts val="600"/>
              </a:spcBef>
              <a:buNone/>
            </a:pPr>
            <a:r>
              <a:rPr lang="en-US" sz="1800" dirty="0"/>
              <a:t>804-225-4111</a:t>
            </a:r>
          </a:p>
          <a:p>
            <a:pPr indent="0">
              <a:spcBef>
                <a:spcPts val="600"/>
              </a:spcBef>
              <a:buNone/>
            </a:pPr>
            <a:r>
              <a:rPr lang="en-US" sz="1800" dirty="0" smtClean="0">
                <a:hlinkClick r:id="rId7"/>
              </a:rPr>
              <a:t>schoolsecurity@dcjs.virginia.gov</a:t>
            </a:r>
            <a:endParaRPr lang="en-US" sz="1800" dirty="0"/>
          </a:p>
          <a:p>
            <a:pPr marL="0" indent="0">
              <a:buNone/>
            </a:pPr>
            <a:endParaRPr lang="en-US" sz="1800" dirty="0" smtClean="0"/>
          </a:p>
          <a:p>
            <a:pPr marL="0" indent="0">
              <a:buNone/>
            </a:pPr>
            <a:endParaRPr lang="en-US" dirty="0"/>
          </a:p>
          <a:p>
            <a:pPr marL="0" indent="0">
              <a:buNone/>
            </a:pP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1586686"/>
      </p:ext>
    </p:extLst>
  </p:cSld>
  <p:clrMapOvr>
    <a:masterClrMapping/>
  </p:clrMapOvr>
  <mc:AlternateContent xmlns:mc="http://schemas.openxmlformats.org/markup-compatibility/2006" xmlns:p14="http://schemas.microsoft.com/office/powerpoint/2010/main">
    <mc:Choice Requires="p14">
      <p:transition spd="slow" p14:dur="2000" advTm="42131"/>
    </mc:Choice>
    <mc:Fallback xmlns="">
      <p:transition spd="slow" advTm="4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0792270"/>
      </p:ext>
    </p:extLst>
  </p:cSld>
  <p:clrMapOvr>
    <a:masterClrMapping/>
  </p:clrMapOvr>
  <mc:AlternateContent xmlns:mc="http://schemas.openxmlformats.org/markup-compatibility/2006" xmlns:p14="http://schemas.microsoft.com/office/powerpoint/2010/main">
    <mc:Choice Requires="p14">
      <p:transition spd="slow" p14:dur="2000" advTm="30110"/>
    </mc:Choice>
    <mc:Fallback xmlns="">
      <p:transition spd="slow" advTm="3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Special Conditions – Spotlight	</a:t>
            </a:r>
            <a:endParaRPr lang="en-US" dirty="0"/>
          </a:p>
        </p:txBody>
      </p:sp>
      <p:sp>
        <p:nvSpPr>
          <p:cNvPr id="3" name="Content Placeholder 2"/>
          <p:cNvSpPr>
            <a:spLocks noGrp="1"/>
          </p:cNvSpPr>
          <p:nvPr>
            <p:ph idx="1"/>
          </p:nvPr>
        </p:nvSpPr>
        <p:spPr>
          <a:xfrm>
            <a:off x="457200" y="1597981"/>
            <a:ext cx="8077200" cy="4578982"/>
          </a:xfrm>
        </p:spPr>
        <p:txBody>
          <a:bodyPr/>
          <a:lstStyle/>
          <a:p>
            <a:pPr marL="285750" indent="-285750">
              <a:spcBef>
                <a:spcPts val="0"/>
              </a:spcBef>
              <a:buNone/>
              <a:tabLst>
                <a:tab pos="285750" algn="l"/>
              </a:tabLst>
            </a:pPr>
            <a:r>
              <a:rPr lang="en-US" sz="1800" b="1" dirty="0" smtClean="0"/>
              <a:t>2. 	Financial Management Systems</a:t>
            </a:r>
          </a:p>
          <a:p>
            <a:pPr marL="285750" indent="-285750">
              <a:spcBef>
                <a:spcPts val="0"/>
              </a:spcBef>
              <a:buNone/>
              <a:tabLst>
                <a:tab pos="285750" algn="l"/>
              </a:tabLst>
            </a:pPr>
            <a:r>
              <a:rPr lang="en-US" sz="1800" dirty="0" smtClean="0"/>
              <a:t>	Must have a system in place that is able to record and report on the receipt, obligation, and expenditure of grant funds.</a:t>
            </a:r>
          </a:p>
          <a:p>
            <a:pPr marL="285750" indent="-285750">
              <a:buNone/>
              <a:tabLst>
                <a:tab pos="285750" algn="l"/>
              </a:tabLst>
            </a:pPr>
            <a:r>
              <a:rPr lang="en-US" sz="1800" b="1" dirty="0" smtClean="0"/>
              <a:t>4. 	Documentation Requirements</a:t>
            </a:r>
          </a:p>
          <a:p>
            <a:pPr marL="285750" indent="-285750">
              <a:spcBef>
                <a:spcPts val="0"/>
              </a:spcBef>
              <a:buNone/>
              <a:tabLst>
                <a:tab pos="285750" algn="l"/>
              </a:tabLst>
            </a:pPr>
            <a:r>
              <a:rPr lang="en-US" sz="1800" dirty="0" smtClean="0"/>
              <a:t>	Upon request, must provide financial or programmatic-related documentation, including expenditures and achievements.</a:t>
            </a:r>
          </a:p>
          <a:p>
            <a:pPr marL="285750" indent="-285750">
              <a:buNone/>
              <a:tabLst>
                <a:tab pos="285750" algn="l"/>
              </a:tabLst>
            </a:pPr>
            <a:r>
              <a:rPr lang="en-US" sz="1800" b="1" dirty="0" smtClean="0"/>
              <a:t>5. 	Additional monitoring requirements</a:t>
            </a:r>
          </a:p>
          <a:p>
            <a:pPr marL="285750" indent="-285750">
              <a:spcBef>
                <a:spcPts val="0"/>
              </a:spcBef>
              <a:buNone/>
              <a:tabLst>
                <a:tab pos="285750" algn="l"/>
              </a:tabLst>
            </a:pPr>
            <a:r>
              <a:rPr lang="en-US" sz="1800" dirty="0" smtClean="0"/>
              <a:t>	May be subject to financial and programmatic on-site monitoring.</a:t>
            </a:r>
          </a:p>
          <a:p>
            <a:pPr marL="285750" indent="-285750">
              <a:buNone/>
              <a:tabLst>
                <a:tab pos="285750" algn="l"/>
              </a:tabLst>
            </a:pPr>
            <a:r>
              <a:rPr lang="en-US" sz="1800" b="1" dirty="0" smtClean="0"/>
              <a:t>6. 	Record Retention and Access</a:t>
            </a:r>
          </a:p>
          <a:p>
            <a:pPr marL="285750" indent="-285750">
              <a:spcBef>
                <a:spcPts val="0"/>
              </a:spcBef>
              <a:buNone/>
              <a:tabLst>
                <a:tab pos="285750" algn="l"/>
              </a:tabLst>
            </a:pPr>
            <a:r>
              <a:rPr lang="en-US" sz="1800" dirty="0" smtClean="0"/>
              <a:t>	Records pertinent to the award must be retained for a period of three (3) years from the date of the submission of the final expenditures report. (Current grant year, plus 3)</a:t>
            </a:r>
          </a:p>
          <a:p>
            <a:pPr marL="285750" indent="-285750">
              <a:buNone/>
              <a:tabLst>
                <a:tab pos="285750" algn="l"/>
              </a:tabLst>
            </a:pPr>
            <a:r>
              <a:rPr lang="en-US" sz="1800" b="1" dirty="0" smtClean="0"/>
              <a:t>10. Budget Amendments</a:t>
            </a:r>
          </a:p>
          <a:p>
            <a:pPr marL="285750" indent="-285750">
              <a:spcBef>
                <a:spcPts val="0"/>
              </a:spcBef>
              <a:buNone/>
              <a:tabLst>
                <a:tab pos="285750" algn="l"/>
              </a:tabLst>
            </a:pPr>
            <a:r>
              <a:rPr lang="en-US" sz="1800" dirty="0" smtClean="0"/>
              <a:t>	No changes to the approved budget may be made without the prior approval of DCJS.</a:t>
            </a:r>
          </a:p>
          <a:p>
            <a:pPr marL="0" indent="0">
              <a:buNone/>
            </a:pPr>
            <a:endParaRPr lang="en-US" sz="1800" dirty="0" smtClean="0"/>
          </a:p>
          <a:p>
            <a:pPr marL="0" indent="0">
              <a:buNone/>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7994123"/>
      </p:ext>
    </p:extLst>
  </p:cSld>
  <p:clrMapOvr>
    <a:masterClrMapping/>
  </p:clrMapOvr>
  <mc:AlternateContent xmlns:mc="http://schemas.openxmlformats.org/markup-compatibility/2006" xmlns:p14="http://schemas.microsoft.com/office/powerpoint/2010/main">
    <mc:Choice Requires="p14">
      <p:transition spd="slow" p14:dur="2000" advTm="140046"/>
    </mc:Choice>
    <mc:Fallback xmlns="">
      <p:transition spd="slow" advTm="14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SRO/SSO Specific Conditions</a:t>
            </a:r>
            <a:endParaRPr lang="en-US" dirty="0"/>
          </a:p>
        </p:txBody>
      </p:sp>
      <p:sp>
        <p:nvSpPr>
          <p:cNvPr id="3" name="Content Placeholder 2"/>
          <p:cNvSpPr>
            <a:spLocks noGrp="1"/>
          </p:cNvSpPr>
          <p:nvPr>
            <p:ph idx="1"/>
          </p:nvPr>
        </p:nvSpPr>
        <p:spPr/>
        <p:txBody>
          <a:bodyPr/>
          <a:lstStyle/>
          <a:p>
            <a:pPr marL="400050" indent="-400050">
              <a:buNone/>
              <a:tabLst>
                <a:tab pos="400050" algn="l"/>
              </a:tabLst>
            </a:pPr>
            <a:r>
              <a:rPr lang="en-US" sz="1800" b="1" dirty="0" smtClean="0"/>
              <a:t>18. 	School Resource Officer Position Requirements</a:t>
            </a:r>
          </a:p>
          <a:p>
            <a:pPr marL="400050" indent="-400050">
              <a:spcBef>
                <a:spcPts val="0"/>
              </a:spcBef>
              <a:buNone/>
              <a:tabLst>
                <a:tab pos="400050" algn="l"/>
              </a:tabLst>
            </a:pPr>
            <a:r>
              <a:rPr lang="en-US" sz="1800" dirty="0" smtClean="0"/>
              <a:t>	Positions must be based on the DCJS Virginia School-Law Enforcement Partnership Guide (SLEP) and must be a certified, sworn law enforcement officer as defined in </a:t>
            </a:r>
            <a:r>
              <a:rPr lang="en-US" sz="1800" i="1" dirty="0" smtClean="0"/>
              <a:t>Virginia Code </a:t>
            </a:r>
            <a:r>
              <a:rPr lang="en-US" sz="1800" dirty="0" smtClean="0"/>
              <a:t>§9.01-101. SRO must be 21 years of age or older and have no less than 3 years of certified law enforcement experience. </a:t>
            </a:r>
          </a:p>
          <a:p>
            <a:pPr marL="400050" indent="-400050">
              <a:buNone/>
              <a:tabLst>
                <a:tab pos="400050" algn="l"/>
              </a:tabLst>
            </a:pPr>
            <a:r>
              <a:rPr lang="en-US" sz="1800" b="1" dirty="0" smtClean="0"/>
              <a:t>19. 	SRO Basic Training Course</a:t>
            </a:r>
          </a:p>
          <a:p>
            <a:pPr marL="400050" indent="-400050">
              <a:spcBef>
                <a:spcPts val="0"/>
              </a:spcBef>
              <a:buNone/>
              <a:tabLst>
                <a:tab pos="400050" algn="l"/>
              </a:tabLst>
            </a:pPr>
            <a:r>
              <a:rPr lang="en-US" sz="1800" dirty="0" smtClean="0"/>
              <a:t>	Must have attended a DCJS approved SRO Basic Training course or attend one within the first 4 months of the grant period, or as required by the SRO certification standards, whichever is shorter. Must send a copy of the training certificate to your DCJS grant monitor.</a:t>
            </a:r>
          </a:p>
          <a:p>
            <a:pPr marL="400050" indent="-400050">
              <a:buNone/>
              <a:tabLst>
                <a:tab pos="400050" algn="l"/>
              </a:tabLst>
            </a:pPr>
            <a:r>
              <a:rPr lang="en-US" sz="1800" b="1" dirty="0" smtClean="0"/>
              <a:t>20. 	Compliance with Minimum Training Standards</a:t>
            </a:r>
          </a:p>
          <a:p>
            <a:pPr marL="400050" indent="-400050">
              <a:spcBef>
                <a:spcPts val="0"/>
              </a:spcBef>
              <a:buNone/>
              <a:tabLst>
                <a:tab pos="400050" algn="l"/>
              </a:tabLst>
            </a:pPr>
            <a:r>
              <a:rPr lang="en-US" sz="1800" dirty="0" smtClean="0"/>
              <a:t>	As required by §9.1-114.1, every full-time or part-time SRO, shall comply with the compulsory minimum training standards for SROs.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4668220"/>
      </p:ext>
    </p:extLst>
  </p:cSld>
  <p:clrMapOvr>
    <a:masterClrMapping/>
  </p:clrMapOvr>
  <mc:AlternateContent xmlns:mc="http://schemas.openxmlformats.org/markup-compatibility/2006" xmlns:p14="http://schemas.microsoft.com/office/powerpoint/2010/main">
    <mc:Choice Requires="p14">
      <p:transition spd="slow" p14:dur="2000" advTm="51256"/>
    </mc:Choice>
    <mc:Fallback xmlns="">
      <p:transition spd="slow" advTm="5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SRO/SSO Specific Conditions</a:t>
            </a:r>
          </a:p>
        </p:txBody>
      </p:sp>
      <p:sp>
        <p:nvSpPr>
          <p:cNvPr id="3" name="Content Placeholder 2"/>
          <p:cNvSpPr>
            <a:spLocks noGrp="1"/>
          </p:cNvSpPr>
          <p:nvPr>
            <p:ph idx="1"/>
          </p:nvPr>
        </p:nvSpPr>
        <p:spPr/>
        <p:txBody>
          <a:bodyPr/>
          <a:lstStyle/>
          <a:p>
            <a:pPr marL="0" indent="0">
              <a:buNone/>
            </a:pPr>
            <a:r>
              <a:rPr lang="en-US" sz="1800" b="1" dirty="0"/>
              <a:t>21. </a:t>
            </a:r>
            <a:r>
              <a:rPr lang="en-US" sz="1800" b="1" dirty="0" smtClean="0"/>
              <a:t> Memorandum </a:t>
            </a:r>
            <a:r>
              <a:rPr lang="en-US" sz="1800" b="1" dirty="0"/>
              <a:t>of Understanding</a:t>
            </a:r>
          </a:p>
          <a:p>
            <a:pPr marL="400050" indent="-400050">
              <a:spcBef>
                <a:spcPts val="0"/>
              </a:spcBef>
              <a:buNone/>
              <a:tabLst>
                <a:tab pos="400050" algn="l"/>
              </a:tabLst>
            </a:pPr>
            <a:r>
              <a:rPr lang="en-US" sz="1800" dirty="0" smtClean="0"/>
              <a:t>	As </a:t>
            </a:r>
            <a:r>
              <a:rPr lang="en-US" sz="1800" dirty="0"/>
              <a:t>required by §22.1-280.2:3, a grantee receiving funds for one or more SRO positions shall enter into a MOU between local law enforcement and the school division, to be reviewed every 2 years.</a:t>
            </a:r>
          </a:p>
          <a:p>
            <a:pPr marL="0" indent="0">
              <a:buNone/>
            </a:pPr>
            <a:r>
              <a:rPr lang="en-US" sz="1800" b="1" dirty="0"/>
              <a:t>22.  </a:t>
            </a:r>
            <a:r>
              <a:rPr lang="en-US" sz="1800" b="1" dirty="0" smtClean="0"/>
              <a:t>Additional </a:t>
            </a:r>
            <a:r>
              <a:rPr lang="en-US" sz="1800" b="1" dirty="0"/>
              <a:t>reporting </a:t>
            </a:r>
            <a:r>
              <a:rPr lang="en-US" sz="1800" b="1" dirty="0" smtClean="0"/>
              <a:t>requirements</a:t>
            </a:r>
          </a:p>
          <a:p>
            <a:pPr marL="400050" indent="-400050">
              <a:spcBef>
                <a:spcPts val="0"/>
              </a:spcBef>
              <a:buNone/>
              <a:tabLst>
                <a:tab pos="400050" algn="l"/>
              </a:tabLst>
            </a:pPr>
            <a:r>
              <a:rPr lang="en-US" sz="1800" dirty="0" smtClean="0"/>
              <a:t>	Agrees </a:t>
            </a:r>
            <a:r>
              <a:rPr lang="en-US" sz="1800" dirty="0"/>
              <a:t>to provide additional information to DCJS, as requested, to support reporting requirements to the General Assembly.</a:t>
            </a:r>
          </a:p>
          <a:p>
            <a:pPr marL="0" indent="0">
              <a:buNone/>
            </a:pPr>
            <a:r>
              <a:rPr lang="en-US" sz="1800" b="1" dirty="0"/>
              <a:t>23. </a:t>
            </a:r>
            <a:r>
              <a:rPr lang="en-US" sz="1800" b="1" dirty="0" smtClean="0"/>
              <a:t> School </a:t>
            </a:r>
            <a:r>
              <a:rPr lang="en-US" sz="1800" b="1" dirty="0"/>
              <a:t>Security Officer </a:t>
            </a:r>
            <a:r>
              <a:rPr lang="en-US" sz="1800" b="1" dirty="0" smtClean="0"/>
              <a:t>Requirements</a:t>
            </a:r>
          </a:p>
          <a:p>
            <a:pPr marL="400050" indent="-400050">
              <a:spcBef>
                <a:spcPts val="0"/>
              </a:spcBef>
              <a:buNone/>
              <a:tabLst>
                <a:tab pos="400050" algn="l"/>
              </a:tabLst>
            </a:pPr>
            <a:r>
              <a:rPr lang="en-US" sz="1800" dirty="0" smtClean="0"/>
              <a:t>	SSOs </a:t>
            </a:r>
            <a:r>
              <a:rPr lang="en-US" sz="1800" dirty="0"/>
              <a:t>must meet eligibility and training requirements for certification as a SSO as outlined in 6VAC20-240.</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9541224"/>
      </p:ext>
    </p:extLst>
  </p:cSld>
  <p:clrMapOvr>
    <a:masterClrMapping/>
  </p:clrMapOvr>
  <mc:AlternateContent xmlns:mc="http://schemas.openxmlformats.org/markup-compatibility/2006" xmlns:p14="http://schemas.microsoft.com/office/powerpoint/2010/main">
    <mc:Choice Requires="p14">
      <p:transition spd="slow" p14:dur="2000" advTm="32597"/>
    </mc:Choice>
    <mc:Fallback xmlns="">
      <p:transition spd="slow" advTm="3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SRO/SSO Specific Conditions</a:t>
            </a:r>
          </a:p>
        </p:txBody>
      </p:sp>
      <p:sp>
        <p:nvSpPr>
          <p:cNvPr id="3" name="Content Placeholder 2"/>
          <p:cNvSpPr>
            <a:spLocks noGrp="1"/>
          </p:cNvSpPr>
          <p:nvPr>
            <p:ph idx="1"/>
          </p:nvPr>
        </p:nvSpPr>
        <p:spPr/>
        <p:txBody>
          <a:bodyPr/>
          <a:lstStyle/>
          <a:p>
            <a:pPr marL="514350" indent="-514350">
              <a:buNone/>
            </a:pPr>
            <a:r>
              <a:rPr lang="en-US" b="1" dirty="0" smtClean="0"/>
              <a:t>24.</a:t>
            </a:r>
            <a:r>
              <a:rPr lang="en-US" dirty="0" smtClean="0"/>
              <a:t> Any additional “action item” special conditions related to your award will be shown via GMIS. </a:t>
            </a:r>
          </a:p>
          <a:p>
            <a:pPr marL="514350" indent="-514350">
              <a:buNone/>
            </a:pPr>
            <a:r>
              <a:rPr lang="en-US" dirty="0" smtClean="0"/>
              <a:t>	Actions that must be taken, and approved by the Grant Monitor and Grants Management, before funds can be requested. Action item special conditions are due August 31, 2020.</a:t>
            </a:r>
          </a:p>
          <a:p>
            <a:pPr marL="0" indent="0">
              <a:buNone/>
            </a:pPr>
            <a:endParaRPr lang="en-US" dirty="0"/>
          </a:p>
          <a:p>
            <a:pPr marL="0" indent="0" algn="ctr">
              <a:buNone/>
            </a:pPr>
            <a:r>
              <a:rPr lang="en-US" dirty="0" smtClean="0"/>
              <a:t>Send them to Grants Management at </a:t>
            </a:r>
            <a:r>
              <a:rPr lang="en-US" u="sng" dirty="0" smtClean="0">
                <a:solidFill>
                  <a:schemeClr val="accent5">
                    <a:lumMod val="50000"/>
                  </a:schemeClr>
                </a:solidFill>
                <a:hlinkClick r:id="rId5"/>
              </a:rPr>
              <a:t>grantsmgmt@dcjs.virginia.gov</a:t>
            </a:r>
            <a:r>
              <a:rPr lang="en-US" u="sng" dirty="0" smtClean="0">
                <a:solidFill>
                  <a:schemeClr val="accent5">
                    <a:lumMod val="50000"/>
                  </a:schemeClr>
                </a:solidFill>
              </a:rPr>
              <a:t> </a:t>
            </a:r>
            <a:r>
              <a:rPr lang="en-US" dirty="0" smtClean="0"/>
              <a:t/>
            </a:r>
            <a:br>
              <a:rPr lang="en-US" dirty="0" smtClean="0"/>
            </a:br>
            <a:r>
              <a:rPr lang="en-US" dirty="0" smtClean="0"/>
              <a:t>and copy your Grant Monitor</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8667919"/>
      </p:ext>
    </p:extLst>
  </p:cSld>
  <p:clrMapOvr>
    <a:masterClrMapping/>
  </p:clrMapOvr>
  <mc:AlternateContent xmlns:mc="http://schemas.openxmlformats.org/markup-compatibility/2006" xmlns:p14="http://schemas.microsoft.com/office/powerpoint/2010/main">
    <mc:Choice Requires="p14">
      <p:transition spd="slow" p14:dur="2000" advTm="29246"/>
    </mc:Choice>
    <mc:Fallback xmlns="">
      <p:transition spd="slow" advTm="2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7834</TotalTime>
  <Words>5147</Words>
  <Application>Microsoft Office PowerPoint</Application>
  <PresentationFormat>On-screen Show (4:3)</PresentationFormat>
  <Paragraphs>487</Paragraphs>
  <Slides>53</Slides>
  <Notes>47</Notes>
  <HiddenSlides>0</HiddenSlides>
  <MMClips>53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0" baseType="lpstr">
      <vt:lpstr>Arial</vt:lpstr>
      <vt:lpstr>Calibri</vt:lpstr>
      <vt:lpstr>Comic Sans MS</vt:lpstr>
      <vt:lpstr>Times New Roman</vt:lpstr>
      <vt:lpstr>Wingdings</vt:lpstr>
      <vt:lpstr>Office Theme</vt:lpstr>
      <vt:lpstr>Document</vt:lpstr>
      <vt:lpstr>SRO/SSO Incentive Grant Program  Grant Management</vt:lpstr>
      <vt:lpstr>What to expect?</vt:lpstr>
      <vt:lpstr>Award Package</vt:lpstr>
      <vt:lpstr>PowerPoint Presentation</vt:lpstr>
      <vt:lpstr>Award Package  General Conditions for all DCJS state funded awards </vt:lpstr>
      <vt:lpstr>Generic Special Conditions – Spotlight </vt:lpstr>
      <vt:lpstr>SRO/SSO Specific Conditions</vt:lpstr>
      <vt:lpstr>SRO/SSO Specific Conditions</vt:lpstr>
      <vt:lpstr>SRO/SSO Specific Conditions</vt:lpstr>
      <vt:lpstr>Goals, Objectives, and Activities</vt:lpstr>
      <vt:lpstr>What is a Goal? </vt:lpstr>
      <vt:lpstr>S.M.A.R.T. Method</vt:lpstr>
      <vt:lpstr>What is an Objective? </vt:lpstr>
      <vt:lpstr>Activities </vt:lpstr>
      <vt:lpstr>Documentation Retention</vt:lpstr>
      <vt:lpstr>Documentation Retention</vt:lpstr>
      <vt:lpstr>Documentation Retention</vt:lpstr>
      <vt:lpstr>Reporting Requirements</vt:lpstr>
      <vt:lpstr>Reporting Requirements</vt:lpstr>
      <vt:lpstr>SRO Progress Report</vt:lpstr>
      <vt:lpstr>SRO Progress Report</vt:lpstr>
      <vt:lpstr>SRO Progress Report</vt:lpstr>
      <vt:lpstr>SRO Progress Report</vt:lpstr>
      <vt:lpstr>SRO Progress Report </vt:lpstr>
      <vt:lpstr>SRO Progress Report</vt:lpstr>
      <vt:lpstr>SRO Progress Report</vt:lpstr>
      <vt:lpstr>SSO Progress Report</vt:lpstr>
      <vt:lpstr>SSO Progress Report</vt:lpstr>
      <vt:lpstr>SSO Progress Report</vt:lpstr>
      <vt:lpstr>SSO Progress Report</vt:lpstr>
      <vt:lpstr>SSO Progress Report</vt:lpstr>
      <vt:lpstr>SSO Progress Report</vt:lpstr>
      <vt:lpstr>Grants Management Information System (GMIS)</vt:lpstr>
      <vt:lpstr>GMIS Login/Announcements</vt:lpstr>
      <vt:lpstr>GMIS: Enter Existing Grant Number</vt:lpstr>
      <vt:lpstr>GMIS: Main Menu</vt:lpstr>
      <vt:lpstr>GMIS: SOGA</vt:lpstr>
      <vt:lpstr>GMIS: Special Conditions</vt:lpstr>
      <vt:lpstr>GMIS: View Budget  </vt:lpstr>
      <vt:lpstr>GMIS: Enter Financial Report</vt:lpstr>
      <vt:lpstr>GMIS: Revise Financial Reports Can modify unapproved, pre-submitted, or Saved Financial/Reports</vt:lpstr>
      <vt:lpstr>GMIS: Financial Reports To view a summarized listing of all Quarterly Financial Reports submitted, select “View Status -&gt; Financial Reports” from the menu.</vt:lpstr>
      <vt:lpstr>GMIS: Upload Progress Reports</vt:lpstr>
      <vt:lpstr>GMIS: Progress Reports This screen displays a listing of all Progress Reports filed successfully with DCJS.</vt:lpstr>
      <vt:lpstr>GMIS: Request for Funds</vt:lpstr>
      <vt:lpstr>GMIS: Request for Funds: Revise Under Applications, you may revise your previously submitted request if you have made an error and the Finance Officer has not approved the request. </vt:lpstr>
      <vt:lpstr>GMIS: Vouchers </vt:lpstr>
      <vt:lpstr>Program Change Form</vt:lpstr>
      <vt:lpstr>Contacting DCJS</vt:lpstr>
      <vt:lpstr>Who is your main contact person?</vt:lpstr>
      <vt:lpstr>Virginia Center for School and Campus Safety Grant Staff</vt:lpstr>
      <vt:lpstr>Virginia Center for School and Campus Safety K-12 Staff</vt:lpstr>
      <vt:lpstr>Questions?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Dietz, Marsha (DCJS)</dc:creator>
  <cp:lastModifiedBy>Fawcett, Kristina (DCJS)</cp:lastModifiedBy>
  <cp:revision>123</cp:revision>
  <dcterms:created xsi:type="dcterms:W3CDTF">2018-12-18T15:23:02Z</dcterms:created>
  <dcterms:modified xsi:type="dcterms:W3CDTF">2020-08-28T12:04:35Z</dcterms:modified>
</cp:coreProperties>
</file>