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8.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9.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2" r:id="rId4"/>
    <p:sldMasterId id="2147483683" r:id="rId5"/>
  </p:sldMasterIdLst>
  <p:notesMasterIdLst>
    <p:notesMasterId r:id="rId36"/>
  </p:notesMasterIdLst>
  <p:sldIdLst>
    <p:sldId id="256" r:id="rId6"/>
    <p:sldId id="315" r:id="rId7"/>
    <p:sldId id="314" r:id="rId8"/>
    <p:sldId id="313" r:id="rId9"/>
    <p:sldId id="312" r:id="rId10"/>
    <p:sldId id="261" r:id="rId11"/>
    <p:sldId id="317" r:id="rId12"/>
    <p:sldId id="318" r:id="rId13"/>
    <p:sldId id="319" r:id="rId14"/>
    <p:sldId id="320" r:id="rId15"/>
    <p:sldId id="321" r:id="rId16"/>
    <p:sldId id="322" r:id="rId17"/>
    <p:sldId id="268" r:id="rId18"/>
    <p:sldId id="360" r:id="rId19"/>
    <p:sldId id="361" r:id="rId20"/>
    <p:sldId id="362" r:id="rId21"/>
    <p:sldId id="363" r:id="rId22"/>
    <p:sldId id="364" r:id="rId23"/>
    <p:sldId id="274" r:id="rId24"/>
    <p:sldId id="275" r:id="rId25"/>
    <p:sldId id="276" r:id="rId26"/>
    <p:sldId id="277" r:id="rId27"/>
    <p:sldId id="272" r:id="rId28"/>
    <p:sldId id="279" r:id="rId29"/>
    <p:sldId id="280" r:id="rId30"/>
    <p:sldId id="281" r:id="rId31"/>
    <p:sldId id="282" r:id="rId32"/>
    <p:sldId id="283" r:id="rId33"/>
    <p:sldId id="349" r:id="rId34"/>
    <p:sldId id="316" r:id="rId3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2D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A99135-2250-4845-9D14-16FCDDF6438F}" v="3" dt="2024-07-23T13:58:57.326"/>
    <p1510:client id="{EE4AFCF3-458A-1A87-E191-97E329B1E5D2}" v="6" dt="2024-05-22T16:29:24.0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322" y="91"/>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anva.com/design/DAF7wtTih4o/n3s6p-pg7ZPtMPdfX1VFWg/edit?utm_content=DAF7wtTih4o&amp;utm_campaign=designshare&amp;utm_medium=link2&amp;utm_source=sharebutton"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ommonsense.org/education/digital-citizenship/lesson/we-the-digital-citizen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b4666ddac6_0_6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2" name="Google Shape;202;g2b4666ddac6_0_6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b5f2ec8e54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257" name="Google Shape;257;g2b5f2ec8e54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31792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6857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92911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75492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78417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2b60eaaaa33_0_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2" name="Google Shape;322;g2b60eaaaa33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8808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8287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2b60eaaaa33_0_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2" name="Google Shape;322;g2b60eaaaa33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04779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t>What are the positive consequences of these actions</a:t>
            </a:r>
            <a:endParaRPr/>
          </a:p>
        </p:txBody>
      </p:sp>
      <p:sp>
        <p:nvSpPr>
          <p:cNvPr id="252" name="Google Shape;252;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32347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What are the negative consequences of these actions</a:t>
            </a:r>
          </a:p>
          <a:p>
            <a:pPr marL="0" lvl="0" indent="0" algn="l" rtl="0">
              <a:spcBef>
                <a:spcPts val="0"/>
              </a:spcBef>
              <a:spcAft>
                <a:spcPts val="0"/>
              </a:spcAft>
              <a:buNone/>
            </a:pPr>
            <a:endParaRPr/>
          </a:p>
        </p:txBody>
      </p:sp>
      <p:sp>
        <p:nvSpPr>
          <p:cNvPr id="252" name="Google Shape;252;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66283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2b60eaaaa33_0_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6" name="Google Shape;386;g2b60eaaaa33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2b60eaaaa33_0_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8" name="Google Shape;398;g2b60eaaaa33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2b60eaaaa33_0_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9" name="Google Shape;409;g2b60eaaaa33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2b60eaaaa33_0_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0" name="Google Shape;420;g2b60eaaaa33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2b63128f6f2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solidFill>
                  <a:schemeClr val="dk1"/>
                </a:solidFill>
                <a:latin typeface="Calibri"/>
                <a:ea typeface="Calibri"/>
                <a:cs typeface="Calibri"/>
                <a:sym typeface="Calibri"/>
              </a:rPr>
              <a:t>Imagine you're playing pretend, but instead of being pirates or superheroes, you get to be decision detectives! This time, you'll use your imagination and what you know about making decisions to act out real-life situations and choose the best course of action.</a:t>
            </a:r>
          </a:p>
          <a:p>
            <a:pPr marL="0" lvl="0" indent="0" algn="l" rtl="0">
              <a:spcBef>
                <a:spcPts val="0"/>
              </a:spcBef>
              <a:spcAft>
                <a:spcPts val="0"/>
              </a:spcAft>
              <a:buNone/>
            </a:pPr>
            <a:endParaRPr lang="en" u="sng" dirty="0">
              <a:solidFill>
                <a:schemeClr val="hlink"/>
              </a:solidFill>
              <a:hlinkClick r:id="rId3"/>
            </a:endParaRPr>
          </a:p>
          <a:p>
            <a:pPr marL="0" lvl="0" indent="0" algn="l" rtl="0">
              <a:spcBef>
                <a:spcPts val="0"/>
              </a:spcBef>
              <a:spcAft>
                <a:spcPts val="0"/>
              </a:spcAft>
              <a:buNone/>
            </a:pPr>
            <a:endParaRPr lang="en" u="sng" dirty="0">
              <a:solidFill>
                <a:schemeClr val="hlink"/>
              </a:solidFill>
              <a:hlinkClick r:id="rId3"/>
            </a:endParaRPr>
          </a:p>
          <a:p>
            <a:pPr marL="0" lvl="0" indent="0" algn="l" rtl="0">
              <a:spcBef>
                <a:spcPts val="0"/>
              </a:spcBef>
              <a:spcAft>
                <a:spcPts val="0"/>
              </a:spcAft>
              <a:buNone/>
            </a:pPr>
            <a:endParaRPr lang="en" u="sng" dirty="0">
              <a:solidFill>
                <a:schemeClr val="hlink"/>
              </a:solidFill>
              <a:hlinkClick r:id="rId3"/>
            </a:endParaRPr>
          </a:p>
          <a:p>
            <a:pPr marL="0" lvl="0" indent="0" algn="l" rtl="0">
              <a:spcBef>
                <a:spcPts val="0"/>
              </a:spcBef>
              <a:spcAft>
                <a:spcPts val="0"/>
              </a:spcAft>
              <a:buNone/>
            </a:pPr>
            <a:r>
              <a:rPr lang="en" u="sng" dirty="0">
                <a:solidFill>
                  <a:schemeClr val="hlink"/>
                </a:solidFill>
                <a:hlinkClick r:id="rId3"/>
              </a:rPr>
              <a:t>https://www.canva.com/design/DAF7wtTih4o/n3s6p-pg7ZPtMPdfX1VFWg/edit?utm_content=DAF7wtTih4o&amp;utm_campaign=designshare&amp;utm_medium=link2&amp;utm_source=sharebutton</a:t>
            </a:r>
            <a:endParaRPr lang="en" u="sng" dirty="0">
              <a:solidFill>
                <a:schemeClr val="hlink"/>
              </a:solidFill>
            </a:endParaRPr>
          </a:p>
          <a:p>
            <a:pPr marL="0" lvl="0" indent="0" algn="l" rtl="0">
              <a:spcBef>
                <a:spcPts val="0"/>
              </a:spcBef>
              <a:spcAft>
                <a:spcPts val="0"/>
              </a:spcAft>
              <a:buNone/>
            </a:pPr>
            <a:endParaRPr lang="en" u="sng" dirty="0">
              <a:solidFill>
                <a:schemeClr val="hlink"/>
              </a:solidFill>
            </a:endParaRP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442" name="Google Shape;442;g2b63128f6f2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2b63128f6f2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3" name="Google Shape;453;g2b63128f6f2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2b63128f6f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https://www.canva.com/design/DAF7wtTih4o/n3s6p-pg7ZPtMPdfX1VFWg/edit?utm_content=DAF7wtTih4o&amp;utm_campaign=designshare&amp;utm_medium=link2&amp;utm_source=sharebutton</a:t>
            </a:r>
            <a:endParaRPr/>
          </a:p>
        </p:txBody>
      </p:sp>
      <p:sp>
        <p:nvSpPr>
          <p:cNvPr id="463" name="Google Shape;463;g2b63128f6f2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2b63128f6f2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https://www.canva.com/design/DAF7wtTih4o/n3s6p-pg7ZPtMPdfX1VFWg/edit?utm_content=DAF7wtTih4o&amp;utm_campaign=designshare&amp;utm_medium=link2&amp;utm_source=sharebutton</a:t>
            </a:r>
            <a:endParaRPr/>
          </a:p>
        </p:txBody>
      </p:sp>
      <p:sp>
        <p:nvSpPr>
          <p:cNvPr id="474" name="Google Shape;474;g2b63128f6f2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2b63128f6f2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5" name="Google Shape;485;g2b63128f6f2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hlinkClick r:id="rId3"/>
              </a:rPr>
              <a:t>https://www.commonsense.org/education/digital-citizenship/lesson/we-the-digital-citizens</a:t>
            </a:r>
            <a:r>
              <a:rPr lang="en-US" dirty="0"/>
              <a:t> </a:t>
            </a:r>
          </a:p>
        </p:txBody>
      </p:sp>
    </p:spTree>
    <p:extLst>
      <p:ext uri="{BB962C8B-B14F-4D97-AF65-F5344CB8AC3E}">
        <p14:creationId xmlns:p14="http://schemas.microsoft.com/office/powerpoint/2010/main" val="1017433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2b63128f6f2_0_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endParaRPr sz="1200">
              <a:solidFill>
                <a:schemeClr val="dk1"/>
              </a:solidFill>
              <a:latin typeface="Calibri"/>
              <a:ea typeface="Calibri"/>
              <a:cs typeface="Calibri"/>
              <a:sym typeface="Calibri"/>
            </a:endParaRPr>
          </a:p>
        </p:txBody>
      </p:sp>
      <p:sp>
        <p:nvSpPr>
          <p:cNvPr id="264" name="Google Shape;264;g2b63128f6f2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5873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0" name="Google Shape;70;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1" name="Google Shape;71;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2" name="Google Shape;72;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5" name="Google Shape;75;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6" name="Google Shape;76;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7" name="Google Shape;77;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8" name="Google Shape;78;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1" name="Google Shape;81;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2" name="Google Shape;82;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3"/>
        <p:cNvGrpSpPr/>
        <p:nvPr/>
      </p:nvGrpSpPr>
      <p:grpSpPr>
        <a:xfrm>
          <a:off x="0" y="0"/>
          <a:ext cx="0" cy="0"/>
          <a:chOff x="0" y="0"/>
          <a:chExt cx="0" cy="0"/>
        </a:xfrm>
      </p:grpSpPr>
      <p:sp>
        <p:nvSpPr>
          <p:cNvPr id="84" name="Google Shape;84;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5" name="Google Shape;85;p1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6" name="Google Shape;86;p1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7" name="Google Shape;87;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8" name="Google Shape;88;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9" name="Google Shape;89;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2" name="Google Shape;92;p20"/>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3" name="Google Shape;93;p20"/>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4" name="Google Shape;94;p20"/>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5" name="Google Shape;95;p20"/>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6" name="Google Shape;96;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300" cy="3655200"/>
          </a:xfrm>
          <a:prstGeom prst="rect">
            <a:avLst/>
          </a:prstGeom>
          <a:noFill/>
          <a:ln>
            <a:noFill/>
          </a:ln>
        </p:spPr>
      </p:sp>
      <p:sp>
        <p:nvSpPr>
          <p:cNvPr id="109" name="Google Shape;109;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1"/>
        <p:cNvGrpSpPr/>
        <p:nvPr/>
      </p:nvGrpSpPr>
      <p:grpSpPr>
        <a:xfrm>
          <a:off x="0" y="0"/>
          <a:ext cx="0" cy="0"/>
          <a:chOff x="0" y="0"/>
          <a:chExt cx="0" cy="0"/>
        </a:xfrm>
      </p:grpSpPr>
      <p:sp>
        <p:nvSpPr>
          <p:cNvPr id="132" name="Google Shape;132;p26"/>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3" name="Google Shape;133;p26"/>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34" name="Google Shape;134;p2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5" name="Google Shape;135;p2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6" name="Google Shape;136;p2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7"/>
        <p:cNvGrpSpPr/>
        <p:nvPr/>
      </p:nvGrpSpPr>
      <p:grpSpPr>
        <a:xfrm>
          <a:off x="0" y="0"/>
          <a:ext cx="0" cy="0"/>
          <a:chOff x="0" y="0"/>
          <a:chExt cx="0" cy="0"/>
        </a:xfrm>
      </p:grpSpPr>
      <p:sp>
        <p:nvSpPr>
          <p:cNvPr id="138" name="Google Shape;138;p2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9" name="Google Shape;139;p27"/>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0" name="Google Shape;140;p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 name="Google Shape;142;p2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3"/>
        <p:cNvGrpSpPr/>
        <p:nvPr/>
      </p:nvGrpSpPr>
      <p:grpSpPr>
        <a:xfrm>
          <a:off x="0" y="0"/>
          <a:ext cx="0" cy="0"/>
          <a:chOff x="0" y="0"/>
          <a:chExt cx="0" cy="0"/>
        </a:xfrm>
      </p:grpSpPr>
      <p:sp>
        <p:nvSpPr>
          <p:cNvPr id="144" name="Google Shape;144;p28"/>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5" name="Google Shape;145;p2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6" name="Google Shape;146;p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7" name="Google Shape;147;p2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0" name="Google Shape;150;p29"/>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51" name="Google Shape;151;p2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2" name="Google Shape;152;p2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3" name="Google Shape;153;p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4"/>
        <p:cNvGrpSpPr/>
        <p:nvPr/>
      </p:nvGrpSpPr>
      <p:grpSpPr>
        <a:xfrm>
          <a:off x="0" y="0"/>
          <a:ext cx="0" cy="0"/>
          <a:chOff x="0" y="0"/>
          <a:chExt cx="0" cy="0"/>
        </a:xfrm>
      </p:grpSpPr>
      <p:sp>
        <p:nvSpPr>
          <p:cNvPr id="155" name="Google Shape;155;p3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6" name="Google Shape;156;p3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7" name="Google Shape;157;p3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58"/>
        <p:cNvGrpSpPr/>
        <p:nvPr/>
      </p:nvGrpSpPr>
      <p:grpSpPr>
        <a:xfrm>
          <a:off x="0" y="0"/>
          <a:ext cx="0" cy="0"/>
          <a:chOff x="0" y="0"/>
          <a:chExt cx="0" cy="0"/>
        </a:xfrm>
      </p:grpSpPr>
      <p:sp>
        <p:nvSpPr>
          <p:cNvPr id="159" name="Google Shape;159;p3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0" name="Google Shape;160;p31"/>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1" name="Google Shape;161;p3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2" name="Google Shape;162;p3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3" name="Google Shape;163;p3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4" name="Google Shape;164;p3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65"/>
        <p:cNvGrpSpPr/>
        <p:nvPr/>
      </p:nvGrpSpPr>
      <p:grpSpPr>
        <a:xfrm>
          <a:off x="0" y="0"/>
          <a:ext cx="0" cy="0"/>
          <a:chOff x="0" y="0"/>
          <a:chExt cx="0" cy="0"/>
        </a:xfrm>
      </p:grpSpPr>
      <p:sp>
        <p:nvSpPr>
          <p:cNvPr id="166" name="Google Shape;166;p32"/>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7" name="Google Shape;167;p32"/>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68" name="Google Shape;168;p32"/>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9" name="Google Shape;169;p32"/>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70" name="Google Shape;170;p32"/>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1" name="Google Shape;171;p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2" name="Google Shape;172;p3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3" name="Google Shape;173;p3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74"/>
        <p:cNvGrpSpPr/>
        <p:nvPr/>
      </p:nvGrpSpPr>
      <p:grpSpPr>
        <a:xfrm>
          <a:off x="0" y="0"/>
          <a:ext cx="0" cy="0"/>
          <a:chOff x="0" y="0"/>
          <a:chExt cx="0" cy="0"/>
        </a:xfrm>
      </p:grpSpPr>
      <p:sp>
        <p:nvSpPr>
          <p:cNvPr id="175" name="Google Shape;175;p3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76" name="Google Shape;176;p33"/>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77" name="Google Shape;177;p33"/>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78" name="Google Shape;178;p3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9" name="Google Shape;179;p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0" name="Google Shape;180;p3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81"/>
        <p:cNvGrpSpPr/>
        <p:nvPr/>
      </p:nvGrpSpPr>
      <p:grpSpPr>
        <a:xfrm>
          <a:off x="0" y="0"/>
          <a:ext cx="0" cy="0"/>
          <a:chOff x="0" y="0"/>
          <a:chExt cx="0" cy="0"/>
        </a:xfrm>
      </p:grpSpPr>
      <p:sp>
        <p:nvSpPr>
          <p:cNvPr id="182" name="Google Shape;182;p3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3" name="Google Shape;183;p34"/>
          <p:cNvSpPr>
            <a:spLocks noGrp="1"/>
          </p:cNvSpPr>
          <p:nvPr>
            <p:ph type="pic" idx="2"/>
          </p:nvPr>
        </p:nvSpPr>
        <p:spPr>
          <a:xfrm>
            <a:off x="3887391" y="740569"/>
            <a:ext cx="4629150" cy="3655219"/>
          </a:xfrm>
          <a:prstGeom prst="rect">
            <a:avLst/>
          </a:prstGeom>
          <a:noFill/>
          <a:ln>
            <a:noFill/>
          </a:ln>
        </p:spPr>
      </p:sp>
      <p:sp>
        <p:nvSpPr>
          <p:cNvPr id="184" name="Google Shape;184;p34"/>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85" name="Google Shape;185;p3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6" name="Google Shape;186;p3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7" name="Google Shape;187;p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8"/>
        <p:cNvGrpSpPr/>
        <p:nvPr/>
      </p:nvGrpSpPr>
      <p:grpSpPr>
        <a:xfrm>
          <a:off x="0" y="0"/>
          <a:ext cx="0" cy="0"/>
          <a:chOff x="0" y="0"/>
          <a:chExt cx="0" cy="0"/>
        </a:xfrm>
      </p:grpSpPr>
      <p:sp>
        <p:nvSpPr>
          <p:cNvPr id="189" name="Google Shape;189;p3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0" name="Google Shape;190;p35"/>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1" name="Google Shape;191;p3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2" name="Google Shape;192;p3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3" name="Google Shape;193;p3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4"/>
        <p:cNvGrpSpPr/>
        <p:nvPr/>
      </p:nvGrpSpPr>
      <p:grpSpPr>
        <a:xfrm>
          <a:off x="0" y="0"/>
          <a:ext cx="0" cy="0"/>
          <a:chOff x="0" y="0"/>
          <a:chExt cx="0" cy="0"/>
        </a:xfrm>
      </p:grpSpPr>
      <p:sp>
        <p:nvSpPr>
          <p:cNvPr id="195" name="Google Shape;195;p36"/>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6" name="Google Shape;196;p3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7" name="Google Shape;197;p3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8" name="Google Shape;198;p3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9" name="Google Shape;199;p3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27" name="Google Shape;127;p2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8" name="Google Shape;128;p2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29" name="Google Shape;129;p2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0" name="Google Shape;130;p2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2.xml"/><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3.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4.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tags" Target="../tags/tag8.xml"/><Relationship Id="rId5" Type="http://schemas.openxmlformats.org/officeDocument/2006/relationships/image" Target="../media/image20.jpe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6.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tags" Target="../tags/tag9.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www.commonsense.org/education/digital-citizenship/lesson/we-the-digital-citizen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3"/>
        <p:cNvGrpSpPr/>
        <p:nvPr/>
      </p:nvGrpSpPr>
      <p:grpSpPr>
        <a:xfrm>
          <a:off x="0" y="0"/>
          <a:ext cx="0" cy="0"/>
          <a:chOff x="0" y="0"/>
          <a:chExt cx="0" cy="0"/>
        </a:xfrm>
      </p:grpSpPr>
      <p:sp>
        <p:nvSpPr>
          <p:cNvPr id="204" name="Google Shape;204;p37"/>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5" name="Google Shape;205;p37"/>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6" name="Google Shape;206;p37"/>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7" name="Google Shape;207;p37"/>
          <p:cNvSpPr txBox="1">
            <a:spLocks noGrp="1"/>
          </p:cNvSpPr>
          <p:nvPr>
            <p:ph type="ctrTitle"/>
          </p:nvPr>
        </p:nvSpPr>
        <p:spPr>
          <a:xfrm>
            <a:off x="1703540" y="2721951"/>
            <a:ext cx="4414054" cy="2408048"/>
          </a:xfrm>
          <a:prstGeom prst="rect">
            <a:avLst/>
          </a:prstGeom>
          <a:noFill/>
          <a:ln>
            <a:noFill/>
          </a:ln>
        </p:spPr>
        <p:txBody>
          <a:bodyPr spcFirstLastPara="1" wrap="square" lIns="68575" tIns="34275" rIns="68575" bIns="34275" anchor="b" anchorCtr="0">
            <a:noAutofit/>
          </a:bodyPr>
          <a:lstStyle/>
          <a:p>
            <a:pPr algn="r">
              <a:buSzPts val="7200"/>
            </a:pPr>
            <a:r>
              <a:rPr lang="en" sz="6000" dirty="0">
                <a:latin typeface="Calibri" panose="020F0502020204030204" pitchFamily="34" charset="0"/>
                <a:cs typeface="Calibri" panose="020F0502020204030204" pitchFamily="34" charset="0"/>
              </a:rPr>
              <a:t>Digital Citizenship</a:t>
            </a:r>
            <a:br>
              <a:rPr lang="en" sz="6000" dirty="0">
                <a:latin typeface="Calibri" panose="020F0502020204030204" pitchFamily="34" charset="0"/>
                <a:cs typeface="Calibri" panose="020F0502020204030204" pitchFamily="34" charset="0"/>
              </a:rPr>
            </a:br>
            <a:br>
              <a:rPr lang="en" sz="6000" dirty="0">
                <a:latin typeface="Calibri" panose="020F0502020204030204" pitchFamily="34" charset="0"/>
                <a:cs typeface="Calibri" panose="020F0502020204030204" pitchFamily="34" charset="0"/>
              </a:rPr>
            </a:br>
            <a:br>
              <a:rPr lang="en" sz="6000" dirty="0">
                <a:latin typeface="Calibri" panose="020F0502020204030204" pitchFamily="34" charset="0"/>
                <a:cs typeface="Calibri" panose="020F0502020204030204" pitchFamily="34" charset="0"/>
              </a:rPr>
            </a:br>
            <a:endParaRPr lang="en-US" sz="4000"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13978033-F49D-0271-2FAE-5688165A1CCD}"/>
              </a:ext>
            </a:extLst>
          </p:cNvPr>
          <p:cNvSpPr txBox="1"/>
          <p:nvPr/>
        </p:nvSpPr>
        <p:spPr>
          <a:xfrm>
            <a:off x="1135175" y="2721951"/>
            <a:ext cx="499404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3600" baseline="0" dirty="0">
                <a:latin typeface="Calibri"/>
              </a:rPr>
              <a:t>Third Grade Lesson </a:t>
            </a:r>
            <a:r>
              <a:rPr lang="en-US" sz="3600" dirty="0">
                <a:latin typeface="Calibri"/>
              </a:rPr>
              <a:t>2</a:t>
            </a:r>
            <a:r>
              <a:rPr lang="en-US" sz="4000" dirty="0">
                <a:solidFill>
                  <a:srgbClr val="808080"/>
                </a:solidFill>
                <a:latin typeface="Calibri"/>
                <a:ea typeface="Calibri"/>
                <a:cs typeface="Calibri"/>
              </a:rPr>
              <a:t>​</a:t>
            </a:r>
            <a:endParaRPr lang="en-US" dirty="0"/>
          </a:p>
        </p:txBody>
      </p:sp>
      <p:pic>
        <p:nvPicPr>
          <p:cNvPr id="1026" name="Picture 2" descr="A bee with wings and a shield&#10;&#10;Description automatically generated with medium confidence">
            <a:extLst>
              <a:ext uri="{FF2B5EF4-FFF2-40B4-BE49-F238E27FC236}">
                <a16:creationId xmlns:a16="http://schemas.microsoft.com/office/drawing/2014/main" id="{3A47D403-E17B-A9D7-C96D-AFB4268D2B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8431" y="920822"/>
            <a:ext cx="2971800" cy="2971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05;p37">
            <a:extLst>
              <a:ext uri="{FF2B5EF4-FFF2-40B4-BE49-F238E27FC236}">
                <a16:creationId xmlns:a16="http://schemas.microsoft.com/office/drawing/2014/main" id="{1F7BC4AA-8B0A-49FC-B1BA-5E3571D4E345}"/>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21260" y="841772"/>
            <a:ext cx="4100979" cy="3330440"/>
          </a:xfrm>
        </p:spPr>
        <p:txBody>
          <a:bodyPr spcFirstLastPara="1" vert="horz" wrap="square" lIns="68580" tIns="34290" rIns="68580" bIns="34290" rtlCol="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4400" dirty="0">
                <a:latin typeface="Calibri"/>
                <a:ea typeface="Calibri"/>
                <a:cs typeface="Calibri"/>
              </a:rPr>
              <a:t>Be aware of your surroundings, respect others’ space, and stay in your own area.</a:t>
            </a:r>
          </a:p>
        </p:txBody>
      </p:sp>
      <p:pic>
        <p:nvPicPr>
          <p:cNvPr id="1026" name="Picture 2">
            <a:extLst>
              <a:ext uri="{FF2B5EF4-FFF2-40B4-BE49-F238E27FC236}">
                <a16:creationId xmlns:a16="http://schemas.microsoft.com/office/drawing/2014/main" id="{79E1C6A1-6197-E95D-F628-5DF52B028A3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046221" y="717356"/>
            <a:ext cx="4350359" cy="371053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ee with wings and a shield&#10;&#10;Description automatically generated with medium confidence">
            <a:extLst>
              <a:ext uri="{FF2B5EF4-FFF2-40B4-BE49-F238E27FC236}">
                <a16:creationId xmlns:a16="http://schemas.microsoft.com/office/drawing/2014/main" id="{F2A86C28-58A0-B4AC-ED28-7FAA2B9E18B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Tree>
    <p:custDataLst>
      <p:tags r:id="rId1"/>
    </p:custDataLst>
    <p:extLst>
      <p:ext uri="{BB962C8B-B14F-4D97-AF65-F5344CB8AC3E}">
        <p14:creationId xmlns:p14="http://schemas.microsoft.com/office/powerpoint/2010/main" val="451857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05;p37">
            <a:extLst>
              <a:ext uri="{FF2B5EF4-FFF2-40B4-BE49-F238E27FC236}">
                <a16:creationId xmlns:a16="http://schemas.microsoft.com/office/drawing/2014/main" id="{8232AF47-8ABE-7803-29B4-122F415C0CF5}"/>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99694" y="841772"/>
            <a:ext cx="4333047" cy="2403101"/>
          </a:xfrm>
        </p:spPr>
        <p:txBody>
          <a:bodyPr spcFirstLastPara="1" vert="horz" wrap="square" lIns="68580" tIns="34290" rIns="68580" bIns="34290" rtlCol="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4400" kern="1200">
                <a:latin typeface="Calibri"/>
                <a:cs typeface="Calibri"/>
              </a:rPr>
              <a:t>Use indoor voices, be mindful of noise levels.</a:t>
            </a:r>
          </a:p>
        </p:txBody>
      </p:sp>
      <p:pic>
        <p:nvPicPr>
          <p:cNvPr id="2050" name="Picture 2">
            <a:extLst>
              <a:ext uri="{FF2B5EF4-FFF2-40B4-BE49-F238E27FC236}">
                <a16:creationId xmlns:a16="http://schemas.microsoft.com/office/drawing/2014/main" id="{A9003557-2282-99BF-9F91-A59862BB859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638551" y="1028325"/>
            <a:ext cx="3460652" cy="2952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ee with wings and a shield&#10;&#10;Description automatically generated with medium confidence">
            <a:extLst>
              <a:ext uri="{FF2B5EF4-FFF2-40B4-BE49-F238E27FC236}">
                <a16:creationId xmlns:a16="http://schemas.microsoft.com/office/drawing/2014/main" id="{B6547DB8-27EE-F738-F70F-CF0988A85C8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Tree>
    <p:custDataLst>
      <p:tags r:id="rId1"/>
    </p:custDataLst>
    <p:extLst>
      <p:ext uri="{BB962C8B-B14F-4D97-AF65-F5344CB8AC3E}">
        <p14:creationId xmlns:p14="http://schemas.microsoft.com/office/powerpoint/2010/main" val="131766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05;p37">
            <a:extLst>
              <a:ext uri="{FF2B5EF4-FFF2-40B4-BE49-F238E27FC236}">
                <a16:creationId xmlns:a16="http://schemas.microsoft.com/office/drawing/2014/main" id="{138AC3B6-3D98-CEBE-1BC6-AB26CFF59B76}"/>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42825" y="841772"/>
            <a:ext cx="3731284" cy="2607978"/>
          </a:xfrm>
        </p:spPr>
        <p:txBody>
          <a:bodyPr spcFirstLastPara="1" vert="horz" wrap="square" lIns="68580" tIns="34290" rIns="68580" bIns="34290" rtlCol="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4400" kern="1200">
                <a:latin typeface="Calibri"/>
                <a:cs typeface="Calibri"/>
              </a:rPr>
              <a:t>Keep our </a:t>
            </a:r>
            <a:r>
              <a:rPr lang="en-US" sz="4400">
                <a:latin typeface="Calibri"/>
                <a:cs typeface="Calibri"/>
              </a:rPr>
              <a:t>eyes</a:t>
            </a:r>
            <a:r>
              <a:rPr lang="en-US" sz="4400" kern="1200">
                <a:latin typeface="Calibri"/>
                <a:cs typeface="Calibri"/>
              </a:rPr>
              <a:t> and ears open! And be ready to participate!</a:t>
            </a:r>
          </a:p>
        </p:txBody>
      </p:sp>
      <p:pic>
        <p:nvPicPr>
          <p:cNvPr id="3074" name="Picture 2">
            <a:extLst>
              <a:ext uri="{FF2B5EF4-FFF2-40B4-BE49-F238E27FC236}">
                <a16:creationId xmlns:a16="http://schemas.microsoft.com/office/drawing/2014/main" id="{83A5E89B-CCA6-90CB-A232-C721D0B4B6F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67709" y="1381891"/>
            <a:ext cx="2795348" cy="238589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ee with wings and a shield&#10;&#10;Description automatically generated with medium confidence">
            <a:extLst>
              <a:ext uri="{FF2B5EF4-FFF2-40B4-BE49-F238E27FC236}">
                <a16:creationId xmlns:a16="http://schemas.microsoft.com/office/drawing/2014/main" id="{6323C7CC-F097-3CF9-C4C1-5BD73090784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Tree>
    <p:custDataLst>
      <p:tags r:id="rId1"/>
    </p:custDataLst>
    <p:extLst>
      <p:ext uri="{BB962C8B-B14F-4D97-AF65-F5344CB8AC3E}">
        <p14:creationId xmlns:p14="http://schemas.microsoft.com/office/powerpoint/2010/main" val="1504123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05;p37">
            <a:extLst>
              <a:ext uri="{FF2B5EF4-FFF2-40B4-BE49-F238E27FC236}">
                <a16:creationId xmlns:a16="http://schemas.microsoft.com/office/drawing/2014/main" id="{19E087F1-C8FC-BAC6-D9E4-B58015727FBD}"/>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10477" y="841772"/>
            <a:ext cx="3796505" cy="3330440"/>
          </a:xfrm>
        </p:spPr>
        <p:txBody>
          <a:bodyPr spcFirstLastPara="1" vert="horz" wrap="square" lIns="68580" tIns="34290" rIns="68580" bIns="34290" rtlCol="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4400" kern="1200">
                <a:latin typeface="Calibri"/>
                <a:cs typeface="Calibri"/>
              </a:rPr>
              <a:t>Be prepared to problem solve, ask questions, and contribute to the lesson.</a:t>
            </a:r>
          </a:p>
        </p:txBody>
      </p:sp>
      <p:pic>
        <p:nvPicPr>
          <p:cNvPr id="4098" name="Picture 2">
            <a:extLst>
              <a:ext uri="{FF2B5EF4-FFF2-40B4-BE49-F238E27FC236}">
                <a16:creationId xmlns:a16="http://schemas.microsoft.com/office/drawing/2014/main" id="{77AAC474-9D59-2616-9D17-E0233C54DF1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79129" y="712927"/>
            <a:ext cx="4204160" cy="35820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Tree>
    <p:custDataLst>
      <p:tags r:id="rId1"/>
    </p:custDataLst>
    <p:extLst>
      <p:ext uri="{BB962C8B-B14F-4D97-AF65-F5344CB8AC3E}">
        <p14:creationId xmlns:p14="http://schemas.microsoft.com/office/powerpoint/2010/main" val="2105421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3"/>
        <p:cNvGrpSpPr/>
        <p:nvPr/>
      </p:nvGrpSpPr>
      <p:grpSpPr>
        <a:xfrm>
          <a:off x="0" y="0"/>
          <a:ext cx="0" cy="0"/>
          <a:chOff x="0" y="0"/>
          <a:chExt cx="0" cy="0"/>
        </a:xfrm>
      </p:grpSpPr>
      <p:sp>
        <p:nvSpPr>
          <p:cNvPr id="255" name="Google Shape;255;p42"/>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6" name="Google Shape;256;p4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7" name="Google Shape;257;p42"/>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8" name="Google Shape;258;p42"/>
          <p:cNvSpPr txBox="1">
            <a:spLocks noGrp="1"/>
          </p:cNvSpPr>
          <p:nvPr>
            <p:ph type="title"/>
          </p:nvPr>
        </p:nvSpPr>
        <p:spPr>
          <a:xfrm>
            <a:off x="553859" y="561420"/>
            <a:ext cx="8060740" cy="640523"/>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0"/>
              </a:spcBef>
              <a:spcAft>
                <a:spcPts val="0"/>
              </a:spcAft>
              <a:buClr>
                <a:schemeClr val="dk1"/>
              </a:buClr>
              <a:buSzPts val="3500"/>
              <a:buFont typeface="Calibri"/>
              <a:buNone/>
            </a:pPr>
            <a:r>
              <a:rPr lang="en" sz="4400" b="1" dirty="0"/>
              <a:t>Becoming a decision-maker:</a:t>
            </a:r>
            <a:endParaRPr lang="en-US" sz="4400" b="1" dirty="0"/>
          </a:p>
        </p:txBody>
      </p:sp>
      <p:cxnSp>
        <p:nvCxnSpPr>
          <p:cNvPr id="259" name="Google Shape;259;p42"/>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260" name="Google Shape;260;p42"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61" name="Google Shape;261;p42"/>
          <p:cNvPicPr preferRelativeResize="0"/>
          <p:nvPr/>
        </p:nvPicPr>
        <p:blipFill rotWithShape="1">
          <a:blip r:embed="rId4">
            <a:alphaModFix/>
          </a:blip>
          <a:srcRect r="66162" b="18725"/>
          <a:stretch/>
        </p:blipFill>
        <p:spPr>
          <a:xfrm>
            <a:off x="6134942" y="1251545"/>
            <a:ext cx="1528818" cy="3131381"/>
          </a:xfrm>
          <a:prstGeom prst="rect">
            <a:avLst/>
          </a:prstGeom>
          <a:noFill/>
          <a:ln>
            <a:noFill/>
          </a:ln>
        </p:spPr>
      </p:pic>
      <p:sp>
        <p:nvSpPr>
          <p:cNvPr id="2" name="TextBox 1">
            <a:extLst>
              <a:ext uri="{FF2B5EF4-FFF2-40B4-BE49-F238E27FC236}">
                <a16:creationId xmlns:a16="http://schemas.microsoft.com/office/drawing/2014/main" id="{E8967754-869E-94BA-FF86-5E9C7FB98627}"/>
              </a:ext>
            </a:extLst>
          </p:cNvPr>
          <p:cNvSpPr txBox="1"/>
          <p:nvPr/>
        </p:nvSpPr>
        <p:spPr>
          <a:xfrm>
            <a:off x="555172" y="1387004"/>
            <a:ext cx="4728351"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 sz="4400" dirty="0">
                <a:latin typeface="Calibri"/>
              </a:rPr>
              <a:t>What did we learn earlier in the year about making</a:t>
            </a:r>
            <a:br>
              <a:rPr lang="en" sz="4400" dirty="0">
                <a:latin typeface="Calibri"/>
              </a:rPr>
            </a:br>
            <a:r>
              <a:rPr lang="en" sz="4400" dirty="0">
                <a:latin typeface="Calibri"/>
              </a:rPr>
              <a:t>decisions?</a:t>
            </a:r>
            <a:endParaRPr lang="en-US" sz="4400" dirty="0">
              <a:latin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62" name="Google Shape;262;p38"/>
          <p:cNvSpPr txBox="1">
            <a:spLocks noGrp="1"/>
          </p:cNvSpPr>
          <p:nvPr>
            <p:ph type="ctrTitle"/>
          </p:nvPr>
        </p:nvSpPr>
        <p:spPr>
          <a:xfrm>
            <a:off x="983850" y="1125887"/>
            <a:ext cx="7074603" cy="1376655"/>
          </a:xfrm>
          <a:prstGeom prst="rect">
            <a:avLst/>
          </a:prstGeom>
          <a:noFill/>
          <a:ln>
            <a:noFill/>
          </a:ln>
        </p:spPr>
        <p:txBody>
          <a:bodyPr spcFirstLastPara="1" wrap="square" lIns="68575" tIns="34275" rIns="68575" bIns="34275" anchor="t" anchorCtr="0">
            <a:noAutofit/>
          </a:bodyPr>
          <a:lstStyle/>
          <a:p>
            <a:pPr marL="0" lvl="0" indent="0" rtl="0">
              <a:lnSpc>
                <a:spcPct val="100000"/>
              </a:lnSpc>
              <a:spcBef>
                <a:spcPts val="0"/>
              </a:spcBef>
              <a:spcAft>
                <a:spcPts val="0"/>
              </a:spcAft>
              <a:buClr>
                <a:schemeClr val="dk1"/>
              </a:buClr>
              <a:buSzPts val="1100"/>
              <a:buFont typeface="Arial"/>
              <a:buNone/>
            </a:pPr>
            <a:r>
              <a:rPr lang="en" sz="4400" b="1" dirty="0">
                <a:latin typeface="Calibri Light"/>
              </a:rPr>
              <a:t>Let’s review the</a:t>
            </a:r>
            <a:br>
              <a:rPr lang="en" sz="4400" b="1" dirty="0">
                <a:latin typeface="Calibri Light"/>
              </a:rPr>
            </a:br>
            <a:r>
              <a:rPr lang="en" sz="4400" b="1" dirty="0">
                <a:latin typeface="Calibri Light"/>
              </a:rPr>
              <a:t>decision-making steps.</a:t>
            </a:r>
            <a:endParaRPr lang="en-US" sz="4400" b="1" dirty="0">
              <a:highlight>
                <a:srgbClr val="FFFFFF"/>
              </a:highlight>
            </a:endParaRPr>
          </a:p>
        </p:txBody>
      </p:sp>
      <p:grpSp>
        <p:nvGrpSpPr>
          <p:cNvPr id="2" name="Group 1">
            <a:extLst>
              <a:ext uri="{FF2B5EF4-FFF2-40B4-BE49-F238E27FC236}">
                <a16:creationId xmlns:a16="http://schemas.microsoft.com/office/drawing/2014/main" id="{47470B53-855F-BD71-61FC-8994CF425778}"/>
              </a:ext>
            </a:extLst>
          </p:cNvPr>
          <p:cNvGrpSpPr/>
          <p:nvPr/>
        </p:nvGrpSpPr>
        <p:grpSpPr>
          <a:xfrm>
            <a:off x="114077" y="1634800"/>
            <a:ext cx="869774" cy="736282"/>
            <a:chOff x="704088" y="681038"/>
            <a:chExt cx="869774" cy="736282"/>
          </a:xfrm>
        </p:grpSpPr>
        <p:sp>
          <p:nvSpPr>
            <p:cNvPr id="3" name="Rectangle 2">
              <a:extLst>
                <a:ext uri="{FF2B5EF4-FFF2-40B4-BE49-F238E27FC236}">
                  <a16:creationId xmlns:a16="http://schemas.microsoft.com/office/drawing/2014/main" id="{6CA076B1-155F-9824-05E7-70F6193CC411}"/>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3BFA40B-512B-509F-2F19-2FA6BB7C0D70}"/>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5B39997-67C2-571D-59CF-E1EE14B28C48}"/>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5D21533D-34F3-0F0A-2FED-773BC4C8B61A}"/>
              </a:ext>
            </a:extLst>
          </p:cNvPr>
          <p:cNvGrpSpPr/>
          <p:nvPr/>
        </p:nvGrpSpPr>
        <p:grpSpPr>
          <a:xfrm>
            <a:off x="8111305" y="1634800"/>
            <a:ext cx="869774" cy="736282"/>
            <a:chOff x="704088" y="681038"/>
            <a:chExt cx="869774" cy="736282"/>
          </a:xfrm>
        </p:grpSpPr>
        <p:sp>
          <p:nvSpPr>
            <p:cNvPr id="7" name="Rectangle 6">
              <a:extLst>
                <a:ext uri="{FF2B5EF4-FFF2-40B4-BE49-F238E27FC236}">
                  <a16:creationId xmlns:a16="http://schemas.microsoft.com/office/drawing/2014/main" id="{F202D9ED-1771-7C7F-085A-D4AF73D190FA}"/>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FA52CB-25FA-0B1A-413E-A12BC66A3118}"/>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B6EE650-BFAF-C9AB-3D71-6C8192EC16D7}"/>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97EF830F-47D4-8A04-88F9-C617E97C665D}"/>
              </a:ext>
            </a:extLst>
          </p:cNvPr>
          <p:cNvSpPr/>
          <p:nvPr/>
        </p:nvSpPr>
        <p:spPr>
          <a:xfrm>
            <a:off x="0" y="4010656"/>
            <a:ext cx="9144000" cy="113284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3" name="Google Shape;263;p38" descr="A bee with wings and a shield&#10;&#10;Description automatically generated with medium confidence"/>
          <p:cNvPicPr preferRelativeResize="0"/>
          <p:nvPr/>
        </p:nvPicPr>
        <p:blipFill rotWithShape="1">
          <a:blip r:embed="rId4">
            <a:alphaModFix/>
          </a:blip>
          <a:srcRect/>
          <a:stretch/>
        </p:blipFill>
        <p:spPr>
          <a:xfrm>
            <a:off x="3908496" y="3658478"/>
            <a:ext cx="1616979" cy="1640352"/>
          </a:xfrm>
          <a:prstGeom prst="rect">
            <a:avLst/>
          </a:prstGeom>
          <a:noFill/>
          <a:ln>
            <a:noFill/>
          </a:ln>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3"/>
        <p:cNvGrpSpPr/>
        <p:nvPr/>
      </p:nvGrpSpPr>
      <p:grpSpPr>
        <a:xfrm>
          <a:off x="0" y="0"/>
          <a:ext cx="0" cy="0"/>
          <a:chOff x="0" y="0"/>
          <a:chExt cx="0" cy="0"/>
        </a:xfrm>
      </p:grpSpPr>
      <p:sp>
        <p:nvSpPr>
          <p:cNvPr id="255" name="Google Shape;255;p42"/>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6" name="Google Shape;256;p4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7" name="Google Shape;257;p42"/>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60" name="Google Shape;260;p42"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5" name="Google Shape;278;p44">
            <a:extLst>
              <a:ext uri="{FF2B5EF4-FFF2-40B4-BE49-F238E27FC236}">
                <a16:creationId xmlns:a16="http://schemas.microsoft.com/office/drawing/2014/main" id="{63FBC6B6-B8DD-6EB7-3459-0F95923FF4FF}"/>
              </a:ext>
            </a:extLst>
          </p:cNvPr>
          <p:cNvSpPr txBox="1">
            <a:spLocks noGrp="1"/>
          </p:cNvSpPr>
          <p:nvPr>
            <p:ph type="title"/>
          </p:nvPr>
        </p:nvSpPr>
        <p:spPr>
          <a:xfrm>
            <a:off x="481330" y="322532"/>
            <a:ext cx="4217017" cy="660997"/>
          </a:xfrm>
          <a:prstGeom prst="rect">
            <a:avLst/>
          </a:prstGeom>
          <a:noFill/>
          <a:ln>
            <a:noFill/>
          </a:ln>
        </p:spPr>
        <p:txBody>
          <a:bodyPr spcFirstLastPara="1" wrap="square" lIns="68575" tIns="34275" rIns="68575" bIns="34275" anchor="t" anchorCtr="0">
            <a:noAutofit/>
          </a:bodyPr>
          <a:lstStyle/>
          <a:p>
            <a:pPr marL="0" lvl="0" indent="0" algn="ctr" rtl="0">
              <a:lnSpc>
                <a:spcPct val="115000"/>
              </a:lnSpc>
              <a:spcBef>
                <a:spcPts val="0"/>
              </a:spcBef>
              <a:spcAft>
                <a:spcPts val="0"/>
              </a:spcAft>
              <a:buSzPts val="1400"/>
              <a:buNone/>
            </a:pPr>
            <a:r>
              <a:rPr lang="en" sz="4400" b="1" dirty="0"/>
              <a:t>1. Stop and think</a:t>
            </a:r>
            <a:endParaRPr sz="4400" b="1" dirty="0"/>
          </a:p>
        </p:txBody>
      </p:sp>
      <p:pic>
        <p:nvPicPr>
          <p:cNvPr id="6" name="Google Shape;279;p44">
            <a:extLst>
              <a:ext uri="{FF2B5EF4-FFF2-40B4-BE49-F238E27FC236}">
                <a16:creationId xmlns:a16="http://schemas.microsoft.com/office/drawing/2014/main" id="{ED66580F-5629-6508-606D-7838C8F24E2D}"/>
              </a:ext>
            </a:extLst>
          </p:cNvPr>
          <p:cNvPicPr preferRelativeResize="0"/>
          <p:nvPr/>
        </p:nvPicPr>
        <p:blipFill rotWithShape="1">
          <a:blip r:embed="rId4">
            <a:alphaModFix/>
          </a:blip>
          <a:srcRect/>
          <a:stretch/>
        </p:blipFill>
        <p:spPr>
          <a:xfrm>
            <a:off x="2243893" y="1128453"/>
            <a:ext cx="3891369" cy="3255581"/>
          </a:xfrm>
          <a:prstGeom prst="rect">
            <a:avLst/>
          </a:prstGeom>
          <a:noFill/>
          <a:ln>
            <a:noFill/>
          </a:ln>
        </p:spPr>
      </p:pic>
    </p:spTree>
    <p:extLst>
      <p:ext uri="{BB962C8B-B14F-4D97-AF65-F5344CB8AC3E}">
        <p14:creationId xmlns:p14="http://schemas.microsoft.com/office/powerpoint/2010/main" val="4019894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3"/>
        <p:cNvGrpSpPr/>
        <p:nvPr/>
      </p:nvGrpSpPr>
      <p:grpSpPr>
        <a:xfrm>
          <a:off x="0" y="0"/>
          <a:ext cx="0" cy="0"/>
          <a:chOff x="0" y="0"/>
          <a:chExt cx="0" cy="0"/>
        </a:xfrm>
      </p:grpSpPr>
      <p:sp>
        <p:nvSpPr>
          <p:cNvPr id="255" name="Google Shape;255;p42"/>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6" name="Google Shape;256;p4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7" name="Google Shape;257;p42"/>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60" name="Google Shape;260;p42"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5" name="Google Shape;278;p44">
            <a:extLst>
              <a:ext uri="{FF2B5EF4-FFF2-40B4-BE49-F238E27FC236}">
                <a16:creationId xmlns:a16="http://schemas.microsoft.com/office/drawing/2014/main" id="{63FBC6B6-B8DD-6EB7-3459-0F95923FF4FF}"/>
              </a:ext>
            </a:extLst>
          </p:cNvPr>
          <p:cNvSpPr txBox="1">
            <a:spLocks noGrp="1"/>
          </p:cNvSpPr>
          <p:nvPr>
            <p:ph type="title"/>
          </p:nvPr>
        </p:nvSpPr>
        <p:spPr>
          <a:xfrm>
            <a:off x="481330" y="322532"/>
            <a:ext cx="5433695" cy="660997"/>
          </a:xfrm>
          <a:prstGeom prst="rect">
            <a:avLst/>
          </a:prstGeom>
          <a:noFill/>
          <a:ln>
            <a:noFill/>
          </a:ln>
        </p:spPr>
        <p:txBody>
          <a:bodyPr spcFirstLastPara="1" wrap="square" lIns="68575" tIns="34275" rIns="68575" bIns="34275" anchor="t" anchorCtr="0">
            <a:noAutofit/>
          </a:bodyPr>
          <a:lstStyle/>
          <a:p>
            <a:pPr marL="0" lvl="0" indent="0" algn="ctr" rtl="0">
              <a:lnSpc>
                <a:spcPct val="115000"/>
              </a:lnSpc>
              <a:spcBef>
                <a:spcPts val="0"/>
              </a:spcBef>
              <a:spcAft>
                <a:spcPts val="0"/>
              </a:spcAft>
              <a:buSzPts val="1400"/>
              <a:buNone/>
            </a:pPr>
            <a:r>
              <a:rPr lang="en" sz="4400" b="1" dirty="0"/>
              <a:t>2. Explore the options</a:t>
            </a:r>
            <a:endParaRPr sz="4400" b="1" dirty="0"/>
          </a:p>
        </p:txBody>
      </p:sp>
      <p:pic>
        <p:nvPicPr>
          <p:cNvPr id="4" name="Picture 3" descr="A person standing in front of a signpost&#10;&#10;Description automatically generated">
            <a:extLst>
              <a:ext uri="{FF2B5EF4-FFF2-40B4-BE49-F238E27FC236}">
                <a16:creationId xmlns:a16="http://schemas.microsoft.com/office/drawing/2014/main" id="{2489FA8F-2AFB-07A9-7E8D-4B43879A0AA2}"/>
              </a:ext>
            </a:extLst>
          </p:cNvPr>
          <p:cNvPicPr>
            <a:picLocks noChangeAspect="1"/>
          </p:cNvPicPr>
          <p:nvPr/>
        </p:nvPicPr>
        <p:blipFill>
          <a:blip r:embed="rId4"/>
          <a:stretch>
            <a:fillRect/>
          </a:stretch>
        </p:blipFill>
        <p:spPr>
          <a:xfrm>
            <a:off x="2757080" y="1231864"/>
            <a:ext cx="3193256" cy="31932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18805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3"/>
        <p:cNvGrpSpPr/>
        <p:nvPr/>
      </p:nvGrpSpPr>
      <p:grpSpPr>
        <a:xfrm>
          <a:off x="0" y="0"/>
          <a:ext cx="0" cy="0"/>
          <a:chOff x="0" y="0"/>
          <a:chExt cx="0" cy="0"/>
        </a:xfrm>
      </p:grpSpPr>
      <p:sp>
        <p:nvSpPr>
          <p:cNvPr id="255" name="Google Shape;255;p42"/>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6" name="Google Shape;256;p4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7" name="Google Shape;257;p42"/>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60" name="Google Shape;260;p42"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5" name="Google Shape;278;p44">
            <a:extLst>
              <a:ext uri="{FF2B5EF4-FFF2-40B4-BE49-F238E27FC236}">
                <a16:creationId xmlns:a16="http://schemas.microsoft.com/office/drawing/2014/main" id="{63FBC6B6-B8DD-6EB7-3459-0F95923FF4FF}"/>
              </a:ext>
            </a:extLst>
          </p:cNvPr>
          <p:cNvSpPr txBox="1">
            <a:spLocks noGrp="1"/>
          </p:cNvSpPr>
          <p:nvPr>
            <p:ph type="title"/>
          </p:nvPr>
        </p:nvSpPr>
        <p:spPr>
          <a:xfrm>
            <a:off x="481330" y="322532"/>
            <a:ext cx="5433695" cy="660997"/>
          </a:xfrm>
          <a:prstGeom prst="rect">
            <a:avLst/>
          </a:prstGeom>
          <a:noFill/>
          <a:ln>
            <a:noFill/>
          </a:ln>
        </p:spPr>
        <p:txBody>
          <a:bodyPr spcFirstLastPara="1" wrap="square" lIns="68575" tIns="34275" rIns="68575" bIns="34275" anchor="t" anchorCtr="0">
            <a:noAutofit/>
          </a:bodyPr>
          <a:lstStyle/>
          <a:p>
            <a:pPr marL="0" lvl="0" indent="0" algn="ctr" rtl="0">
              <a:lnSpc>
                <a:spcPct val="115000"/>
              </a:lnSpc>
              <a:spcBef>
                <a:spcPts val="0"/>
              </a:spcBef>
              <a:spcAft>
                <a:spcPts val="0"/>
              </a:spcAft>
              <a:buSzPts val="1400"/>
              <a:buNone/>
            </a:pPr>
            <a:r>
              <a:rPr lang="en" sz="4400" b="1" dirty="0"/>
              <a:t>3. Gather information</a:t>
            </a:r>
            <a:endParaRPr sz="4400" b="1" dirty="0"/>
          </a:p>
        </p:txBody>
      </p:sp>
      <p:pic>
        <p:nvPicPr>
          <p:cNvPr id="4" name="Picture 3">
            <a:extLst>
              <a:ext uri="{FF2B5EF4-FFF2-40B4-BE49-F238E27FC236}">
                <a16:creationId xmlns:a16="http://schemas.microsoft.com/office/drawing/2014/main" id="{2489FA8F-2AFB-07A9-7E8D-4B43879A0AA2}"/>
              </a:ext>
            </a:extLst>
          </p:cNvPr>
          <p:cNvPicPr>
            <a:picLocks noChangeAspect="1"/>
          </p:cNvPicPr>
          <p:nvPr/>
        </p:nvPicPr>
        <p:blipFill>
          <a:blip r:embed="rId4"/>
          <a:srcRect/>
          <a:stretch/>
        </p:blipFill>
        <p:spPr>
          <a:xfrm>
            <a:off x="2757080" y="1231864"/>
            <a:ext cx="3193256" cy="31932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55504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3"/>
        <p:cNvGrpSpPr/>
        <p:nvPr/>
      </p:nvGrpSpPr>
      <p:grpSpPr>
        <a:xfrm>
          <a:off x="0" y="0"/>
          <a:ext cx="0" cy="0"/>
          <a:chOff x="0" y="0"/>
          <a:chExt cx="0" cy="0"/>
        </a:xfrm>
      </p:grpSpPr>
      <p:sp>
        <p:nvSpPr>
          <p:cNvPr id="255" name="Google Shape;255;p42"/>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6" name="Google Shape;256;p4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7" name="Google Shape;257;p42"/>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60" name="Google Shape;260;p42"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5" name="Google Shape;278;p44">
            <a:extLst>
              <a:ext uri="{FF2B5EF4-FFF2-40B4-BE49-F238E27FC236}">
                <a16:creationId xmlns:a16="http://schemas.microsoft.com/office/drawing/2014/main" id="{63FBC6B6-B8DD-6EB7-3459-0F95923FF4FF}"/>
              </a:ext>
            </a:extLst>
          </p:cNvPr>
          <p:cNvSpPr txBox="1">
            <a:spLocks noGrp="1"/>
          </p:cNvSpPr>
          <p:nvPr>
            <p:ph type="title"/>
          </p:nvPr>
        </p:nvSpPr>
        <p:spPr>
          <a:xfrm>
            <a:off x="481330" y="322532"/>
            <a:ext cx="5433695" cy="660997"/>
          </a:xfrm>
          <a:prstGeom prst="rect">
            <a:avLst/>
          </a:prstGeom>
          <a:noFill/>
          <a:ln>
            <a:noFill/>
          </a:ln>
        </p:spPr>
        <p:txBody>
          <a:bodyPr spcFirstLastPara="1" wrap="square" lIns="68575" tIns="34275" rIns="68575" bIns="34275" anchor="t" anchorCtr="0">
            <a:noAutofit/>
          </a:bodyPr>
          <a:lstStyle/>
          <a:p>
            <a:pPr marL="0" lvl="0" indent="0" algn="ctr" rtl="0">
              <a:lnSpc>
                <a:spcPct val="115000"/>
              </a:lnSpc>
              <a:spcBef>
                <a:spcPts val="0"/>
              </a:spcBef>
              <a:spcAft>
                <a:spcPts val="0"/>
              </a:spcAft>
              <a:buSzPts val="1400"/>
              <a:buNone/>
            </a:pPr>
            <a:r>
              <a:rPr lang="en" sz="4400" b="1" dirty="0"/>
              <a:t>4. Imagine the future</a:t>
            </a:r>
            <a:endParaRPr sz="4400" b="1" dirty="0"/>
          </a:p>
        </p:txBody>
      </p:sp>
      <p:pic>
        <p:nvPicPr>
          <p:cNvPr id="4" name="Picture 3">
            <a:extLst>
              <a:ext uri="{FF2B5EF4-FFF2-40B4-BE49-F238E27FC236}">
                <a16:creationId xmlns:a16="http://schemas.microsoft.com/office/drawing/2014/main" id="{2489FA8F-2AFB-07A9-7E8D-4B43879A0AA2}"/>
              </a:ext>
            </a:extLst>
          </p:cNvPr>
          <p:cNvPicPr>
            <a:picLocks noChangeAspect="1"/>
          </p:cNvPicPr>
          <p:nvPr/>
        </p:nvPicPr>
        <p:blipFill>
          <a:blip r:embed="rId4"/>
          <a:srcRect/>
          <a:stretch/>
        </p:blipFill>
        <p:spPr>
          <a:xfrm>
            <a:off x="2721769" y="1231864"/>
            <a:ext cx="3193256" cy="31932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25112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3"/>
        <p:cNvGrpSpPr/>
        <p:nvPr/>
      </p:nvGrpSpPr>
      <p:grpSpPr>
        <a:xfrm>
          <a:off x="0" y="0"/>
          <a:ext cx="0" cy="0"/>
          <a:chOff x="0" y="0"/>
          <a:chExt cx="0" cy="0"/>
        </a:xfrm>
      </p:grpSpPr>
      <p:sp>
        <p:nvSpPr>
          <p:cNvPr id="255" name="Google Shape;255;p42"/>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6" name="Google Shape;256;p4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7" name="Google Shape;257;p42"/>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60" name="Google Shape;260;p42"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5" name="Google Shape;278;p44">
            <a:extLst>
              <a:ext uri="{FF2B5EF4-FFF2-40B4-BE49-F238E27FC236}">
                <a16:creationId xmlns:a16="http://schemas.microsoft.com/office/drawing/2014/main" id="{63FBC6B6-B8DD-6EB7-3459-0F95923FF4FF}"/>
              </a:ext>
            </a:extLst>
          </p:cNvPr>
          <p:cNvSpPr txBox="1">
            <a:spLocks noGrp="1"/>
          </p:cNvSpPr>
          <p:nvPr>
            <p:ph type="title"/>
          </p:nvPr>
        </p:nvSpPr>
        <p:spPr>
          <a:xfrm>
            <a:off x="481330" y="322532"/>
            <a:ext cx="7576820" cy="660997"/>
          </a:xfrm>
          <a:prstGeom prst="rect">
            <a:avLst/>
          </a:prstGeom>
          <a:noFill/>
          <a:ln>
            <a:noFill/>
          </a:ln>
        </p:spPr>
        <p:txBody>
          <a:bodyPr spcFirstLastPara="1" wrap="square" lIns="68575" tIns="34275" rIns="68575" bIns="34275" anchor="t" anchorCtr="0">
            <a:noAutofit/>
          </a:bodyPr>
          <a:lstStyle/>
          <a:p>
            <a:pPr marL="0" lvl="0" indent="0" algn="ctr" rtl="0">
              <a:lnSpc>
                <a:spcPct val="115000"/>
              </a:lnSpc>
              <a:spcBef>
                <a:spcPts val="0"/>
              </a:spcBef>
              <a:spcAft>
                <a:spcPts val="0"/>
              </a:spcAft>
              <a:buSzPts val="1400"/>
              <a:buNone/>
            </a:pPr>
            <a:r>
              <a:rPr lang="en" sz="4400" b="1" dirty="0">
                <a:solidFill>
                  <a:schemeClr val="tx1"/>
                </a:solidFill>
              </a:rPr>
              <a:t>5. Consider the consequences</a:t>
            </a:r>
            <a:endParaRPr sz="4400" b="1" dirty="0">
              <a:solidFill>
                <a:schemeClr val="tx1"/>
              </a:solidFill>
            </a:endParaRPr>
          </a:p>
        </p:txBody>
      </p:sp>
      <p:pic>
        <p:nvPicPr>
          <p:cNvPr id="4" name="Picture 3">
            <a:extLst>
              <a:ext uri="{FF2B5EF4-FFF2-40B4-BE49-F238E27FC236}">
                <a16:creationId xmlns:a16="http://schemas.microsoft.com/office/drawing/2014/main" id="{2489FA8F-2AFB-07A9-7E8D-4B43879A0AA2}"/>
              </a:ext>
            </a:extLst>
          </p:cNvPr>
          <p:cNvPicPr>
            <a:picLocks noChangeAspect="1"/>
          </p:cNvPicPr>
          <p:nvPr/>
        </p:nvPicPr>
        <p:blipFill>
          <a:blip r:embed="rId4"/>
          <a:srcRect/>
          <a:stretch/>
        </p:blipFill>
        <p:spPr>
          <a:xfrm>
            <a:off x="2889672" y="1400174"/>
            <a:ext cx="3010657" cy="30106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99188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3"/>
        <p:cNvGrpSpPr/>
        <p:nvPr/>
      </p:nvGrpSpPr>
      <p:grpSpPr>
        <a:xfrm>
          <a:off x="0" y="0"/>
          <a:ext cx="0" cy="0"/>
          <a:chOff x="0" y="0"/>
          <a:chExt cx="0" cy="0"/>
        </a:xfrm>
      </p:grpSpPr>
      <p:sp>
        <p:nvSpPr>
          <p:cNvPr id="327" name="Google Shape;327;p49"/>
          <p:cNvSpPr txBox="1">
            <a:spLocks noGrp="1"/>
          </p:cNvSpPr>
          <p:nvPr>
            <p:ph type="title"/>
          </p:nvPr>
        </p:nvSpPr>
        <p:spPr>
          <a:xfrm>
            <a:off x="228600" y="145144"/>
            <a:ext cx="8736806" cy="4151085"/>
          </a:xfrm>
          <a:prstGeom prst="rect">
            <a:avLst/>
          </a:prstGeom>
          <a:noFill/>
          <a:ln>
            <a:noFill/>
          </a:ln>
        </p:spPr>
        <p:txBody>
          <a:bodyPr spcFirstLastPara="1" wrap="square" lIns="68575" tIns="34275" rIns="68575" bIns="34275" anchor="t" anchorCtr="0">
            <a:noAutofit/>
          </a:bodyPr>
          <a:lstStyle/>
          <a:p>
            <a:pPr>
              <a:lnSpc>
                <a:spcPct val="100000"/>
              </a:lnSpc>
              <a:spcAft>
                <a:spcPts val="600"/>
              </a:spcAft>
            </a:pPr>
            <a:r>
              <a:rPr lang="en" sz="2800" b="1" dirty="0"/>
              <a:t>Stop and think:</a:t>
            </a:r>
            <a:r>
              <a:rPr lang="en" sz="2800" dirty="0"/>
              <a:t> Avoid impulsive decisions.</a:t>
            </a:r>
            <a:endParaRPr lang="en-US" sz="2800" dirty="0"/>
          </a:p>
          <a:p>
            <a:pPr>
              <a:lnSpc>
                <a:spcPct val="100000"/>
              </a:lnSpc>
              <a:spcAft>
                <a:spcPts val="600"/>
              </a:spcAft>
            </a:pPr>
            <a:r>
              <a:rPr lang="en" sz="2800" b="1" dirty="0"/>
              <a:t>Explore the options:</a:t>
            </a:r>
            <a:r>
              <a:rPr lang="en" sz="2800" dirty="0"/>
              <a:t> Don't settle for the first choice. Brainstorm other possibilities.</a:t>
            </a:r>
            <a:endParaRPr sz="2800" dirty="0"/>
          </a:p>
          <a:p>
            <a:pPr>
              <a:lnSpc>
                <a:spcPct val="100000"/>
              </a:lnSpc>
              <a:spcAft>
                <a:spcPts val="600"/>
              </a:spcAft>
            </a:pPr>
            <a:r>
              <a:rPr lang="en" sz="2800" b="1" dirty="0"/>
              <a:t>Gather information:</a:t>
            </a:r>
            <a:r>
              <a:rPr lang="en" sz="2800" dirty="0"/>
              <a:t> Seek knowledge from trusted sources to make informed choices. </a:t>
            </a:r>
          </a:p>
          <a:p>
            <a:pPr lvl="0" algn="l" rtl="0">
              <a:lnSpc>
                <a:spcPct val="100000"/>
              </a:lnSpc>
              <a:spcBef>
                <a:spcPts val="0"/>
              </a:spcBef>
              <a:spcAft>
                <a:spcPts val="600"/>
              </a:spcAft>
              <a:buSzPts val="1400"/>
            </a:pPr>
            <a:r>
              <a:rPr lang="en" sz="2800" b="1" dirty="0"/>
              <a:t>Imagine the future:</a:t>
            </a:r>
            <a:r>
              <a:rPr lang="en" sz="2800" dirty="0"/>
              <a:t> Think about how each choice will make you feel in the long run.</a:t>
            </a:r>
            <a:endParaRPr sz="2800" dirty="0"/>
          </a:p>
          <a:p>
            <a:pPr lvl="0" algn="l" rtl="0">
              <a:lnSpc>
                <a:spcPct val="100000"/>
              </a:lnSpc>
              <a:spcBef>
                <a:spcPts val="0"/>
              </a:spcBef>
              <a:spcAft>
                <a:spcPts val="600"/>
              </a:spcAft>
              <a:buSzPts val="1400"/>
            </a:pPr>
            <a:r>
              <a:rPr lang="en" sz="2800" b="1" dirty="0"/>
              <a:t>Consider the consequences: </a:t>
            </a:r>
            <a:r>
              <a:rPr lang="en" sz="2800" dirty="0"/>
              <a:t>Analyze the potential outcomes for yourself and others.</a:t>
            </a:r>
            <a:endParaRPr sz="2800" dirty="0"/>
          </a:p>
        </p:txBody>
      </p:sp>
      <p:sp>
        <p:nvSpPr>
          <p:cNvPr id="5" name="Rectangle 4">
            <a:extLst>
              <a:ext uri="{FF2B5EF4-FFF2-40B4-BE49-F238E27FC236}">
                <a16:creationId xmlns:a16="http://schemas.microsoft.com/office/drawing/2014/main" id="{370B347B-9502-F835-73FF-9C5F79BD3D46}"/>
              </a:ext>
            </a:extLst>
          </p:cNvPr>
          <p:cNvSpPr/>
          <p:nvPr/>
        </p:nvSpPr>
        <p:spPr>
          <a:xfrm>
            <a:off x="0" y="4579256"/>
            <a:ext cx="9144000" cy="56424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oogle Shape;263;p38" descr="A bee with wings and a shield&#10;&#10;Description automatically generated with medium confidence">
            <a:extLst>
              <a:ext uri="{FF2B5EF4-FFF2-40B4-BE49-F238E27FC236}">
                <a16:creationId xmlns:a16="http://schemas.microsoft.com/office/drawing/2014/main" id="{FD99AF80-3E05-C91B-D3A5-CF59F6958B70}"/>
              </a:ext>
            </a:extLst>
          </p:cNvPr>
          <p:cNvPicPr preferRelativeResize="0"/>
          <p:nvPr/>
        </p:nvPicPr>
        <p:blipFill rotWithShape="1">
          <a:blip r:embed="rId3">
            <a:alphaModFix/>
          </a:blip>
          <a:srcRect/>
          <a:stretch/>
        </p:blipFill>
        <p:spPr>
          <a:xfrm>
            <a:off x="4161614" y="4317661"/>
            <a:ext cx="870778" cy="90416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2" y="0"/>
            <a:ext cx="3864770" cy="5143500"/>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1" y="1221581"/>
            <a:ext cx="3864769" cy="2412677"/>
          </a:xfrm>
          <a:prstGeom prst="rect">
            <a:avLst/>
          </a:prstGeom>
          <a:noFill/>
          <a:ln>
            <a:noFill/>
          </a:ln>
        </p:spPr>
        <p:txBody>
          <a:bodyPr spcFirstLastPara="1" vert="horz" wrap="square" lIns="68569" tIns="34275" rIns="68569" bIns="34275" rtlCol="0" anchor="t" anchorCtr="0">
            <a:noAutofit/>
          </a:bodyPr>
          <a:lstStyle/>
          <a:p>
            <a:pPr algn="ctr">
              <a:buSzPts val="4600"/>
            </a:pPr>
            <a:r>
              <a:rPr lang="en-US" sz="4400" b="1" dirty="0">
                <a:latin typeface="Calibri Light"/>
                <a:ea typeface="Calibri Light"/>
                <a:cs typeface="Calibri Light"/>
              </a:rPr>
              <a:t>Activity: </a:t>
            </a:r>
            <a:br>
              <a:rPr lang="en-US" sz="4400" b="1" dirty="0">
                <a:latin typeface="Calibri Light"/>
                <a:ea typeface="Calibri Light"/>
                <a:cs typeface="Calibri Light"/>
              </a:rPr>
            </a:br>
            <a:r>
              <a:rPr lang="en-US" sz="4400" dirty="0">
                <a:latin typeface="Calibri Light"/>
                <a:ea typeface="Calibri Light"/>
                <a:cs typeface="Calibri Light"/>
              </a:rPr>
              <a:t>Becoming a decision-maker online.</a:t>
            </a:r>
            <a:endParaRPr lang="en-US" sz="4400" b="1" dirty="0">
              <a:latin typeface="Calibri Light"/>
              <a:ea typeface="Calibri Light"/>
              <a:cs typeface="Calibri Light"/>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834526" y="3714521"/>
            <a:ext cx="1448858" cy="1339784"/>
          </a:xfrm>
          <a:prstGeom prst="rect">
            <a:avLst/>
          </a:prstGeom>
          <a:noFill/>
          <a:ln>
            <a:noFill/>
          </a:ln>
        </p:spPr>
      </p:pic>
      <p:sp>
        <p:nvSpPr>
          <p:cNvPr id="3" name="TextBox 2">
            <a:extLst>
              <a:ext uri="{FF2B5EF4-FFF2-40B4-BE49-F238E27FC236}">
                <a16:creationId xmlns:a16="http://schemas.microsoft.com/office/drawing/2014/main" id="{51E843D3-8BD5-F310-5840-FEB0E4552FE2}"/>
              </a:ext>
            </a:extLst>
          </p:cNvPr>
          <p:cNvSpPr txBox="1"/>
          <p:nvPr/>
        </p:nvSpPr>
        <p:spPr>
          <a:xfrm>
            <a:off x="3864768" y="1027535"/>
            <a:ext cx="5276645" cy="2800767"/>
          </a:xfrm>
          <a:prstGeom prst="rect">
            <a:avLst/>
          </a:prstGeom>
          <a:noFill/>
        </p:spPr>
        <p:txBody>
          <a:bodyPr wrap="square">
            <a:spAutoFit/>
          </a:bodyPr>
          <a:lstStyle/>
          <a:p>
            <a:pPr algn="ctr"/>
            <a:r>
              <a:rPr lang="en" sz="4400" dirty="0">
                <a:latin typeface="Calibri" panose="020F0502020204030204" pitchFamily="34" charset="0"/>
                <a:cs typeface="Calibri" panose="020F0502020204030204" pitchFamily="34" charset="0"/>
              </a:rPr>
              <a:t>Explain to a shoulder buddy what you think it means to “go online.” </a:t>
            </a:r>
            <a:endParaRPr lang="en-US" sz="4400"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1323356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2" y="0"/>
            <a:ext cx="3864770" cy="5143500"/>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1" y="1221581"/>
            <a:ext cx="3864769" cy="2412677"/>
          </a:xfrm>
          <a:prstGeom prst="rect">
            <a:avLst/>
          </a:prstGeom>
          <a:noFill/>
          <a:ln>
            <a:noFill/>
          </a:ln>
        </p:spPr>
        <p:txBody>
          <a:bodyPr spcFirstLastPara="1" vert="horz" wrap="square" lIns="68569" tIns="34275" rIns="68569" bIns="34275" rtlCol="0" anchor="t" anchorCtr="0">
            <a:noAutofit/>
          </a:bodyPr>
          <a:lstStyle/>
          <a:p>
            <a:pPr algn="ctr">
              <a:buSzPts val="4600"/>
            </a:pPr>
            <a:r>
              <a:rPr lang="en-US" sz="4400" b="1" dirty="0">
                <a:latin typeface="Calibri Light"/>
                <a:ea typeface="Calibri Light"/>
                <a:cs typeface="Calibri Light"/>
              </a:rPr>
              <a:t>Activity: </a:t>
            </a:r>
            <a:br>
              <a:rPr lang="en-US" sz="4400" b="1" dirty="0">
                <a:latin typeface="Calibri Light"/>
                <a:ea typeface="Calibri Light"/>
                <a:cs typeface="Calibri Light"/>
              </a:rPr>
            </a:br>
            <a:r>
              <a:rPr lang="en-US" sz="4400" dirty="0">
                <a:latin typeface="Calibri Light"/>
                <a:ea typeface="Calibri Light"/>
                <a:cs typeface="Calibri Light"/>
              </a:rPr>
              <a:t>Becoming a decision-maker online.</a:t>
            </a:r>
            <a:endParaRPr lang="en-US" sz="4400" b="1" dirty="0">
              <a:latin typeface="Calibri Light"/>
              <a:ea typeface="Calibri Light"/>
              <a:cs typeface="Calibri Light"/>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834526" y="3714521"/>
            <a:ext cx="1448858" cy="1339784"/>
          </a:xfrm>
          <a:prstGeom prst="rect">
            <a:avLst/>
          </a:prstGeom>
          <a:noFill/>
          <a:ln>
            <a:noFill/>
          </a:ln>
        </p:spPr>
      </p:pic>
      <p:sp>
        <p:nvSpPr>
          <p:cNvPr id="3" name="TextBox 2">
            <a:extLst>
              <a:ext uri="{FF2B5EF4-FFF2-40B4-BE49-F238E27FC236}">
                <a16:creationId xmlns:a16="http://schemas.microsoft.com/office/drawing/2014/main" id="{51E843D3-8BD5-F310-5840-FEB0E4552FE2}"/>
              </a:ext>
            </a:extLst>
          </p:cNvPr>
          <p:cNvSpPr txBox="1"/>
          <p:nvPr/>
        </p:nvSpPr>
        <p:spPr>
          <a:xfrm>
            <a:off x="3845979" y="1654895"/>
            <a:ext cx="5276645" cy="1446550"/>
          </a:xfrm>
          <a:prstGeom prst="rect">
            <a:avLst/>
          </a:prstGeom>
          <a:noFill/>
        </p:spPr>
        <p:txBody>
          <a:bodyPr wrap="square">
            <a:spAutoFit/>
          </a:bodyPr>
          <a:lstStyle/>
          <a:p>
            <a:pPr algn="ctr"/>
            <a:r>
              <a:rPr lang="en" sz="4400" dirty="0">
                <a:latin typeface="Calibri" panose="020F0502020204030204" pitchFamily="34" charset="0"/>
                <a:cs typeface="Calibri" panose="020F0502020204030204" pitchFamily="34" charset="0"/>
              </a:rPr>
              <a:t>What kind of things do you do online?</a:t>
            </a:r>
            <a:endParaRPr lang="en-US" sz="4400"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1138485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3"/>
        <p:cNvGrpSpPr/>
        <p:nvPr/>
      </p:nvGrpSpPr>
      <p:grpSpPr>
        <a:xfrm>
          <a:off x="0" y="0"/>
          <a:ext cx="0" cy="0"/>
          <a:chOff x="0" y="0"/>
          <a:chExt cx="0" cy="0"/>
        </a:xfrm>
      </p:grpSpPr>
      <p:sp>
        <p:nvSpPr>
          <p:cNvPr id="327" name="Google Shape;327;p49"/>
          <p:cNvSpPr txBox="1">
            <a:spLocks noGrp="1"/>
          </p:cNvSpPr>
          <p:nvPr>
            <p:ph type="title"/>
          </p:nvPr>
        </p:nvSpPr>
        <p:spPr>
          <a:xfrm>
            <a:off x="78581" y="145144"/>
            <a:ext cx="9015413" cy="4151085"/>
          </a:xfrm>
          <a:prstGeom prst="rect">
            <a:avLst/>
          </a:prstGeom>
          <a:noFill/>
          <a:ln>
            <a:noFill/>
          </a:ln>
        </p:spPr>
        <p:txBody>
          <a:bodyPr spcFirstLastPara="1" wrap="square" lIns="68575" tIns="34275" rIns="68575" bIns="34275" anchor="t" anchorCtr="0">
            <a:noAutofit/>
          </a:bodyPr>
          <a:lstStyle/>
          <a:p>
            <a:pPr marL="0" lvl="0" indent="0" rtl="0">
              <a:spcBef>
                <a:spcPts val="0"/>
              </a:spcBef>
              <a:spcAft>
                <a:spcPts val="0"/>
              </a:spcAft>
              <a:buNone/>
            </a:pPr>
            <a:r>
              <a:rPr lang="en-US" sz="2500" dirty="0">
                <a:solidFill>
                  <a:schemeClr val="dk1"/>
                </a:solidFill>
                <a:latin typeface="Calibri"/>
                <a:ea typeface="Times New Roman"/>
                <a:cs typeface="Times New Roman"/>
                <a:sym typeface="Times New Roman"/>
              </a:rPr>
              <a:t>A </a:t>
            </a:r>
            <a:r>
              <a:rPr lang="en-US" sz="2500" b="1" dirty="0">
                <a:solidFill>
                  <a:schemeClr val="dk1"/>
                </a:solidFill>
                <a:latin typeface="Calibri"/>
                <a:ea typeface="Times New Roman"/>
                <a:cs typeface="Times New Roman"/>
                <a:sym typeface="Times New Roman"/>
              </a:rPr>
              <a:t>consequence</a:t>
            </a:r>
            <a:r>
              <a:rPr lang="en-US" sz="2500" dirty="0">
                <a:solidFill>
                  <a:schemeClr val="dk1"/>
                </a:solidFill>
                <a:latin typeface="Calibri"/>
                <a:ea typeface="Times New Roman"/>
                <a:cs typeface="Times New Roman"/>
                <a:sym typeface="Times New Roman"/>
              </a:rPr>
              <a:t> is like a natural result of your actions, kind of like an echo! Just like clapping your hands makes a sound, your choices online and offline can also have effects, both good and bad.</a:t>
            </a:r>
            <a:br>
              <a:rPr lang="en-US" sz="2500" dirty="0">
                <a:solidFill>
                  <a:schemeClr val="dk1"/>
                </a:solidFill>
                <a:latin typeface="Calibri"/>
                <a:ea typeface="Times New Roman"/>
                <a:cs typeface="Times New Roman"/>
              </a:rPr>
            </a:br>
            <a:br>
              <a:rPr lang="en-US" sz="2500" dirty="0">
                <a:solidFill>
                  <a:schemeClr val="dk1"/>
                </a:solidFill>
                <a:latin typeface="Calibri"/>
                <a:ea typeface="Times New Roman"/>
                <a:cs typeface="Times New Roman"/>
              </a:rPr>
            </a:br>
            <a:r>
              <a:rPr lang="en-US" sz="2500" b="1" dirty="0">
                <a:solidFill>
                  <a:schemeClr val="dk1"/>
                </a:solidFill>
                <a:latin typeface="Calibri"/>
                <a:ea typeface="Times New Roman"/>
                <a:cs typeface="Times New Roman"/>
                <a:sym typeface="Times New Roman"/>
              </a:rPr>
              <a:t>Good choices can lead to good consequences</a:t>
            </a:r>
            <a:r>
              <a:rPr lang="en-US" sz="2500" dirty="0">
                <a:solidFill>
                  <a:schemeClr val="dk1"/>
                </a:solidFill>
                <a:latin typeface="Calibri"/>
                <a:ea typeface="Times New Roman"/>
                <a:cs typeface="Times New Roman"/>
                <a:sym typeface="Times New Roman"/>
              </a:rPr>
              <a:t>: If you're kind online, you might make new friends and feel good about yourself. That's like planting a happy seed and watching it grow into a friendly flower!</a:t>
            </a:r>
            <a:br>
              <a:rPr lang="en-US" sz="2500" dirty="0">
                <a:solidFill>
                  <a:schemeClr val="dk1"/>
                </a:solidFill>
                <a:latin typeface="Calibri"/>
                <a:ea typeface="Times New Roman"/>
                <a:cs typeface="Times New Roman"/>
              </a:rPr>
            </a:br>
            <a:br>
              <a:rPr lang="en-US" sz="2500" b="1" dirty="0">
                <a:solidFill>
                  <a:schemeClr val="dk1"/>
                </a:solidFill>
                <a:latin typeface="Calibri"/>
                <a:ea typeface="Times New Roman"/>
                <a:cs typeface="Times New Roman"/>
              </a:rPr>
            </a:br>
            <a:r>
              <a:rPr lang="en-US" sz="2500" b="1" dirty="0">
                <a:solidFill>
                  <a:schemeClr val="dk1"/>
                </a:solidFill>
                <a:latin typeface="Calibri"/>
                <a:ea typeface="Times New Roman"/>
                <a:cs typeface="Times New Roman"/>
                <a:sym typeface="Times New Roman"/>
              </a:rPr>
              <a:t>Not-so-good choices can lead to not-so-good consequences</a:t>
            </a:r>
            <a:r>
              <a:rPr lang="en-US" sz="2500" dirty="0">
                <a:solidFill>
                  <a:schemeClr val="dk1"/>
                </a:solidFill>
                <a:latin typeface="Calibri"/>
                <a:ea typeface="Times New Roman"/>
                <a:cs typeface="Times New Roman"/>
                <a:sym typeface="Times New Roman"/>
              </a:rPr>
              <a:t>: If you share too much information online, it might be like leaving your favorite toy outside, it could be hard to get back.</a:t>
            </a:r>
            <a:endParaRPr lang="en-US" sz="2500" dirty="0">
              <a:solidFill>
                <a:schemeClr val="dk1"/>
              </a:solidFill>
              <a:latin typeface="Calibri"/>
              <a:ea typeface="Times New Roman"/>
              <a:cs typeface="Times New Roman"/>
            </a:endParaRPr>
          </a:p>
        </p:txBody>
      </p:sp>
      <p:sp>
        <p:nvSpPr>
          <p:cNvPr id="5" name="Rectangle 4">
            <a:extLst>
              <a:ext uri="{FF2B5EF4-FFF2-40B4-BE49-F238E27FC236}">
                <a16:creationId xmlns:a16="http://schemas.microsoft.com/office/drawing/2014/main" id="{370B347B-9502-F835-73FF-9C5F79BD3D46}"/>
              </a:ext>
            </a:extLst>
          </p:cNvPr>
          <p:cNvSpPr/>
          <p:nvPr/>
        </p:nvSpPr>
        <p:spPr>
          <a:xfrm>
            <a:off x="0" y="4579256"/>
            <a:ext cx="9144000" cy="56424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oogle Shape;263;p38" descr="A bee with wings and a shield&#10;&#10;Description automatically generated with medium confidence">
            <a:extLst>
              <a:ext uri="{FF2B5EF4-FFF2-40B4-BE49-F238E27FC236}">
                <a16:creationId xmlns:a16="http://schemas.microsoft.com/office/drawing/2014/main" id="{FD99AF80-3E05-C91B-D3A5-CF59F6958B70}"/>
              </a:ext>
            </a:extLst>
          </p:cNvPr>
          <p:cNvPicPr preferRelativeResize="0"/>
          <p:nvPr/>
        </p:nvPicPr>
        <p:blipFill rotWithShape="1">
          <a:blip r:embed="rId3">
            <a:alphaModFix/>
          </a:blip>
          <a:srcRect/>
          <a:stretch/>
        </p:blipFill>
        <p:spPr>
          <a:xfrm>
            <a:off x="4161614" y="4317661"/>
            <a:ext cx="870778" cy="904166"/>
          </a:xfrm>
          <a:prstGeom prst="rect">
            <a:avLst/>
          </a:prstGeom>
          <a:noFill/>
          <a:ln>
            <a:noFill/>
          </a:ln>
        </p:spPr>
      </p:pic>
    </p:spTree>
    <p:extLst>
      <p:ext uri="{BB962C8B-B14F-4D97-AF65-F5344CB8AC3E}">
        <p14:creationId xmlns:p14="http://schemas.microsoft.com/office/powerpoint/2010/main" val="1757841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3"/>
        <p:cNvGrpSpPr/>
        <p:nvPr/>
      </p:nvGrpSpPr>
      <p:grpSpPr>
        <a:xfrm>
          <a:off x="0" y="0"/>
          <a:ext cx="0" cy="0"/>
          <a:chOff x="0" y="0"/>
          <a:chExt cx="0" cy="0"/>
        </a:xfrm>
      </p:grpSpPr>
      <p:sp>
        <p:nvSpPr>
          <p:cNvPr id="255" name="Google Shape;255;p42"/>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6" name="Google Shape;256;p4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7" name="Google Shape;257;p42"/>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60" name="Google Shape;260;p42"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5" name="Google Shape;278;p44">
            <a:extLst>
              <a:ext uri="{FF2B5EF4-FFF2-40B4-BE49-F238E27FC236}">
                <a16:creationId xmlns:a16="http://schemas.microsoft.com/office/drawing/2014/main" id="{63FBC6B6-B8DD-6EB7-3459-0F95923FF4FF}"/>
              </a:ext>
            </a:extLst>
          </p:cNvPr>
          <p:cNvSpPr txBox="1">
            <a:spLocks noGrp="1"/>
          </p:cNvSpPr>
          <p:nvPr>
            <p:ph type="title"/>
          </p:nvPr>
        </p:nvSpPr>
        <p:spPr>
          <a:xfrm>
            <a:off x="481329" y="467455"/>
            <a:ext cx="8178899" cy="516074"/>
          </a:xfrm>
          <a:prstGeom prst="rect">
            <a:avLst/>
          </a:prstGeom>
          <a:noFill/>
          <a:ln>
            <a:noFill/>
          </a:ln>
        </p:spPr>
        <p:txBody>
          <a:bodyPr spcFirstLastPara="1" wrap="square" lIns="68575" tIns="34275" rIns="68575" bIns="34275" anchor="t" anchorCtr="0">
            <a:noAutofit/>
          </a:bodyPr>
          <a:lstStyle/>
          <a:p>
            <a:pPr marL="0" lvl="0" indent="0" algn="ctr" rtl="0">
              <a:spcBef>
                <a:spcPts val="0"/>
              </a:spcBef>
              <a:spcAft>
                <a:spcPts val="0"/>
              </a:spcAft>
              <a:buNone/>
            </a:pPr>
            <a:r>
              <a:rPr lang="en" sz="4400" dirty="0">
                <a:solidFill>
                  <a:schemeClr val="dk1"/>
                </a:solidFill>
                <a:latin typeface="Calibri"/>
                <a:ea typeface="Times New Roman"/>
                <a:cs typeface="Times New Roman"/>
                <a:sym typeface="Times New Roman"/>
              </a:rPr>
              <a:t>Positive Consequences</a:t>
            </a:r>
            <a:endParaRPr lang="en-US" sz="4400" dirty="0">
              <a:solidFill>
                <a:schemeClr val="dk1"/>
              </a:solidFill>
              <a:latin typeface="Calibri"/>
            </a:endParaRPr>
          </a:p>
        </p:txBody>
      </p:sp>
      <p:pic>
        <p:nvPicPr>
          <p:cNvPr id="3" name="Picture 2" descr="A cartoon of a child in a wheelchair in a classroom&#10;&#10;Description automatically generated">
            <a:extLst>
              <a:ext uri="{FF2B5EF4-FFF2-40B4-BE49-F238E27FC236}">
                <a16:creationId xmlns:a16="http://schemas.microsoft.com/office/drawing/2014/main" id="{57C86DC9-F94E-2AC1-3670-1272EE255E87}"/>
              </a:ext>
            </a:extLst>
          </p:cNvPr>
          <p:cNvPicPr>
            <a:picLocks noChangeAspect="1"/>
          </p:cNvPicPr>
          <p:nvPr/>
        </p:nvPicPr>
        <p:blipFill>
          <a:blip r:embed="rId4"/>
          <a:stretch>
            <a:fillRect/>
          </a:stretch>
        </p:blipFill>
        <p:spPr>
          <a:xfrm>
            <a:off x="1358867" y="1408906"/>
            <a:ext cx="2328863" cy="23288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E1991FCA-1392-22C3-B5E3-63373E50B57F}"/>
              </a:ext>
            </a:extLst>
          </p:cNvPr>
          <p:cNvPicPr>
            <a:picLocks noChangeAspect="1"/>
          </p:cNvPicPr>
          <p:nvPr/>
        </p:nvPicPr>
        <p:blipFill>
          <a:blip r:embed="rId5"/>
          <a:srcRect/>
          <a:stretch/>
        </p:blipFill>
        <p:spPr>
          <a:xfrm>
            <a:off x="4972177" y="1408906"/>
            <a:ext cx="2328863" cy="23288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AD51F090-E88B-2DB7-8587-0061243DCAA7}"/>
              </a:ext>
            </a:extLst>
          </p:cNvPr>
          <p:cNvSpPr txBox="1"/>
          <p:nvPr/>
        </p:nvSpPr>
        <p:spPr>
          <a:xfrm>
            <a:off x="1259170" y="3843338"/>
            <a:ext cx="2528256" cy="461665"/>
          </a:xfrm>
          <a:prstGeom prst="rect">
            <a:avLst/>
          </a:prstGeom>
          <a:noFill/>
        </p:spPr>
        <p:txBody>
          <a:bodyPr wrap="none" rtlCol="0">
            <a:spAutoFit/>
          </a:bodyPr>
          <a:lstStyle/>
          <a:p>
            <a:pPr algn="ctr"/>
            <a:r>
              <a:rPr lang="en-US" sz="2400" b="1" dirty="0">
                <a:solidFill>
                  <a:schemeClr val="accent1">
                    <a:lumMod val="75000"/>
                  </a:schemeClr>
                </a:solidFill>
                <a:latin typeface="Calibri" panose="020F0502020204030204" pitchFamily="34" charset="0"/>
                <a:cs typeface="Calibri" panose="020F0502020204030204" pitchFamily="34" charset="0"/>
              </a:rPr>
              <a:t>Listening in school</a:t>
            </a:r>
          </a:p>
        </p:txBody>
      </p:sp>
      <p:sp>
        <p:nvSpPr>
          <p:cNvPr id="8" name="TextBox 7">
            <a:extLst>
              <a:ext uri="{FF2B5EF4-FFF2-40B4-BE49-F238E27FC236}">
                <a16:creationId xmlns:a16="http://schemas.microsoft.com/office/drawing/2014/main" id="{78632CA7-25B9-3ECB-367A-3BB30E7A28CD}"/>
              </a:ext>
            </a:extLst>
          </p:cNvPr>
          <p:cNvSpPr txBox="1"/>
          <p:nvPr/>
        </p:nvSpPr>
        <p:spPr>
          <a:xfrm>
            <a:off x="4897534" y="3843337"/>
            <a:ext cx="2468999" cy="461665"/>
          </a:xfrm>
          <a:prstGeom prst="rect">
            <a:avLst/>
          </a:prstGeom>
          <a:noFill/>
        </p:spPr>
        <p:txBody>
          <a:bodyPr wrap="square" rtlCol="0">
            <a:spAutoFit/>
          </a:bodyPr>
          <a:lstStyle/>
          <a:p>
            <a:pPr algn="ctr"/>
            <a:r>
              <a:rPr lang="en-US" sz="2400" b="1" dirty="0">
                <a:solidFill>
                  <a:schemeClr val="accent1">
                    <a:lumMod val="75000"/>
                  </a:schemeClr>
                </a:solidFill>
                <a:latin typeface="Calibri" panose="020F0502020204030204" pitchFamily="34" charset="0"/>
                <a:cs typeface="Calibri" panose="020F0502020204030204" pitchFamily="34" charset="0"/>
              </a:rPr>
              <a:t>Making friends</a:t>
            </a:r>
          </a:p>
        </p:txBody>
      </p:sp>
    </p:spTree>
    <p:extLst>
      <p:ext uri="{BB962C8B-B14F-4D97-AF65-F5344CB8AC3E}">
        <p14:creationId xmlns:p14="http://schemas.microsoft.com/office/powerpoint/2010/main" val="417173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3"/>
        <p:cNvGrpSpPr/>
        <p:nvPr/>
      </p:nvGrpSpPr>
      <p:grpSpPr>
        <a:xfrm>
          <a:off x="0" y="0"/>
          <a:ext cx="0" cy="0"/>
          <a:chOff x="0" y="0"/>
          <a:chExt cx="0" cy="0"/>
        </a:xfrm>
      </p:grpSpPr>
      <p:sp>
        <p:nvSpPr>
          <p:cNvPr id="255" name="Google Shape;255;p42"/>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6" name="Google Shape;256;p4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7" name="Google Shape;257;p42"/>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60" name="Google Shape;260;p42"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5" name="Google Shape;278;p44">
            <a:extLst>
              <a:ext uri="{FF2B5EF4-FFF2-40B4-BE49-F238E27FC236}">
                <a16:creationId xmlns:a16="http://schemas.microsoft.com/office/drawing/2014/main" id="{63FBC6B6-B8DD-6EB7-3459-0F95923FF4FF}"/>
              </a:ext>
            </a:extLst>
          </p:cNvPr>
          <p:cNvSpPr txBox="1">
            <a:spLocks noGrp="1"/>
          </p:cNvSpPr>
          <p:nvPr>
            <p:ph type="title"/>
          </p:nvPr>
        </p:nvSpPr>
        <p:spPr>
          <a:xfrm>
            <a:off x="481329" y="467455"/>
            <a:ext cx="8178899" cy="516074"/>
          </a:xfrm>
          <a:prstGeom prst="rect">
            <a:avLst/>
          </a:prstGeom>
          <a:noFill/>
          <a:ln>
            <a:noFill/>
          </a:ln>
        </p:spPr>
        <p:txBody>
          <a:bodyPr spcFirstLastPara="1" wrap="square" lIns="68575" tIns="34275" rIns="68575" bIns="34275" anchor="t" anchorCtr="0">
            <a:noAutofit/>
          </a:bodyPr>
          <a:lstStyle/>
          <a:p>
            <a:pPr marL="0" lvl="0" indent="0" algn="ctr" rtl="0">
              <a:spcBef>
                <a:spcPts val="0"/>
              </a:spcBef>
              <a:spcAft>
                <a:spcPts val="0"/>
              </a:spcAft>
              <a:buNone/>
            </a:pPr>
            <a:r>
              <a:rPr lang="en" sz="4400" dirty="0">
                <a:solidFill>
                  <a:schemeClr val="dk1"/>
                </a:solidFill>
                <a:latin typeface="Calibri"/>
                <a:ea typeface="Times New Roman"/>
                <a:cs typeface="Times New Roman"/>
                <a:sym typeface="Times New Roman"/>
              </a:rPr>
              <a:t>Negative Consequences</a:t>
            </a:r>
            <a:endParaRPr lang="en-US" sz="4400" dirty="0">
              <a:solidFill>
                <a:schemeClr val="dk1"/>
              </a:solidFill>
              <a:latin typeface="Calibri"/>
            </a:endParaRPr>
          </a:p>
        </p:txBody>
      </p:sp>
      <p:pic>
        <p:nvPicPr>
          <p:cNvPr id="3" name="Picture 2">
            <a:extLst>
              <a:ext uri="{FF2B5EF4-FFF2-40B4-BE49-F238E27FC236}">
                <a16:creationId xmlns:a16="http://schemas.microsoft.com/office/drawing/2014/main" id="{57C86DC9-F94E-2AC1-3670-1272EE255E87}"/>
              </a:ext>
            </a:extLst>
          </p:cNvPr>
          <p:cNvPicPr>
            <a:picLocks noChangeAspect="1"/>
          </p:cNvPicPr>
          <p:nvPr/>
        </p:nvPicPr>
        <p:blipFill>
          <a:blip r:embed="rId4"/>
          <a:srcRect/>
          <a:stretch/>
        </p:blipFill>
        <p:spPr>
          <a:xfrm>
            <a:off x="4961968" y="1363948"/>
            <a:ext cx="2328863" cy="23288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E1991FCA-1392-22C3-B5E3-63373E50B57F}"/>
              </a:ext>
            </a:extLst>
          </p:cNvPr>
          <p:cNvPicPr>
            <a:picLocks noChangeAspect="1"/>
          </p:cNvPicPr>
          <p:nvPr/>
        </p:nvPicPr>
        <p:blipFill>
          <a:blip r:embed="rId5"/>
          <a:srcRect/>
          <a:stretch/>
        </p:blipFill>
        <p:spPr>
          <a:xfrm>
            <a:off x="1324276" y="1363948"/>
            <a:ext cx="2328863" cy="23288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AD51F090-E88B-2DB7-8587-0061243DCAA7}"/>
              </a:ext>
            </a:extLst>
          </p:cNvPr>
          <p:cNvSpPr txBox="1"/>
          <p:nvPr/>
        </p:nvSpPr>
        <p:spPr>
          <a:xfrm>
            <a:off x="4826597" y="3789810"/>
            <a:ext cx="2607469" cy="830997"/>
          </a:xfrm>
          <a:prstGeom prst="rect">
            <a:avLst/>
          </a:prstGeom>
          <a:noFill/>
        </p:spPr>
        <p:txBody>
          <a:bodyPr wrap="square" rtlCol="0">
            <a:spAutoFit/>
          </a:bodyPr>
          <a:lstStyle/>
          <a:p>
            <a:pPr algn="ctr"/>
            <a:r>
              <a:rPr lang="en-US" sz="2400" b="1">
                <a:solidFill>
                  <a:schemeClr val="accent1">
                    <a:lumMod val="75000"/>
                  </a:schemeClr>
                </a:solidFill>
                <a:latin typeface="Calibri" panose="020F0502020204030204" pitchFamily="34" charset="0"/>
                <a:cs typeface="Calibri" panose="020F0502020204030204" pitchFamily="34" charset="0"/>
              </a:rPr>
              <a:t>Making fun of people</a:t>
            </a:r>
          </a:p>
        </p:txBody>
      </p:sp>
      <p:sp>
        <p:nvSpPr>
          <p:cNvPr id="8" name="TextBox 7">
            <a:extLst>
              <a:ext uri="{FF2B5EF4-FFF2-40B4-BE49-F238E27FC236}">
                <a16:creationId xmlns:a16="http://schemas.microsoft.com/office/drawing/2014/main" id="{78632CA7-25B9-3ECB-367A-3BB30E7A28CD}"/>
              </a:ext>
            </a:extLst>
          </p:cNvPr>
          <p:cNvSpPr txBox="1"/>
          <p:nvPr/>
        </p:nvSpPr>
        <p:spPr>
          <a:xfrm>
            <a:off x="1263705" y="3789810"/>
            <a:ext cx="2551058" cy="830997"/>
          </a:xfrm>
          <a:prstGeom prst="rect">
            <a:avLst/>
          </a:prstGeom>
          <a:noFill/>
        </p:spPr>
        <p:txBody>
          <a:bodyPr wrap="square" rtlCol="0">
            <a:spAutoFit/>
          </a:bodyPr>
          <a:lstStyle/>
          <a:p>
            <a:pPr algn="ctr"/>
            <a:r>
              <a:rPr lang="en-US" sz="2400" b="1" dirty="0">
                <a:solidFill>
                  <a:schemeClr val="accent1">
                    <a:lumMod val="75000"/>
                  </a:schemeClr>
                </a:solidFill>
                <a:latin typeface="Calibri" panose="020F0502020204030204" pitchFamily="34" charset="0"/>
                <a:cs typeface="Calibri" panose="020F0502020204030204" pitchFamily="34" charset="0"/>
              </a:rPr>
              <a:t>Clicking on dangerous links</a:t>
            </a:r>
          </a:p>
        </p:txBody>
      </p:sp>
    </p:spTree>
    <p:extLst>
      <p:ext uri="{BB962C8B-B14F-4D97-AF65-F5344CB8AC3E}">
        <p14:creationId xmlns:p14="http://schemas.microsoft.com/office/powerpoint/2010/main" val="3174749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7"/>
        <p:cNvGrpSpPr/>
        <p:nvPr/>
      </p:nvGrpSpPr>
      <p:grpSpPr>
        <a:xfrm>
          <a:off x="0" y="0"/>
          <a:ext cx="0" cy="0"/>
          <a:chOff x="0" y="0"/>
          <a:chExt cx="0" cy="0"/>
        </a:xfrm>
      </p:grpSpPr>
      <p:sp>
        <p:nvSpPr>
          <p:cNvPr id="388" name="Google Shape;388;p55"/>
          <p:cNvSpPr/>
          <p:nvPr/>
        </p:nvSpPr>
        <p:spPr>
          <a:xfrm flipH="1">
            <a:off x="-52" y="0"/>
            <a:ext cx="1120800" cy="51435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nvGrpSpPr>
          <p:cNvPr id="389" name="Google Shape;389;p55"/>
          <p:cNvGrpSpPr/>
          <p:nvPr/>
        </p:nvGrpSpPr>
        <p:grpSpPr>
          <a:xfrm>
            <a:off x="8595419" y="2365738"/>
            <a:ext cx="548661" cy="505092"/>
            <a:chOff x="3940602" y="308034"/>
            <a:chExt cx="2116748" cy="3429000"/>
          </a:xfrm>
        </p:grpSpPr>
        <p:sp>
          <p:nvSpPr>
            <p:cNvPr id="390" name="Google Shape;390;p55"/>
            <p:cNvSpPr/>
            <p:nvPr/>
          </p:nvSpPr>
          <p:spPr>
            <a:xfrm>
              <a:off x="3940602"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1" name="Google Shape;391;p55"/>
            <p:cNvSpPr/>
            <p:nvPr/>
          </p:nvSpPr>
          <p:spPr>
            <a:xfrm>
              <a:off x="4715626"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2" name="Google Shape;392;p55"/>
            <p:cNvSpPr/>
            <p:nvPr/>
          </p:nvSpPr>
          <p:spPr>
            <a:xfrm>
              <a:off x="5490650"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393" name="Google Shape;393;p55"/>
          <p:cNvSpPr txBox="1"/>
          <p:nvPr/>
        </p:nvSpPr>
        <p:spPr>
          <a:xfrm>
            <a:off x="1120750" y="0"/>
            <a:ext cx="8023200" cy="861744"/>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400" dirty="0">
                <a:solidFill>
                  <a:schemeClr val="dk1"/>
                </a:solidFill>
                <a:latin typeface="Calibri"/>
                <a:ea typeface="Times New Roman"/>
                <a:cs typeface="Times New Roman"/>
                <a:sym typeface="Times New Roman"/>
              </a:rPr>
              <a:t>Making Good Decisions Online</a:t>
            </a:r>
            <a:endParaRPr lang="en-US" sz="4400" dirty="0">
              <a:solidFill>
                <a:schemeClr val="dk1"/>
              </a:solidFill>
              <a:latin typeface="Calibri"/>
              <a:ea typeface="Times New Roman"/>
              <a:cs typeface="Times New Roman"/>
            </a:endParaRPr>
          </a:p>
        </p:txBody>
      </p:sp>
      <p:pic>
        <p:nvPicPr>
          <p:cNvPr id="2" name="Picture 1" descr="A group of kids walking in a park&#10;&#10;Description automatically generated">
            <a:extLst>
              <a:ext uri="{FF2B5EF4-FFF2-40B4-BE49-F238E27FC236}">
                <a16:creationId xmlns:a16="http://schemas.microsoft.com/office/drawing/2014/main" id="{48ABF80C-74C1-B6C5-301E-E3098AECD9B3}"/>
              </a:ext>
            </a:extLst>
          </p:cNvPr>
          <p:cNvPicPr>
            <a:picLocks noChangeAspect="1"/>
          </p:cNvPicPr>
          <p:nvPr/>
        </p:nvPicPr>
        <p:blipFill>
          <a:blip r:embed="rId3"/>
          <a:stretch>
            <a:fillRect/>
          </a:stretch>
        </p:blipFill>
        <p:spPr>
          <a:xfrm>
            <a:off x="3112697" y="1199123"/>
            <a:ext cx="3068332" cy="30722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9"/>
        <p:cNvGrpSpPr/>
        <p:nvPr/>
      </p:nvGrpSpPr>
      <p:grpSpPr>
        <a:xfrm>
          <a:off x="0" y="0"/>
          <a:ext cx="0" cy="0"/>
          <a:chOff x="0" y="0"/>
          <a:chExt cx="0" cy="0"/>
        </a:xfrm>
      </p:grpSpPr>
      <p:sp>
        <p:nvSpPr>
          <p:cNvPr id="400" name="Google Shape;400;p56"/>
          <p:cNvSpPr/>
          <p:nvPr/>
        </p:nvSpPr>
        <p:spPr>
          <a:xfrm flipH="1">
            <a:off x="-52" y="0"/>
            <a:ext cx="1120800" cy="51435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nvGrpSpPr>
          <p:cNvPr id="401" name="Google Shape;401;p56"/>
          <p:cNvGrpSpPr/>
          <p:nvPr/>
        </p:nvGrpSpPr>
        <p:grpSpPr>
          <a:xfrm>
            <a:off x="8595419" y="2365738"/>
            <a:ext cx="548661" cy="505092"/>
            <a:chOff x="3940602" y="308034"/>
            <a:chExt cx="2116748" cy="3429000"/>
          </a:xfrm>
        </p:grpSpPr>
        <p:sp>
          <p:nvSpPr>
            <p:cNvPr id="402" name="Google Shape;402;p56"/>
            <p:cNvSpPr/>
            <p:nvPr/>
          </p:nvSpPr>
          <p:spPr>
            <a:xfrm>
              <a:off x="3940602"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03" name="Google Shape;403;p56"/>
            <p:cNvSpPr/>
            <p:nvPr/>
          </p:nvSpPr>
          <p:spPr>
            <a:xfrm>
              <a:off x="4715626"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04" name="Google Shape;404;p56"/>
            <p:cNvSpPr/>
            <p:nvPr/>
          </p:nvSpPr>
          <p:spPr>
            <a:xfrm>
              <a:off x="5490650"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405" name="Google Shape;405;p56"/>
          <p:cNvSpPr txBox="1"/>
          <p:nvPr/>
        </p:nvSpPr>
        <p:spPr>
          <a:xfrm>
            <a:off x="1120750" y="0"/>
            <a:ext cx="8023200" cy="86174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400" dirty="0">
                <a:solidFill>
                  <a:schemeClr val="dk1"/>
                </a:solidFill>
                <a:latin typeface="Calibri"/>
                <a:ea typeface="Times New Roman"/>
                <a:cs typeface="Times New Roman"/>
                <a:sym typeface="Times New Roman"/>
              </a:rPr>
              <a:t>1. Protect personal information</a:t>
            </a:r>
            <a:endParaRPr lang="en-US" sz="4400" dirty="0">
              <a:solidFill>
                <a:schemeClr val="dk1"/>
              </a:solidFill>
              <a:latin typeface="Calibri"/>
              <a:ea typeface="Times New Roman"/>
              <a:cs typeface="Times New Roman"/>
            </a:endParaRPr>
          </a:p>
        </p:txBody>
      </p:sp>
      <p:pic>
        <p:nvPicPr>
          <p:cNvPr id="2" name="Picture 1" descr="A computer screen with a lock on it&#10;&#10;Description automatically generated">
            <a:extLst>
              <a:ext uri="{FF2B5EF4-FFF2-40B4-BE49-F238E27FC236}">
                <a16:creationId xmlns:a16="http://schemas.microsoft.com/office/drawing/2014/main" id="{52BDEEEF-8234-3333-6AD5-F54DDB66E898}"/>
              </a:ext>
            </a:extLst>
          </p:cNvPr>
          <p:cNvPicPr>
            <a:picLocks noChangeAspect="1"/>
          </p:cNvPicPr>
          <p:nvPr/>
        </p:nvPicPr>
        <p:blipFill>
          <a:blip r:embed="rId3"/>
          <a:stretch>
            <a:fillRect/>
          </a:stretch>
        </p:blipFill>
        <p:spPr>
          <a:xfrm>
            <a:off x="2735503" y="1157177"/>
            <a:ext cx="3562249" cy="31138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0"/>
        <p:cNvGrpSpPr/>
        <p:nvPr/>
      </p:nvGrpSpPr>
      <p:grpSpPr>
        <a:xfrm>
          <a:off x="0" y="0"/>
          <a:ext cx="0" cy="0"/>
          <a:chOff x="0" y="0"/>
          <a:chExt cx="0" cy="0"/>
        </a:xfrm>
      </p:grpSpPr>
      <p:sp>
        <p:nvSpPr>
          <p:cNvPr id="411" name="Google Shape;411;p57"/>
          <p:cNvSpPr/>
          <p:nvPr/>
        </p:nvSpPr>
        <p:spPr>
          <a:xfrm flipH="1">
            <a:off x="-52" y="0"/>
            <a:ext cx="1120800" cy="51435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nvGrpSpPr>
          <p:cNvPr id="412" name="Google Shape;412;p57"/>
          <p:cNvGrpSpPr/>
          <p:nvPr/>
        </p:nvGrpSpPr>
        <p:grpSpPr>
          <a:xfrm>
            <a:off x="8595419" y="2365738"/>
            <a:ext cx="548661" cy="505092"/>
            <a:chOff x="3940602" y="308034"/>
            <a:chExt cx="2116748" cy="3429000"/>
          </a:xfrm>
        </p:grpSpPr>
        <p:sp>
          <p:nvSpPr>
            <p:cNvPr id="413" name="Google Shape;413;p57"/>
            <p:cNvSpPr/>
            <p:nvPr/>
          </p:nvSpPr>
          <p:spPr>
            <a:xfrm>
              <a:off x="3940602"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14" name="Google Shape;414;p57"/>
            <p:cNvSpPr/>
            <p:nvPr/>
          </p:nvSpPr>
          <p:spPr>
            <a:xfrm>
              <a:off x="4715626"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15" name="Google Shape;415;p57"/>
            <p:cNvSpPr/>
            <p:nvPr/>
          </p:nvSpPr>
          <p:spPr>
            <a:xfrm>
              <a:off x="5490650"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416" name="Google Shape;416;p57"/>
          <p:cNvSpPr txBox="1"/>
          <p:nvPr/>
        </p:nvSpPr>
        <p:spPr>
          <a:xfrm>
            <a:off x="1120750" y="0"/>
            <a:ext cx="8023200" cy="86174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400" dirty="0">
                <a:solidFill>
                  <a:schemeClr val="dk1"/>
                </a:solidFill>
                <a:latin typeface="Calibri"/>
                <a:ea typeface="Times New Roman"/>
                <a:cs typeface="Times New Roman"/>
                <a:sym typeface="Times New Roman"/>
              </a:rPr>
              <a:t>2. Keep passwords safe</a:t>
            </a:r>
            <a:endParaRPr lang="en-US" sz="4400" dirty="0">
              <a:solidFill>
                <a:schemeClr val="dk1"/>
              </a:solidFill>
              <a:latin typeface="Calibri"/>
              <a:ea typeface="Times New Roman"/>
              <a:cs typeface="Times New Roman"/>
            </a:endParaRPr>
          </a:p>
        </p:txBody>
      </p:sp>
      <p:pic>
        <p:nvPicPr>
          <p:cNvPr id="3" name="Picture 2" descr="A sign with a keyhole in the center&#10;&#10;Description automatically generated">
            <a:extLst>
              <a:ext uri="{FF2B5EF4-FFF2-40B4-BE49-F238E27FC236}">
                <a16:creationId xmlns:a16="http://schemas.microsoft.com/office/drawing/2014/main" id="{6222A989-18A6-CF43-E9E3-EC7B217119D8}"/>
              </a:ext>
            </a:extLst>
          </p:cNvPr>
          <p:cNvPicPr>
            <a:picLocks noChangeAspect="1"/>
          </p:cNvPicPr>
          <p:nvPr/>
        </p:nvPicPr>
        <p:blipFill>
          <a:blip r:embed="rId3"/>
          <a:stretch>
            <a:fillRect/>
          </a:stretch>
        </p:blipFill>
        <p:spPr>
          <a:xfrm>
            <a:off x="3156183" y="1233750"/>
            <a:ext cx="2831633" cy="32789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1"/>
        <p:cNvGrpSpPr/>
        <p:nvPr/>
      </p:nvGrpSpPr>
      <p:grpSpPr>
        <a:xfrm>
          <a:off x="0" y="0"/>
          <a:ext cx="0" cy="0"/>
          <a:chOff x="0" y="0"/>
          <a:chExt cx="0" cy="0"/>
        </a:xfrm>
      </p:grpSpPr>
      <p:sp>
        <p:nvSpPr>
          <p:cNvPr id="422" name="Google Shape;422;p58"/>
          <p:cNvSpPr/>
          <p:nvPr/>
        </p:nvSpPr>
        <p:spPr>
          <a:xfrm flipH="1">
            <a:off x="-52" y="0"/>
            <a:ext cx="1120800" cy="51435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nvGrpSpPr>
          <p:cNvPr id="423" name="Google Shape;423;p58"/>
          <p:cNvGrpSpPr/>
          <p:nvPr/>
        </p:nvGrpSpPr>
        <p:grpSpPr>
          <a:xfrm>
            <a:off x="8595419" y="2365738"/>
            <a:ext cx="548661" cy="505092"/>
            <a:chOff x="3940602" y="308034"/>
            <a:chExt cx="2116748" cy="3429000"/>
          </a:xfrm>
        </p:grpSpPr>
        <p:sp>
          <p:nvSpPr>
            <p:cNvPr id="424" name="Google Shape;424;p58"/>
            <p:cNvSpPr/>
            <p:nvPr/>
          </p:nvSpPr>
          <p:spPr>
            <a:xfrm>
              <a:off x="3940602"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25" name="Google Shape;425;p58"/>
            <p:cNvSpPr/>
            <p:nvPr/>
          </p:nvSpPr>
          <p:spPr>
            <a:xfrm>
              <a:off x="4715626"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26" name="Google Shape;426;p58"/>
            <p:cNvSpPr/>
            <p:nvPr/>
          </p:nvSpPr>
          <p:spPr>
            <a:xfrm>
              <a:off x="5490650"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427" name="Google Shape;427;p58"/>
          <p:cNvSpPr txBox="1"/>
          <p:nvPr/>
        </p:nvSpPr>
        <p:spPr>
          <a:xfrm>
            <a:off x="1120750" y="0"/>
            <a:ext cx="8023200" cy="1538853"/>
          </a:xfrm>
          <a:prstGeom prst="rect">
            <a:avLst/>
          </a:prstGeom>
          <a:noFill/>
          <a:ln>
            <a:noFill/>
          </a:ln>
        </p:spPr>
        <p:txBody>
          <a:bodyPr spcFirstLastPara="1" wrap="square" lIns="91425" tIns="91425" rIns="91425" bIns="91425" anchor="t" anchorCtr="0">
            <a:spAutoFit/>
          </a:bodyPr>
          <a:lstStyle/>
          <a:p>
            <a:pPr marL="571500" indent="-571500"/>
            <a:r>
              <a:rPr lang="en" sz="4400" dirty="0">
                <a:solidFill>
                  <a:schemeClr val="dk1"/>
                </a:solidFill>
                <a:latin typeface="Calibri"/>
                <a:ea typeface="Times New Roman"/>
                <a:cs typeface="Times New Roman"/>
                <a:sym typeface="Times New Roman"/>
              </a:rPr>
              <a:t>3. Logging off your device after you are finished</a:t>
            </a:r>
            <a:endParaRPr lang="en-US" sz="4400" dirty="0">
              <a:solidFill>
                <a:schemeClr val="dk1"/>
              </a:solidFill>
              <a:latin typeface="Calibri"/>
              <a:ea typeface="Times New Roman"/>
              <a:cs typeface="Times New Roman"/>
            </a:endParaRPr>
          </a:p>
        </p:txBody>
      </p:sp>
      <p:pic>
        <p:nvPicPr>
          <p:cNvPr id="2" name="Picture 1" descr="A person touching a computer screen&#10;&#10;Description automatically generated">
            <a:extLst>
              <a:ext uri="{FF2B5EF4-FFF2-40B4-BE49-F238E27FC236}">
                <a16:creationId xmlns:a16="http://schemas.microsoft.com/office/drawing/2014/main" id="{9C18AAB7-CD65-1B20-3AE7-E507C28E6976}"/>
              </a:ext>
            </a:extLst>
          </p:cNvPr>
          <p:cNvPicPr>
            <a:picLocks noChangeAspect="1"/>
          </p:cNvPicPr>
          <p:nvPr/>
        </p:nvPicPr>
        <p:blipFill>
          <a:blip r:embed="rId3"/>
          <a:stretch>
            <a:fillRect/>
          </a:stretch>
        </p:blipFill>
        <p:spPr>
          <a:xfrm>
            <a:off x="2937096" y="1480915"/>
            <a:ext cx="3269808" cy="32698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56;p42">
            <a:extLst>
              <a:ext uri="{FF2B5EF4-FFF2-40B4-BE49-F238E27FC236}">
                <a16:creationId xmlns:a16="http://schemas.microsoft.com/office/drawing/2014/main" id="{755B6F6A-7907-B371-0B31-943B4ED80C0E}"/>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
        <p:nvSpPr>
          <p:cNvPr id="5" name="Title 4">
            <a:extLst>
              <a:ext uri="{FF2B5EF4-FFF2-40B4-BE49-F238E27FC236}">
                <a16:creationId xmlns:a16="http://schemas.microsoft.com/office/drawing/2014/main" id="{1A3EAB37-2337-0F1B-40F3-C9C1A96AD858}"/>
              </a:ext>
            </a:extLst>
          </p:cNvPr>
          <p:cNvSpPr>
            <a:spLocks noGrp="1"/>
          </p:cNvSpPr>
          <p:nvPr>
            <p:ph type="title"/>
          </p:nvPr>
        </p:nvSpPr>
        <p:spPr>
          <a:xfrm>
            <a:off x="339276" y="388307"/>
            <a:ext cx="7992023" cy="994172"/>
          </a:xfrm>
        </p:spPr>
        <p:txBody>
          <a:bodyPr>
            <a:noAutofit/>
          </a:bodyPr>
          <a:lstStyle/>
          <a:p>
            <a:pPr algn="ctr"/>
            <a:r>
              <a:rPr lang="en-US" sz="3600" b="1" dirty="0"/>
              <a:t>Read the book: </a:t>
            </a:r>
            <a:r>
              <a:rPr lang="en-US" sz="3600" i="1" dirty="0">
                <a:solidFill>
                  <a:srgbClr val="000000"/>
                </a:solidFill>
                <a:latin typeface="Calibri" panose="020F0502020204030204" pitchFamily="34" charset="0"/>
              </a:rPr>
              <a:t>The Little Cyber Engineer</a:t>
            </a:r>
            <a:endParaRPr lang="en-US" sz="3600" b="1" dirty="0"/>
          </a:p>
        </p:txBody>
      </p:sp>
      <p:sp>
        <p:nvSpPr>
          <p:cNvPr id="2" name="TextBox 1">
            <a:extLst>
              <a:ext uri="{FF2B5EF4-FFF2-40B4-BE49-F238E27FC236}">
                <a16:creationId xmlns:a16="http://schemas.microsoft.com/office/drawing/2014/main" id="{06B6F685-28B9-6A9B-06CA-DDE8F35E6607}"/>
              </a:ext>
            </a:extLst>
          </p:cNvPr>
          <p:cNvSpPr txBox="1"/>
          <p:nvPr/>
        </p:nvSpPr>
        <p:spPr>
          <a:xfrm>
            <a:off x="2760016" y="1102792"/>
            <a:ext cx="2496517" cy="438582"/>
          </a:xfrm>
          <a:prstGeom prst="rect">
            <a:avLst/>
          </a:prstGeom>
          <a:noFill/>
        </p:spPr>
        <p:txBody>
          <a:bodyPr wrap="none" lIns="68580" tIns="34290" rIns="68580" bIns="34290" rtlCol="0" anchor="t">
            <a:spAutoFit/>
          </a:bodyPr>
          <a:lstStyle/>
          <a:p>
            <a:r>
              <a:rPr lang="en-US" sz="2400" dirty="0">
                <a:latin typeface="Calibri" panose="020F0502020204030204" pitchFamily="34" charset="0"/>
                <a:ea typeface="Calibri"/>
                <a:cs typeface="Calibri" panose="020F0502020204030204" pitchFamily="34" charset="0"/>
              </a:rPr>
              <a:t>By </a:t>
            </a:r>
            <a:r>
              <a:rPr lang="en-US" sz="2400" i="1" dirty="0">
                <a:latin typeface="Calibri" panose="020F0502020204030204" pitchFamily="34" charset="0"/>
                <a:ea typeface="Calibri"/>
                <a:cs typeface="Calibri" panose="020F0502020204030204" pitchFamily="34" charset="0"/>
              </a:rPr>
              <a:t>Amber </a:t>
            </a:r>
            <a:r>
              <a:rPr lang="en-US" sz="2400" i="1" dirty="0" err="1">
                <a:latin typeface="Calibri" panose="020F0502020204030204" pitchFamily="34" charset="0"/>
                <a:ea typeface="Calibri"/>
                <a:cs typeface="Calibri" panose="020F0502020204030204" pitchFamily="34" charset="0"/>
              </a:rPr>
              <a:t>Devilbiss</a:t>
            </a:r>
            <a:endParaRPr lang="en-US" sz="2400" dirty="0">
              <a:latin typeface="Calibri" panose="020F0502020204030204" pitchFamily="34" charset="0"/>
              <a:ea typeface="Calibri"/>
              <a:cs typeface="Calibri" panose="020F0502020204030204" pitchFamily="34" charset="0"/>
            </a:endParaRPr>
          </a:p>
        </p:txBody>
      </p:sp>
      <p:sp>
        <p:nvSpPr>
          <p:cNvPr id="11" name="Google Shape;157;p7">
            <a:extLst>
              <a:ext uri="{FF2B5EF4-FFF2-40B4-BE49-F238E27FC236}">
                <a16:creationId xmlns:a16="http://schemas.microsoft.com/office/drawing/2014/main" id="{789AC19E-2387-4B1D-B244-E8428BC98CCA}"/>
              </a:ext>
            </a:extLst>
          </p:cNvPr>
          <p:cNvSpPr/>
          <p:nvPr/>
        </p:nvSpPr>
        <p:spPr>
          <a:xfrm>
            <a:off x="-40426" y="136659"/>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05"/>
            </a:srgbClr>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pic>
        <p:nvPicPr>
          <p:cNvPr id="4" name="Google Shape;439;p59">
            <a:extLst>
              <a:ext uri="{FF2B5EF4-FFF2-40B4-BE49-F238E27FC236}">
                <a16:creationId xmlns:a16="http://schemas.microsoft.com/office/drawing/2014/main" id="{28239357-1292-A647-D83D-E9454D58ECDF}"/>
              </a:ext>
            </a:extLst>
          </p:cNvPr>
          <p:cNvPicPr preferRelativeResize="0"/>
          <p:nvPr/>
        </p:nvPicPr>
        <p:blipFill>
          <a:blip r:embed="rId5">
            <a:alphaModFix/>
          </a:blip>
          <a:stretch>
            <a:fillRect/>
          </a:stretch>
        </p:blipFill>
        <p:spPr>
          <a:xfrm>
            <a:off x="2597635" y="1634127"/>
            <a:ext cx="2821278" cy="27391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6767636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3"/>
        <p:cNvGrpSpPr/>
        <p:nvPr/>
      </p:nvGrpSpPr>
      <p:grpSpPr>
        <a:xfrm>
          <a:off x="0" y="0"/>
          <a:ext cx="0" cy="0"/>
          <a:chOff x="0" y="0"/>
          <a:chExt cx="0" cy="0"/>
        </a:xfrm>
      </p:grpSpPr>
      <p:sp>
        <p:nvSpPr>
          <p:cNvPr id="445" name="Google Shape;445;p60"/>
          <p:cNvSpPr txBox="1"/>
          <p:nvPr/>
        </p:nvSpPr>
        <p:spPr>
          <a:xfrm>
            <a:off x="626370" y="1642529"/>
            <a:ext cx="2478022" cy="1858442"/>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chemeClr val="dk1"/>
              </a:buClr>
              <a:buSzPts val="4100"/>
              <a:buFont typeface="Calibri"/>
              <a:buNone/>
            </a:pPr>
            <a:r>
              <a:rPr lang="en" sz="4400" b="1" i="0" u="none" strike="noStrike" cap="none" dirty="0">
                <a:solidFill>
                  <a:schemeClr val="dk1"/>
                </a:solidFill>
                <a:latin typeface="Calibri Light"/>
                <a:ea typeface="Calibri"/>
                <a:cs typeface="Calibri"/>
                <a:sym typeface="Calibri"/>
              </a:rPr>
              <a:t>Activity: </a:t>
            </a:r>
            <a:r>
              <a:rPr lang="en" sz="4400" dirty="0">
                <a:solidFill>
                  <a:schemeClr val="dk1"/>
                </a:solidFill>
                <a:latin typeface="Calibri Light"/>
                <a:ea typeface="Calibri"/>
                <a:cs typeface="Calibri"/>
                <a:sym typeface="Calibri"/>
              </a:rPr>
              <a:t>Role-play</a:t>
            </a:r>
            <a:endParaRPr lang="en-US" sz="4400" dirty="0">
              <a:solidFill>
                <a:schemeClr val="dk1"/>
              </a:solidFill>
              <a:latin typeface="Calibri Light"/>
            </a:endParaRPr>
          </a:p>
        </p:txBody>
      </p:sp>
      <p:sp>
        <p:nvSpPr>
          <p:cNvPr id="446" name="Google Shape;446;p60"/>
          <p:cNvSpPr/>
          <p:nvPr/>
        </p:nvSpPr>
        <p:spPr>
          <a:xfrm rot="5400000">
            <a:off x="516187" y="260093"/>
            <a:ext cx="109728" cy="528066"/>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447" name="Google Shape;447;p60"/>
          <p:cNvSpPr/>
          <p:nvPr/>
        </p:nvSpPr>
        <p:spPr>
          <a:xfrm>
            <a:off x="269378" y="3133311"/>
            <a:ext cx="2780144" cy="13716"/>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448" name="Google Shape;448;p60" descr="A bee with wings and a shield&#10;&#10;Description automatically generated with medium confidence"/>
          <p:cNvPicPr preferRelativeResize="0"/>
          <p:nvPr/>
        </p:nvPicPr>
        <p:blipFill rotWithShape="1">
          <a:blip r:embed="rId3">
            <a:alphaModFix/>
          </a:blip>
          <a:srcRect/>
          <a:stretch/>
        </p:blipFill>
        <p:spPr>
          <a:xfrm>
            <a:off x="994746" y="3276962"/>
            <a:ext cx="1329408" cy="1329408"/>
          </a:xfrm>
          <a:prstGeom prst="rect">
            <a:avLst/>
          </a:prstGeom>
          <a:noFill/>
          <a:ln>
            <a:noFill/>
          </a:ln>
        </p:spPr>
      </p:pic>
      <p:pic>
        <p:nvPicPr>
          <p:cNvPr id="450" name="Google Shape;450;p60"/>
          <p:cNvPicPr preferRelativeResize="0"/>
          <p:nvPr/>
        </p:nvPicPr>
        <p:blipFill rotWithShape="1">
          <a:blip r:embed="rId4">
            <a:alphaModFix/>
          </a:blip>
          <a:srcRect t="2522" r="101" b="2426"/>
          <a:stretch/>
        </p:blipFill>
        <p:spPr>
          <a:xfrm>
            <a:off x="3736569" y="1097218"/>
            <a:ext cx="4420598" cy="340464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4"/>
        <p:cNvGrpSpPr/>
        <p:nvPr/>
      </p:nvGrpSpPr>
      <p:grpSpPr>
        <a:xfrm>
          <a:off x="0" y="0"/>
          <a:ext cx="0" cy="0"/>
          <a:chOff x="0" y="0"/>
          <a:chExt cx="0" cy="0"/>
        </a:xfrm>
      </p:grpSpPr>
      <p:sp>
        <p:nvSpPr>
          <p:cNvPr id="456" name="Google Shape;456;p61"/>
          <p:cNvSpPr txBox="1"/>
          <p:nvPr/>
        </p:nvSpPr>
        <p:spPr>
          <a:xfrm>
            <a:off x="571084" y="1572867"/>
            <a:ext cx="2380953" cy="1574244"/>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chemeClr val="dk1"/>
              </a:buClr>
              <a:buSzPts val="4100"/>
              <a:buFont typeface="Calibri"/>
              <a:buNone/>
            </a:pPr>
            <a:r>
              <a:rPr lang="en" sz="4400" b="1" i="0" u="none" strike="noStrike" cap="none" dirty="0">
                <a:solidFill>
                  <a:schemeClr val="dk1"/>
                </a:solidFill>
                <a:latin typeface="Calibri Light"/>
                <a:ea typeface="Calibri"/>
                <a:cs typeface="Calibri"/>
                <a:sym typeface="Calibri"/>
              </a:rPr>
              <a:t>Activity: </a:t>
            </a:r>
            <a:r>
              <a:rPr lang="en" sz="4400" dirty="0">
                <a:solidFill>
                  <a:schemeClr val="dk1"/>
                </a:solidFill>
                <a:latin typeface="Calibri Light"/>
                <a:ea typeface="Calibri"/>
                <a:cs typeface="Calibri"/>
                <a:sym typeface="Calibri"/>
              </a:rPr>
              <a:t>Role-play</a:t>
            </a:r>
            <a:endParaRPr lang="en-US" sz="4400" dirty="0">
              <a:solidFill>
                <a:schemeClr val="dk1"/>
              </a:solidFill>
              <a:latin typeface="Calibri Light"/>
            </a:endParaRPr>
          </a:p>
        </p:txBody>
      </p:sp>
      <p:sp>
        <p:nvSpPr>
          <p:cNvPr id="457" name="Google Shape;457;p61"/>
          <p:cNvSpPr/>
          <p:nvPr/>
        </p:nvSpPr>
        <p:spPr>
          <a:xfrm rot="5400000">
            <a:off x="516184" y="260162"/>
            <a:ext cx="109800" cy="5280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458" name="Google Shape;458;p61"/>
          <p:cNvSpPr/>
          <p:nvPr/>
        </p:nvSpPr>
        <p:spPr>
          <a:xfrm>
            <a:off x="269378" y="3133311"/>
            <a:ext cx="2780100" cy="13800"/>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459" name="Google Shape;459;p61" descr="A bee with wings and a shield&#10;&#10;Description automatically generated with medium confidence"/>
          <p:cNvPicPr preferRelativeResize="0"/>
          <p:nvPr/>
        </p:nvPicPr>
        <p:blipFill rotWithShape="1">
          <a:blip r:embed="rId3">
            <a:alphaModFix/>
          </a:blip>
          <a:srcRect/>
          <a:stretch/>
        </p:blipFill>
        <p:spPr>
          <a:xfrm>
            <a:off x="994746" y="3284362"/>
            <a:ext cx="1329408" cy="1329408"/>
          </a:xfrm>
          <a:prstGeom prst="rect">
            <a:avLst/>
          </a:prstGeom>
          <a:noFill/>
          <a:ln>
            <a:noFill/>
          </a:ln>
        </p:spPr>
      </p:pic>
      <p:sp>
        <p:nvSpPr>
          <p:cNvPr id="460" name="Google Shape;460;p61"/>
          <p:cNvSpPr txBox="1"/>
          <p:nvPr/>
        </p:nvSpPr>
        <p:spPr>
          <a:xfrm>
            <a:off x="3079337" y="65998"/>
            <a:ext cx="6059698" cy="5013974"/>
          </a:xfrm>
          <a:prstGeom prst="rect">
            <a:avLst/>
          </a:prstGeom>
          <a:noFill/>
          <a:ln>
            <a:noFill/>
          </a:ln>
        </p:spPr>
        <p:txBody>
          <a:bodyPr spcFirstLastPara="1" wrap="square" lIns="91425" tIns="91425" rIns="91425" bIns="91425" anchor="t" anchorCtr="0">
            <a:noAutofit/>
          </a:bodyPr>
          <a:lstStyle/>
          <a:p>
            <a:r>
              <a:rPr lang="en" sz="2400" b="1" dirty="0">
                <a:solidFill>
                  <a:schemeClr val="dk1"/>
                </a:solidFill>
                <a:latin typeface="Calibri"/>
                <a:ea typeface="Calibri"/>
                <a:cs typeface="Calibri"/>
                <a:sym typeface="Calibri"/>
              </a:rPr>
              <a:t>1. Spot time! </a:t>
            </a:r>
            <a:endParaRPr lang="en-US" sz="2400" b="1" dirty="0">
              <a:solidFill>
                <a:schemeClr val="dk1"/>
              </a:solidFill>
              <a:latin typeface="Calibri"/>
              <a:ea typeface="Calibri"/>
              <a:cs typeface="Calibri"/>
              <a:sym typeface="Calibri"/>
            </a:endParaRPr>
          </a:p>
          <a:p>
            <a:pPr marL="457200"/>
            <a:r>
              <a:rPr lang="en" sz="2400" dirty="0">
                <a:solidFill>
                  <a:schemeClr val="dk1"/>
                </a:solidFill>
                <a:latin typeface="Calibri"/>
                <a:ea typeface="Calibri"/>
                <a:cs typeface="Calibri"/>
                <a:sym typeface="Calibri"/>
              </a:rPr>
              <a:t>Find a place where you can see the teacher and work with your friends, like superheroes with a secret HQ!</a:t>
            </a:r>
            <a:endParaRPr lang="en" sz="2400" dirty="0">
              <a:solidFill>
                <a:schemeClr val="dk1"/>
              </a:solidFill>
              <a:latin typeface="Calibri"/>
              <a:ea typeface="Calibri"/>
              <a:cs typeface="Calibri"/>
            </a:endParaRPr>
          </a:p>
          <a:p>
            <a:r>
              <a:rPr lang="en" sz="2400" b="1" dirty="0">
                <a:solidFill>
                  <a:schemeClr val="dk1"/>
                </a:solidFill>
                <a:latin typeface="Calibri"/>
                <a:ea typeface="Calibri"/>
                <a:cs typeface="Calibri"/>
                <a:sym typeface="Calibri"/>
              </a:rPr>
              <a:t>2. Whisper time! </a:t>
            </a:r>
            <a:endParaRPr sz="2400" b="1" dirty="0">
              <a:solidFill>
                <a:schemeClr val="dk1"/>
              </a:solidFill>
              <a:latin typeface="Calibri"/>
              <a:ea typeface="Calibri"/>
              <a:cs typeface="Calibri"/>
            </a:endParaRPr>
          </a:p>
          <a:p>
            <a:pPr marL="457200"/>
            <a:r>
              <a:rPr lang="en" sz="2400" dirty="0">
                <a:solidFill>
                  <a:schemeClr val="dk1"/>
                </a:solidFill>
                <a:latin typeface="Calibri"/>
                <a:ea typeface="Calibri"/>
                <a:cs typeface="Calibri"/>
                <a:sym typeface="Calibri"/>
              </a:rPr>
              <a:t>Chat quietly with your team about a time you made a super smart decision online, like choosing the right website for a project.</a:t>
            </a:r>
            <a:endParaRPr lang="en" sz="2400" dirty="0">
              <a:solidFill>
                <a:schemeClr val="dk1"/>
              </a:solidFill>
              <a:latin typeface="Calibri"/>
              <a:ea typeface="Calibri"/>
              <a:cs typeface="Calibri"/>
            </a:endParaRPr>
          </a:p>
          <a:p>
            <a:r>
              <a:rPr lang="en" sz="2400" b="1" dirty="0">
                <a:solidFill>
                  <a:schemeClr val="dk1"/>
                </a:solidFill>
                <a:latin typeface="Calibri"/>
                <a:ea typeface="Calibri"/>
                <a:cs typeface="Calibri"/>
                <a:sym typeface="Calibri"/>
              </a:rPr>
              <a:t>3. Action time! </a:t>
            </a:r>
            <a:endParaRPr sz="2400" b="1" dirty="0">
              <a:solidFill>
                <a:schemeClr val="dk1"/>
              </a:solidFill>
              <a:latin typeface="Calibri"/>
              <a:ea typeface="Calibri"/>
              <a:cs typeface="Calibri"/>
            </a:endParaRPr>
          </a:p>
          <a:p>
            <a:pPr marL="457200" lvl="0" algn="l">
              <a:spcBef>
                <a:spcPts val="0"/>
              </a:spcBef>
              <a:spcAft>
                <a:spcPts val="0"/>
              </a:spcAft>
            </a:pPr>
            <a:r>
              <a:rPr lang="en" sz="2400" dirty="0">
                <a:solidFill>
                  <a:schemeClr val="dk1"/>
                </a:solidFill>
                <a:latin typeface="Calibri"/>
                <a:ea typeface="Calibri"/>
                <a:cs typeface="Calibri"/>
                <a:sym typeface="Calibri"/>
              </a:rPr>
              <a:t>Use your graphic organizer to solve the pretend problem the teacher gives you, just like a detective cracking a case!</a:t>
            </a:r>
            <a:endParaRPr sz="2400" dirty="0">
              <a:solidFill>
                <a:schemeClr val="dk1"/>
              </a:solidFill>
              <a:latin typeface="Calibri"/>
              <a:ea typeface="Calibri"/>
              <a:cs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4"/>
        <p:cNvGrpSpPr/>
        <p:nvPr/>
      </p:nvGrpSpPr>
      <p:grpSpPr>
        <a:xfrm>
          <a:off x="0" y="0"/>
          <a:ext cx="0" cy="0"/>
          <a:chOff x="0" y="0"/>
          <a:chExt cx="0" cy="0"/>
        </a:xfrm>
      </p:grpSpPr>
      <p:sp>
        <p:nvSpPr>
          <p:cNvPr id="466" name="Google Shape;466;p62"/>
          <p:cNvSpPr txBox="1"/>
          <p:nvPr/>
        </p:nvSpPr>
        <p:spPr>
          <a:xfrm>
            <a:off x="307084" y="1556222"/>
            <a:ext cx="2887755" cy="2332042"/>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chemeClr val="dk1"/>
              </a:buClr>
              <a:buSzPts val="4100"/>
              <a:buFont typeface="Calibri"/>
              <a:buNone/>
            </a:pPr>
            <a:r>
              <a:rPr lang="en" sz="4400" b="1" i="0" u="none" strike="noStrike" cap="none" dirty="0">
                <a:solidFill>
                  <a:schemeClr val="dk1"/>
                </a:solidFill>
                <a:latin typeface="Calibri Light"/>
                <a:ea typeface="Calibri"/>
                <a:cs typeface="Calibri"/>
                <a:sym typeface="Calibri"/>
              </a:rPr>
              <a:t>Activity</a:t>
            </a:r>
            <a:endParaRPr lang="en-US" sz="4400" b="1" i="0" u="none" strike="noStrike" cap="none" dirty="0">
              <a:solidFill>
                <a:schemeClr val="dk1"/>
              </a:solidFill>
              <a:latin typeface="Calibri Light"/>
              <a:ea typeface="Calibri"/>
              <a:cs typeface="Calibri"/>
            </a:endParaRPr>
          </a:p>
          <a:p>
            <a:pPr marL="0" marR="0" lvl="0" indent="0" algn="l" rtl="0">
              <a:spcBef>
                <a:spcPts val="0"/>
              </a:spcBef>
              <a:spcAft>
                <a:spcPts val="0"/>
              </a:spcAft>
              <a:buClr>
                <a:schemeClr val="dk1"/>
              </a:buClr>
              <a:buSzPts val="4100"/>
              <a:buFont typeface="Calibri"/>
              <a:buNone/>
            </a:pPr>
            <a:r>
              <a:rPr lang="en" sz="4400" b="1" dirty="0">
                <a:solidFill>
                  <a:schemeClr val="dk1"/>
                </a:solidFill>
                <a:latin typeface="Calibri Light"/>
                <a:ea typeface="Calibri"/>
                <a:cs typeface="Calibri"/>
                <a:sym typeface="Calibri"/>
              </a:rPr>
              <a:t>Scenario </a:t>
            </a:r>
            <a:r>
              <a:rPr lang="en" sz="4400" dirty="0">
                <a:solidFill>
                  <a:schemeClr val="dk1"/>
                </a:solidFill>
                <a:latin typeface="Calibri Light"/>
                <a:ea typeface="Calibri"/>
                <a:cs typeface="Calibri"/>
                <a:sym typeface="Calibri"/>
              </a:rPr>
              <a:t>1</a:t>
            </a:r>
            <a:endParaRPr sz="4400" dirty="0">
              <a:solidFill>
                <a:schemeClr val="dk1"/>
              </a:solidFill>
              <a:latin typeface="Calibri Light"/>
            </a:endParaRPr>
          </a:p>
        </p:txBody>
      </p:sp>
      <p:sp>
        <p:nvSpPr>
          <p:cNvPr id="467" name="Google Shape;467;p62"/>
          <p:cNvSpPr/>
          <p:nvPr/>
        </p:nvSpPr>
        <p:spPr>
          <a:xfrm rot="5400000">
            <a:off x="516184" y="260162"/>
            <a:ext cx="109800" cy="5280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468" name="Google Shape;468;p62"/>
          <p:cNvSpPr/>
          <p:nvPr/>
        </p:nvSpPr>
        <p:spPr>
          <a:xfrm>
            <a:off x="269378" y="3133311"/>
            <a:ext cx="2780100" cy="13800"/>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469" name="Google Shape;469;p62" descr="A bee with wings and a shield&#10;&#10;Description automatically generated with medium confidence"/>
          <p:cNvPicPr preferRelativeResize="0"/>
          <p:nvPr/>
        </p:nvPicPr>
        <p:blipFill rotWithShape="1">
          <a:blip r:embed="rId3">
            <a:alphaModFix/>
          </a:blip>
          <a:srcRect/>
          <a:stretch/>
        </p:blipFill>
        <p:spPr>
          <a:xfrm>
            <a:off x="994746" y="3284362"/>
            <a:ext cx="1329408" cy="1329408"/>
          </a:xfrm>
          <a:prstGeom prst="rect">
            <a:avLst/>
          </a:prstGeom>
          <a:noFill/>
          <a:ln>
            <a:noFill/>
          </a:ln>
        </p:spPr>
      </p:pic>
      <p:sp>
        <p:nvSpPr>
          <p:cNvPr id="470" name="Google Shape;470;p62"/>
          <p:cNvSpPr txBox="1"/>
          <p:nvPr/>
        </p:nvSpPr>
        <p:spPr>
          <a:xfrm>
            <a:off x="3288913" y="242166"/>
            <a:ext cx="5714643" cy="4830875"/>
          </a:xfrm>
          <a:prstGeom prst="rect">
            <a:avLst/>
          </a:prstGeom>
          <a:noFill/>
          <a:ln>
            <a:noFill/>
          </a:ln>
        </p:spPr>
        <p:txBody>
          <a:bodyPr spcFirstLastPara="1" wrap="square" lIns="91425" tIns="91425" rIns="91425" bIns="91425" anchor="t" anchorCtr="0">
            <a:noAutofit/>
          </a:bodyPr>
          <a:lstStyle/>
          <a:p>
            <a:r>
              <a:rPr lang="en" sz="3600" dirty="0">
                <a:solidFill>
                  <a:schemeClr val="dk1"/>
                </a:solidFill>
                <a:highlight>
                  <a:srgbClr val="FFFFFF"/>
                </a:highlight>
                <a:latin typeface="Calibri"/>
                <a:ea typeface="Times New Roman"/>
                <a:cs typeface="Times New Roman"/>
                <a:sym typeface="Times New Roman"/>
              </a:rPr>
              <a:t>Your phone dings while hanging out online when you receive a message from someone in your class. It contains an embarrassing picture of another classmate, possibly taken without their consent. What do you do?</a:t>
            </a:r>
            <a:endParaRPr lang="en-US" sz="3600" dirty="0">
              <a:solidFill>
                <a:schemeClr val="dk1"/>
              </a:solidFill>
              <a:latin typeface="Calibri"/>
              <a:ea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5"/>
        <p:cNvGrpSpPr/>
        <p:nvPr/>
      </p:nvGrpSpPr>
      <p:grpSpPr>
        <a:xfrm>
          <a:off x="0" y="0"/>
          <a:ext cx="0" cy="0"/>
          <a:chOff x="0" y="0"/>
          <a:chExt cx="0" cy="0"/>
        </a:xfrm>
      </p:grpSpPr>
      <p:sp>
        <p:nvSpPr>
          <p:cNvPr id="477" name="Google Shape;477;p63"/>
          <p:cNvSpPr txBox="1"/>
          <p:nvPr/>
        </p:nvSpPr>
        <p:spPr>
          <a:xfrm>
            <a:off x="391526" y="1458004"/>
            <a:ext cx="3049500" cy="2227491"/>
          </a:xfrm>
          <a:prstGeom prst="rect">
            <a:avLst/>
          </a:prstGeom>
          <a:noFill/>
          <a:ln>
            <a:noFill/>
          </a:ln>
        </p:spPr>
        <p:txBody>
          <a:bodyPr spcFirstLastPara="1" wrap="square" lIns="68575" tIns="34275" rIns="68575" bIns="34275" anchor="t" anchorCtr="0">
            <a:normAutofit/>
          </a:bodyPr>
          <a:lstStyle/>
          <a:p>
            <a:pPr marL="0" marR="0" lvl="0" indent="0" algn="l" rtl="0">
              <a:lnSpc>
                <a:spcPct val="110000"/>
              </a:lnSpc>
              <a:spcBef>
                <a:spcPts val="0"/>
              </a:spcBef>
              <a:spcAft>
                <a:spcPts val="0"/>
              </a:spcAft>
              <a:buClr>
                <a:schemeClr val="dk1"/>
              </a:buClr>
              <a:buSzPts val="4100"/>
              <a:buFont typeface="Calibri"/>
              <a:buNone/>
            </a:pPr>
            <a:r>
              <a:rPr lang="en" sz="4400" b="1" i="0" u="none" strike="noStrike" cap="none" dirty="0">
                <a:solidFill>
                  <a:schemeClr val="dk1"/>
                </a:solidFill>
                <a:latin typeface="Calibri Light"/>
                <a:ea typeface="Calibri"/>
                <a:cs typeface="Calibri"/>
                <a:sym typeface="Calibri"/>
              </a:rPr>
              <a:t>Activity</a:t>
            </a:r>
            <a:endParaRPr lang="en-US" sz="4400" b="1" i="0" u="none" strike="noStrike" cap="none" dirty="0">
              <a:solidFill>
                <a:schemeClr val="dk1"/>
              </a:solidFill>
              <a:latin typeface="Calibri Light"/>
              <a:ea typeface="Calibri"/>
              <a:cs typeface="Calibri"/>
            </a:endParaRPr>
          </a:p>
          <a:p>
            <a:pPr marL="0" marR="0" lvl="0" indent="0" algn="l" rtl="0">
              <a:lnSpc>
                <a:spcPct val="110000"/>
              </a:lnSpc>
              <a:spcBef>
                <a:spcPts val="0"/>
              </a:spcBef>
              <a:spcAft>
                <a:spcPts val="0"/>
              </a:spcAft>
              <a:buClr>
                <a:schemeClr val="dk1"/>
              </a:buClr>
              <a:buSzPts val="4100"/>
              <a:buFont typeface="Calibri"/>
              <a:buNone/>
            </a:pPr>
            <a:r>
              <a:rPr lang="en" sz="4400" dirty="0">
                <a:solidFill>
                  <a:schemeClr val="dk1"/>
                </a:solidFill>
                <a:latin typeface="Calibri Light"/>
                <a:ea typeface="Calibri"/>
                <a:cs typeface="Calibri"/>
                <a:sym typeface="Calibri"/>
              </a:rPr>
              <a:t>Scenario 2</a:t>
            </a:r>
            <a:endParaRPr sz="4400" dirty="0">
              <a:solidFill>
                <a:schemeClr val="dk1"/>
              </a:solidFill>
              <a:latin typeface="Calibri Light"/>
            </a:endParaRPr>
          </a:p>
        </p:txBody>
      </p:sp>
      <p:sp>
        <p:nvSpPr>
          <p:cNvPr id="478" name="Google Shape;478;p63"/>
          <p:cNvSpPr/>
          <p:nvPr/>
        </p:nvSpPr>
        <p:spPr>
          <a:xfrm rot="5400000">
            <a:off x="516184" y="260162"/>
            <a:ext cx="109800" cy="5280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479" name="Google Shape;479;p63"/>
          <p:cNvSpPr/>
          <p:nvPr/>
        </p:nvSpPr>
        <p:spPr>
          <a:xfrm>
            <a:off x="269378" y="3133311"/>
            <a:ext cx="2780100" cy="13800"/>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480" name="Google Shape;480;p63" descr="A bee with wings and a shield&#10;&#10;Description automatically generated with medium confidence"/>
          <p:cNvPicPr preferRelativeResize="0"/>
          <p:nvPr/>
        </p:nvPicPr>
        <p:blipFill rotWithShape="1">
          <a:blip r:embed="rId3">
            <a:alphaModFix/>
          </a:blip>
          <a:srcRect/>
          <a:stretch/>
        </p:blipFill>
        <p:spPr>
          <a:xfrm>
            <a:off x="994746" y="3284362"/>
            <a:ext cx="1329408" cy="1329408"/>
          </a:xfrm>
          <a:prstGeom prst="rect">
            <a:avLst/>
          </a:prstGeom>
          <a:noFill/>
          <a:ln>
            <a:noFill/>
          </a:ln>
        </p:spPr>
      </p:pic>
      <p:sp>
        <p:nvSpPr>
          <p:cNvPr id="481" name="Google Shape;481;p63"/>
          <p:cNvSpPr txBox="1"/>
          <p:nvPr/>
        </p:nvSpPr>
        <p:spPr>
          <a:xfrm>
            <a:off x="3180520" y="122702"/>
            <a:ext cx="5703859" cy="502079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dirty="0">
                <a:solidFill>
                  <a:schemeClr val="dk1"/>
                </a:solidFill>
                <a:highlight>
                  <a:srgbClr val="FFFFFF"/>
                </a:highlight>
                <a:latin typeface="Calibri"/>
                <a:ea typeface="Times New Roman"/>
                <a:cs typeface="Times New Roman"/>
                <a:sym typeface="Times New Roman"/>
              </a:rPr>
              <a:t>You're playing a cool online game with one of your friends a friend you met on the web. They ask you to send them a picture of yourself so they can see what you look like. What do you do?</a:t>
            </a:r>
            <a:endParaRPr lang="en-US" sz="3600" dirty="0">
              <a:solidFill>
                <a:schemeClr val="dk1"/>
              </a:solidFill>
              <a:latin typeface="Calibri"/>
              <a:ea typeface="Calibri"/>
              <a:cs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6"/>
        <p:cNvGrpSpPr/>
        <p:nvPr/>
      </p:nvGrpSpPr>
      <p:grpSpPr>
        <a:xfrm>
          <a:off x="0" y="0"/>
          <a:ext cx="0" cy="0"/>
          <a:chOff x="0" y="0"/>
          <a:chExt cx="0" cy="0"/>
        </a:xfrm>
      </p:grpSpPr>
      <p:sp>
        <p:nvSpPr>
          <p:cNvPr id="488" name="Google Shape;488;p64"/>
          <p:cNvSpPr txBox="1"/>
          <p:nvPr/>
        </p:nvSpPr>
        <p:spPr>
          <a:xfrm>
            <a:off x="197989" y="1600013"/>
            <a:ext cx="3265743" cy="2284539"/>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chemeClr val="dk1"/>
              </a:buClr>
              <a:buSzPts val="4100"/>
              <a:buFont typeface="Calibri"/>
              <a:buNone/>
            </a:pPr>
            <a:r>
              <a:rPr lang="en" sz="4400" b="1" i="0" u="none" strike="noStrike" cap="none" dirty="0">
                <a:solidFill>
                  <a:schemeClr val="dk1"/>
                </a:solidFill>
                <a:latin typeface="Calibri Light"/>
                <a:ea typeface="Calibri"/>
                <a:cs typeface="Calibri"/>
                <a:sym typeface="Calibri"/>
              </a:rPr>
              <a:t>Activity: </a:t>
            </a:r>
            <a:r>
              <a:rPr lang="en" sz="4400" dirty="0">
                <a:solidFill>
                  <a:schemeClr val="dk1"/>
                </a:solidFill>
                <a:latin typeface="Calibri Light"/>
                <a:ea typeface="Calibri"/>
                <a:cs typeface="Calibri"/>
                <a:sym typeface="Calibri"/>
              </a:rPr>
              <a:t>That’s Private</a:t>
            </a:r>
            <a:endParaRPr lang="en-US" sz="4400" dirty="0">
              <a:solidFill>
                <a:schemeClr val="dk1"/>
              </a:solidFill>
              <a:latin typeface="Calibri Light"/>
            </a:endParaRPr>
          </a:p>
        </p:txBody>
      </p:sp>
      <p:sp>
        <p:nvSpPr>
          <p:cNvPr id="489" name="Google Shape;489;p64"/>
          <p:cNvSpPr/>
          <p:nvPr/>
        </p:nvSpPr>
        <p:spPr>
          <a:xfrm rot="5400000">
            <a:off x="516184" y="260162"/>
            <a:ext cx="109800" cy="5280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490" name="Google Shape;490;p64"/>
          <p:cNvSpPr/>
          <p:nvPr/>
        </p:nvSpPr>
        <p:spPr>
          <a:xfrm>
            <a:off x="269378" y="3133311"/>
            <a:ext cx="2780100" cy="13800"/>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491" name="Google Shape;491;p64" descr="A bee with wings and a shield&#10;&#10;Description automatically generated with medium confidence"/>
          <p:cNvPicPr preferRelativeResize="0"/>
          <p:nvPr/>
        </p:nvPicPr>
        <p:blipFill rotWithShape="1">
          <a:blip r:embed="rId3">
            <a:alphaModFix/>
          </a:blip>
          <a:srcRect/>
          <a:stretch/>
        </p:blipFill>
        <p:spPr>
          <a:xfrm>
            <a:off x="994746" y="3284362"/>
            <a:ext cx="1329408" cy="1329408"/>
          </a:xfrm>
          <a:prstGeom prst="rect">
            <a:avLst/>
          </a:prstGeom>
          <a:noFill/>
          <a:ln>
            <a:noFill/>
          </a:ln>
        </p:spPr>
      </p:pic>
      <p:sp>
        <p:nvSpPr>
          <p:cNvPr id="492" name="Google Shape;492;p64"/>
          <p:cNvSpPr txBox="1"/>
          <p:nvPr/>
        </p:nvSpPr>
        <p:spPr>
          <a:xfrm>
            <a:off x="3710600" y="410825"/>
            <a:ext cx="4916700" cy="410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100">
              <a:solidFill>
                <a:schemeClr val="dk1"/>
              </a:solidFill>
              <a:latin typeface="Calibri"/>
              <a:ea typeface="Calibri"/>
              <a:cs typeface="Calibri"/>
              <a:sym typeface="Calibri"/>
            </a:endParaRPr>
          </a:p>
          <a:p>
            <a:pPr marL="0" lvl="0" indent="0" algn="l" rtl="0">
              <a:spcBef>
                <a:spcPts val="0"/>
              </a:spcBef>
              <a:spcAft>
                <a:spcPts val="0"/>
              </a:spcAft>
              <a:buNone/>
            </a:pPr>
            <a:endParaRPr sz="2100">
              <a:solidFill>
                <a:schemeClr val="dk1"/>
              </a:solidFill>
              <a:latin typeface="Calibri"/>
              <a:ea typeface="Calibri"/>
              <a:cs typeface="Calibri"/>
              <a:sym typeface="Calibri"/>
            </a:endParaRPr>
          </a:p>
        </p:txBody>
      </p:sp>
      <p:pic>
        <p:nvPicPr>
          <p:cNvPr id="3" name="Picture 2" descr="A screenshot of a computer&#10;&#10;Description automatically generated">
            <a:extLst>
              <a:ext uri="{FF2B5EF4-FFF2-40B4-BE49-F238E27FC236}">
                <a16:creationId xmlns:a16="http://schemas.microsoft.com/office/drawing/2014/main" id="{C8772F9C-1502-C7FA-38D7-2C660B07F73A}"/>
              </a:ext>
            </a:extLst>
          </p:cNvPr>
          <p:cNvPicPr>
            <a:picLocks noChangeAspect="1"/>
          </p:cNvPicPr>
          <p:nvPr/>
        </p:nvPicPr>
        <p:blipFill>
          <a:blip r:embed="rId4"/>
          <a:stretch>
            <a:fillRect/>
          </a:stretch>
        </p:blipFill>
        <p:spPr>
          <a:xfrm>
            <a:off x="3685095" y="91300"/>
            <a:ext cx="5359622" cy="4960898"/>
          </a:xfrm>
          <a:prstGeom prst="rect">
            <a:avLst/>
          </a:prstGeom>
          <a:solidFill>
            <a:srgbClr val="FFFFFF">
              <a:shade val="85000"/>
            </a:srgbClr>
          </a:solidFill>
          <a:ln w="127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1713775" y="1263184"/>
            <a:ext cx="6026012" cy="2074647"/>
          </a:xfrm>
        </p:spPr>
        <p:txBody>
          <a:bodyPr spcFirstLastPara="1" vert="horz" wrap="square" lIns="68580" tIns="34290" rIns="68580" bIns="34290" rtlCol="0" anchor="ctr" anchorCtr="0">
            <a:normAutofit/>
          </a:bodyPr>
          <a:lstStyle/>
          <a:p>
            <a:r>
              <a:rPr lang="en-US" sz="3300" b="1" kern="1200" dirty="0">
                <a:ea typeface="+mj-ea"/>
              </a:rPr>
              <a:t>Activity</a:t>
            </a:r>
            <a:r>
              <a:rPr lang="en-US" sz="3300" kern="1200" dirty="0">
                <a:ea typeface="+mj-ea"/>
              </a:rPr>
              <a:t>: </a:t>
            </a:r>
            <a:br>
              <a:rPr lang="en-US" sz="3300" kern="1200" dirty="0">
                <a:ea typeface="+mj-ea"/>
              </a:rPr>
            </a:br>
            <a:r>
              <a:rPr lang="en-US" sz="3600" u="sng" dirty="0">
                <a:solidFill>
                  <a:schemeClr val="hlink"/>
                </a:solidFill>
                <a:latin typeface="Calibri Light"/>
                <a:ea typeface="Calibri"/>
                <a:cs typeface="Calibri"/>
                <a:sym typeface="Calibri"/>
                <a:hlinkClick r:id="rId4">
                  <a:extLst>
                    <a:ext uri="{A12FA001-AC4F-418D-AE19-62706E023703}">
                      <ahyp:hlinkClr xmlns:ahyp="http://schemas.microsoft.com/office/drawing/2018/hyperlinkcolor" val="tx"/>
                    </a:ext>
                  </a:extLst>
                </a:hlinkClick>
              </a:rPr>
              <a:t>Digital Citizenship Pledge</a:t>
            </a:r>
            <a:br>
              <a:rPr lang="en-US" sz="3600" dirty="0">
                <a:latin typeface="Calibri Light"/>
              </a:rPr>
            </a:br>
            <a:endParaRPr lang="en-US" sz="3300" i="1" kern="1200" dirty="0">
              <a:ea typeface="+mj-ea"/>
            </a:endParaRPr>
          </a:p>
        </p:txBody>
      </p:sp>
      <p:grpSp>
        <p:nvGrpSpPr>
          <p:cNvPr id="8" name="Group 7">
            <a:extLst>
              <a:ext uri="{FF2B5EF4-FFF2-40B4-BE49-F238E27FC236}">
                <a16:creationId xmlns:a16="http://schemas.microsoft.com/office/drawing/2014/main" id="{69E1E1F7-68D9-40B1-BFF3-36B7A3CEED59}"/>
              </a:ext>
            </a:extLst>
          </p:cNvPr>
          <p:cNvGrpSpPr/>
          <p:nvPr/>
        </p:nvGrpSpPr>
        <p:grpSpPr>
          <a:xfrm>
            <a:off x="1055217" y="2019538"/>
            <a:ext cx="652331" cy="552212"/>
            <a:chOff x="704088" y="681038"/>
            <a:chExt cx="869774" cy="736282"/>
          </a:xfrm>
        </p:grpSpPr>
        <p:sp>
          <p:nvSpPr>
            <p:cNvPr id="7" name="Rectangle 6">
              <a:extLst>
                <a:ext uri="{FF2B5EF4-FFF2-40B4-BE49-F238E27FC236}">
                  <a16:creationId xmlns:a16="http://schemas.microsoft.com/office/drawing/2014/main" id="{9E4BDBA6-F6D7-456A-9768-1E41BB27F97B}"/>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Rectangle 15">
              <a:extLst>
                <a:ext uri="{FF2B5EF4-FFF2-40B4-BE49-F238E27FC236}">
                  <a16:creationId xmlns:a16="http://schemas.microsoft.com/office/drawing/2014/main" id="{CA87F5DF-E8E0-4363-82EA-A29B401E07F5}"/>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16">
              <a:extLst>
                <a:ext uri="{FF2B5EF4-FFF2-40B4-BE49-F238E27FC236}">
                  <a16:creationId xmlns:a16="http://schemas.microsoft.com/office/drawing/2014/main" id="{347EEBA5-922D-4116-B1E2-4F918B9DB5F0}"/>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12" name="Rectangle 11">
            <a:extLst>
              <a:ext uri="{FF2B5EF4-FFF2-40B4-BE49-F238E27FC236}">
                <a16:creationId xmlns:a16="http://schemas.microsoft.com/office/drawing/2014/main" id="{4AFB386E-CC27-4294-B0E8-9CAC81E9DFD9}"/>
              </a:ext>
            </a:extLst>
          </p:cNvPr>
          <p:cNvSpPr/>
          <p:nvPr/>
        </p:nvSpPr>
        <p:spPr>
          <a:xfrm>
            <a:off x="0" y="4293868"/>
            <a:ext cx="9144000" cy="84963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833830" y="3795797"/>
            <a:ext cx="1476341" cy="1486991"/>
          </a:xfrm>
          <a:prstGeom prst="rect">
            <a:avLst/>
          </a:prstGeom>
        </p:spPr>
      </p:pic>
      <p:sp>
        <p:nvSpPr>
          <p:cNvPr id="21" name="Rectangle 20">
            <a:extLst>
              <a:ext uri="{FF2B5EF4-FFF2-40B4-BE49-F238E27FC236}">
                <a16:creationId xmlns:a16="http://schemas.microsoft.com/office/drawing/2014/main" id="{B88B7B13-C8EB-45A5-8AF6-2B1AC51BDC92}"/>
              </a:ext>
            </a:extLst>
          </p:cNvPr>
          <p:cNvSpPr/>
          <p:nvPr/>
        </p:nvSpPr>
        <p:spPr>
          <a:xfrm>
            <a:off x="0" y="-25027"/>
            <a:ext cx="9144000" cy="86749"/>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13" name="Group 12">
            <a:extLst>
              <a:ext uri="{FF2B5EF4-FFF2-40B4-BE49-F238E27FC236}">
                <a16:creationId xmlns:a16="http://schemas.microsoft.com/office/drawing/2014/main" id="{F1AE6F3D-BC5E-4FCD-984C-498ECCDB3ECD}"/>
              </a:ext>
            </a:extLst>
          </p:cNvPr>
          <p:cNvGrpSpPr/>
          <p:nvPr/>
        </p:nvGrpSpPr>
        <p:grpSpPr>
          <a:xfrm>
            <a:off x="7737230" y="2019538"/>
            <a:ext cx="652331" cy="552212"/>
            <a:chOff x="704088" y="681038"/>
            <a:chExt cx="869774" cy="736282"/>
          </a:xfrm>
        </p:grpSpPr>
        <p:sp>
          <p:nvSpPr>
            <p:cNvPr id="14" name="Rectangle 13">
              <a:extLst>
                <a:ext uri="{FF2B5EF4-FFF2-40B4-BE49-F238E27FC236}">
                  <a16:creationId xmlns:a16="http://schemas.microsoft.com/office/drawing/2014/main" id="{94C14460-E4CB-4D54-9040-DA620CC92109}"/>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80CA930C-DAF3-4BD0-A430-6E94770EBF0F}"/>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Rectangle 17">
              <a:extLst>
                <a:ext uri="{FF2B5EF4-FFF2-40B4-BE49-F238E27FC236}">
                  <a16:creationId xmlns:a16="http://schemas.microsoft.com/office/drawing/2014/main" id="{CA8A9ACC-FDCE-4732-8C04-982F6AF102A3}"/>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Tree>
    <p:custDataLst>
      <p:tags r:id="rId1"/>
    </p:custDataLst>
    <p:extLst>
      <p:ext uri="{BB962C8B-B14F-4D97-AF65-F5344CB8AC3E}">
        <p14:creationId xmlns:p14="http://schemas.microsoft.com/office/powerpoint/2010/main" val="3242500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5"/>
        <p:cNvGrpSpPr/>
        <p:nvPr/>
      </p:nvGrpSpPr>
      <p:grpSpPr>
        <a:xfrm>
          <a:off x="0" y="0"/>
          <a:ext cx="0" cy="0"/>
          <a:chOff x="0" y="0"/>
          <a:chExt cx="0" cy="0"/>
        </a:xfrm>
      </p:grpSpPr>
      <p:sp>
        <p:nvSpPr>
          <p:cNvPr id="267" name="Google Shape;267;p43"/>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68" name="Google Shape;268;p43"/>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69" name="Google Shape;269;p43"/>
          <p:cNvSpPr txBox="1">
            <a:spLocks noGrp="1"/>
          </p:cNvSpPr>
          <p:nvPr>
            <p:ph type="ctrTitle"/>
          </p:nvPr>
        </p:nvSpPr>
        <p:spPr>
          <a:xfrm>
            <a:off x="482849" y="2141531"/>
            <a:ext cx="8179795" cy="855164"/>
          </a:xfrm>
          <a:prstGeom prst="rect">
            <a:avLst/>
          </a:prstGeom>
          <a:noFill/>
          <a:ln>
            <a:noFill/>
          </a:ln>
        </p:spPr>
        <p:txBody>
          <a:bodyPr spcFirstLastPara="1" wrap="square" lIns="68575" tIns="34275" rIns="68575" bIns="34275" anchor="t" anchorCtr="0">
            <a:noAutofit/>
          </a:bodyPr>
          <a:lstStyle/>
          <a:p>
            <a:pPr>
              <a:lnSpc>
                <a:spcPct val="100000"/>
              </a:lnSpc>
            </a:pPr>
            <a:r>
              <a:rPr lang="en" sz="4400" b="1" dirty="0">
                <a:latin typeface="Calibri Light"/>
                <a:cs typeface="Calibri Light"/>
              </a:rPr>
              <a:t>All done, great job!</a:t>
            </a:r>
            <a:endParaRPr lang="en-US" sz="4400" b="1" dirty="0">
              <a:latin typeface="Calibri Light"/>
              <a:cs typeface="Calibri Light"/>
            </a:endParaRPr>
          </a:p>
        </p:txBody>
      </p:sp>
      <p:pic>
        <p:nvPicPr>
          <p:cNvPr id="270" name="Google Shape;270;p43"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Tree>
    <p:extLst>
      <p:ext uri="{BB962C8B-B14F-4D97-AF65-F5344CB8AC3E}">
        <p14:creationId xmlns:p14="http://schemas.microsoft.com/office/powerpoint/2010/main" val="2448710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b84f0c1-b81e-4a79-9b48-a655cf54ff86">
      <Terms xmlns="http://schemas.microsoft.com/office/infopath/2007/PartnerControls"/>
    </lcf76f155ced4ddcb4097134ff3c332f>
    <TaxCatchAll xmlns="c4d35652-c855-4275-af1e-b545f515243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EF8DC2-A1F4-44D6-814C-8B84B56DA46B}">
  <ds:schemaRefs>
    <ds:schemaRef ds:uri="http://schemas.microsoft.com/office/2006/documentManagement/types"/>
    <ds:schemaRef ds:uri="http://schemas.openxmlformats.org/package/2006/metadata/core-properties"/>
    <ds:schemaRef ds:uri="http://www.w3.org/XML/1998/namespace"/>
    <ds:schemaRef ds:uri="http://purl.org/dc/dcmitype/"/>
    <ds:schemaRef ds:uri="8b84f0c1-b81e-4a79-9b48-a655cf54ff86"/>
    <ds:schemaRef ds:uri="http://schemas.microsoft.com/office/2006/metadata/properties"/>
    <ds:schemaRef ds:uri="http://purl.org/dc/elements/1.1/"/>
    <ds:schemaRef ds:uri="c4d35652-c855-4275-af1e-b545f515243e"/>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944B0A3B-731F-4B27-883D-4AC59E78C6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84f0c1-b81e-4a79-9b48-a655cf54ff86"/>
    <ds:schemaRef ds:uri="c4d35652-c855-4275-af1e-b545f51524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DB417EC-2FBC-4D41-AF1A-8C8059476E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780</Words>
  <Application>Microsoft Office PowerPoint</Application>
  <PresentationFormat>On-screen Show (16:9)</PresentationFormat>
  <Paragraphs>64</Paragraphs>
  <Slides>30</Slides>
  <Notes>25</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30</vt:i4>
      </vt:variant>
    </vt:vector>
  </HeadingPairs>
  <TitlesOfParts>
    <vt:vector size="35" baseType="lpstr">
      <vt:lpstr>Arial</vt:lpstr>
      <vt:lpstr>Calibri</vt:lpstr>
      <vt:lpstr>Calibri Light</vt:lpstr>
      <vt:lpstr>Office Theme</vt:lpstr>
      <vt:lpstr>Office Theme</vt:lpstr>
      <vt:lpstr>Digital Citizenship   </vt:lpstr>
      <vt:lpstr>Be aware of your surroundings, respect others’ space, and stay in your own area.</vt:lpstr>
      <vt:lpstr>Use indoor voices, be mindful of noise levels.</vt:lpstr>
      <vt:lpstr>Keep our eyes and ears open! And be ready to participate!</vt:lpstr>
      <vt:lpstr>Be prepared to problem solve, ask questions, and contribute to the lesson.</vt:lpstr>
      <vt:lpstr>Becoming a decision-maker:</vt:lpstr>
      <vt:lpstr>Let’s review the decision-making steps.</vt:lpstr>
      <vt:lpstr>1. Stop and think</vt:lpstr>
      <vt:lpstr>2. Explore the options</vt:lpstr>
      <vt:lpstr>3. Gather information</vt:lpstr>
      <vt:lpstr>4. Imagine the future</vt:lpstr>
      <vt:lpstr>5. Consider the consequences</vt:lpstr>
      <vt:lpstr>Stop and think: Avoid impulsive decisions. Explore the options: Don't settle for the first choice. Brainstorm other possibilities. Gather information: Seek knowledge from trusted sources to make informed choices.  Imagine the future: Think about how each choice will make you feel in the long run. Consider the consequences: Analyze the potential outcomes for yourself and others.</vt:lpstr>
      <vt:lpstr>Activity:  Becoming a decision-maker online.</vt:lpstr>
      <vt:lpstr>Activity:  Becoming a decision-maker online.</vt:lpstr>
      <vt:lpstr>A consequence is like a natural result of your actions, kind of like an echo! Just like clapping your hands makes a sound, your choices online and offline can also have effects, both good and bad.  Good choices can lead to good consequences: If you're kind online, you might make new friends and feel good about yourself. That's like planting a happy seed and watching it grow into a friendly flower!  Not-so-good choices can lead to not-so-good consequences: If you share too much information online, it might be like leaving your favorite toy outside, it could be hard to get back.</vt:lpstr>
      <vt:lpstr>Positive Consequences</vt:lpstr>
      <vt:lpstr>Negative Consequences</vt:lpstr>
      <vt:lpstr>PowerPoint Presentation</vt:lpstr>
      <vt:lpstr>PowerPoint Presentation</vt:lpstr>
      <vt:lpstr>PowerPoint Presentation</vt:lpstr>
      <vt:lpstr>PowerPoint Presentation</vt:lpstr>
      <vt:lpstr>Read the book: The Little Cyber Engineer</vt:lpstr>
      <vt:lpstr>PowerPoint Presentation</vt:lpstr>
      <vt:lpstr>PowerPoint Presentation</vt:lpstr>
      <vt:lpstr>PowerPoint Presentation</vt:lpstr>
      <vt:lpstr>PowerPoint Presentation</vt:lpstr>
      <vt:lpstr>PowerPoint Presentation</vt:lpstr>
      <vt:lpstr>Activity:  Digital Citizenship Pledge </vt:lpstr>
      <vt:lpstr>All done, great job!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Citizenship</dc:title>
  <dc:creator>Anderson, Dannie (DCJS)</dc:creator>
  <cp:lastModifiedBy>Anderson, Dannie (DCJS)</cp:lastModifiedBy>
  <cp:revision>17</cp:revision>
  <dcterms:modified xsi:type="dcterms:W3CDTF">2024-07-23T13:58:57Z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0x01010089A666223B80EB4BBCB944FC1275BF90</vt:lpwstr>
  </property>
  <property fmtid="{D5CDD505-2E9C-101B-9397-08002B2CF9AE}" pid="3" name="MediaServiceImageTags">
    <vt:lpwstr/>
  </property>
</Properties>
</file>