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4"/>
  </p:sldMasterIdLst>
  <p:notesMasterIdLst>
    <p:notesMasterId r:id="rId33"/>
  </p:notesMasterIdLst>
  <p:sldIdLst>
    <p:sldId id="256" r:id="rId5"/>
    <p:sldId id="315" r:id="rId6"/>
    <p:sldId id="314" r:id="rId7"/>
    <p:sldId id="313" r:id="rId8"/>
    <p:sldId id="312" r:id="rId9"/>
    <p:sldId id="261" r:id="rId10"/>
    <p:sldId id="262" r:id="rId11"/>
    <p:sldId id="263" r:id="rId12"/>
    <p:sldId id="264" r:id="rId13"/>
    <p:sldId id="265" r:id="rId14"/>
    <p:sldId id="266" r:id="rId15"/>
    <p:sldId id="362" r:id="rId16"/>
    <p:sldId id="268" r:id="rId17"/>
    <p:sldId id="269" r:id="rId18"/>
    <p:sldId id="363" r:id="rId19"/>
    <p:sldId id="364" r:id="rId20"/>
    <p:sldId id="365" r:id="rId21"/>
    <p:sldId id="366" r:id="rId22"/>
    <p:sldId id="367" r:id="rId23"/>
    <p:sldId id="368" r:id="rId24"/>
    <p:sldId id="369" r:id="rId25"/>
    <p:sldId id="370" r:id="rId26"/>
    <p:sldId id="277" r:id="rId27"/>
    <p:sldId id="278" r:id="rId28"/>
    <p:sldId id="279" r:id="rId29"/>
    <p:sldId id="280" r:id="rId30"/>
    <p:sldId id="281" r:id="rId31"/>
    <p:sldId id="316" r:id="rId32"/>
  </p:sldIdLst>
  <p:sldSz cx="9144000" cy="5143500" type="screen16x9"/>
  <p:notesSz cx="6858000" cy="9144000"/>
  <p:embeddedFontLst>
    <p:embeddedFont>
      <p:font typeface="Roboto" panose="02000000000000000000" pitchFamily="2" charset="0"/>
      <p:regular r:id="rId34"/>
      <p:bold r:id="rId35"/>
      <p:italic r:id="rId36"/>
      <p:boldItalic r:id="rId37"/>
    </p:embeddedFont>
  </p:embeddedFontLst>
  <p:custDataLst>
    <p:tags r:id="rId38"/>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13CD672-EE17-7163-DC3B-ED079E5FDACD}" name="Hobson, Jarrod Daniel - hobsonjd" initials="Hh" userId="S::hobsonjd@jmu.edu::df8f22fe-d1ff-42d4-9c31-1fc28689c166" providerId="AD"/>
  <p188:author id="{1DDAEDF4-5659-8DA5-F6FF-856139640FF8}" name="Morgan, Rob - morganrm" initials="" userId="S::morganrm@jmu.edu::2202593e-d52f-4214-b8a9-788363247110" providerId="AD"/>
  <p188:author id="{23D6E4F9-2D2A-70A8-D865-2F90F56C4994}" name="Druga, Meg - drugamk" initials="Dd" userId="S::drugamk@jmu.edu::7a33d74c-e201-4885-981a-f16e2093634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B6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224736-0AD7-C0C4-96A7-02292B0EE6BF}" v="5" dt="2024-05-22T16:29:52.015"/>
  </p1510:revLst>
</p1510:revInfo>
</file>

<file path=ppt/tableStyles.xml><?xml version="1.0" encoding="utf-8"?>
<a:tblStyleLst xmlns:a="http://schemas.openxmlformats.org/drawingml/2006/main" def="{F5E8345A-C2F0-43B5-A552-75B8804618FC}">
  <a:tblStyle styleId="{F5E8345A-C2F0-43B5-A552-75B8804618F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322" y="91"/>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b4666ddac6_0_6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7" name="Google Shape;127;g2b4666ddac6_0_6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b4d25589e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rgbClr val="FF0000"/>
              </a:buClr>
              <a:buSzPts val="1200"/>
              <a:buFont typeface="Calibri"/>
              <a:buChar char="-"/>
            </a:pPr>
            <a:r>
              <a:rPr lang="en">
                <a:solidFill>
                  <a:srgbClr val="FF0000"/>
                </a:solidFill>
              </a:rPr>
              <a:t>Picture  of children arguing </a:t>
            </a:r>
            <a:endParaRPr>
              <a:solidFill>
                <a:srgbClr val="FF0000"/>
              </a:solidFill>
            </a:endParaRPr>
          </a:p>
        </p:txBody>
      </p:sp>
      <p:sp>
        <p:nvSpPr>
          <p:cNvPr id="177" name="Google Shape;177;g2b4d25589e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b5f2ec8e54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p:txBody>
      </p:sp>
      <p:sp>
        <p:nvSpPr>
          <p:cNvPr id="197" name="Google Shape;197;g2b5f2ec8e5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b5f2ec8e54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ea typeface="Roboto"/>
                <a:cs typeface="Roboto"/>
                <a:sym typeface="Roboto"/>
              </a:rPr>
              <a:t>It's like being the boss of yourself and making positive decisions to reach your goals.</a:t>
            </a:r>
            <a:endParaRPr sz="1200" dirty="0">
              <a:solidFill>
                <a:srgbClr val="FF0000"/>
              </a:solidFill>
              <a:latin typeface="Calibri"/>
              <a:ea typeface="Calibri"/>
              <a:cs typeface="Calibri"/>
              <a:sym typeface="Calibri"/>
            </a:endParaRPr>
          </a:p>
        </p:txBody>
      </p:sp>
      <p:sp>
        <p:nvSpPr>
          <p:cNvPr id="207" name="Google Shape;207;g2b5f2ec8e54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b5f2ec8e54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p:txBody>
      </p:sp>
      <p:sp>
        <p:nvSpPr>
          <p:cNvPr id="217" name="Google Shape;217;g2b5f2ec8e54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5f2ec8e54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p:txBody>
      </p:sp>
      <p:sp>
        <p:nvSpPr>
          <p:cNvPr id="227" name="Google Shape;227;g2b5f2ec8e54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b5f2ec8e54_0_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Google image based on this scenario: Two friends are working on a school project. One thinks they should focus on finding information (research), while the other believes making a big poster is more important.</a:t>
            </a:r>
            <a:endParaRPr sz="1200">
              <a:solidFill>
                <a:schemeClr val="dk1"/>
              </a:solidFill>
              <a:latin typeface="Calibri"/>
              <a:ea typeface="Calibri"/>
              <a:cs typeface="Calibri"/>
              <a:sym typeface="Calibri"/>
            </a:endParaRPr>
          </a:p>
        </p:txBody>
      </p:sp>
      <p:sp>
        <p:nvSpPr>
          <p:cNvPr id="247" name="Google Shape;247;g2b5f2ec8e54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b5f2ec8e54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257" name="Google Shape;257;g2b5f2ec8e54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b5f2ec8e54_0_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247" name="Google Shape;247;g2b5f2ec8e54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29355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b5f2ec8e54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257" name="Google Shape;257;g2b5f2ec8e54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55249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b5f2ec8e54_0_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247" name="Google Shape;247;g2b5f2ec8e54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19259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b5f2ec8e54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257" name="Google Shape;257;g2b5f2ec8e54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11847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b5f2ec8e54_0_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247" name="Google Shape;247;g2b5f2ec8e54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5415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b5f2ec8e54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257" name="Google Shape;257;g2b5f2ec8e54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440496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b5f2ec8e54_0_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247" name="Google Shape;247;g2b5f2ec8e54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36816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b5f2ec8e54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257" name="Google Shape;257;g2b5f2ec8e54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759922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2b5f2ec8e54_0_1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p:txBody>
      </p:sp>
      <p:sp>
        <p:nvSpPr>
          <p:cNvPr id="338" name="Google Shape;338;g2b5f2ec8e54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2b5f2ec8e54_0_1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p:txBody>
      </p:sp>
      <p:sp>
        <p:nvSpPr>
          <p:cNvPr id="348" name="Google Shape;348;g2b5f2ec8e54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2b5f2ec8e54_0_1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a:solidFill>
                  <a:srgbClr val="0F0F0F"/>
                </a:solidFill>
                <a:latin typeface="Roboto"/>
                <a:ea typeface="Roboto"/>
                <a:cs typeface="Roboto"/>
                <a:sym typeface="Roboto"/>
              </a:rPr>
              <a:t>Deep Breathing:</a:t>
            </a:r>
            <a:endParaRPr sz="1200">
              <a:solidFill>
                <a:srgbClr val="0F0F0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en" sz="1200">
                <a:solidFill>
                  <a:srgbClr val="0F0F0F"/>
                </a:solidFill>
                <a:latin typeface="Roboto"/>
                <a:ea typeface="Roboto"/>
                <a:cs typeface="Roboto"/>
                <a:sym typeface="Roboto"/>
              </a:rPr>
              <a:t>   - Take a deep breath in through your nose.</a:t>
            </a:r>
            <a:endParaRPr sz="1200">
              <a:solidFill>
                <a:srgbClr val="0F0F0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en" sz="1200">
                <a:solidFill>
                  <a:srgbClr val="0F0F0F"/>
                </a:solidFill>
                <a:latin typeface="Roboto"/>
                <a:ea typeface="Roboto"/>
                <a:cs typeface="Roboto"/>
                <a:sym typeface="Roboto"/>
              </a:rPr>
              <a:t>   - Hold it for a few seconds.</a:t>
            </a:r>
            <a:endParaRPr sz="1200">
              <a:solidFill>
                <a:srgbClr val="0F0F0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en" sz="1200">
                <a:solidFill>
                  <a:srgbClr val="0F0F0F"/>
                </a:solidFill>
                <a:latin typeface="Roboto"/>
                <a:ea typeface="Roboto"/>
                <a:cs typeface="Roboto"/>
                <a:sym typeface="Roboto"/>
              </a:rPr>
              <a:t>   - Slowly exhale through your mouth.</a:t>
            </a:r>
            <a:endParaRPr sz="1200">
              <a:solidFill>
                <a:srgbClr val="FF0000"/>
              </a:solidFill>
              <a:latin typeface="Calibri"/>
              <a:ea typeface="Calibri"/>
              <a:cs typeface="Calibri"/>
              <a:sym typeface="Calibri"/>
            </a:endParaRPr>
          </a:p>
        </p:txBody>
      </p:sp>
      <p:sp>
        <p:nvSpPr>
          <p:cNvPr id="358" name="Google Shape;358;g2b5f2ec8e54_0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2b5f2ec8e54_0_1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368" name="Google Shape;368;g2b5f2ec8e54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2b5f2ec8e54_0_1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p:txBody>
      </p:sp>
      <p:sp>
        <p:nvSpPr>
          <p:cNvPr id="378" name="Google Shape;378;g2b5f2ec8e54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0" name="Google Shape;70;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1" name="Google Shape;71;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2" name="Google Shape;72;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5" name="Google Shape;75;p1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6" name="Google Shape;76;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7" name="Google Shape;77;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8" name="Google Shape;78;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1" name="Google Shape;81;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2" name="Google Shape;82;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3"/>
        <p:cNvGrpSpPr/>
        <p:nvPr/>
      </p:nvGrpSpPr>
      <p:grpSpPr>
        <a:xfrm>
          <a:off x="0" y="0"/>
          <a:ext cx="0" cy="0"/>
          <a:chOff x="0" y="0"/>
          <a:chExt cx="0" cy="0"/>
        </a:xfrm>
      </p:grpSpPr>
      <p:sp>
        <p:nvSpPr>
          <p:cNvPr id="84" name="Google Shape;84;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5" name="Google Shape;85;p19"/>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6" name="Google Shape;86;p19"/>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7" name="Google Shape;87;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8" name="Google Shape;88;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9" name="Google Shape;89;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2" name="Google Shape;92;p20"/>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3" name="Google Shape;93;p20"/>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4" name="Google Shape;94;p20"/>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5" name="Google Shape;95;p20"/>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6" name="Google Shape;96;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300" cy="3655200"/>
          </a:xfrm>
          <a:prstGeom prst="rect">
            <a:avLst/>
          </a:prstGeom>
          <a:noFill/>
          <a:ln>
            <a:noFill/>
          </a:ln>
        </p:spPr>
      </p:sp>
      <p:sp>
        <p:nvSpPr>
          <p:cNvPr id="109" name="Google Shape;109;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3.xml"/><Relationship Id="rId5" Type="http://schemas.microsoft.com/office/2007/relationships/hdphoto" Target="../media/hdphoto1.wdp"/><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4.xml"/><Relationship Id="rId5" Type="http://schemas.microsoft.com/office/2007/relationships/hdphoto" Target="../media/hdphoto1.wdp"/><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5.xml"/><Relationship Id="rId5" Type="http://schemas.microsoft.com/office/2007/relationships/hdphoto" Target="../media/hdphoto1.wdp"/><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6.xml"/><Relationship Id="rId5" Type="http://schemas.microsoft.com/office/2007/relationships/hdphoto" Target="../media/hdphoto1.wdp"/><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7.xml"/><Relationship Id="rId5" Type="http://schemas.openxmlformats.org/officeDocument/2006/relationships/image" Target="../media/image10.jpe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7.gif"/><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8.gif"/></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0.gif"/></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8"/>
        <p:cNvGrpSpPr/>
        <p:nvPr/>
      </p:nvGrpSpPr>
      <p:grpSpPr>
        <a:xfrm>
          <a:off x="0" y="0"/>
          <a:ext cx="0" cy="0"/>
          <a:chOff x="0" y="0"/>
          <a:chExt cx="0" cy="0"/>
        </a:xfrm>
      </p:grpSpPr>
      <p:sp>
        <p:nvSpPr>
          <p:cNvPr id="130" name="Google Shape;130;p25"/>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31" name="Google Shape;131;p25"/>
          <p:cNvSpPr/>
          <p:nvPr/>
        </p:nvSpPr>
        <p:spPr>
          <a:xfrm>
            <a:off x="515956" y="487644"/>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32" name="Google Shape;132;p25"/>
          <p:cNvSpPr txBox="1">
            <a:spLocks noGrp="1"/>
          </p:cNvSpPr>
          <p:nvPr>
            <p:ph type="ctrTitle"/>
          </p:nvPr>
        </p:nvSpPr>
        <p:spPr>
          <a:xfrm>
            <a:off x="1067351" y="778078"/>
            <a:ext cx="5147631" cy="3281349"/>
          </a:xfrm>
          <a:prstGeom prst="rect">
            <a:avLst/>
          </a:prstGeom>
          <a:noFill/>
          <a:ln>
            <a:noFill/>
          </a:ln>
        </p:spPr>
        <p:txBody>
          <a:bodyPr spcFirstLastPara="1" wrap="square" lIns="68575" tIns="34275" rIns="68575" bIns="34275" anchor="t" anchorCtr="0">
            <a:noAutofit/>
          </a:bodyPr>
          <a:lstStyle/>
          <a:p>
            <a:pPr algn="r">
              <a:lnSpc>
                <a:spcPct val="100000"/>
              </a:lnSpc>
              <a:buSzPts val="7200"/>
            </a:pPr>
            <a:r>
              <a:rPr lang="en" sz="6000" dirty="0"/>
              <a:t>Self-Discipline/ Alternatives to Fighting</a:t>
            </a:r>
            <a:endParaRPr lang="en-US" sz="6000" dirty="0"/>
          </a:p>
          <a:p>
            <a:pPr algn="r">
              <a:lnSpc>
                <a:spcPct val="100000"/>
              </a:lnSpc>
              <a:buSzPts val="7200"/>
            </a:pPr>
            <a:r>
              <a:rPr lang="en" sz="4000" dirty="0"/>
              <a:t>Third Grade Lesson 5</a:t>
            </a:r>
            <a:br>
              <a:rPr lang="en" sz="4000" dirty="0"/>
            </a:br>
            <a:r>
              <a:rPr lang="en" sz="3200" dirty="0"/>
              <a:t> </a:t>
            </a:r>
            <a:endParaRPr sz="3200" dirty="0"/>
          </a:p>
        </p:txBody>
      </p:sp>
      <p:pic>
        <p:nvPicPr>
          <p:cNvPr id="133" name="Google Shape;133;p25" descr="A bee with wings and a shield&#10;&#10;Description automatically generated with medium confidence"/>
          <p:cNvPicPr preferRelativeResize="0"/>
          <p:nvPr/>
        </p:nvPicPr>
        <p:blipFill rotWithShape="1">
          <a:blip r:embed="rId4">
            <a:alphaModFix/>
          </a:blip>
          <a:srcRect/>
          <a:stretch/>
        </p:blipFill>
        <p:spPr>
          <a:xfrm>
            <a:off x="5997545" y="1182421"/>
            <a:ext cx="2282698" cy="2253010"/>
          </a:xfrm>
          <a:prstGeom prst="rect">
            <a:avLst/>
          </a:prstGeom>
          <a:noFill/>
          <a:ln>
            <a:noFill/>
          </a:ln>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05;p37">
            <a:extLst>
              <a:ext uri="{FF2B5EF4-FFF2-40B4-BE49-F238E27FC236}">
                <a16:creationId xmlns:a16="http://schemas.microsoft.com/office/drawing/2014/main" id="{1F7BC4AA-8B0A-49FC-B1BA-5E3571D4E345}"/>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121260" y="841772"/>
            <a:ext cx="4100979" cy="3330440"/>
          </a:xfrm>
        </p:spPr>
        <p:txBody>
          <a:bodyPr spcFirstLastPara="1" vert="horz" wrap="square" lIns="68580" tIns="34290" rIns="68580" bIns="34290" rtlCol="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4400">
                <a:latin typeface="Calibri"/>
                <a:ea typeface="Calibri"/>
                <a:cs typeface="Calibri"/>
              </a:rPr>
              <a:t>Be aware of your surroundings, respect others’ space, and stay in your own area.</a:t>
            </a:r>
          </a:p>
        </p:txBody>
      </p:sp>
      <p:pic>
        <p:nvPicPr>
          <p:cNvPr id="1026" name="Picture 2">
            <a:extLst>
              <a:ext uri="{FF2B5EF4-FFF2-40B4-BE49-F238E27FC236}">
                <a16:creationId xmlns:a16="http://schemas.microsoft.com/office/drawing/2014/main" id="{79E1C6A1-6197-E95D-F628-5DF52B028A3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046221" y="717356"/>
            <a:ext cx="4350359" cy="371053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ee with wings and a shield&#10;&#10;Description automatically generated with medium confidence">
            <a:extLst>
              <a:ext uri="{FF2B5EF4-FFF2-40B4-BE49-F238E27FC236}">
                <a16:creationId xmlns:a16="http://schemas.microsoft.com/office/drawing/2014/main" id="{F2A86C28-58A0-B4AC-ED28-7FAA2B9E18B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Tree>
    <p:custDataLst>
      <p:tags r:id="rId1"/>
    </p:custDataLst>
    <p:extLst>
      <p:ext uri="{BB962C8B-B14F-4D97-AF65-F5344CB8AC3E}">
        <p14:creationId xmlns:p14="http://schemas.microsoft.com/office/powerpoint/2010/main" val="451857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05;p37">
            <a:extLst>
              <a:ext uri="{FF2B5EF4-FFF2-40B4-BE49-F238E27FC236}">
                <a16:creationId xmlns:a16="http://schemas.microsoft.com/office/drawing/2014/main" id="{8232AF47-8ABE-7803-29B4-122F415C0CF5}"/>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99694" y="841772"/>
            <a:ext cx="4333047" cy="2403101"/>
          </a:xfrm>
        </p:spPr>
        <p:txBody>
          <a:bodyPr spcFirstLastPara="1" vert="horz" wrap="square" lIns="68580" tIns="34290" rIns="68580" bIns="34290" rtlCol="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4400" kern="1200">
                <a:latin typeface="Calibri"/>
                <a:cs typeface="Calibri"/>
              </a:rPr>
              <a:t>Use indoor voices, be mindful of noise levels.</a:t>
            </a:r>
          </a:p>
        </p:txBody>
      </p:sp>
      <p:pic>
        <p:nvPicPr>
          <p:cNvPr id="2050" name="Picture 2">
            <a:extLst>
              <a:ext uri="{FF2B5EF4-FFF2-40B4-BE49-F238E27FC236}">
                <a16:creationId xmlns:a16="http://schemas.microsoft.com/office/drawing/2014/main" id="{A9003557-2282-99BF-9F91-A59862BB859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638551" y="1028325"/>
            <a:ext cx="3460652" cy="2952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bee with wings and a shield&#10;&#10;Description automatically generated with medium confidence">
            <a:extLst>
              <a:ext uri="{FF2B5EF4-FFF2-40B4-BE49-F238E27FC236}">
                <a16:creationId xmlns:a16="http://schemas.microsoft.com/office/drawing/2014/main" id="{B6547DB8-27EE-F738-F70F-CF0988A85C8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Tree>
    <p:custDataLst>
      <p:tags r:id="rId1"/>
    </p:custDataLst>
    <p:extLst>
      <p:ext uri="{BB962C8B-B14F-4D97-AF65-F5344CB8AC3E}">
        <p14:creationId xmlns:p14="http://schemas.microsoft.com/office/powerpoint/2010/main" val="131766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05;p37">
            <a:extLst>
              <a:ext uri="{FF2B5EF4-FFF2-40B4-BE49-F238E27FC236}">
                <a16:creationId xmlns:a16="http://schemas.microsoft.com/office/drawing/2014/main" id="{138AC3B6-3D98-CEBE-1BC6-AB26CFF59B76}"/>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142825" y="841772"/>
            <a:ext cx="3731284" cy="2607978"/>
          </a:xfrm>
        </p:spPr>
        <p:txBody>
          <a:bodyPr spcFirstLastPara="1" vert="horz" wrap="square" lIns="68580" tIns="34290" rIns="68580" bIns="34290" rtlCol="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4400" kern="1200">
                <a:latin typeface="Calibri"/>
                <a:cs typeface="Calibri"/>
              </a:rPr>
              <a:t>Keep our </a:t>
            </a:r>
            <a:r>
              <a:rPr lang="en-US" sz="4400">
                <a:latin typeface="Calibri"/>
                <a:cs typeface="Calibri"/>
              </a:rPr>
              <a:t>eyes</a:t>
            </a:r>
            <a:r>
              <a:rPr lang="en-US" sz="4400" kern="1200">
                <a:latin typeface="Calibri"/>
                <a:cs typeface="Calibri"/>
              </a:rPr>
              <a:t> and ears open! And be ready to participate!</a:t>
            </a:r>
          </a:p>
        </p:txBody>
      </p:sp>
      <p:pic>
        <p:nvPicPr>
          <p:cNvPr id="3074" name="Picture 2">
            <a:extLst>
              <a:ext uri="{FF2B5EF4-FFF2-40B4-BE49-F238E27FC236}">
                <a16:creationId xmlns:a16="http://schemas.microsoft.com/office/drawing/2014/main" id="{83A5E89B-CCA6-90CB-A232-C721D0B4B6F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67709" y="1381891"/>
            <a:ext cx="2795348" cy="238589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ee with wings and a shield&#10;&#10;Description automatically generated with medium confidence">
            <a:extLst>
              <a:ext uri="{FF2B5EF4-FFF2-40B4-BE49-F238E27FC236}">
                <a16:creationId xmlns:a16="http://schemas.microsoft.com/office/drawing/2014/main" id="{6323C7CC-F097-3CF9-C4C1-5BD73090784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Tree>
    <p:custDataLst>
      <p:tags r:id="rId1"/>
    </p:custDataLst>
    <p:extLst>
      <p:ext uri="{BB962C8B-B14F-4D97-AF65-F5344CB8AC3E}">
        <p14:creationId xmlns:p14="http://schemas.microsoft.com/office/powerpoint/2010/main" val="1504123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05;p37">
            <a:extLst>
              <a:ext uri="{FF2B5EF4-FFF2-40B4-BE49-F238E27FC236}">
                <a16:creationId xmlns:a16="http://schemas.microsoft.com/office/drawing/2014/main" id="{19E087F1-C8FC-BAC6-D9E4-B58015727FBD}"/>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110477" y="841772"/>
            <a:ext cx="3796505" cy="3330440"/>
          </a:xfrm>
        </p:spPr>
        <p:txBody>
          <a:bodyPr spcFirstLastPara="1" vert="horz" wrap="square" lIns="68580" tIns="34290" rIns="68580" bIns="34290" rtlCol="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4400" kern="1200">
                <a:latin typeface="Calibri"/>
                <a:cs typeface="Calibri"/>
              </a:rPr>
              <a:t>Be prepared to problem solve, ask questions, and contribute to the lesson.</a:t>
            </a:r>
          </a:p>
        </p:txBody>
      </p:sp>
      <p:pic>
        <p:nvPicPr>
          <p:cNvPr id="4098" name="Picture 2">
            <a:extLst>
              <a:ext uri="{FF2B5EF4-FFF2-40B4-BE49-F238E27FC236}">
                <a16:creationId xmlns:a16="http://schemas.microsoft.com/office/drawing/2014/main" id="{77AAC474-9D59-2616-9D17-E0233C54DF1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179129" y="712927"/>
            <a:ext cx="4204160" cy="35820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Tree>
    <p:custDataLst>
      <p:tags r:id="rId1"/>
    </p:custDataLst>
    <p:extLst>
      <p:ext uri="{BB962C8B-B14F-4D97-AF65-F5344CB8AC3E}">
        <p14:creationId xmlns:p14="http://schemas.microsoft.com/office/powerpoint/2010/main" val="2105421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8"/>
        <p:cNvGrpSpPr/>
        <p:nvPr/>
      </p:nvGrpSpPr>
      <p:grpSpPr>
        <a:xfrm>
          <a:off x="0" y="0"/>
          <a:ext cx="0" cy="0"/>
          <a:chOff x="0" y="0"/>
          <a:chExt cx="0" cy="0"/>
        </a:xfrm>
      </p:grpSpPr>
      <p:sp>
        <p:nvSpPr>
          <p:cNvPr id="181" name="Google Shape;181;p30"/>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2" name="Google Shape;182;p30"/>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3" name="Google Shape;183;p30"/>
          <p:cNvSpPr txBox="1">
            <a:spLocks noGrp="1"/>
          </p:cNvSpPr>
          <p:nvPr>
            <p:ph type="title"/>
          </p:nvPr>
        </p:nvSpPr>
        <p:spPr>
          <a:xfrm>
            <a:off x="477160" y="563192"/>
            <a:ext cx="8177393" cy="737570"/>
          </a:xfrm>
          <a:prstGeom prst="rect">
            <a:avLst/>
          </a:prstGeom>
          <a:noFill/>
          <a:ln>
            <a:noFill/>
          </a:ln>
        </p:spPr>
        <p:txBody>
          <a:bodyPr spcFirstLastPara="1" wrap="square" lIns="68575" tIns="34275" rIns="68575" bIns="34275" anchor="t" anchorCtr="0">
            <a:normAutofit/>
          </a:bodyPr>
          <a:lstStyle/>
          <a:p>
            <a:pPr algn="ctr">
              <a:buSzPts val="3500"/>
            </a:pPr>
            <a:r>
              <a:rPr lang="en" sz="4400" dirty="0">
                <a:latin typeface="Calibri" panose="020F0502020204030204" pitchFamily="34" charset="0"/>
                <a:ea typeface="Calibri" panose="020F0502020204030204" pitchFamily="34" charset="0"/>
                <a:cs typeface="Calibri" panose="020F0502020204030204" pitchFamily="34" charset="0"/>
              </a:rPr>
              <a:t>What is a conflict? </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184" name="Google Shape;184;p30"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180" name="Google Shape;180;p30"/>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5" name="Picture 4" descr="A group of people sitting on a bench pointing at each other&#10;&#10;Description automatically generated">
            <a:extLst>
              <a:ext uri="{FF2B5EF4-FFF2-40B4-BE49-F238E27FC236}">
                <a16:creationId xmlns:a16="http://schemas.microsoft.com/office/drawing/2014/main" id="{FACE3E0A-EA58-DA7C-8D8E-F1A0B7A9E1E9}"/>
              </a:ext>
            </a:extLst>
          </p:cNvPr>
          <p:cNvPicPr>
            <a:picLocks noChangeAspect="1"/>
          </p:cNvPicPr>
          <p:nvPr/>
        </p:nvPicPr>
        <p:blipFill>
          <a:blip r:embed="rId4"/>
          <a:stretch>
            <a:fillRect/>
          </a:stretch>
        </p:blipFill>
        <p:spPr>
          <a:xfrm>
            <a:off x="2780813" y="1179713"/>
            <a:ext cx="3410418" cy="34005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9"/>
        <p:cNvGrpSpPr/>
        <p:nvPr/>
      </p:nvGrpSpPr>
      <p:grpSpPr>
        <a:xfrm>
          <a:off x="0" y="0"/>
          <a:ext cx="0" cy="0"/>
          <a:chOff x="0" y="0"/>
          <a:chExt cx="0" cy="0"/>
        </a:xfrm>
      </p:grpSpPr>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2" name="Google Shape;192;p31"/>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txBox="1">
            <a:spLocks noGrp="1"/>
          </p:cNvSpPr>
          <p:nvPr>
            <p:ph type="ctrTitle"/>
          </p:nvPr>
        </p:nvSpPr>
        <p:spPr>
          <a:xfrm>
            <a:off x="490202" y="1193649"/>
            <a:ext cx="4442758" cy="2260743"/>
          </a:xfrm>
          <a:prstGeom prst="rect">
            <a:avLst/>
          </a:prstGeom>
          <a:noFill/>
          <a:ln>
            <a:noFill/>
          </a:ln>
        </p:spPr>
        <p:txBody>
          <a:bodyPr spcFirstLastPara="1" wrap="square" lIns="68575" tIns="34275" rIns="68575" bIns="34275" anchor="t" anchorCtr="0">
            <a:noAutofit/>
          </a:bodyPr>
          <a:lstStyle/>
          <a:p>
            <a:pPr>
              <a:lnSpc>
                <a:spcPct val="100000"/>
              </a:lnSpc>
            </a:pPr>
            <a:r>
              <a:rPr lang="en" sz="3600" dirty="0"/>
              <a:t>A </a:t>
            </a:r>
            <a:r>
              <a:rPr lang="en" sz="3600" b="1" dirty="0"/>
              <a:t>conflict</a:t>
            </a:r>
            <a:r>
              <a:rPr lang="en" sz="3600" dirty="0"/>
              <a:t> is like a disagreement or problem between people. </a:t>
            </a:r>
            <a:endParaRPr lang="en-US" sz="3600" dirty="0"/>
          </a:p>
        </p:txBody>
      </p:sp>
      <p:pic>
        <p:nvPicPr>
          <p:cNvPr id="194" name="Google Shape;194;p31"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4" name="Picture 3" descr="A person and a child standing in a hallway&#10;&#10;Description automatically generated">
            <a:extLst>
              <a:ext uri="{FF2B5EF4-FFF2-40B4-BE49-F238E27FC236}">
                <a16:creationId xmlns:a16="http://schemas.microsoft.com/office/drawing/2014/main" id="{07A6A088-C0D7-E507-476E-8F68109049EA}"/>
              </a:ext>
            </a:extLst>
          </p:cNvPr>
          <p:cNvPicPr>
            <a:picLocks noChangeAspect="1"/>
          </p:cNvPicPr>
          <p:nvPr/>
        </p:nvPicPr>
        <p:blipFill>
          <a:blip r:embed="rId4"/>
          <a:stretch>
            <a:fillRect/>
          </a:stretch>
        </p:blipFill>
        <p:spPr>
          <a:xfrm>
            <a:off x="4730927" y="629415"/>
            <a:ext cx="2935993" cy="29359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8"/>
        <p:cNvGrpSpPr/>
        <p:nvPr/>
      </p:nvGrpSpPr>
      <p:grpSpPr>
        <a:xfrm>
          <a:off x="0" y="0"/>
          <a:ext cx="0" cy="0"/>
          <a:chOff x="0" y="0"/>
          <a:chExt cx="0" cy="0"/>
        </a:xfrm>
      </p:grpSpPr>
      <p:sp>
        <p:nvSpPr>
          <p:cNvPr id="200" name="Google Shape;200;p3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2" name="Google Shape;202;p32"/>
          <p:cNvSpPr txBox="1">
            <a:spLocks noGrp="1"/>
          </p:cNvSpPr>
          <p:nvPr>
            <p:ph type="ctrTitle"/>
          </p:nvPr>
        </p:nvSpPr>
        <p:spPr>
          <a:xfrm>
            <a:off x="482974" y="467139"/>
            <a:ext cx="8176886" cy="692980"/>
          </a:xfrm>
          <a:prstGeom prst="rect">
            <a:avLst/>
          </a:prstGeom>
          <a:noFill/>
          <a:ln>
            <a:noFill/>
          </a:ln>
        </p:spPr>
        <p:txBody>
          <a:bodyPr spcFirstLastPara="1" wrap="square" lIns="68575" tIns="34275" rIns="68575" bIns="34275" anchor="t" anchorCtr="0">
            <a:noAutofit/>
          </a:bodyPr>
          <a:lstStyle/>
          <a:p>
            <a:pPr marL="0" lvl="0" indent="0" rtl="0">
              <a:lnSpc>
                <a:spcPct val="100000"/>
              </a:lnSpc>
              <a:spcBef>
                <a:spcPts val="0"/>
              </a:spcBef>
              <a:spcAft>
                <a:spcPts val="0"/>
              </a:spcAft>
              <a:buNone/>
            </a:pPr>
            <a:r>
              <a:rPr lang="en" sz="4400" dirty="0">
                <a:latin typeface="Calibri" panose="020F0502020204030204" pitchFamily="34" charset="0"/>
                <a:ea typeface="Calibri" panose="020F0502020204030204" pitchFamily="34" charset="0"/>
                <a:cs typeface="Calibri" panose="020F0502020204030204" pitchFamily="34" charset="0"/>
              </a:rPr>
              <a:t>What is self-discipline?</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203" name="Google Shape;203;p32"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Picture 2" descr="A group of kids in a hallway&#10;&#10;Description automatically generated">
            <a:extLst>
              <a:ext uri="{FF2B5EF4-FFF2-40B4-BE49-F238E27FC236}">
                <a16:creationId xmlns:a16="http://schemas.microsoft.com/office/drawing/2014/main" id="{394F370C-AC76-115D-C99C-25C5D7E63F6A}"/>
              </a:ext>
            </a:extLst>
          </p:cNvPr>
          <p:cNvPicPr>
            <a:picLocks noChangeAspect="1"/>
          </p:cNvPicPr>
          <p:nvPr/>
        </p:nvPicPr>
        <p:blipFill>
          <a:blip r:embed="rId4"/>
          <a:stretch>
            <a:fillRect/>
          </a:stretch>
        </p:blipFill>
        <p:spPr>
          <a:xfrm>
            <a:off x="2931903" y="1287493"/>
            <a:ext cx="3280194" cy="32909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Google Shape;180;p30">
            <a:extLst>
              <a:ext uri="{FF2B5EF4-FFF2-40B4-BE49-F238E27FC236}">
                <a16:creationId xmlns:a16="http://schemas.microsoft.com/office/drawing/2014/main" id="{65DBAA34-701C-24FC-0194-853D6FA00C1A}"/>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8"/>
        <p:cNvGrpSpPr/>
        <p:nvPr/>
      </p:nvGrpSpPr>
      <p:grpSpPr>
        <a:xfrm>
          <a:off x="0" y="0"/>
          <a:ext cx="0" cy="0"/>
          <a:chOff x="0" y="0"/>
          <a:chExt cx="0" cy="0"/>
        </a:xfrm>
      </p:grpSpPr>
      <p:pic>
        <p:nvPicPr>
          <p:cNvPr id="2" name="Picture 1" descr="A child sitting at a desk with his eyes closed&#10;&#10;Description automatically generated">
            <a:extLst>
              <a:ext uri="{FF2B5EF4-FFF2-40B4-BE49-F238E27FC236}">
                <a16:creationId xmlns:a16="http://schemas.microsoft.com/office/drawing/2014/main" id="{0F24680C-7AE9-BF20-A2BA-8B0C1FEFCF0B}"/>
              </a:ext>
            </a:extLst>
          </p:cNvPr>
          <p:cNvPicPr>
            <a:picLocks noChangeAspect="1"/>
          </p:cNvPicPr>
          <p:nvPr/>
        </p:nvPicPr>
        <p:blipFill>
          <a:blip r:embed="rId3"/>
          <a:stretch>
            <a:fillRect/>
          </a:stretch>
        </p:blipFill>
        <p:spPr>
          <a:xfrm>
            <a:off x="5053116" y="643826"/>
            <a:ext cx="2758608" cy="27586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0" name="Google Shape;210;p33"/>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11" name="Google Shape;211;p33"/>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12" name="Google Shape;212;p33"/>
          <p:cNvSpPr txBox="1">
            <a:spLocks noGrp="1"/>
          </p:cNvSpPr>
          <p:nvPr>
            <p:ph type="ctrTitle"/>
          </p:nvPr>
        </p:nvSpPr>
        <p:spPr>
          <a:xfrm>
            <a:off x="560204" y="467138"/>
            <a:ext cx="4103529" cy="3901801"/>
          </a:xfrm>
          <a:prstGeom prst="rect">
            <a:avLst/>
          </a:prstGeom>
          <a:noFill/>
          <a:ln>
            <a:noFill/>
          </a:ln>
        </p:spPr>
        <p:txBody>
          <a:bodyPr spcFirstLastPara="1" wrap="square" lIns="68575" tIns="34275" rIns="68575" bIns="34275" anchor="t" anchorCtr="0">
            <a:noAutofit/>
          </a:bodyPr>
          <a:lstStyle/>
          <a:p>
            <a:pPr marL="0" lvl="0" indent="0" rtl="0">
              <a:lnSpc>
                <a:spcPct val="100000"/>
              </a:lnSpc>
              <a:spcBef>
                <a:spcPts val="0"/>
              </a:spcBef>
              <a:spcAft>
                <a:spcPts val="0"/>
              </a:spcAft>
              <a:buClr>
                <a:schemeClr val="dk1"/>
              </a:buClr>
              <a:buSzPts val="1100"/>
              <a:buFont typeface="Arial"/>
              <a:buNone/>
            </a:pPr>
            <a:r>
              <a:rPr lang="en" sz="3600" b="1" dirty="0">
                <a:ea typeface="Roboto"/>
                <a:cs typeface="Roboto"/>
                <a:sym typeface="Roboto"/>
              </a:rPr>
              <a:t>Self-discipline </a:t>
            </a:r>
            <a:r>
              <a:rPr lang="en" sz="3600" dirty="0">
                <a:ea typeface="Roboto"/>
                <a:cs typeface="Roboto"/>
                <a:sym typeface="Roboto"/>
              </a:rPr>
              <a:t>means being in charge of your actions, making good choices, and doing what you need to do, even when it's hard. </a:t>
            </a:r>
            <a:endParaRPr sz="3600" dirty="0"/>
          </a:p>
          <a:p>
            <a:pPr marL="0" lvl="0" indent="0" algn="l" rtl="0">
              <a:lnSpc>
                <a:spcPct val="100000"/>
              </a:lnSpc>
              <a:spcBef>
                <a:spcPts val="0"/>
              </a:spcBef>
              <a:spcAft>
                <a:spcPts val="0"/>
              </a:spcAft>
              <a:buClr>
                <a:schemeClr val="dk1"/>
              </a:buClr>
              <a:buSzPts val="800"/>
              <a:buFont typeface="Arial"/>
              <a:buNone/>
            </a:pPr>
            <a:endParaRPr sz="3500" dirty="0"/>
          </a:p>
        </p:txBody>
      </p:sp>
      <p:pic>
        <p:nvPicPr>
          <p:cNvPr id="213" name="Google Shape;213;p33"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8"/>
        <p:cNvGrpSpPr/>
        <p:nvPr/>
      </p:nvGrpSpPr>
      <p:grpSpPr>
        <a:xfrm>
          <a:off x="0" y="0"/>
          <a:ext cx="0" cy="0"/>
          <a:chOff x="0" y="0"/>
          <a:chExt cx="0" cy="0"/>
        </a:xfrm>
      </p:grpSpPr>
      <p:sp>
        <p:nvSpPr>
          <p:cNvPr id="220" name="Google Shape;220;p34"/>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22" name="Google Shape;222;p34"/>
          <p:cNvSpPr txBox="1">
            <a:spLocks noGrp="1"/>
          </p:cNvSpPr>
          <p:nvPr>
            <p:ph type="ctrTitle"/>
          </p:nvPr>
        </p:nvSpPr>
        <p:spPr>
          <a:xfrm>
            <a:off x="490697" y="467139"/>
            <a:ext cx="8169163" cy="654365"/>
          </a:xfrm>
          <a:prstGeom prst="rect">
            <a:avLst/>
          </a:prstGeom>
          <a:noFill/>
          <a:ln>
            <a:noFill/>
          </a:ln>
        </p:spPr>
        <p:txBody>
          <a:bodyPr spcFirstLastPara="1" wrap="square" lIns="68575" tIns="34275" rIns="68575" bIns="34275" anchor="t" anchorCtr="0">
            <a:noAutofit/>
          </a:bodyPr>
          <a:lstStyle/>
          <a:p>
            <a:pPr marL="0" lvl="0" indent="0" rtl="0">
              <a:lnSpc>
                <a:spcPct val="100000"/>
              </a:lnSpc>
              <a:spcBef>
                <a:spcPts val="0"/>
              </a:spcBef>
              <a:spcAft>
                <a:spcPts val="0"/>
              </a:spcAft>
              <a:buNone/>
            </a:pPr>
            <a:r>
              <a:rPr lang="en" sz="4400" dirty="0">
                <a:latin typeface="Calibri" panose="020F0502020204030204" pitchFamily="34" charset="0"/>
                <a:ea typeface="Calibri" panose="020F0502020204030204" pitchFamily="34" charset="0"/>
                <a:cs typeface="Calibri" panose="020F0502020204030204" pitchFamily="34" charset="0"/>
                <a:sym typeface="Roboto"/>
              </a:rPr>
              <a:t>What is a trigger?</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223" name="Google Shape;223;p34"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 name="Picture 1" descr="A group of kids in a hallway&#10;&#10;Description automatically generated">
            <a:extLst>
              <a:ext uri="{FF2B5EF4-FFF2-40B4-BE49-F238E27FC236}">
                <a16:creationId xmlns:a16="http://schemas.microsoft.com/office/drawing/2014/main" id="{20BDDFB5-5347-835D-E9DA-E09137FA5065}"/>
              </a:ext>
            </a:extLst>
          </p:cNvPr>
          <p:cNvPicPr>
            <a:picLocks noChangeAspect="1"/>
          </p:cNvPicPr>
          <p:nvPr/>
        </p:nvPicPr>
        <p:blipFill>
          <a:blip r:embed="rId4"/>
          <a:stretch>
            <a:fillRect/>
          </a:stretch>
        </p:blipFill>
        <p:spPr>
          <a:xfrm>
            <a:off x="2931903" y="1287493"/>
            <a:ext cx="3269411" cy="32909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Google Shape;180;p30">
            <a:extLst>
              <a:ext uri="{FF2B5EF4-FFF2-40B4-BE49-F238E27FC236}">
                <a16:creationId xmlns:a16="http://schemas.microsoft.com/office/drawing/2014/main" id="{0E25BBAF-6E0B-1399-25E2-AC0A13B66678}"/>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8"/>
        <p:cNvGrpSpPr/>
        <p:nvPr/>
      </p:nvGrpSpPr>
      <p:grpSpPr>
        <a:xfrm>
          <a:off x="0" y="0"/>
          <a:ext cx="0" cy="0"/>
          <a:chOff x="0" y="0"/>
          <a:chExt cx="0" cy="0"/>
        </a:xfrm>
      </p:grpSpPr>
      <p:sp>
        <p:nvSpPr>
          <p:cNvPr id="230" name="Google Shape;230;p35"/>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31" name="Google Shape;231;p35"/>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32" name="Google Shape;232;p35"/>
          <p:cNvSpPr txBox="1">
            <a:spLocks noGrp="1"/>
          </p:cNvSpPr>
          <p:nvPr>
            <p:ph type="ctrTitle"/>
          </p:nvPr>
        </p:nvSpPr>
        <p:spPr>
          <a:xfrm>
            <a:off x="533172" y="467139"/>
            <a:ext cx="7833214" cy="1751027"/>
          </a:xfrm>
          <a:prstGeom prst="rect">
            <a:avLst/>
          </a:prstGeom>
          <a:noFill/>
          <a:ln>
            <a:noFill/>
          </a:ln>
        </p:spPr>
        <p:txBody>
          <a:bodyPr spcFirstLastPara="1" wrap="square" lIns="68575" tIns="34275" rIns="68575" bIns="34275" anchor="t" anchorCtr="0">
            <a:noAutofit/>
          </a:bodyPr>
          <a:lstStyle/>
          <a:p>
            <a:pPr marL="0" lvl="0" indent="0" rtl="0">
              <a:lnSpc>
                <a:spcPct val="100000"/>
              </a:lnSpc>
              <a:spcBef>
                <a:spcPts val="0"/>
              </a:spcBef>
              <a:spcAft>
                <a:spcPts val="0"/>
              </a:spcAft>
              <a:buClr>
                <a:schemeClr val="dk1"/>
              </a:buClr>
              <a:buSzPts val="1100"/>
              <a:buFont typeface="Arial"/>
              <a:buNone/>
            </a:pPr>
            <a:r>
              <a:rPr lang="en" sz="3600" dirty="0">
                <a:ea typeface="Roboto"/>
                <a:sym typeface="Roboto"/>
              </a:rPr>
              <a:t>A</a:t>
            </a:r>
            <a:r>
              <a:rPr lang="en" sz="3600" b="1" dirty="0">
                <a:ea typeface="Roboto"/>
                <a:sym typeface="Roboto"/>
              </a:rPr>
              <a:t> trigger</a:t>
            </a:r>
            <a:r>
              <a:rPr lang="en" sz="3600" dirty="0">
                <a:ea typeface="Roboto"/>
                <a:sym typeface="Roboto"/>
              </a:rPr>
              <a:t> is like a button that starts a conflict. It could be something someone says or does.</a:t>
            </a:r>
            <a:endParaRPr lang="en-US" sz="3600" dirty="0"/>
          </a:p>
        </p:txBody>
      </p:sp>
      <p:pic>
        <p:nvPicPr>
          <p:cNvPr id="233" name="Google Shape;233;p35"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Picture 2" descr="Alert button">
            <a:extLst>
              <a:ext uri="{FF2B5EF4-FFF2-40B4-BE49-F238E27FC236}">
                <a16:creationId xmlns:a16="http://schemas.microsoft.com/office/drawing/2014/main" id="{324E9326-C9C0-E15C-272A-018BBBB98ADD}"/>
              </a:ext>
            </a:extLst>
          </p:cNvPr>
          <p:cNvPicPr>
            <a:picLocks noChangeAspect="1"/>
          </p:cNvPicPr>
          <p:nvPr/>
        </p:nvPicPr>
        <p:blipFill rotWithShape="1">
          <a:blip r:embed="rId4"/>
          <a:srcRect l="14778" t="15196" r="12808" b="12988"/>
          <a:stretch/>
        </p:blipFill>
        <p:spPr>
          <a:xfrm>
            <a:off x="3262474" y="2294504"/>
            <a:ext cx="2374609" cy="235072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C84F4CA-6E53-4E87-B61F-F7142FFA4067}"/>
              </a:ext>
            </a:extLst>
          </p:cNvPr>
          <p:cNvSpPr/>
          <p:nvPr/>
        </p:nvSpPr>
        <p:spPr>
          <a:xfrm>
            <a:off x="0" y="0"/>
            <a:ext cx="4223708" cy="514350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312568" y="3378616"/>
            <a:ext cx="1476341" cy="1486991"/>
          </a:xfrm>
          <a:prstGeom prst="rect">
            <a:avLst/>
          </a:prstGeom>
        </p:spPr>
      </p:pic>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0" y="358781"/>
            <a:ext cx="4097199" cy="3189323"/>
          </a:xfrm>
        </p:spPr>
        <p:txBody>
          <a:bodyPr spcFirstLastPara="1" vert="horz" wrap="square" lIns="68580" tIns="34290" rIns="68580" bIns="34290" rtlCol="0" anchor="ctr" anchorCtr="0">
            <a:noAutofit/>
          </a:bodyPr>
          <a:lstStyle/>
          <a:p>
            <a:r>
              <a:rPr lang="en-US" sz="4400" b="1" kern="1200" dirty="0">
                <a:latin typeface="Calibri" panose="020F0502020204030204" pitchFamily="34" charset="0"/>
                <a:ea typeface="Calibri" panose="020F0502020204030204" pitchFamily="34" charset="0"/>
                <a:cs typeface="Calibri" panose="020F0502020204030204" pitchFamily="34" charset="0"/>
              </a:rPr>
              <a:t>Activity:</a:t>
            </a:r>
            <a:r>
              <a:rPr lang="en-US" sz="4400" kern="1200" dirty="0">
                <a:latin typeface="Calibri" panose="020F0502020204030204" pitchFamily="34" charset="0"/>
                <a:ea typeface="Calibri" panose="020F0502020204030204" pitchFamily="34" charset="0"/>
                <a:cs typeface="Calibri" panose="020F0502020204030204" pitchFamily="34" charset="0"/>
              </a:rPr>
              <a:t> </a:t>
            </a:r>
            <a:r>
              <a:rPr lang="en" sz="4400" dirty="0">
                <a:latin typeface="Calibri" panose="020F0502020204030204" pitchFamily="34" charset="0"/>
                <a:ea typeface="Calibri" panose="020F0502020204030204" pitchFamily="34" charset="0"/>
                <a:cs typeface="Calibri" panose="020F0502020204030204" pitchFamily="34" charset="0"/>
                <a:sym typeface="Roboto"/>
              </a:rPr>
              <a:t>Let’s i</a:t>
            </a:r>
            <a:r>
              <a:rPr lang="en" sz="4400" dirty="0">
                <a:latin typeface="Calibri" panose="020F0502020204030204" pitchFamily="34" charset="0"/>
                <a:ea typeface="Calibri" panose="020F0502020204030204" pitchFamily="34" charset="0"/>
                <a:cs typeface="Calibri" panose="020F0502020204030204" pitchFamily="34" charset="0"/>
              </a:rPr>
              <a:t>dentify some common triggers that can lead to conflicts.</a:t>
            </a:r>
            <a:endParaRPr lang="en-US" sz="4400" kern="12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A group of kids in a hallway&#10;&#10;Description automatically generated">
            <a:extLst>
              <a:ext uri="{FF2B5EF4-FFF2-40B4-BE49-F238E27FC236}">
                <a16:creationId xmlns:a16="http://schemas.microsoft.com/office/drawing/2014/main" id="{8F393A3C-691D-6A6A-1862-D7E563329C3F}"/>
              </a:ext>
            </a:extLst>
          </p:cNvPr>
          <p:cNvPicPr>
            <a:picLocks noChangeAspect="1"/>
          </p:cNvPicPr>
          <p:nvPr/>
        </p:nvPicPr>
        <p:blipFill>
          <a:blip r:embed="rId5"/>
          <a:stretch>
            <a:fillRect/>
          </a:stretch>
        </p:blipFill>
        <p:spPr>
          <a:xfrm>
            <a:off x="4742987" y="358781"/>
            <a:ext cx="4051643" cy="40783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1523535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8"/>
        <p:cNvGrpSpPr/>
        <p:nvPr/>
      </p:nvGrpSpPr>
      <p:grpSpPr>
        <a:xfrm>
          <a:off x="0" y="0"/>
          <a:ext cx="0" cy="0"/>
          <a:chOff x="0" y="0"/>
          <a:chExt cx="0" cy="0"/>
        </a:xfrm>
      </p:grpSpPr>
      <p:sp>
        <p:nvSpPr>
          <p:cNvPr id="251" name="Google Shape;251;p37"/>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2" name="Google Shape;252;p37"/>
          <p:cNvSpPr txBox="1">
            <a:spLocks noGrp="1"/>
          </p:cNvSpPr>
          <p:nvPr>
            <p:ph type="ctrTitle"/>
          </p:nvPr>
        </p:nvSpPr>
        <p:spPr>
          <a:xfrm>
            <a:off x="539700" y="467450"/>
            <a:ext cx="7223100" cy="562869"/>
          </a:xfrm>
          <a:prstGeom prst="rect">
            <a:avLst/>
          </a:prstGeom>
          <a:noFill/>
          <a:ln>
            <a:noFill/>
          </a:ln>
        </p:spPr>
        <p:txBody>
          <a:bodyPr spcFirstLastPara="1" wrap="square" lIns="68575" tIns="34275" rIns="68575" bIns="34275" anchor="t" anchorCtr="0">
            <a:noAutofit/>
          </a:bodyPr>
          <a:lstStyle/>
          <a:p>
            <a:pPr algn="l">
              <a:lnSpc>
                <a:spcPct val="100000"/>
              </a:lnSpc>
              <a:buSzPts val="1100"/>
            </a:pPr>
            <a:r>
              <a:rPr lang="en" sz="3600" dirty="0">
                <a:ea typeface="Roboto"/>
                <a:cs typeface="Roboto"/>
                <a:sym typeface="Roboto"/>
              </a:rPr>
              <a:t>Scenario 1: Miscommunication </a:t>
            </a:r>
            <a:endParaRPr lang="en-US" sz="3600" dirty="0"/>
          </a:p>
        </p:txBody>
      </p:sp>
      <p:pic>
        <p:nvPicPr>
          <p:cNvPr id="253" name="Google Shape;253;p37" descr="A bee with wings and a shield&#10;&#10;Description automatically generated with medium confidence"/>
          <p:cNvPicPr preferRelativeResize="0"/>
          <p:nvPr/>
        </p:nvPicPr>
        <p:blipFill rotWithShape="1">
          <a:blip r:embed="rId3">
            <a:alphaModFix/>
          </a:blip>
          <a:srcRect/>
          <a:stretch/>
        </p:blipFill>
        <p:spPr>
          <a:xfrm>
            <a:off x="4099308" y="4175257"/>
            <a:ext cx="952417" cy="952417"/>
          </a:xfrm>
          <a:prstGeom prst="rect">
            <a:avLst/>
          </a:prstGeom>
          <a:noFill/>
          <a:ln>
            <a:noFill/>
          </a:ln>
        </p:spPr>
      </p:pic>
      <p:sp>
        <p:nvSpPr>
          <p:cNvPr id="254" name="Google Shape;254;p37"/>
          <p:cNvSpPr txBox="1"/>
          <p:nvPr/>
        </p:nvSpPr>
        <p:spPr>
          <a:xfrm>
            <a:off x="533512" y="1197142"/>
            <a:ext cx="4356137" cy="320084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2800" dirty="0">
                <a:solidFill>
                  <a:schemeClr val="dk1"/>
                </a:solidFill>
                <a:latin typeface="Calibri" panose="020F0502020204030204" pitchFamily="34" charset="0"/>
                <a:ea typeface="Roboto"/>
                <a:cs typeface="Calibri" panose="020F0502020204030204" pitchFamily="34" charset="0"/>
                <a:sym typeface="Roboto"/>
              </a:rPr>
              <a:t>Two friends are working on a school project. One thinks they should focus on finding information (research), while the other believes making a big poster is more important.</a:t>
            </a:r>
            <a:endParaRPr sz="2800" dirty="0">
              <a:solidFill>
                <a:srgbClr val="FF0000"/>
              </a:solidFill>
              <a:latin typeface="Calibri" panose="020F0502020204030204" pitchFamily="34" charset="0"/>
              <a:ea typeface="Calibri"/>
              <a:cs typeface="Calibri" panose="020F0502020204030204" pitchFamily="34" charset="0"/>
              <a:sym typeface="Calibri"/>
            </a:endParaRPr>
          </a:p>
        </p:txBody>
      </p:sp>
      <p:pic>
        <p:nvPicPr>
          <p:cNvPr id="3" name="Picture 2" descr="A group of kids sitting at a table with a computer&#10;&#10;Description automatically generated">
            <a:extLst>
              <a:ext uri="{FF2B5EF4-FFF2-40B4-BE49-F238E27FC236}">
                <a16:creationId xmlns:a16="http://schemas.microsoft.com/office/drawing/2014/main" id="{B0B54590-9507-3E48-7304-F31DF57BDDF2}"/>
              </a:ext>
            </a:extLst>
          </p:cNvPr>
          <p:cNvPicPr>
            <a:picLocks noChangeAspect="1"/>
          </p:cNvPicPr>
          <p:nvPr/>
        </p:nvPicPr>
        <p:blipFill>
          <a:blip r:embed="rId4"/>
          <a:stretch>
            <a:fillRect/>
          </a:stretch>
        </p:blipFill>
        <p:spPr>
          <a:xfrm>
            <a:off x="5237518" y="1197142"/>
            <a:ext cx="3074843" cy="30748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a:extLst>
              <a:ext uri="{FF2B5EF4-FFF2-40B4-BE49-F238E27FC236}">
                <a16:creationId xmlns:a16="http://schemas.microsoft.com/office/drawing/2014/main" id="{1360260C-0AD3-5D96-947D-D6B108EC39D0}"/>
              </a:ext>
            </a:extLst>
          </p:cNvPr>
          <p:cNvSpPr/>
          <p:nvPr/>
        </p:nvSpPr>
        <p:spPr>
          <a:xfrm>
            <a:off x="490802" y="1019647"/>
            <a:ext cx="4081198" cy="45719"/>
          </a:xfrm>
          <a:prstGeom prst="rect">
            <a:avLst/>
          </a:prstGeom>
          <a:solidFill>
            <a:srgbClr val="FFB61B"/>
          </a:solidFill>
          <a:ln>
            <a:solidFill>
              <a:srgbClr val="FFB6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p:cNvGrpSpPr/>
        <p:nvPr/>
      </p:nvGrpSpPr>
      <p:grpSpPr>
        <a:xfrm>
          <a:off x="0" y="0"/>
          <a:ext cx="0" cy="0"/>
          <a:chOff x="0" y="0"/>
          <a:chExt cx="0" cy="0"/>
        </a:xfrm>
      </p:grpSpPr>
      <p:sp>
        <p:nvSpPr>
          <p:cNvPr id="262" name="Google Shape;262;p38"/>
          <p:cNvSpPr txBox="1">
            <a:spLocks noGrp="1"/>
          </p:cNvSpPr>
          <p:nvPr>
            <p:ph type="ctrTitle"/>
          </p:nvPr>
        </p:nvSpPr>
        <p:spPr>
          <a:xfrm>
            <a:off x="983851" y="906584"/>
            <a:ext cx="7127454" cy="1895671"/>
          </a:xfrm>
          <a:prstGeom prst="rect">
            <a:avLst/>
          </a:prstGeom>
          <a:noFill/>
          <a:ln>
            <a:noFill/>
          </a:ln>
        </p:spPr>
        <p:txBody>
          <a:bodyPr spcFirstLastPara="1" wrap="square" lIns="68575" tIns="34275" rIns="68575" bIns="34275" anchor="t" anchorCtr="0">
            <a:noAutofit/>
          </a:bodyPr>
          <a:lstStyle/>
          <a:p>
            <a:pPr marL="0" lvl="0" indent="0" rtl="0">
              <a:lnSpc>
                <a:spcPct val="100000"/>
              </a:lnSpc>
              <a:spcBef>
                <a:spcPts val="0"/>
              </a:spcBef>
              <a:spcAft>
                <a:spcPts val="0"/>
              </a:spcAft>
              <a:buClr>
                <a:schemeClr val="dk1"/>
              </a:buClr>
              <a:buSzPts val="1100"/>
              <a:buFont typeface="Arial"/>
              <a:buNone/>
            </a:pPr>
            <a:r>
              <a:rPr lang="en" sz="3600" dirty="0">
                <a:highlight>
                  <a:srgbClr val="FFFFFF"/>
                </a:highlight>
                <a:ea typeface="Roboto"/>
                <a:cs typeface="Roboto"/>
                <a:sym typeface="Roboto"/>
              </a:rPr>
              <a:t>Miscommunication happens when people don't understand each other correctly and it can lead to disagreements or confusion.</a:t>
            </a:r>
            <a:endParaRPr lang="en-US" sz="3600" dirty="0">
              <a:highlight>
                <a:srgbClr val="FFFFFF"/>
              </a:highlight>
            </a:endParaRPr>
          </a:p>
        </p:txBody>
      </p:sp>
      <p:grpSp>
        <p:nvGrpSpPr>
          <p:cNvPr id="2" name="Group 1">
            <a:extLst>
              <a:ext uri="{FF2B5EF4-FFF2-40B4-BE49-F238E27FC236}">
                <a16:creationId xmlns:a16="http://schemas.microsoft.com/office/drawing/2014/main" id="{47470B53-855F-BD71-61FC-8994CF425778}"/>
              </a:ext>
            </a:extLst>
          </p:cNvPr>
          <p:cNvGrpSpPr/>
          <p:nvPr/>
        </p:nvGrpSpPr>
        <p:grpSpPr>
          <a:xfrm>
            <a:off x="114077" y="1634800"/>
            <a:ext cx="869774" cy="736282"/>
            <a:chOff x="704088" y="681038"/>
            <a:chExt cx="869774" cy="736282"/>
          </a:xfrm>
        </p:grpSpPr>
        <p:sp>
          <p:nvSpPr>
            <p:cNvPr id="3" name="Rectangle 2">
              <a:extLst>
                <a:ext uri="{FF2B5EF4-FFF2-40B4-BE49-F238E27FC236}">
                  <a16:creationId xmlns:a16="http://schemas.microsoft.com/office/drawing/2014/main" id="{6CA076B1-155F-9824-05E7-70F6193CC411}"/>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3BFA40B-512B-509F-2F19-2FA6BB7C0D70}"/>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5B39997-67C2-571D-59CF-E1EE14B28C48}"/>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5D21533D-34F3-0F0A-2FED-773BC4C8B61A}"/>
              </a:ext>
            </a:extLst>
          </p:cNvPr>
          <p:cNvGrpSpPr/>
          <p:nvPr/>
        </p:nvGrpSpPr>
        <p:grpSpPr>
          <a:xfrm>
            <a:off x="8111305" y="1634800"/>
            <a:ext cx="869774" cy="736282"/>
            <a:chOff x="704088" y="681038"/>
            <a:chExt cx="869774" cy="736282"/>
          </a:xfrm>
        </p:grpSpPr>
        <p:sp>
          <p:nvSpPr>
            <p:cNvPr id="7" name="Rectangle 6">
              <a:extLst>
                <a:ext uri="{FF2B5EF4-FFF2-40B4-BE49-F238E27FC236}">
                  <a16:creationId xmlns:a16="http://schemas.microsoft.com/office/drawing/2014/main" id="{F202D9ED-1771-7C7F-085A-D4AF73D190FA}"/>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FA52CB-25FA-0B1A-413E-A12BC66A3118}"/>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B6EE650-BFAF-C9AB-3D71-6C8192EC16D7}"/>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97EF830F-47D4-8A04-88F9-C617E97C665D}"/>
              </a:ext>
            </a:extLst>
          </p:cNvPr>
          <p:cNvSpPr/>
          <p:nvPr/>
        </p:nvSpPr>
        <p:spPr>
          <a:xfrm>
            <a:off x="0" y="4010656"/>
            <a:ext cx="9144000" cy="113284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3" name="Google Shape;263;p38" descr="A bee with wings and a shield&#10;&#10;Description automatically generated with medium confidence"/>
          <p:cNvPicPr preferRelativeResize="0"/>
          <p:nvPr/>
        </p:nvPicPr>
        <p:blipFill rotWithShape="1">
          <a:blip r:embed="rId3">
            <a:alphaModFix/>
          </a:blip>
          <a:srcRect/>
          <a:stretch/>
        </p:blipFill>
        <p:spPr>
          <a:xfrm>
            <a:off x="3908496" y="3658478"/>
            <a:ext cx="1616979" cy="164035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8"/>
        <p:cNvGrpSpPr/>
        <p:nvPr/>
      </p:nvGrpSpPr>
      <p:grpSpPr>
        <a:xfrm>
          <a:off x="0" y="0"/>
          <a:ext cx="0" cy="0"/>
          <a:chOff x="0" y="0"/>
          <a:chExt cx="0" cy="0"/>
        </a:xfrm>
      </p:grpSpPr>
      <p:sp>
        <p:nvSpPr>
          <p:cNvPr id="251" name="Google Shape;251;p37"/>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2" name="Google Shape;252;p37"/>
          <p:cNvSpPr txBox="1">
            <a:spLocks noGrp="1"/>
          </p:cNvSpPr>
          <p:nvPr>
            <p:ph type="ctrTitle"/>
          </p:nvPr>
        </p:nvSpPr>
        <p:spPr>
          <a:xfrm>
            <a:off x="539700" y="467450"/>
            <a:ext cx="8029966" cy="562869"/>
          </a:xfrm>
          <a:prstGeom prst="rect">
            <a:avLst/>
          </a:prstGeom>
          <a:noFill/>
          <a:ln>
            <a:noFill/>
          </a:ln>
        </p:spPr>
        <p:txBody>
          <a:bodyPr spcFirstLastPara="1" wrap="square" lIns="68575" tIns="34275" rIns="68575" bIns="34275" anchor="t" anchorCtr="0">
            <a:noAutofit/>
          </a:bodyPr>
          <a:lstStyle/>
          <a:p>
            <a:pPr algn="l">
              <a:lnSpc>
                <a:spcPct val="100000"/>
              </a:lnSpc>
              <a:buSzPts val="1100"/>
            </a:pPr>
            <a:r>
              <a:rPr lang="en" sz="3600" dirty="0">
                <a:ea typeface="Roboto"/>
                <a:cs typeface="Calibri Light"/>
                <a:sym typeface="Roboto"/>
              </a:rPr>
              <a:t>Scenario 2: Competition for resources </a:t>
            </a:r>
            <a:endParaRPr lang="en-US" sz="3600" dirty="0"/>
          </a:p>
        </p:txBody>
      </p:sp>
      <p:pic>
        <p:nvPicPr>
          <p:cNvPr id="253" name="Google Shape;253;p37" descr="A bee with wings and a shield&#10;&#10;Description automatically generated with medium confidence"/>
          <p:cNvPicPr preferRelativeResize="0"/>
          <p:nvPr/>
        </p:nvPicPr>
        <p:blipFill rotWithShape="1">
          <a:blip r:embed="rId3">
            <a:alphaModFix/>
          </a:blip>
          <a:srcRect/>
          <a:stretch/>
        </p:blipFill>
        <p:spPr>
          <a:xfrm>
            <a:off x="4099308" y="4175257"/>
            <a:ext cx="952417" cy="952417"/>
          </a:xfrm>
          <a:prstGeom prst="rect">
            <a:avLst/>
          </a:prstGeom>
          <a:noFill/>
          <a:ln>
            <a:noFill/>
          </a:ln>
        </p:spPr>
      </p:pic>
      <p:sp>
        <p:nvSpPr>
          <p:cNvPr id="254" name="Google Shape;254;p37"/>
          <p:cNvSpPr txBox="1"/>
          <p:nvPr/>
        </p:nvSpPr>
        <p:spPr>
          <a:xfrm>
            <a:off x="533512" y="1197142"/>
            <a:ext cx="4356137" cy="320084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2800" dirty="0">
                <a:solidFill>
                  <a:schemeClr val="dk1"/>
                </a:solidFill>
                <a:latin typeface="Calibri" panose="020F0502020204030204" pitchFamily="34" charset="0"/>
                <a:ea typeface="Roboto"/>
                <a:cs typeface="Calibri" panose="020F0502020204030204" pitchFamily="34" charset="0"/>
                <a:sym typeface="Roboto"/>
              </a:rPr>
              <a:t>Many students want to play on a limited number of swings at recess. They argue about who should get to use the swings first because there aren't enough for everyone. </a:t>
            </a:r>
            <a:endParaRPr lang="en-US" sz="2800" dirty="0">
              <a:solidFill>
                <a:srgbClr val="FF0000"/>
              </a:solidFill>
              <a:latin typeface="Calibri" panose="020F0502020204030204" pitchFamily="34" charset="0"/>
              <a:ea typeface="Calibri"/>
              <a:cs typeface="Calibri" panose="020F0502020204030204" pitchFamily="34" charset="0"/>
              <a:sym typeface="Calibri"/>
            </a:endParaRPr>
          </a:p>
        </p:txBody>
      </p:sp>
      <p:pic>
        <p:nvPicPr>
          <p:cNvPr id="3" name="Picture 2">
            <a:extLst>
              <a:ext uri="{FF2B5EF4-FFF2-40B4-BE49-F238E27FC236}">
                <a16:creationId xmlns:a16="http://schemas.microsoft.com/office/drawing/2014/main" id="{B0B54590-9507-3E48-7304-F31DF57BDDF2}"/>
              </a:ext>
            </a:extLst>
          </p:cNvPr>
          <p:cNvPicPr>
            <a:picLocks noChangeAspect="1"/>
          </p:cNvPicPr>
          <p:nvPr/>
        </p:nvPicPr>
        <p:blipFill>
          <a:blip r:embed="rId4"/>
          <a:srcRect/>
          <a:stretch/>
        </p:blipFill>
        <p:spPr>
          <a:xfrm>
            <a:off x="5237518" y="1197142"/>
            <a:ext cx="3074843" cy="30748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a:extLst>
              <a:ext uri="{FF2B5EF4-FFF2-40B4-BE49-F238E27FC236}">
                <a16:creationId xmlns:a16="http://schemas.microsoft.com/office/drawing/2014/main" id="{1360260C-0AD3-5D96-947D-D6B108EC39D0}"/>
              </a:ext>
            </a:extLst>
          </p:cNvPr>
          <p:cNvSpPr/>
          <p:nvPr/>
        </p:nvSpPr>
        <p:spPr>
          <a:xfrm>
            <a:off x="490802" y="1019647"/>
            <a:ext cx="4081198" cy="45719"/>
          </a:xfrm>
          <a:prstGeom prst="rect">
            <a:avLst/>
          </a:prstGeom>
          <a:solidFill>
            <a:srgbClr val="FFB61B"/>
          </a:solidFill>
          <a:ln>
            <a:solidFill>
              <a:srgbClr val="FFB6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2529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p:cNvGrpSpPr/>
        <p:nvPr/>
      </p:nvGrpSpPr>
      <p:grpSpPr>
        <a:xfrm>
          <a:off x="0" y="0"/>
          <a:ext cx="0" cy="0"/>
          <a:chOff x="0" y="0"/>
          <a:chExt cx="0" cy="0"/>
        </a:xfrm>
      </p:grpSpPr>
      <p:sp>
        <p:nvSpPr>
          <p:cNvPr id="262" name="Google Shape;262;p38"/>
          <p:cNvSpPr txBox="1">
            <a:spLocks noGrp="1"/>
          </p:cNvSpPr>
          <p:nvPr>
            <p:ph type="ctrTitle"/>
          </p:nvPr>
        </p:nvSpPr>
        <p:spPr>
          <a:xfrm>
            <a:off x="983851" y="906584"/>
            <a:ext cx="7127454" cy="1895671"/>
          </a:xfrm>
          <a:prstGeom prst="rect">
            <a:avLst/>
          </a:prstGeom>
          <a:noFill/>
          <a:ln>
            <a:noFill/>
          </a:ln>
        </p:spPr>
        <p:txBody>
          <a:bodyPr spcFirstLastPara="1" wrap="square" lIns="68575" tIns="34275" rIns="68575" bIns="34275" anchor="t" anchorCtr="0">
            <a:noAutofit/>
          </a:bodyPr>
          <a:lstStyle/>
          <a:p>
            <a:pPr>
              <a:lnSpc>
                <a:spcPct val="100000"/>
              </a:lnSpc>
              <a:buSzPts val="1100"/>
            </a:pPr>
            <a:r>
              <a:rPr lang="en-US" sz="3600" dirty="0">
                <a:highlight>
                  <a:srgbClr val="FFFFFF"/>
                </a:highlight>
                <a:ea typeface="Roboto"/>
                <a:cs typeface="Roboto"/>
                <a:sym typeface="Roboto"/>
              </a:rPr>
              <a:t>Competition for resources means people want the same things but there are not enough for everyone, which can cause disagreements.</a:t>
            </a:r>
            <a:endParaRPr lang="en-US" sz="3600" dirty="0">
              <a:highlight>
                <a:srgbClr val="FFFFFF"/>
              </a:highlight>
            </a:endParaRPr>
          </a:p>
        </p:txBody>
      </p:sp>
      <p:grpSp>
        <p:nvGrpSpPr>
          <p:cNvPr id="2" name="Group 1">
            <a:extLst>
              <a:ext uri="{FF2B5EF4-FFF2-40B4-BE49-F238E27FC236}">
                <a16:creationId xmlns:a16="http://schemas.microsoft.com/office/drawing/2014/main" id="{47470B53-855F-BD71-61FC-8994CF425778}"/>
              </a:ext>
            </a:extLst>
          </p:cNvPr>
          <p:cNvGrpSpPr/>
          <p:nvPr/>
        </p:nvGrpSpPr>
        <p:grpSpPr>
          <a:xfrm>
            <a:off x="114077" y="1634800"/>
            <a:ext cx="869774" cy="736282"/>
            <a:chOff x="704088" y="681038"/>
            <a:chExt cx="869774" cy="736282"/>
          </a:xfrm>
        </p:grpSpPr>
        <p:sp>
          <p:nvSpPr>
            <p:cNvPr id="3" name="Rectangle 2">
              <a:extLst>
                <a:ext uri="{FF2B5EF4-FFF2-40B4-BE49-F238E27FC236}">
                  <a16:creationId xmlns:a16="http://schemas.microsoft.com/office/drawing/2014/main" id="{6CA076B1-155F-9824-05E7-70F6193CC411}"/>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3BFA40B-512B-509F-2F19-2FA6BB7C0D70}"/>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5B39997-67C2-571D-59CF-E1EE14B28C48}"/>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5D21533D-34F3-0F0A-2FED-773BC4C8B61A}"/>
              </a:ext>
            </a:extLst>
          </p:cNvPr>
          <p:cNvGrpSpPr/>
          <p:nvPr/>
        </p:nvGrpSpPr>
        <p:grpSpPr>
          <a:xfrm>
            <a:off x="8111305" y="1634800"/>
            <a:ext cx="869774" cy="736282"/>
            <a:chOff x="704088" y="681038"/>
            <a:chExt cx="869774" cy="736282"/>
          </a:xfrm>
        </p:grpSpPr>
        <p:sp>
          <p:nvSpPr>
            <p:cNvPr id="7" name="Rectangle 6">
              <a:extLst>
                <a:ext uri="{FF2B5EF4-FFF2-40B4-BE49-F238E27FC236}">
                  <a16:creationId xmlns:a16="http://schemas.microsoft.com/office/drawing/2014/main" id="{F202D9ED-1771-7C7F-085A-D4AF73D190FA}"/>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FA52CB-25FA-0B1A-413E-A12BC66A3118}"/>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B6EE650-BFAF-C9AB-3D71-6C8192EC16D7}"/>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97EF830F-47D4-8A04-88F9-C617E97C665D}"/>
              </a:ext>
            </a:extLst>
          </p:cNvPr>
          <p:cNvSpPr/>
          <p:nvPr/>
        </p:nvSpPr>
        <p:spPr>
          <a:xfrm>
            <a:off x="0" y="4010656"/>
            <a:ext cx="9144000" cy="113284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3" name="Google Shape;263;p38" descr="A bee with wings and a shield&#10;&#10;Description automatically generated with medium confidence"/>
          <p:cNvPicPr preferRelativeResize="0"/>
          <p:nvPr/>
        </p:nvPicPr>
        <p:blipFill rotWithShape="1">
          <a:blip r:embed="rId3">
            <a:alphaModFix/>
          </a:blip>
          <a:srcRect/>
          <a:stretch/>
        </p:blipFill>
        <p:spPr>
          <a:xfrm>
            <a:off x="3908496" y="3658478"/>
            <a:ext cx="1616979" cy="1640352"/>
          </a:xfrm>
          <a:prstGeom prst="rect">
            <a:avLst/>
          </a:prstGeom>
          <a:noFill/>
          <a:ln>
            <a:noFill/>
          </a:ln>
        </p:spPr>
      </p:pic>
    </p:spTree>
    <p:extLst>
      <p:ext uri="{BB962C8B-B14F-4D97-AF65-F5344CB8AC3E}">
        <p14:creationId xmlns:p14="http://schemas.microsoft.com/office/powerpoint/2010/main" val="2984016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8"/>
        <p:cNvGrpSpPr/>
        <p:nvPr/>
      </p:nvGrpSpPr>
      <p:grpSpPr>
        <a:xfrm>
          <a:off x="0" y="0"/>
          <a:ext cx="0" cy="0"/>
          <a:chOff x="0" y="0"/>
          <a:chExt cx="0" cy="0"/>
        </a:xfrm>
      </p:grpSpPr>
      <p:sp>
        <p:nvSpPr>
          <p:cNvPr id="251" name="Google Shape;251;p37"/>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2" name="Google Shape;252;p37"/>
          <p:cNvSpPr txBox="1">
            <a:spLocks noGrp="1"/>
          </p:cNvSpPr>
          <p:nvPr>
            <p:ph type="ctrTitle"/>
          </p:nvPr>
        </p:nvSpPr>
        <p:spPr>
          <a:xfrm>
            <a:off x="539700" y="467450"/>
            <a:ext cx="8029966" cy="562869"/>
          </a:xfrm>
          <a:prstGeom prst="rect">
            <a:avLst/>
          </a:prstGeom>
          <a:noFill/>
          <a:ln>
            <a:noFill/>
          </a:ln>
        </p:spPr>
        <p:txBody>
          <a:bodyPr spcFirstLastPara="1" wrap="square" lIns="68575" tIns="34275" rIns="68575" bIns="34275" anchor="t" anchorCtr="0">
            <a:noAutofit/>
          </a:bodyPr>
          <a:lstStyle/>
          <a:p>
            <a:pPr algn="l">
              <a:lnSpc>
                <a:spcPct val="100000"/>
              </a:lnSpc>
              <a:buSzPts val="1100"/>
            </a:pPr>
            <a:r>
              <a:rPr lang="en" sz="3600" dirty="0">
                <a:ea typeface="Roboto"/>
                <a:cs typeface="Roboto"/>
                <a:sym typeface="Roboto"/>
              </a:rPr>
              <a:t>Scenario 3: Different perspectives </a:t>
            </a:r>
            <a:endParaRPr lang="en-US" sz="3600" dirty="0"/>
          </a:p>
        </p:txBody>
      </p:sp>
      <p:pic>
        <p:nvPicPr>
          <p:cNvPr id="253" name="Google Shape;253;p37" descr="A bee with wings and a shield&#10;&#10;Description automatically generated with medium confidence"/>
          <p:cNvPicPr preferRelativeResize="0"/>
          <p:nvPr/>
        </p:nvPicPr>
        <p:blipFill rotWithShape="1">
          <a:blip r:embed="rId3">
            <a:alphaModFix/>
          </a:blip>
          <a:srcRect/>
          <a:stretch/>
        </p:blipFill>
        <p:spPr>
          <a:xfrm>
            <a:off x="4099308" y="4175257"/>
            <a:ext cx="952417" cy="952417"/>
          </a:xfrm>
          <a:prstGeom prst="rect">
            <a:avLst/>
          </a:prstGeom>
          <a:noFill/>
          <a:ln>
            <a:noFill/>
          </a:ln>
        </p:spPr>
      </p:pic>
      <p:sp>
        <p:nvSpPr>
          <p:cNvPr id="254" name="Google Shape;254;p37"/>
          <p:cNvSpPr txBox="1"/>
          <p:nvPr/>
        </p:nvSpPr>
        <p:spPr>
          <a:xfrm>
            <a:off x="533512" y="1197142"/>
            <a:ext cx="4356137" cy="276995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2800" dirty="0">
                <a:solidFill>
                  <a:schemeClr val="dk1"/>
                </a:solidFill>
                <a:latin typeface="Calibri" panose="020F0502020204030204" pitchFamily="34" charset="0"/>
                <a:ea typeface="Roboto"/>
                <a:cs typeface="Calibri" panose="020F0502020204030204" pitchFamily="34" charset="0"/>
                <a:sym typeface="Roboto"/>
              </a:rPr>
              <a:t>Two students have different opinions about a topic they discuss in class. They start arguing because they see things differently and can't agree.</a:t>
            </a:r>
            <a:endParaRPr lang="en-US" sz="2800" dirty="0">
              <a:solidFill>
                <a:srgbClr val="FF0000"/>
              </a:solidFill>
              <a:latin typeface="Calibri" panose="020F0502020204030204" pitchFamily="34" charset="0"/>
              <a:ea typeface="Calibri"/>
              <a:cs typeface="Calibri" panose="020F0502020204030204" pitchFamily="34" charset="0"/>
              <a:sym typeface="Calibri"/>
            </a:endParaRPr>
          </a:p>
        </p:txBody>
      </p:sp>
      <p:pic>
        <p:nvPicPr>
          <p:cNvPr id="3" name="Picture 2">
            <a:extLst>
              <a:ext uri="{FF2B5EF4-FFF2-40B4-BE49-F238E27FC236}">
                <a16:creationId xmlns:a16="http://schemas.microsoft.com/office/drawing/2014/main" id="{B0B54590-9507-3E48-7304-F31DF57BDDF2}"/>
              </a:ext>
            </a:extLst>
          </p:cNvPr>
          <p:cNvPicPr>
            <a:picLocks noChangeAspect="1"/>
          </p:cNvPicPr>
          <p:nvPr/>
        </p:nvPicPr>
        <p:blipFill>
          <a:blip r:embed="rId4"/>
          <a:srcRect/>
          <a:stretch/>
        </p:blipFill>
        <p:spPr>
          <a:xfrm>
            <a:off x="5237518" y="1197142"/>
            <a:ext cx="3074843" cy="30748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a:extLst>
              <a:ext uri="{FF2B5EF4-FFF2-40B4-BE49-F238E27FC236}">
                <a16:creationId xmlns:a16="http://schemas.microsoft.com/office/drawing/2014/main" id="{1360260C-0AD3-5D96-947D-D6B108EC39D0}"/>
              </a:ext>
            </a:extLst>
          </p:cNvPr>
          <p:cNvSpPr/>
          <p:nvPr/>
        </p:nvSpPr>
        <p:spPr>
          <a:xfrm>
            <a:off x="490802" y="1019647"/>
            <a:ext cx="4081198" cy="45719"/>
          </a:xfrm>
          <a:prstGeom prst="rect">
            <a:avLst/>
          </a:prstGeom>
          <a:solidFill>
            <a:srgbClr val="FFB61B"/>
          </a:solidFill>
          <a:ln>
            <a:solidFill>
              <a:srgbClr val="FFB6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4117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p:cNvGrpSpPr/>
        <p:nvPr/>
      </p:nvGrpSpPr>
      <p:grpSpPr>
        <a:xfrm>
          <a:off x="0" y="0"/>
          <a:ext cx="0" cy="0"/>
          <a:chOff x="0" y="0"/>
          <a:chExt cx="0" cy="0"/>
        </a:xfrm>
      </p:grpSpPr>
      <p:sp>
        <p:nvSpPr>
          <p:cNvPr id="262" name="Google Shape;262;p38"/>
          <p:cNvSpPr txBox="1">
            <a:spLocks noGrp="1"/>
          </p:cNvSpPr>
          <p:nvPr>
            <p:ph type="ctrTitle"/>
          </p:nvPr>
        </p:nvSpPr>
        <p:spPr>
          <a:xfrm>
            <a:off x="983851" y="906584"/>
            <a:ext cx="7127454" cy="1895671"/>
          </a:xfrm>
          <a:prstGeom prst="rect">
            <a:avLst/>
          </a:prstGeom>
          <a:noFill/>
          <a:ln>
            <a:noFill/>
          </a:ln>
        </p:spPr>
        <p:txBody>
          <a:bodyPr spcFirstLastPara="1" wrap="square" lIns="68575" tIns="34275" rIns="68575" bIns="34275" anchor="t" anchorCtr="0">
            <a:noAutofit/>
          </a:bodyPr>
          <a:lstStyle/>
          <a:p>
            <a:pPr marL="0" lvl="0" indent="0" rtl="0">
              <a:lnSpc>
                <a:spcPct val="100000"/>
              </a:lnSpc>
              <a:spcBef>
                <a:spcPts val="0"/>
              </a:spcBef>
              <a:spcAft>
                <a:spcPts val="0"/>
              </a:spcAft>
              <a:buClr>
                <a:schemeClr val="dk1"/>
              </a:buClr>
              <a:buSzPts val="1100"/>
              <a:buFont typeface="Arial"/>
              <a:buNone/>
            </a:pPr>
            <a:r>
              <a:rPr lang="en" sz="3600" dirty="0">
                <a:highlight>
                  <a:srgbClr val="FFFFFF"/>
                </a:highlight>
                <a:ea typeface="Roboto"/>
                <a:cs typeface="Roboto"/>
                <a:sym typeface="Roboto"/>
              </a:rPr>
              <a:t>Different perspectives occur when people see things differently or have different opinions.</a:t>
            </a:r>
            <a:endParaRPr lang="en-US" sz="3600" dirty="0">
              <a:highlight>
                <a:srgbClr val="FFFFFF"/>
              </a:highlight>
            </a:endParaRPr>
          </a:p>
        </p:txBody>
      </p:sp>
      <p:grpSp>
        <p:nvGrpSpPr>
          <p:cNvPr id="2" name="Group 1">
            <a:extLst>
              <a:ext uri="{FF2B5EF4-FFF2-40B4-BE49-F238E27FC236}">
                <a16:creationId xmlns:a16="http://schemas.microsoft.com/office/drawing/2014/main" id="{47470B53-855F-BD71-61FC-8994CF425778}"/>
              </a:ext>
            </a:extLst>
          </p:cNvPr>
          <p:cNvGrpSpPr/>
          <p:nvPr/>
        </p:nvGrpSpPr>
        <p:grpSpPr>
          <a:xfrm>
            <a:off x="114077" y="1634800"/>
            <a:ext cx="869774" cy="736282"/>
            <a:chOff x="704088" y="681038"/>
            <a:chExt cx="869774" cy="736282"/>
          </a:xfrm>
        </p:grpSpPr>
        <p:sp>
          <p:nvSpPr>
            <p:cNvPr id="3" name="Rectangle 2">
              <a:extLst>
                <a:ext uri="{FF2B5EF4-FFF2-40B4-BE49-F238E27FC236}">
                  <a16:creationId xmlns:a16="http://schemas.microsoft.com/office/drawing/2014/main" id="{6CA076B1-155F-9824-05E7-70F6193CC411}"/>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3BFA40B-512B-509F-2F19-2FA6BB7C0D70}"/>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5B39997-67C2-571D-59CF-E1EE14B28C48}"/>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5D21533D-34F3-0F0A-2FED-773BC4C8B61A}"/>
              </a:ext>
            </a:extLst>
          </p:cNvPr>
          <p:cNvGrpSpPr/>
          <p:nvPr/>
        </p:nvGrpSpPr>
        <p:grpSpPr>
          <a:xfrm>
            <a:off x="8111305" y="1634800"/>
            <a:ext cx="869774" cy="736282"/>
            <a:chOff x="704088" y="681038"/>
            <a:chExt cx="869774" cy="736282"/>
          </a:xfrm>
        </p:grpSpPr>
        <p:sp>
          <p:nvSpPr>
            <p:cNvPr id="7" name="Rectangle 6">
              <a:extLst>
                <a:ext uri="{FF2B5EF4-FFF2-40B4-BE49-F238E27FC236}">
                  <a16:creationId xmlns:a16="http://schemas.microsoft.com/office/drawing/2014/main" id="{F202D9ED-1771-7C7F-085A-D4AF73D190FA}"/>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FA52CB-25FA-0B1A-413E-A12BC66A3118}"/>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B6EE650-BFAF-C9AB-3D71-6C8192EC16D7}"/>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97EF830F-47D4-8A04-88F9-C617E97C665D}"/>
              </a:ext>
            </a:extLst>
          </p:cNvPr>
          <p:cNvSpPr/>
          <p:nvPr/>
        </p:nvSpPr>
        <p:spPr>
          <a:xfrm>
            <a:off x="0" y="4010656"/>
            <a:ext cx="9144000" cy="113284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3" name="Google Shape;263;p38" descr="A bee with wings and a shield&#10;&#10;Description automatically generated with medium confidence"/>
          <p:cNvPicPr preferRelativeResize="0"/>
          <p:nvPr/>
        </p:nvPicPr>
        <p:blipFill rotWithShape="1">
          <a:blip r:embed="rId3">
            <a:alphaModFix/>
          </a:blip>
          <a:srcRect/>
          <a:stretch/>
        </p:blipFill>
        <p:spPr>
          <a:xfrm>
            <a:off x="3908496" y="3658478"/>
            <a:ext cx="1616979" cy="1640352"/>
          </a:xfrm>
          <a:prstGeom prst="rect">
            <a:avLst/>
          </a:prstGeom>
          <a:noFill/>
          <a:ln>
            <a:noFill/>
          </a:ln>
        </p:spPr>
      </p:pic>
    </p:spTree>
    <p:extLst>
      <p:ext uri="{BB962C8B-B14F-4D97-AF65-F5344CB8AC3E}">
        <p14:creationId xmlns:p14="http://schemas.microsoft.com/office/powerpoint/2010/main" val="1302622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8"/>
        <p:cNvGrpSpPr/>
        <p:nvPr/>
      </p:nvGrpSpPr>
      <p:grpSpPr>
        <a:xfrm>
          <a:off x="0" y="0"/>
          <a:ext cx="0" cy="0"/>
          <a:chOff x="0" y="0"/>
          <a:chExt cx="0" cy="0"/>
        </a:xfrm>
      </p:grpSpPr>
      <p:sp>
        <p:nvSpPr>
          <p:cNvPr id="251" name="Google Shape;251;p37"/>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2" name="Google Shape;252;p37"/>
          <p:cNvSpPr txBox="1">
            <a:spLocks noGrp="1"/>
          </p:cNvSpPr>
          <p:nvPr>
            <p:ph type="ctrTitle"/>
          </p:nvPr>
        </p:nvSpPr>
        <p:spPr>
          <a:xfrm>
            <a:off x="539700" y="467450"/>
            <a:ext cx="8029966" cy="562869"/>
          </a:xfrm>
          <a:prstGeom prst="rect">
            <a:avLst/>
          </a:prstGeom>
          <a:noFill/>
          <a:ln>
            <a:noFill/>
          </a:ln>
        </p:spPr>
        <p:txBody>
          <a:bodyPr spcFirstLastPara="1" wrap="square" lIns="68575" tIns="34275" rIns="68575" bIns="34275" anchor="t" anchorCtr="0">
            <a:noAutofit/>
          </a:bodyPr>
          <a:lstStyle/>
          <a:p>
            <a:pPr algn="l">
              <a:lnSpc>
                <a:spcPct val="100000"/>
              </a:lnSpc>
              <a:buSzPts val="1100"/>
            </a:pPr>
            <a:r>
              <a:rPr lang="en" sz="3600" dirty="0">
                <a:highlight>
                  <a:srgbClr val="FFFFFF"/>
                </a:highlight>
                <a:ea typeface="Roboto"/>
                <a:sym typeface="Roboto"/>
              </a:rPr>
              <a:t>Scenario 4: Unfair treatment </a:t>
            </a:r>
            <a:endParaRPr lang="en-US" sz="3600" dirty="0"/>
          </a:p>
        </p:txBody>
      </p:sp>
      <p:pic>
        <p:nvPicPr>
          <p:cNvPr id="253" name="Google Shape;253;p37" descr="A bee with wings and a shield&#10;&#10;Description automatically generated with medium confidence"/>
          <p:cNvPicPr preferRelativeResize="0"/>
          <p:nvPr/>
        </p:nvPicPr>
        <p:blipFill rotWithShape="1">
          <a:blip r:embed="rId3">
            <a:alphaModFix/>
          </a:blip>
          <a:srcRect/>
          <a:stretch/>
        </p:blipFill>
        <p:spPr>
          <a:xfrm>
            <a:off x="4099308" y="4175257"/>
            <a:ext cx="952417" cy="952417"/>
          </a:xfrm>
          <a:prstGeom prst="rect">
            <a:avLst/>
          </a:prstGeom>
          <a:noFill/>
          <a:ln>
            <a:noFill/>
          </a:ln>
        </p:spPr>
      </p:pic>
      <p:sp>
        <p:nvSpPr>
          <p:cNvPr id="254" name="Google Shape;254;p37"/>
          <p:cNvSpPr txBox="1"/>
          <p:nvPr/>
        </p:nvSpPr>
        <p:spPr>
          <a:xfrm>
            <a:off x="533512" y="1197142"/>
            <a:ext cx="4356137" cy="320084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2800" dirty="0">
                <a:solidFill>
                  <a:schemeClr val="dk1"/>
                </a:solidFill>
                <a:latin typeface="Calibri"/>
                <a:ea typeface="Roboto"/>
                <a:cs typeface="Calibri"/>
                <a:sym typeface="Roboto"/>
              </a:rPr>
              <a:t>During a game with friends, one person feels sad because others are not including them. They feel left out and treated unfairly, which makes them frustrated.</a:t>
            </a:r>
            <a:endParaRPr lang="en-US" sz="2800" dirty="0">
              <a:solidFill>
                <a:srgbClr val="FF0000"/>
              </a:solidFill>
              <a:latin typeface="Calibri" panose="020F0502020204030204" pitchFamily="34" charset="0"/>
              <a:ea typeface="Calibri"/>
              <a:cs typeface="Calibri" panose="020F0502020204030204" pitchFamily="34" charset="0"/>
              <a:sym typeface="Calibri"/>
            </a:endParaRPr>
          </a:p>
        </p:txBody>
      </p:sp>
      <p:pic>
        <p:nvPicPr>
          <p:cNvPr id="3" name="Picture 2">
            <a:extLst>
              <a:ext uri="{FF2B5EF4-FFF2-40B4-BE49-F238E27FC236}">
                <a16:creationId xmlns:a16="http://schemas.microsoft.com/office/drawing/2014/main" id="{B0B54590-9507-3E48-7304-F31DF57BDDF2}"/>
              </a:ext>
            </a:extLst>
          </p:cNvPr>
          <p:cNvPicPr>
            <a:picLocks noChangeAspect="1"/>
          </p:cNvPicPr>
          <p:nvPr/>
        </p:nvPicPr>
        <p:blipFill>
          <a:blip r:embed="rId4"/>
          <a:srcRect/>
          <a:stretch/>
        </p:blipFill>
        <p:spPr>
          <a:xfrm>
            <a:off x="5237518" y="1197142"/>
            <a:ext cx="3074843" cy="30748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a:extLst>
              <a:ext uri="{FF2B5EF4-FFF2-40B4-BE49-F238E27FC236}">
                <a16:creationId xmlns:a16="http://schemas.microsoft.com/office/drawing/2014/main" id="{1360260C-0AD3-5D96-947D-D6B108EC39D0}"/>
              </a:ext>
            </a:extLst>
          </p:cNvPr>
          <p:cNvSpPr/>
          <p:nvPr/>
        </p:nvSpPr>
        <p:spPr>
          <a:xfrm>
            <a:off x="490802" y="1019647"/>
            <a:ext cx="4081198" cy="45719"/>
          </a:xfrm>
          <a:prstGeom prst="rect">
            <a:avLst/>
          </a:prstGeom>
          <a:solidFill>
            <a:srgbClr val="FFB61B"/>
          </a:solidFill>
          <a:ln>
            <a:solidFill>
              <a:srgbClr val="FFB6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8857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p:cNvGrpSpPr/>
        <p:nvPr/>
      </p:nvGrpSpPr>
      <p:grpSpPr>
        <a:xfrm>
          <a:off x="0" y="0"/>
          <a:ext cx="0" cy="0"/>
          <a:chOff x="0" y="0"/>
          <a:chExt cx="0" cy="0"/>
        </a:xfrm>
      </p:grpSpPr>
      <p:sp>
        <p:nvSpPr>
          <p:cNvPr id="262" name="Google Shape;262;p38"/>
          <p:cNvSpPr txBox="1">
            <a:spLocks noGrp="1"/>
          </p:cNvSpPr>
          <p:nvPr>
            <p:ph type="ctrTitle"/>
          </p:nvPr>
        </p:nvSpPr>
        <p:spPr>
          <a:xfrm>
            <a:off x="983851" y="906584"/>
            <a:ext cx="7127454" cy="1895671"/>
          </a:xfrm>
          <a:prstGeom prst="rect">
            <a:avLst/>
          </a:prstGeom>
          <a:noFill/>
          <a:ln>
            <a:noFill/>
          </a:ln>
        </p:spPr>
        <p:txBody>
          <a:bodyPr spcFirstLastPara="1" wrap="square" lIns="68575" tIns="34275" rIns="68575" bIns="34275" anchor="t" anchorCtr="0">
            <a:noAutofit/>
          </a:bodyPr>
          <a:lstStyle/>
          <a:p>
            <a:pPr marL="0" lvl="0" indent="0" rtl="0">
              <a:lnSpc>
                <a:spcPct val="100000"/>
              </a:lnSpc>
              <a:spcBef>
                <a:spcPts val="0"/>
              </a:spcBef>
              <a:spcAft>
                <a:spcPts val="0"/>
              </a:spcAft>
              <a:buClr>
                <a:schemeClr val="dk1"/>
              </a:buClr>
              <a:buSzPts val="1100"/>
              <a:buFont typeface="Arial"/>
              <a:buNone/>
            </a:pPr>
            <a:r>
              <a:rPr lang="en-US" sz="3600" dirty="0">
                <a:highlight>
                  <a:srgbClr val="FFFFFF"/>
                </a:highlight>
                <a:ea typeface="Roboto"/>
                <a:cs typeface="Roboto"/>
                <a:sym typeface="Roboto"/>
              </a:rPr>
              <a:t>Unfair treatment means when someone is not treated the same way as others, which can make them feel upset or left out.</a:t>
            </a:r>
            <a:endParaRPr lang="en-US" sz="3600" dirty="0">
              <a:highlight>
                <a:srgbClr val="FFFFFF"/>
              </a:highlight>
            </a:endParaRPr>
          </a:p>
        </p:txBody>
      </p:sp>
      <p:grpSp>
        <p:nvGrpSpPr>
          <p:cNvPr id="2" name="Group 1">
            <a:extLst>
              <a:ext uri="{FF2B5EF4-FFF2-40B4-BE49-F238E27FC236}">
                <a16:creationId xmlns:a16="http://schemas.microsoft.com/office/drawing/2014/main" id="{47470B53-855F-BD71-61FC-8994CF425778}"/>
              </a:ext>
            </a:extLst>
          </p:cNvPr>
          <p:cNvGrpSpPr/>
          <p:nvPr/>
        </p:nvGrpSpPr>
        <p:grpSpPr>
          <a:xfrm>
            <a:off x="114077" y="1634800"/>
            <a:ext cx="869774" cy="736282"/>
            <a:chOff x="704088" y="681038"/>
            <a:chExt cx="869774" cy="736282"/>
          </a:xfrm>
        </p:grpSpPr>
        <p:sp>
          <p:nvSpPr>
            <p:cNvPr id="3" name="Rectangle 2">
              <a:extLst>
                <a:ext uri="{FF2B5EF4-FFF2-40B4-BE49-F238E27FC236}">
                  <a16:creationId xmlns:a16="http://schemas.microsoft.com/office/drawing/2014/main" id="{6CA076B1-155F-9824-05E7-70F6193CC411}"/>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3BFA40B-512B-509F-2F19-2FA6BB7C0D70}"/>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5B39997-67C2-571D-59CF-E1EE14B28C48}"/>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5D21533D-34F3-0F0A-2FED-773BC4C8B61A}"/>
              </a:ext>
            </a:extLst>
          </p:cNvPr>
          <p:cNvGrpSpPr/>
          <p:nvPr/>
        </p:nvGrpSpPr>
        <p:grpSpPr>
          <a:xfrm>
            <a:off x="8111305" y="1634800"/>
            <a:ext cx="869774" cy="736282"/>
            <a:chOff x="704088" y="681038"/>
            <a:chExt cx="869774" cy="736282"/>
          </a:xfrm>
        </p:grpSpPr>
        <p:sp>
          <p:nvSpPr>
            <p:cNvPr id="7" name="Rectangle 6">
              <a:extLst>
                <a:ext uri="{FF2B5EF4-FFF2-40B4-BE49-F238E27FC236}">
                  <a16:creationId xmlns:a16="http://schemas.microsoft.com/office/drawing/2014/main" id="{F202D9ED-1771-7C7F-085A-D4AF73D190FA}"/>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FA52CB-25FA-0B1A-413E-A12BC66A3118}"/>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B6EE650-BFAF-C9AB-3D71-6C8192EC16D7}"/>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97EF830F-47D4-8A04-88F9-C617E97C665D}"/>
              </a:ext>
            </a:extLst>
          </p:cNvPr>
          <p:cNvSpPr/>
          <p:nvPr/>
        </p:nvSpPr>
        <p:spPr>
          <a:xfrm>
            <a:off x="0" y="4010656"/>
            <a:ext cx="9144000" cy="113284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3" name="Google Shape;263;p38" descr="A bee with wings and a shield&#10;&#10;Description automatically generated with medium confidence"/>
          <p:cNvPicPr preferRelativeResize="0"/>
          <p:nvPr/>
        </p:nvPicPr>
        <p:blipFill rotWithShape="1">
          <a:blip r:embed="rId3">
            <a:alphaModFix/>
          </a:blip>
          <a:srcRect/>
          <a:stretch/>
        </p:blipFill>
        <p:spPr>
          <a:xfrm>
            <a:off x="3908496" y="3658478"/>
            <a:ext cx="1616979" cy="1640352"/>
          </a:xfrm>
          <a:prstGeom prst="rect">
            <a:avLst/>
          </a:prstGeom>
          <a:noFill/>
          <a:ln>
            <a:noFill/>
          </a:ln>
        </p:spPr>
      </p:pic>
    </p:spTree>
    <p:extLst>
      <p:ext uri="{BB962C8B-B14F-4D97-AF65-F5344CB8AC3E}">
        <p14:creationId xmlns:p14="http://schemas.microsoft.com/office/powerpoint/2010/main" val="3071507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8"/>
        <p:cNvGrpSpPr/>
        <p:nvPr/>
      </p:nvGrpSpPr>
      <p:grpSpPr>
        <a:xfrm>
          <a:off x="0" y="0"/>
          <a:ext cx="0" cy="0"/>
          <a:chOff x="0" y="0"/>
          <a:chExt cx="0" cy="0"/>
        </a:xfrm>
      </p:grpSpPr>
      <p:sp>
        <p:nvSpPr>
          <p:cNvPr id="251" name="Google Shape;251;p37"/>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2" name="Google Shape;252;p37"/>
          <p:cNvSpPr txBox="1">
            <a:spLocks noGrp="1"/>
          </p:cNvSpPr>
          <p:nvPr>
            <p:ph type="ctrTitle"/>
          </p:nvPr>
        </p:nvSpPr>
        <p:spPr>
          <a:xfrm>
            <a:off x="539700" y="467450"/>
            <a:ext cx="8029966" cy="562869"/>
          </a:xfrm>
          <a:prstGeom prst="rect">
            <a:avLst/>
          </a:prstGeom>
          <a:noFill/>
          <a:ln>
            <a:noFill/>
          </a:ln>
        </p:spPr>
        <p:txBody>
          <a:bodyPr spcFirstLastPara="1" wrap="square" lIns="68575" tIns="34275" rIns="68575" bIns="34275" anchor="t" anchorCtr="0">
            <a:noAutofit/>
          </a:bodyPr>
          <a:lstStyle/>
          <a:p>
            <a:pPr algn="l">
              <a:lnSpc>
                <a:spcPct val="100000"/>
              </a:lnSpc>
              <a:buSzPts val="1100"/>
            </a:pPr>
            <a:r>
              <a:rPr lang="en" sz="3600" dirty="0">
                <a:ea typeface="Roboto"/>
                <a:cs typeface="Roboto"/>
                <a:sym typeface="Roboto"/>
              </a:rPr>
              <a:t>Scenario 5: Violation of personal space </a:t>
            </a:r>
            <a:endParaRPr lang="en-US" sz="3600" dirty="0"/>
          </a:p>
        </p:txBody>
      </p:sp>
      <p:pic>
        <p:nvPicPr>
          <p:cNvPr id="253" name="Google Shape;253;p37" descr="A bee with wings and a shield&#10;&#10;Description automatically generated with medium confidence"/>
          <p:cNvPicPr preferRelativeResize="0"/>
          <p:nvPr/>
        </p:nvPicPr>
        <p:blipFill rotWithShape="1">
          <a:blip r:embed="rId3">
            <a:alphaModFix/>
          </a:blip>
          <a:srcRect/>
          <a:stretch/>
        </p:blipFill>
        <p:spPr>
          <a:xfrm>
            <a:off x="4099308" y="4175257"/>
            <a:ext cx="952417" cy="952417"/>
          </a:xfrm>
          <a:prstGeom prst="rect">
            <a:avLst/>
          </a:prstGeom>
          <a:noFill/>
          <a:ln>
            <a:noFill/>
          </a:ln>
        </p:spPr>
      </p:pic>
      <p:sp>
        <p:nvSpPr>
          <p:cNvPr id="254" name="Google Shape;254;p37"/>
          <p:cNvSpPr txBox="1"/>
          <p:nvPr/>
        </p:nvSpPr>
        <p:spPr>
          <a:xfrm>
            <a:off x="490802" y="1054451"/>
            <a:ext cx="4356137" cy="363173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2800" dirty="0">
                <a:solidFill>
                  <a:schemeClr val="dk1"/>
                </a:solidFill>
                <a:latin typeface="Calibri"/>
                <a:ea typeface="Roboto"/>
                <a:cs typeface="Calibri"/>
                <a:sym typeface="Roboto"/>
              </a:rPr>
              <a:t>A student accidentally bumps into another in class while rushing to their seat. The student who got bumped feels upset because they think it was done on purpose, invading their personal space.</a:t>
            </a:r>
            <a:endParaRPr lang="en-US" sz="2800" dirty="0">
              <a:solidFill>
                <a:srgbClr val="FF0000"/>
              </a:solidFill>
              <a:latin typeface="Calibri" panose="020F0502020204030204" pitchFamily="34" charset="0"/>
              <a:ea typeface="Calibri"/>
              <a:cs typeface="Calibri" panose="020F0502020204030204" pitchFamily="34" charset="0"/>
              <a:sym typeface="Calibri"/>
            </a:endParaRPr>
          </a:p>
        </p:txBody>
      </p:sp>
      <p:pic>
        <p:nvPicPr>
          <p:cNvPr id="3" name="Picture 2">
            <a:extLst>
              <a:ext uri="{FF2B5EF4-FFF2-40B4-BE49-F238E27FC236}">
                <a16:creationId xmlns:a16="http://schemas.microsoft.com/office/drawing/2014/main" id="{B0B54590-9507-3E48-7304-F31DF57BDDF2}"/>
              </a:ext>
            </a:extLst>
          </p:cNvPr>
          <p:cNvPicPr>
            <a:picLocks noChangeAspect="1"/>
          </p:cNvPicPr>
          <p:nvPr/>
        </p:nvPicPr>
        <p:blipFill>
          <a:blip r:embed="rId4"/>
          <a:srcRect/>
          <a:stretch/>
        </p:blipFill>
        <p:spPr>
          <a:xfrm>
            <a:off x="5237518" y="1197142"/>
            <a:ext cx="3074843" cy="30748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a:extLst>
              <a:ext uri="{FF2B5EF4-FFF2-40B4-BE49-F238E27FC236}">
                <a16:creationId xmlns:a16="http://schemas.microsoft.com/office/drawing/2014/main" id="{1360260C-0AD3-5D96-947D-D6B108EC39D0}"/>
              </a:ext>
            </a:extLst>
          </p:cNvPr>
          <p:cNvSpPr/>
          <p:nvPr/>
        </p:nvSpPr>
        <p:spPr>
          <a:xfrm>
            <a:off x="539700" y="1020058"/>
            <a:ext cx="4081198" cy="45719"/>
          </a:xfrm>
          <a:prstGeom prst="rect">
            <a:avLst/>
          </a:prstGeom>
          <a:solidFill>
            <a:srgbClr val="FFB61B"/>
          </a:solidFill>
          <a:ln>
            <a:solidFill>
              <a:srgbClr val="FFB6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67175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p:cNvGrpSpPr/>
        <p:nvPr/>
      </p:nvGrpSpPr>
      <p:grpSpPr>
        <a:xfrm>
          <a:off x="0" y="0"/>
          <a:ext cx="0" cy="0"/>
          <a:chOff x="0" y="0"/>
          <a:chExt cx="0" cy="0"/>
        </a:xfrm>
      </p:grpSpPr>
      <p:sp>
        <p:nvSpPr>
          <p:cNvPr id="262" name="Google Shape;262;p38"/>
          <p:cNvSpPr txBox="1">
            <a:spLocks noGrp="1"/>
          </p:cNvSpPr>
          <p:nvPr>
            <p:ph type="ctrTitle"/>
          </p:nvPr>
        </p:nvSpPr>
        <p:spPr>
          <a:xfrm>
            <a:off x="983851" y="906584"/>
            <a:ext cx="7127454" cy="1895671"/>
          </a:xfrm>
          <a:prstGeom prst="rect">
            <a:avLst/>
          </a:prstGeom>
          <a:noFill/>
          <a:ln>
            <a:noFill/>
          </a:ln>
        </p:spPr>
        <p:txBody>
          <a:bodyPr spcFirstLastPara="1" wrap="square" lIns="68575" tIns="34275" rIns="68575" bIns="34275" anchor="t" anchorCtr="0">
            <a:noAutofit/>
          </a:bodyPr>
          <a:lstStyle/>
          <a:p>
            <a:pPr>
              <a:lnSpc>
                <a:spcPct val="100000"/>
              </a:lnSpc>
            </a:pPr>
            <a:r>
              <a:rPr lang="en-US" sz="3600" dirty="0">
                <a:highlight>
                  <a:srgbClr val="FFFFFF"/>
                </a:highlight>
                <a:sym typeface="Roboto"/>
              </a:rPr>
              <a:t>Personal space is violated when someone gets too close or touches another person when they don't want them to.</a:t>
            </a:r>
            <a:endParaRPr lang="en-US" dirty="0"/>
          </a:p>
        </p:txBody>
      </p:sp>
      <p:grpSp>
        <p:nvGrpSpPr>
          <p:cNvPr id="2" name="Group 1">
            <a:extLst>
              <a:ext uri="{FF2B5EF4-FFF2-40B4-BE49-F238E27FC236}">
                <a16:creationId xmlns:a16="http://schemas.microsoft.com/office/drawing/2014/main" id="{47470B53-855F-BD71-61FC-8994CF425778}"/>
              </a:ext>
            </a:extLst>
          </p:cNvPr>
          <p:cNvGrpSpPr/>
          <p:nvPr/>
        </p:nvGrpSpPr>
        <p:grpSpPr>
          <a:xfrm>
            <a:off x="114077" y="1634800"/>
            <a:ext cx="869774" cy="736282"/>
            <a:chOff x="704088" y="681038"/>
            <a:chExt cx="869774" cy="736282"/>
          </a:xfrm>
        </p:grpSpPr>
        <p:sp>
          <p:nvSpPr>
            <p:cNvPr id="3" name="Rectangle 2">
              <a:extLst>
                <a:ext uri="{FF2B5EF4-FFF2-40B4-BE49-F238E27FC236}">
                  <a16:creationId xmlns:a16="http://schemas.microsoft.com/office/drawing/2014/main" id="{6CA076B1-155F-9824-05E7-70F6193CC411}"/>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3BFA40B-512B-509F-2F19-2FA6BB7C0D70}"/>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5B39997-67C2-571D-59CF-E1EE14B28C48}"/>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5D21533D-34F3-0F0A-2FED-773BC4C8B61A}"/>
              </a:ext>
            </a:extLst>
          </p:cNvPr>
          <p:cNvGrpSpPr/>
          <p:nvPr/>
        </p:nvGrpSpPr>
        <p:grpSpPr>
          <a:xfrm>
            <a:off x="8111305" y="1634800"/>
            <a:ext cx="869774" cy="736282"/>
            <a:chOff x="704088" y="681038"/>
            <a:chExt cx="869774" cy="736282"/>
          </a:xfrm>
        </p:grpSpPr>
        <p:sp>
          <p:nvSpPr>
            <p:cNvPr id="7" name="Rectangle 6">
              <a:extLst>
                <a:ext uri="{FF2B5EF4-FFF2-40B4-BE49-F238E27FC236}">
                  <a16:creationId xmlns:a16="http://schemas.microsoft.com/office/drawing/2014/main" id="{F202D9ED-1771-7C7F-085A-D4AF73D190FA}"/>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FA52CB-25FA-0B1A-413E-A12BC66A3118}"/>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B6EE650-BFAF-C9AB-3D71-6C8192EC16D7}"/>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97EF830F-47D4-8A04-88F9-C617E97C665D}"/>
              </a:ext>
            </a:extLst>
          </p:cNvPr>
          <p:cNvSpPr/>
          <p:nvPr/>
        </p:nvSpPr>
        <p:spPr>
          <a:xfrm>
            <a:off x="0" y="4010656"/>
            <a:ext cx="9144000" cy="113284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3" name="Google Shape;263;p38" descr="A bee with wings and a shield&#10;&#10;Description automatically generated with medium confidence"/>
          <p:cNvPicPr preferRelativeResize="0"/>
          <p:nvPr/>
        </p:nvPicPr>
        <p:blipFill rotWithShape="1">
          <a:blip r:embed="rId3">
            <a:alphaModFix/>
          </a:blip>
          <a:srcRect/>
          <a:stretch/>
        </p:blipFill>
        <p:spPr>
          <a:xfrm>
            <a:off x="3908496" y="3658478"/>
            <a:ext cx="1616979" cy="1640352"/>
          </a:xfrm>
          <a:prstGeom prst="rect">
            <a:avLst/>
          </a:prstGeom>
          <a:noFill/>
          <a:ln>
            <a:noFill/>
          </a:ln>
        </p:spPr>
      </p:pic>
    </p:spTree>
    <p:extLst>
      <p:ext uri="{BB962C8B-B14F-4D97-AF65-F5344CB8AC3E}">
        <p14:creationId xmlns:p14="http://schemas.microsoft.com/office/powerpoint/2010/main" val="1129678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9"/>
        <p:cNvGrpSpPr/>
        <p:nvPr/>
      </p:nvGrpSpPr>
      <p:grpSpPr>
        <a:xfrm>
          <a:off x="0" y="0"/>
          <a:ext cx="0" cy="0"/>
          <a:chOff x="0" y="0"/>
          <a:chExt cx="0" cy="0"/>
        </a:xfrm>
      </p:grpSpPr>
      <p:sp>
        <p:nvSpPr>
          <p:cNvPr id="3" name="Rectangle 2">
            <a:extLst>
              <a:ext uri="{FF2B5EF4-FFF2-40B4-BE49-F238E27FC236}">
                <a16:creationId xmlns:a16="http://schemas.microsoft.com/office/drawing/2014/main" id="{2804A5EF-0989-6C70-85FF-8E43172D9506}"/>
              </a:ext>
            </a:extLst>
          </p:cNvPr>
          <p:cNvSpPr/>
          <p:nvPr/>
        </p:nvSpPr>
        <p:spPr>
          <a:xfrm>
            <a:off x="0" y="0"/>
            <a:ext cx="4223708" cy="514350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5" name="Picture 4" descr="A bee with wings and a shield&#10;&#10;Description automatically generated with medium confidence">
            <a:extLst>
              <a:ext uri="{FF2B5EF4-FFF2-40B4-BE49-F238E27FC236}">
                <a16:creationId xmlns:a16="http://schemas.microsoft.com/office/drawing/2014/main" id="{DFA15BF5-04CD-A011-D72D-2B0F6209B64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312568" y="3378616"/>
            <a:ext cx="1476341" cy="1486991"/>
          </a:xfrm>
          <a:prstGeom prst="rect">
            <a:avLst/>
          </a:prstGeom>
        </p:spPr>
      </p:pic>
      <p:sp>
        <p:nvSpPr>
          <p:cNvPr id="343" name="Google Shape;343;p46"/>
          <p:cNvSpPr txBox="1">
            <a:spLocks noGrp="1"/>
          </p:cNvSpPr>
          <p:nvPr>
            <p:ph type="ctrTitle"/>
          </p:nvPr>
        </p:nvSpPr>
        <p:spPr>
          <a:xfrm>
            <a:off x="182454" y="1137363"/>
            <a:ext cx="3858799" cy="1434386"/>
          </a:xfrm>
          <a:prstGeom prst="rect">
            <a:avLst/>
          </a:prstGeom>
          <a:noFill/>
          <a:ln>
            <a:noFill/>
          </a:ln>
        </p:spPr>
        <p:txBody>
          <a:bodyPr spcFirstLastPara="1" wrap="square" lIns="68575" tIns="34275" rIns="68575" bIns="34275" anchor="t" anchorCtr="0">
            <a:noAutofit/>
          </a:bodyPr>
          <a:lstStyle/>
          <a:p>
            <a:pPr>
              <a:lnSpc>
                <a:spcPct val="100000"/>
              </a:lnSpc>
            </a:pPr>
            <a:r>
              <a:rPr lang="en" sz="4400" b="1" dirty="0">
                <a:latin typeface="Calibri" panose="020F0502020204030204" pitchFamily="34" charset="0"/>
                <a:ea typeface="Calibri" panose="020F0502020204030204" pitchFamily="34" charset="0"/>
                <a:cs typeface="Calibri" panose="020F0502020204030204" pitchFamily="34" charset="0"/>
              </a:rPr>
              <a:t>Activity: </a:t>
            </a:r>
            <a:endParaRPr lang="en-US" sz="4400" dirty="0">
              <a:highlight>
                <a:srgbClr val="FFFFFF"/>
              </a:highlight>
              <a:latin typeface="Calibri" panose="020F0502020204030204" pitchFamily="34" charset="0"/>
              <a:ea typeface="Calibri" panose="020F0502020204030204" pitchFamily="34" charset="0"/>
              <a:cs typeface="Calibri" panose="020F0502020204030204" pitchFamily="34" charset="0"/>
            </a:endParaRPr>
          </a:p>
          <a:p>
            <a:pPr marL="0" lvl="0" indent="0" rtl="0">
              <a:lnSpc>
                <a:spcPct val="100000"/>
              </a:lnSpc>
              <a:spcBef>
                <a:spcPts val="0"/>
              </a:spcBef>
              <a:spcAft>
                <a:spcPts val="0"/>
              </a:spcAft>
              <a:buNone/>
            </a:pPr>
            <a:r>
              <a:rPr lang="en" sz="4400" dirty="0">
                <a:latin typeface="Calibri" panose="020F0502020204030204" pitchFamily="34" charset="0"/>
                <a:ea typeface="Calibri" panose="020F0502020204030204" pitchFamily="34" charset="0"/>
                <a:cs typeface="Calibri" panose="020F0502020204030204" pitchFamily="34" charset="0"/>
                <a:sym typeface="Roboto"/>
              </a:rPr>
              <a:t>Think-Pair-Share</a:t>
            </a:r>
            <a:endParaRPr sz="44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A group of children sitting at a table&#10;&#10;Description automatically generated">
            <a:extLst>
              <a:ext uri="{FF2B5EF4-FFF2-40B4-BE49-F238E27FC236}">
                <a16:creationId xmlns:a16="http://schemas.microsoft.com/office/drawing/2014/main" id="{7EECCC00-7614-6E5A-FC59-896C50422337}"/>
              </a:ext>
            </a:extLst>
          </p:cNvPr>
          <p:cNvPicPr>
            <a:picLocks noChangeAspect="1"/>
          </p:cNvPicPr>
          <p:nvPr/>
        </p:nvPicPr>
        <p:blipFill>
          <a:blip r:embed="rId5"/>
          <a:stretch>
            <a:fillRect/>
          </a:stretch>
        </p:blipFill>
        <p:spPr>
          <a:xfrm>
            <a:off x="4225865" y="4313"/>
            <a:ext cx="5134873" cy="513487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9"/>
        <p:cNvGrpSpPr/>
        <p:nvPr/>
      </p:nvGrpSpPr>
      <p:grpSpPr>
        <a:xfrm>
          <a:off x="0" y="0"/>
          <a:ext cx="0" cy="0"/>
          <a:chOff x="0" y="0"/>
          <a:chExt cx="0" cy="0"/>
        </a:xfrm>
      </p:grpSpPr>
      <p:sp>
        <p:nvSpPr>
          <p:cNvPr id="351" name="Google Shape;351;p47"/>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52" name="Google Shape;352;p47"/>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53" name="Google Shape;353;p47"/>
          <p:cNvSpPr txBox="1">
            <a:spLocks noGrp="1"/>
          </p:cNvSpPr>
          <p:nvPr>
            <p:ph type="ctrTitle"/>
          </p:nvPr>
        </p:nvSpPr>
        <p:spPr>
          <a:xfrm>
            <a:off x="640079" y="556215"/>
            <a:ext cx="7223100" cy="104111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None/>
            </a:pPr>
            <a:r>
              <a:rPr lang="en" sz="3600" dirty="0">
                <a:highlight>
                  <a:srgbClr val="FFFFFF"/>
                </a:highlight>
                <a:ea typeface="Roboto"/>
                <a:cs typeface="Roboto"/>
                <a:sym typeface="Roboto"/>
              </a:rPr>
              <a:t>Cool-off techniques</a:t>
            </a:r>
            <a:endParaRPr lang="en-US" sz="3600" dirty="0">
              <a:highlight>
                <a:srgbClr val="FFFFFF"/>
              </a:highlight>
              <a:ea typeface="Roboto"/>
              <a:cs typeface="Roboto"/>
            </a:endParaRPr>
          </a:p>
        </p:txBody>
      </p:sp>
      <p:pic>
        <p:nvPicPr>
          <p:cNvPr id="354" name="Google Shape;354;p47"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4" name="Picture 3" descr="A child sitting at a desk with her eyes closed&#10;&#10;Description automatically generated">
            <a:extLst>
              <a:ext uri="{FF2B5EF4-FFF2-40B4-BE49-F238E27FC236}">
                <a16:creationId xmlns:a16="http://schemas.microsoft.com/office/drawing/2014/main" id="{C40798F9-613E-493F-EEE6-BD2E98350C50}"/>
              </a:ext>
            </a:extLst>
          </p:cNvPr>
          <p:cNvPicPr>
            <a:picLocks noChangeAspect="1"/>
          </p:cNvPicPr>
          <p:nvPr/>
        </p:nvPicPr>
        <p:blipFill>
          <a:blip r:embed="rId4"/>
          <a:stretch>
            <a:fillRect/>
          </a:stretch>
        </p:blipFill>
        <p:spPr>
          <a:xfrm>
            <a:off x="2932997" y="1672225"/>
            <a:ext cx="2778997" cy="27955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9"/>
        <p:cNvGrpSpPr/>
        <p:nvPr/>
      </p:nvGrpSpPr>
      <p:grpSpPr>
        <a:xfrm>
          <a:off x="0" y="0"/>
          <a:ext cx="0" cy="0"/>
          <a:chOff x="0" y="0"/>
          <a:chExt cx="0" cy="0"/>
        </a:xfrm>
      </p:grpSpPr>
      <p:sp>
        <p:nvSpPr>
          <p:cNvPr id="361" name="Google Shape;361;p48"/>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2" name="Google Shape;362;p48"/>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3" name="Google Shape;363;p48"/>
          <p:cNvSpPr txBox="1">
            <a:spLocks noGrp="1"/>
          </p:cNvSpPr>
          <p:nvPr>
            <p:ph type="ctrTitle"/>
          </p:nvPr>
        </p:nvSpPr>
        <p:spPr>
          <a:xfrm>
            <a:off x="537034" y="535719"/>
            <a:ext cx="3886776" cy="809752"/>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None/>
            </a:pPr>
            <a:r>
              <a:rPr lang="en" sz="3600" dirty="0">
                <a:highlight>
                  <a:srgbClr val="FFFFFF"/>
                </a:highlight>
                <a:latin typeface="Calibri" panose="020F0502020204030204" pitchFamily="34" charset="0"/>
                <a:ea typeface="Calibri" panose="020F0502020204030204" pitchFamily="34" charset="0"/>
                <a:cs typeface="Calibri" panose="020F0502020204030204" pitchFamily="34" charset="0"/>
              </a:rPr>
              <a:t>Let’s practice!</a:t>
            </a:r>
            <a:endParaRPr lang="en-US" sz="3600" dirty="0">
              <a:highlight>
                <a:srgbClr val="FFFFFF"/>
              </a:highlight>
              <a:latin typeface="Calibri" panose="020F0502020204030204" pitchFamily="34" charset="0"/>
              <a:ea typeface="Calibri" panose="020F0502020204030204" pitchFamily="34" charset="0"/>
              <a:cs typeface="Calibri" panose="020F0502020204030204" pitchFamily="34" charset="0"/>
            </a:endParaRPr>
          </a:p>
        </p:txBody>
      </p:sp>
      <p:pic>
        <p:nvPicPr>
          <p:cNvPr id="364" name="Google Shape;364;p48"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 name="Picture 1" descr="A child sitting at a desk with his eyes closed&#10;&#10;Description automatically generated">
            <a:extLst>
              <a:ext uri="{FF2B5EF4-FFF2-40B4-BE49-F238E27FC236}">
                <a16:creationId xmlns:a16="http://schemas.microsoft.com/office/drawing/2014/main" id="{C794BD3B-6017-D758-70A2-7A16C156AEFF}"/>
              </a:ext>
            </a:extLst>
          </p:cNvPr>
          <p:cNvPicPr>
            <a:picLocks noChangeAspect="1"/>
          </p:cNvPicPr>
          <p:nvPr/>
        </p:nvPicPr>
        <p:blipFill>
          <a:blip r:embed="rId4"/>
          <a:stretch>
            <a:fillRect/>
          </a:stretch>
        </p:blipFill>
        <p:spPr>
          <a:xfrm>
            <a:off x="3013404" y="1503123"/>
            <a:ext cx="2856395" cy="28739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9"/>
        <p:cNvGrpSpPr/>
        <p:nvPr/>
      </p:nvGrpSpPr>
      <p:grpSpPr>
        <a:xfrm>
          <a:off x="0" y="0"/>
          <a:ext cx="0" cy="0"/>
          <a:chOff x="0" y="0"/>
          <a:chExt cx="0" cy="0"/>
        </a:xfrm>
      </p:grpSpPr>
      <p:sp>
        <p:nvSpPr>
          <p:cNvPr id="371" name="Google Shape;371;p49"/>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72" name="Google Shape;372;p49"/>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73" name="Google Shape;373;p49"/>
          <p:cNvSpPr txBox="1">
            <a:spLocks noGrp="1"/>
          </p:cNvSpPr>
          <p:nvPr>
            <p:ph type="ctrTitle"/>
          </p:nvPr>
        </p:nvSpPr>
        <p:spPr>
          <a:xfrm>
            <a:off x="533184" y="498030"/>
            <a:ext cx="7223100" cy="680125"/>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None/>
            </a:pPr>
            <a:r>
              <a:rPr lang="en" sz="3600" dirty="0">
                <a:highlight>
                  <a:srgbClr val="FFFFFF"/>
                </a:highlight>
                <a:latin typeface="Calibri" panose="020F0502020204030204" pitchFamily="34" charset="0"/>
                <a:ea typeface="Calibri" panose="020F0502020204030204" pitchFamily="34" charset="0"/>
                <a:cs typeface="Calibri" panose="020F0502020204030204" pitchFamily="34" charset="0"/>
              </a:rPr>
              <a:t>Strategies to avoid conflict</a:t>
            </a:r>
            <a:endParaRPr lang="en-US" sz="3600" dirty="0">
              <a:highlight>
                <a:srgbClr val="FFFFFF"/>
              </a:highlight>
              <a:latin typeface="Calibri" panose="020F0502020204030204" pitchFamily="34" charset="0"/>
              <a:ea typeface="Calibri" panose="020F0502020204030204" pitchFamily="34" charset="0"/>
              <a:cs typeface="Calibri" panose="020F0502020204030204" pitchFamily="34" charset="0"/>
            </a:endParaRPr>
          </a:p>
        </p:txBody>
      </p:sp>
      <p:pic>
        <p:nvPicPr>
          <p:cNvPr id="374" name="Google Shape;374;p49"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 name="Picture 1" descr="A child and child shaking hands in a classroom&#10;&#10;Description automatically generated">
            <a:extLst>
              <a:ext uri="{FF2B5EF4-FFF2-40B4-BE49-F238E27FC236}">
                <a16:creationId xmlns:a16="http://schemas.microsoft.com/office/drawing/2014/main" id="{0A7B5F9D-9CD4-EAF4-0D33-9E835FFA1CD2}"/>
              </a:ext>
            </a:extLst>
          </p:cNvPr>
          <p:cNvPicPr>
            <a:picLocks noChangeAspect="1"/>
          </p:cNvPicPr>
          <p:nvPr/>
        </p:nvPicPr>
        <p:blipFill>
          <a:blip r:embed="rId4"/>
          <a:stretch>
            <a:fillRect/>
          </a:stretch>
        </p:blipFill>
        <p:spPr>
          <a:xfrm>
            <a:off x="2890188" y="1646123"/>
            <a:ext cx="2865521" cy="28655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9"/>
        <p:cNvGrpSpPr/>
        <p:nvPr/>
      </p:nvGrpSpPr>
      <p:grpSpPr>
        <a:xfrm>
          <a:off x="0" y="0"/>
          <a:ext cx="0" cy="0"/>
          <a:chOff x="0" y="0"/>
          <a:chExt cx="0" cy="0"/>
        </a:xfrm>
      </p:grpSpPr>
      <p:sp>
        <p:nvSpPr>
          <p:cNvPr id="381" name="Google Shape;381;p50"/>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82" name="Google Shape;382;p50"/>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83" name="Google Shape;383;p50"/>
          <p:cNvSpPr txBox="1">
            <a:spLocks noGrp="1"/>
          </p:cNvSpPr>
          <p:nvPr>
            <p:ph type="ctrTitle"/>
          </p:nvPr>
        </p:nvSpPr>
        <p:spPr>
          <a:xfrm>
            <a:off x="528738" y="469263"/>
            <a:ext cx="8152264" cy="812990"/>
          </a:xfrm>
          <a:prstGeom prst="rect">
            <a:avLst/>
          </a:prstGeom>
          <a:noFill/>
          <a:ln>
            <a:noFill/>
          </a:ln>
        </p:spPr>
        <p:txBody>
          <a:bodyPr spcFirstLastPara="1" wrap="square" lIns="68575" tIns="34275" rIns="68575" bIns="34275" anchor="t" anchorCtr="0">
            <a:noAutofit/>
          </a:bodyPr>
          <a:lstStyle/>
          <a:p>
            <a:pPr marL="0" lvl="0" indent="0" rtl="0">
              <a:lnSpc>
                <a:spcPct val="100000"/>
              </a:lnSpc>
              <a:spcBef>
                <a:spcPts val="0"/>
              </a:spcBef>
              <a:spcAft>
                <a:spcPts val="0"/>
              </a:spcAft>
              <a:buNone/>
            </a:pPr>
            <a:r>
              <a:rPr lang="en" sz="4400" b="1" dirty="0">
                <a:highlight>
                  <a:srgbClr val="FFFFFF"/>
                </a:highlight>
                <a:latin typeface="Calibri" panose="020F0502020204030204" pitchFamily="34" charset="0"/>
                <a:ea typeface="Calibri" panose="020F0502020204030204" pitchFamily="34" charset="0"/>
                <a:cs typeface="Calibri" panose="020F0502020204030204" pitchFamily="34" charset="0"/>
                <a:sym typeface="Roboto"/>
              </a:rPr>
              <a:t>Closing Activity</a:t>
            </a:r>
            <a:endParaRPr lang="en-US" sz="4400" b="1" dirty="0">
              <a:highlight>
                <a:srgbClr val="FFFFFF"/>
              </a:highlight>
              <a:latin typeface="Calibri" panose="020F0502020204030204" pitchFamily="34" charset="0"/>
              <a:ea typeface="Calibri" panose="020F0502020204030204" pitchFamily="34" charset="0"/>
              <a:cs typeface="Calibri" panose="020F0502020204030204" pitchFamily="34" charset="0"/>
            </a:endParaRPr>
          </a:p>
        </p:txBody>
      </p:sp>
      <p:pic>
        <p:nvPicPr>
          <p:cNvPr id="384" name="Google Shape;384;p50"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graphicFrame>
        <p:nvGraphicFramePr>
          <p:cNvPr id="385" name="Google Shape;385;p50"/>
          <p:cNvGraphicFramePr/>
          <p:nvPr>
            <p:extLst>
              <p:ext uri="{D42A27DB-BD31-4B8C-83A1-F6EECF244321}">
                <p14:modId xmlns:p14="http://schemas.microsoft.com/office/powerpoint/2010/main" val="1034419101"/>
              </p:ext>
            </p:extLst>
          </p:nvPr>
        </p:nvGraphicFramePr>
        <p:xfrm>
          <a:off x="552193" y="1637270"/>
          <a:ext cx="8026750" cy="1073477"/>
        </p:xfrm>
        <a:graphic>
          <a:graphicData uri="http://schemas.openxmlformats.org/drawingml/2006/table">
            <a:tbl>
              <a:tblPr>
                <a:noFill/>
                <a:tableStyleId>{F5E8345A-C2F0-43B5-A552-75B8804618FC}</a:tableStyleId>
              </a:tblPr>
              <a:tblGrid>
                <a:gridCol w="2007973">
                  <a:extLst>
                    <a:ext uri="{9D8B030D-6E8A-4147-A177-3AD203B41FA5}">
                      <a16:colId xmlns:a16="http://schemas.microsoft.com/office/drawing/2014/main" val="20000"/>
                    </a:ext>
                  </a:extLst>
                </a:gridCol>
                <a:gridCol w="2054310">
                  <a:extLst>
                    <a:ext uri="{9D8B030D-6E8A-4147-A177-3AD203B41FA5}">
                      <a16:colId xmlns:a16="http://schemas.microsoft.com/office/drawing/2014/main" val="20001"/>
                    </a:ext>
                  </a:extLst>
                </a:gridCol>
                <a:gridCol w="3964467">
                  <a:extLst>
                    <a:ext uri="{9D8B030D-6E8A-4147-A177-3AD203B41FA5}">
                      <a16:colId xmlns:a16="http://schemas.microsoft.com/office/drawing/2014/main" val="20002"/>
                    </a:ext>
                  </a:extLst>
                </a:gridCol>
              </a:tblGrid>
              <a:tr h="1073477">
                <a:tc>
                  <a:txBody>
                    <a:bodyPr/>
                    <a:lstStyle/>
                    <a:p>
                      <a:pPr marL="0" lvl="0" indent="0" algn="l" rtl="0">
                        <a:spcBef>
                          <a:spcPts val="0"/>
                        </a:spcBef>
                        <a:spcAft>
                          <a:spcPts val="0"/>
                        </a:spcAft>
                        <a:buNone/>
                      </a:pPr>
                      <a:r>
                        <a:rPr lang="en" sz="2800" dirty="0">
                          <a:solidFill>
                            <a:schemeClr val="dk1"/>
                          </a:solidFill>
                          <a:latin typeface="Calibri"/>
                        </a:rPr>
                        <a:t>What was the conflict?</a:t>
                      </a:r>
                      <a:endParaRPr sz="2800" dirty="0">
                        <a:solidFill>
                          <a:schemeClr val="dk1"/>
                        </a:solidFill>
                        <a:latin typeface="Calibri"/>
                      </a:endParaRPr>
                    </a:p>
                  </a:txBody>
                  <a:tcPr marL="91425" marR="91425" marT="91425" marB="91425"/>
                </a:tc>
                <a:tc>
                  <a:txBody>
                    <a:bodyPr/>
                    <a:lstStyle/>
                    <a:p>
                      <a:pPr marL="0" lvl="0" indent="0" algn="l" rtl="0">
                        <a:spcBef>
                          <a:spcPts val="0"/>
                        </a:spcBef>
                        <a:spcAft>
                          <a:spcPts val="0"/>
                        </a:spcAft>
                        <a:buNone/>
                      </a:pPr>
                      <a:r>
                        <a:rPr lang="en" sz="2800">
                          <a:solidFill>
                            <a:schemeClr val="dk1"/>
                          </a:solidFill>
                          <a:latin typeface="Calibri"/>
                        </a:rPr>
                        <a:t>How did you resolve it?</a:t>
                      </a:r>
                      <a:endParaRPr sz="2800">
                        <a:solidFill>
                          <a:schemeClr val="dk1"/>
                        </a:solidFill>
                        <a:latin typeface="Calibri"/>
                      </a:endParaRPr>
                    </a:p>
                  </a:txBody>
                  <a:tcPr marL="91425" marR="91425" marT="91425" marB="91425"/>
                </a:tc>
                <a:tc>
                  <a:txBody>
                    <a:bodyPr/>
                    <a:lstStyle/>
                    <a:p>
                      <a:pPr marL="0" lvl="0" indent="0" algn="l" rtl="0">
                        <a:spcBef>
                          <a:spcPts val="0"/>
                        </a:spcBef>
                        <a:spcAft>
                          <a:spcPts val="0"/>
                        </a:spcAft>
                        <a:buNone/>
                      </a:pPr>
                      <a:r>
                        <a:rPr lang="en" sz="2800" dirty="0">
                          <a:solidFill>
                            <a:schemeClr val="dk1"/>
                          </a:solidFill>
                          <a:latin typeface="Calibri"/>
                        </a:rPr>
                        <a:t>What cool-off technique(s) did you use?</a:t>
                      </a:r>
                      <a:endParaRPr sz="2800" dirty="0">
                        <a:solidFill>
                          <a:schemeClr val="dk1"/>
                        </a:solidFill>
                        <a:latin typeface="Calibri"/>
                      </a:endParaRPr>
                    </a:p>
                  </a:txBody>
                  <a:tcPr marL="91425" marR="91425" marT="91425" marB="91425"/>
                </a:tc>
                <a:extLst>
                  <a:ext uri="{0D108BD9-81ED-4DB2-BD59-A6C34878D82A}">
                    <a16:rowId xmlns:a16="http://schemas.microsoft.com/office/drawing/2014/main" val="10000"/>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73C6023-0A37-9E1D-92CD-2468055B22FA}"/>
              </a:ext>
            </a:extLst>
          </p:cNvPr>
          <p:cNvSpPr>
            <a:spLocks noGrp="1"/>
          </p:cNvSpPr>
          <p:nvPr>
            <p:ph type="body" idx="1"/>
          </p:nvPr>
        </p:nvSpPr>
        <p:spPr>
          <a:xfrm>
            <a:off x="628650" y="2145377"/>
            <a:ext cx="7886700" cy="853833"/>
          </a:xfrm>
        </p:spPr>
        <p:txBody>
          <a:bodyPr>
            <a:normAutofit/>
          </a:bodyPr>
          <a:lstStyle/>
          <a:p>
            <a:pPr marL="139700" indent="0" algn="ctr">
              <a:buNone/>
            </a:pPr>
            <a:r>
              <a:rPr lang="en-US" sz="4400" b="1" dirty="0">
                <a:latin typeface="Calibri Light"/>
              </a:rPr>
              <a:t>All done, great job!</a:t>
            </a:r>
          </a:p>
        </p:txBody>
      </p:sp>
      <p:sp>
        <p:nvSpPr>
          <p:cNvPr id="5" name="Google Shape;351;p47">
            <a:extLst>
              <a:ext uri="{FF2B5EF4-FFF2-40B4-BE49-F238E27FC236}">
                <a16:creationId xmlns:a16="http://schemas.microsoft.com/office/drawing/2014/main" id="{8AA23543-2D9D-A215-53B1-E39F7AF23378}"/>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7" name="Google Shape;354;p47" descr="A bee with wings and a shield&#10;&#10;Description automatically generated with medium confidence">
            <a:extLst>
              <a:ext uri="{FF2B5EF4-FFF2-40B4-BE49-F238E27FC236}">
                <a16:creationId xmlns:a16="http://schemas.microsoft.com/office/drawing/2014/main" id="{EDE5250C-F2E8-D82F-20CB-8AC05C1A39FF}"/>
              </a:ext>
            </a:extLst>
          </p:cNvPr>
          <p:cNvPicPr preferRelativeResize="0"/>
          <p:nvPr/>
        </p:nvPicPr>
        <p:blipFill rotWithShape="1">
          <a:blip r:embed="rId2">
            <a:alphaModFix/>
          </a:blip>
          <a:srcRect/>
          <a:stretch/>
        </p:blipFill>
        <p:spPr>
          <a:xfrm>
            <a:off x="7666980" y="3692811"/>
            <a:ext cx="952417" cy="952417"/>
          </a:xfrm>
          <a:prstGeom prst="rect">
            <a:avLst/>
          </a:prstGeom>
          <a:noFill/>
          <a:ln>
            <a:noFill/>
          </a:ln>
        </p:spPr>
      </p:pic>
    </p:spTree>
    <p:extLst>
      <p:ext uri="{BB962C8B-B14F-4D97-AF65-F5344CB8AC3E}">
        <p14:creationId xmlns:p14="http://schemas.microsoft.com/office/powerpoint/2010/main" val="29011819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b84f0c1-b81e-4a79-9b48-a655cf54ff86">
      <Terms xmlns="http://schemas.microsoft.com/office/infopath/2007/PartnerControls"/>
    </lcf76f155ced4ddcb4097134ff3c332f>
    <TaxCatchAll xmlns="c4d35652-c855-4275-af1e-b545f515243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9A666223B80EB4BBCB944FC1275BF90" ma:contentTypeVersion="15" ma:contentTypeDescription="Create a new document." ma:contentTypeScope="" ma:versionID="6abb7e980006e8eb0f22d447dc31ed2f">
  <xsd:schema xmlns:xsd="http://www.w3.org/2001/XMLSchema" xmlns:xs="http://www.w3.org/2001/XMLSchema" xmlns:p="http://schemas.microsoft.com/office/2006/metadata/properties" xmlns:ns2="8b84f0c1-b81e-4a79-9b48-a655cf54ff86" xmlns:ns3="c4d35652-c855-4275-af1e-b545f515243e" targetNamespace="http://schemas.microsoft.com/office/2006/metadata/properties" ma:root="true" ma:fieldsID="82b2efa37f68cb0b7731541c43151827" ns2:_="" ns3:_="">
    <xsd:import namespace="8b84f0c1-b81e-4a79-9b48-a655cf54ff86"/>
    <xsd:import namespace="c4d35652-c855-4275-af1e-b545f51524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4f0c1-b81e-4a79-9b48-a655cf54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35652-c855-4275-af1e-b545f51524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de985f8-6184-4dad-89e4-85d6aafd1da4}" ma:internalName="TaxCatchAll" ma:showField="CatchAllData" ma:web="c4d35652-c855-4275-af1e-b545f51524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8A456E-F7A2-42E2-BAB4-6D55A9F1763A}">
  <ds:schemaRefs>
    <ds:schemaRef ds:uri="8b84f0c1-b81e-4a79-9b48-a655cf54ff86"/>
    <ds:schemaRef ds:uri="http://purl.org/dc/dcmitype/"/>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http://www.w3.org/XML/1998/namespace"/>
    <ds:schemaRef ds:uri="http://schemas.microsoft.com/office/infopath/2007/PartnerControls"/>
    <ds:schemaRef ds:uri="c4d35652-c855-4275-af1e-b545f515243e"/>
    <ds:schemaRef ds:uri="http://purl.org/dc/terms/"/>
  </ds:schemaRefs>
</ds:datastoreItem>
</file>

<file path=customXml/itemProps2.xml><?xml version="1.0" encoding="utf-8"?>
<ds:datastoreItem xmlns:ds="http://schemas.openxmlformats.org/officeDocument/2006/customXml" ds:itemID="{4F280EF8-F07A-4FB8-B6A0-DF651DC266B4}">
  <ds:schemaRefs>
    <ds:schemaRef ds:uri="http://schemas.microsoft.com/sharepoint/v3/contenttype/forms"/>
  </ds:schemaRefs>
</ds:datastoreItem>
</file>

<file path=customXml/itemProps3.xml><?xml version="1.0" encoding="utf-8"?>
<ds:datastoreItem xmlns:ds="http://schemas.openxmlformats.org/officeDocument/2006/customXml" ds:itemID="{5CAC8905-30D0-4C1D-B150-C0F2235BDB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84f0c1-b81e-4a79-9b48-a655cf54ff86"/>
    <ds:schemaRef ds:uri="c4d35652-c855-4275-af1e-b545f51524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560</Words>
  <Application>Microsoft Office PowerPoint</Application>
  <PresentationFormat>On-screen Show (16:9)</PresentationFormat>
  <Paragraphs>47</Paragraphs>
  <Slides>28</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Roboto</vt:lpstr>
      <vt:lpstr>Calibri</vt:lpstr>
      <vt:lpstr>Arial</vt:lpstr>
      <vt:lpstr>Calibri Light</vt:lpstr>
      <vt:lpstr>Office Theme</vt:lpstr>
      <vt:lpstr>Self-Discipline/ Alternatives to Fighting Third Grade Lesson 5  </vt:lpstr>
      <vt:lpstr>Be aware of your surroundings, respect others’ space, and stay in your own area.</vt:lpstr>
      <vt:lpstr>Use indoor voices, be mindful of noise levels.</vt:lpstr>
      <vt:lpstr>Keep our eyes and ears open! And be ready to participate!</vt:lpstr>
      <vt:lpstr>Be prepared to problem solve, ask questions, and contribute to the lesson.</vt:lpstr>
      <vt:lpstr>What is a conflict? </vt:lpstr>
      <vt:lpstr>A conflict is like a disagreement or problem between people. </vt:lpstr>
      <vt:lpstr>What is self-discipline?</vt:lpstr>
      <vt:lpstr>Self-discipline means being in charge of your actions, making good choices, and doing what you need to do, even when it's hard.  </vt:lpstr>
      <vt:lpstr>What is a trigger?</vt:lpstr>
      <vt:lpstr>A trigger is like a button that starts a conflict. It could be something someone says or does.</vt:lpstr>
      <vt:lpstr>Activity: Let’s identify some common triggers that can lead to conflicts.</vt:lpstr>
      <vt:lpstr>Scenario 1: Miscommunication </vt:lpstr>
      <vt:lpstr>Miscommunication happens when people don't understand each other correctly and it can lead to disagreements or confusion.</vt:lpstr>
      <vt:lpstr>Scenario 2: Competition for resources </vt:lpstr>
      <vt:lpstr>Competition for resources means people want the same things but there are not enough for everyone, which can cause disagreements.</vt:lpstr>
      <vt:lpstr>Scenario 3: Different perspectives </vt:lpstr>
      <vt:lpstr>Different perspectives occur when people see things differently or have different opinions.</vt:lpstr>
      <vt:lpstr>Scenario 4: Unfair treatment </vt:lpstr>
      <vt:lpstr>Unfair treatment means when someone is not treated the same way as others, which can make them feel upset or left out.</vt:lpstr>
      <vt:lpstr>Scenario 5: Violation of personal space </vt:lpstr>
      <vt:lpstr>Personal space is violated when someone gets too close or touches another person when they don't want them to.</vt:lpstr>
      <vt:lpstr>Activity:  Think-Pair-Share</vt:lpstr>
      <vt:lpstr>Cool-off techniques</vt:lpstr>
      <vt:lpstr>Let’s practice!</vt:lpstr>
      <vt:lpstr>Strategies to avoid conflict</vt:lpstr>
      <vt:lpstr>Closing Activity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Self-Discipline Alternatives to Fighting Third Grade </dc:title>
  <cp:lastModifiedBy>Anderson, Dannie (DCJS)</cp:lastModifiedBy>
  <cp:revision>40</cp:revision>
  <dcterms:modified xsi:type="dcterms:W3CDTF">2024-07-23T18:03:34Z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0x01010089A666223B80EB4BBCB944FC1275BF90</vt:lpwstr>
  </property>
  <property fmtid="{D5CDD505-2E9C-101B-9397-08002B2CF9AE}" pid="3" name="MediaServiceImageTags">
    <vt:lpwstr/>
  </property>
  <property fmtid="{D5CDD505-2E9C-101B-9397-08002B2CF9AE}" pid="4" name="ArticulateGUID">
    <vt:lpwstr>36A64B46-BAFC-404B-8D44-DE1230DCDB9F</vt:lpwstr>
  </property>
  <property fmtid="{D5CDD505-2E9C-101B-9397-08002B2CF9AE}" pid="5" name="ArticulatePath">
    <vt:lpwstr>https://jmuedu.sharepoint.com/sites/PublicSafetyProject/Shared Documents/Media/Media- Grade 3/02 Discipline_Alternatives to Fighting</vt:lpwstr>
  </property>
</Properties>
</file>