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78" r:id="rId2"/>
    <p:sldId id="279" r:id="rId3"/>
    <p:sldId id="258" r:id="rId4"/>
    <p:sldId id="285" r:id="rId5"/>
    <p:sldId id="256" r:id="rId6"/>
    <p:sldId id="257" r:id="rId7"/>
    <p:sldId id="332" r:id="rId8"/>
    <p:sldId id="333" r:id="rId9"/>
    <p:sldId id="335" r:id="rId10"/>
    <p:sldId id="334" r:id="rId11"/>
    <p:sldId id="268" r:id="rId12"/>
    <p:sldId id="260" r:id="rId13"/>
    <p:sldId id="261" r:id="rId14"/>
    <p:sldId id="262" r:id="rId15"/>
    <p:sldId id="346" r:id="rId16"/>
    <p:sldId id="274" r:id="rId17"/>
    <p:sldId id="264" r:id="rId18"/>
    <p:sldId id="276" r:id="rId19"/>
    <p:sldId id="348" r:id="rId20"/>
    <p:sldId id="347" r:id="rId21"/>
    <p:sldId id="349" r:id="rId22"/>
    <p:sldId id="350" r:id="rId23"/>
    <p:sldId id="351" r:id="rId24"/>
    <p:sldId id="352" r:id="rId25"/>
    <p:sldId id="353" r:id="rId26"/>
    <p:sldId id="354" r:id="rId27"/>
    <p:sldId id="337" r:id="rId28"/>
    <p:sldId id="267" r:id="rId29"/>
    <p:sldId id="288" r:id="rId30"/>
    <p:sldId id="286" r:id="rId31"/>
    <p:sldId id="289" r:id="rId32"/>
    <p:sldId id="292" r:id="rId33"/>
    <p:sldId id="290" r:id="rId34"/>
    <p:sldId id="291" r:id="rId35"/>
    <p:sldId id="338" r:id="rId36"/>
    <p:sldId id="294" r:id="rId37"/>
    <p:sldId id="296" r:id="rId38"/>
    <p:sldId id="297" r:id="rId39"/>
    <p:sldId id="298" r:id="rId40"/>
    <p:sldId id="301" r:id="rId41"/>
    <p:sldId id="299" r:id="rId42"/>
    <p:sldId id="300" r:id="rId43"/>
    <p:sldId id="303" r:id="rId44"/>
    <p:sldId id="305" r:id="rId45"/>
    <p:sldId id="306" r:id="rId46"/>
    <p:sldId id="321" r:id="rId47"/>
    <p:sldId id="307" r:id="rId48"/>
    <p:sldId id="311" r:id="rId49"/>
    <p:sldId id="344" r:id="rId50"/>
    <p:sldId id="309" r:id="rId51"/>
    <p:sldId id="308" r:id="rId52"/>
    <p:sldId id="310" r:id="rId53"/>
    <p:sldId id="312" r:id="rId54"/>
    <p:sldId id="313" r:id="rId55"/>
    <p:sldId id="345" r:id="rId56"/>
    <p:sldId id="340" r:id="rId57"/>
    <p:sldId id="314" r:id="rId58"/>
    <p:sldId id="339" r:id="rId59"/>
    <p:sldId id="316" r:id="rId60"/>
    <p:sldId id="341" r:id="rId61"/>
    <p:sldId id="317" r:id="rId62"/>
    <p:sldId id="319" r:id="rId63"/>
    <p:sldId id="342" r:id="rId64"/>
    <p:sldId id="320" r:id="rId65"/>
    <p:sldId id="322" r:id="rId66"/>
    <p:sldId id="343" r:id="rId67"/>
    <p:sldId id="323" r:id="rId68"/>
    <p:sldId id="324" r:id="rId69"/>
    <p:sldId id="331" r:id="rId70"/>
    <p:sldId id="325" r:id="rId71"/>
    <p:sldId id="326" r:id="rId72"/>
    <p:sldId id="327" r:id="rId73"/>
    <p:sldId id="328" r:id="rId74"/>
    <p:sldId id="329" r:id="rId75"/>
    <p:sldId id="330" r:id="rId76"/>
    <p:sldId id="293" r:id="rId77"/>
    <p:sldId id="265"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2" autoAdjust="0"/>
    <p:restoredTop sz="94660"/>
  </p:normalViewPr>
  <p:slideViewPr>
    <p:cSldViewPr snapToGrid="0">
      <p:cViewPr varScale="1">
        <p:scale>
          <a:sx n="103" d="100"/>
          <a:sy n="103" d="100"/>
        </p:scale>
        <p:origin x="58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9021CF-818D-479A-B8BE-2EF89EFE9798}" type="datetimeFigureOut">
              <a:rPr lang="en-US" smtClean="0"/>
              <a:t>3/2/2021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A4B14-EA01-425F-91F3-4A17184C784E}" type="slidenum">
              <a:rPr lang="en-US" smtClean="0"/>
              <a:t>‹#›</a:t>
            </a:fld>
            <a:endParaRPr lang="en-US"/>
          </a:p>
        </p:txBody>
      </p:sp>
    </p:spTree>
    <p:extLst>
      <p:ext uri="{BB962C8B-B14F-4D97-AF65-F5344CB8AC3E}">
        <p14:creationId xmlns:p14="http://schemas.microsoft.com/office/powerpoint/2010/main" val="3974701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VOCA, Victim</a:t>
            </a:r>
            <a:r>
              <a:rPr lang="en-US" baseline="0" dirty="0" smtClean="0"/>
              <a:t>s of Crime Act funding supports a large portion of the Victim Witness grant program. In the interest of transparency, we wanted to give you an overview and update of the status of VOCA Funding. </a:t>
            </a:r>
          </a:p>
          <a:p>
            <a:endParaRPr lang="en-US" baseline="0" dirty="0" smtClean="0"/>
          </a:p>
          <a:p>
            <a:r>
              <a:rPr lang="en-US" dirty="0" smtClean="0"/>
              <a:t>VOCA funded out of the federal Crime Victims Fund, which is supported by fines and penalties from federal criminal convictions. </a:t>
            </a:r>
          </a:p>
          <a:p>
            <a:r>
              <a:rPr lang="en-US" dirty="0" smtClean="0"/>
              <a:t>The amount of funding from the </a:t>
            </a:r>
            <a:r>
              <a:rPr lang="en-US" dirty="0" err="1" smtClean="0"/>
              <a:t>CVF</a:t>
            </a:r>
            <a:r>
              <a:rPr lang="en-US" dirty="0" smtClean="0"/>
              <a:t> allocated to the states is set by congress in the Appropriations</a:t>
            </a:r>
            <a:r>
              <a:rPr lang="en-US" baseline="0" dirty="0" smtClean="0"/>
              <a:t> Act </a:t>
            </a:r>
            <a:r>
              <a:rPr lang="en-US" dirty="0" smtClean="0"/>
              <a:t>and referred to as the “VOCA Cap”</a:t>
            </a:r>
          </a:p>
          <a:p>
            <a:endParaRPr lang="en-US" dirty="0" smtClean="0"/>
          </a:p>
          <a:p>
            <a:r>
              <a:rPr lang="en-US" dirty="0" smtClean="0"/>
              <a:t>VOCA finding has swung up and down wildly in the last 5 years or so.  We’re now at a point where obligations on the crime victims fund outweigh deposits and there are sustainability concerns. </a:t>
            </a:r>
          </a:p>
          <a:p>
            <a:endParaRPr lang="en-US" dirty="0"/>
          </a:p>
        </p:txBody>
      </p:sp>
      <p:sp>
        <p:nvSpPr>
          <p:cNvPr id="4" name="Slide Number Placeholder 3"/>
          <p:cNvSpPr>
            <a:spLocks noGrp="1"/>
          </p:cNvSpPr>
          <p:nvPr>
            <p:ph type="sldNum" sz="quarter" idx="10"/>
          </p:nvPr>
        </p:nvSpPr>
        <p:spPr/>
        <p:txBody>
          <a:bodyPr/>
          <a:lstStyle/>
          <a:p>
            <a:fld id="{ED9A4B14-EA01-425F-91F3-4A17184C784E}" type="slidenum">
              <a:rPr lang="en-US" smtClean="0"/>
              <a:t>7</a:t>
            </a:fld>
            <a:endParaRPr lang="en-US"/>
          </a:p>
        </p:txBody>
      </p:sp>
    </p:spTree>
    <p:extLst>
      <p:ext uri="{BB962C8B-B14F-4D97-AF65-F5344CB8AC3E}">
        <p14:creationId xmlns:p14="http://schemas.microsoft.com/office/powerpoint/2010/main" val="757675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Indicate</a:t>
            </a:r>
            <a:r>
              <a:rPr lang="en-US" baseline="0" dirty="0" smtClean="0"/>
              <a:t> with a Yes or No.  </a:t>
            </a:r>
            <a:endParaRPr lang="en-US" dirty="0"/>
          </a:p>
        </p:txBody>
      </p:sp>
      <p:sp>
        <p:nvSpPr>
          <p:cNvPr id="4" name="Slide Number Placeholder 3"/>
          <p:cNvSpPr>
            <a:spLocks noGrp="1"/>
          </p:cNvSpPr>
          <p:nvPr>
            <p:ph type="sldNum" sz="quarter" idx="10"/>
          </p:nvPr>
        </p:nvSpPr>
        <p:spPr/>
        <p:txBody>
          <a:bodyPr/>
          <a:lstStyle/>
          <a:p>
            <a:fld id="{ED9A4B14-EA01-425F-91F3-4A17184C784E}" type="slidenum">
              <a:rPr lang="en-US" smtClean="0"/>
              <a:t>25</a:t>
            </a:fld>
            <a:endParaRPr lang="en-US"/>
          </a:p>
        </p:txBody>
      </p:sp>
    </p:spTree>
    <p:extLst>
      <p:ext uri="{BB962C8B-B14F-4D97-AF65-F5344CB8AC3E}">
        <p14:creationId xmlns:p14="http://schemas.microsoft.com/office/powerpoint/2010/main" val="3297704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sections of</a:t>
            </a:r>
            <a:r>
              <a:rPr lang="en-US" baseline="0" dirty="0" smtClean="0"/>
              <a:t> CRC:  Project Information, Director Certification, and Project Administrator Certification.  Ensure that state or local policies and procedures are followed or developed in providing the authorized individual is listed in the section.  </a:t>
            </a:r>
            <a:endParaRPr lang="en-US" dirty="0"/>
          </a:p>
        </p:txBody>
      </p:sp>
      <p:sp>
        <p:nvSpPr>
          <p:cNvPr id="4" name="Slide Number Placeholder 3"/>
          <p:cNvSpPr>
            <a:spLocks noGrp="1"/>
          </p:cNvSpPr>
          <p:nvPr>
            <p:ph type="sldNum" sz="quarter" idx="10"/>
          </p:nvPr>
        </p:nvSpPr>
        <p:spPr/>
        <p:txBody>
          <a:bodyPr/>
          <a:lstStyle/>
          <a:p>
            <a:fld id="{ED9A4B14-EA01-425F-91F3-4A17184C784E}" type="slidenum">
              <a:rPr lang="en-US" smtClean="0"/>
              <a:t>26</a:t>
            </a:fld>
            <a:endParaRPr lang="en-US"/>
          </a:p>
        </p:txBody>
      </p:sp>
    </p:spTree>
    <p:extLst>
      <p:ext uri="{BB962C8B-B14F-4D97-AF65-F5344CB8AC3E}">
        <p14:creationId xmlns:p14="http://schemas.microsoft.com/office/powerpoint/2010/main" val="1371586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is being done to estimate what the new Cap amount means for individual state awards. There’s not a direct correlation, but it’s enough information</a:t>
            </a:r>
            <a:r>
              <a:rPr lang="en-US" baseline="0" dirty="0" smtClean="0"/>
              <a:t> to make an estimate. </a:t>
            </a:r>
            <a:endParaRPr lang="en-US" dirty="0"/>
          </a:p>
        </p:txBody>
      </p:sp>
      <p:sp>
        <p:nvSpPr>
          <p:cNvPr id="4" name="Slide Number Placeholder 3"/>
          <p:cNvSpPr>
            <a:spLocks noGrp="1"/>
          </p:cNvSpPr>
          <p:nvPr>
            <p:ph type="sldNum" sz="quarter" idx="10"/>
          </p:nvPr>
        </p:nvSpPr>
        <p:spPr/>
        <p:txBody>
          <a:bodyPr/>
          <a:lstStyle/>
          <a:p>
            <a:fld id="{6C9EDBEA-EA2E-4DC4-8105-E3871835A9DA}" type="slidenum">
              <a:rPr lang="en-US" smtClean="0"/>
              <a:t>9</a:t>
            </a:fld>
            <a:endParaRPr lang="en-US" dirty="0"/>
          </a:p>
        </p:txBody>
      </p:sp>
    </p:spTree>
    <p:extLst>
      <p:ext uri="{BB962C8B-B14F-4D97-AF65-F5344CB8AC3E}">
        <p14:creationId xmlns:p14="http://schemas.microsoft.com/office/powerpoint/2010/main" val="760047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open </a:t>
            </a:r>
            <a:r>
              <a:rPr lang="en-US" dirty="0" err="1" smtClean="0"/>
              <a:t>VSGP</a:t>
            </a:r>
            <a:r>
              <a:rPr lang="en-US" dirty="0" smtClean="0"/>
              <a:t> solicitation had decreased available funding</a:t>
            </a:r>
            <a:r>
              <a:rPr lang="en-US" baseline="0" dirty="0" smtClean="0"/>
              <a:t> but we were able to have level funding for non-competitive grants programs. </a:t>
            </a:r>
            <a:r>
              <a:rPr lang="en-US" dirty="0" smtClean="0"/>
              <a:t>Anticipate future decreases in the years coming. The current amount of funds allocated</a:t>
            </a:r>
            <a:r>
              <a:rPr lang="en-US" baseline="0" dirty="0" smtClean="0"/>
              <a:t> is </a:t>
            </a:r>
            <a:r>
              <a:rPr lang="en-US" baseline="0" smtClean="0"/>
              <a:t>not sustainable. </a:t>
            </a:r>
            <a:endParaRPr lang="en-US" dirty="0" smtClean="0"/>
          </a:p>
          <a:p>
            <a:endParaRPr lang="en-US" dirty="0"/>
          </a:p>
        </p:txBody>
      </p:sp>
      <p:sp>
        <p:nvSpPr>
          <p:cNvPr id="4" name="Slide Number Placeholder 3"/>
          <p:cNvSpPr>
            <a:spLocks noGrp="1"/>
          </p:cNvSpPr>
          <p:nvPr>
            <p:ph type="sldNum" sz="quarter" idx="10"/>
          </p:nvPr>
        </p:nvSpPr>
        <p:spPr/>
        <p:txBody>
          <a:bodyPr/>
          <a:lstStyle/>
          <a:p>
            <a:fld id="{ED9A4B14-EA01-425F-91F3-4A17184C784E}" type="slidenum">
              <a:rPr lang="en-US" smtClean="0"/>
              <a:t>10</a:t>
            </a:fld>
            <a:endParaRPr lang="en-US"/>
          </a:p>
        </p:txBody>
      </p:sp>
    </p:spTree>
    <p:extLst>
      <p:ext uri="{BB962C8B-B14F-4D97-AF65-F5344CB8AC3E}">
        <p14:creationId xmlns:p14="http://schemas.microsoft.com/office/powerpoint/2010/main" val="690063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Upload additional documentation required by the grant program.</a:t>
            </a:r>
            <a:r>
              <a:rPr lang="en-US" baseline="0" dirty="0" smtClean="0"/>
              <a:t>  The description should explain the information provided in the file.  Use the attachments tab to access uploading feature for documents related to your application completion.  </a:t>
            </a:r>
            <a:endParaRPr lang="en-US" dirty="0"/>
          </a:p>
        </p:txBody>
      </p:sp>
      <p:sp>
        <p:nvSpPr>
          <p:cNvPr id="4" name="Slide Number Placeholder 3"/>
          <p:cNvSpPr>
            <a:spLocks noGrp="1"/>
          </p:cNvSpPr>
          <p:nvPr>
            <p:ph type="sldNum" sz="quarter" idx="10"/>
          </p:nvPr>
        </p:nvSpPr>
        <p:spPr/>
        <p:txBody>
          <a:bodyPr/>
          <a:lstStyle/>
          <a:p>
            <a:fld id="{ED9A4B14-EA01-425F-91F3-4A17184C784E}" type="slidenum">
              <a:rPr lang="en-US" smtClean="0"/>
              <a:t>17</a:t>
            </a:fld>
            <a:endParaRPr lang="en-US"/>
          </a:p>
        </p:txBody>
      </p:sp>
    </p:spTree>
    <p:extLst>
      <p:ext uri="{BB962C8B-B14F-4D97-AF65-F5344CB8AC3E}">
        <p14:creationId xmlns:p14="http://schemas.microsoft.com/office/powerpoint/2010/main" val="4059132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Demographics can</a:t>
            </a:r>
            <a:r>
              <a:rPr lang="en-US" baseline="0" dirty="0" smtClean="0"/>
              <a:t> be summarized as this is a projection.  </a:t>
            </a:r>
            <a:endParaRPr lang="en-US" dirty="0"/>
          </a:p>
        </p:txBody>
      </p:sp>
      <p:sp>
        <p:nvSpPr>
          <p:cNvPr id="4" name="Slide Number Placeholder 3"/>
          <p:cNvSpPr>
            <a:spLocks noGrp="1"/>
          </p:cNvSpPr>
          <p:nvPr>
            <p:ph type="sldNum" sz="quarter" idx="10"/>
          </p:nvPr>
        </p:nvSpPr>
        <p:spPr/>
        <p:txBody>
          <a:bodyPr/>
          <a:lstStyle/>
          <a:p>
            <a:fld id="{ED9A4B14-EA01-425F-91F3-4A17184C784E}" type="slidenum">
              <a:rPr lang="en-US" smtClean="0"/>
              <a:t>18</a:t>
            </a:fld>
            <a:endParaRPr lang="en-US"/>
          </a:p>
        </p:txBody>
      </p:sp>
    </p:spTree>
    <p:extLst>
      <p:ext uri="{BB962C8B-B14F-4D97-AF65-F5344CB8AC3E}">
        <p14:creationId xmlns:p14="http://schemas.microsoft.com/office/powerpoint/2010/main" val="811927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can include summary demographic information.</a:t>
            </a:r>
          </a:p>
          <a:p>
            <a:endParaRPr lang="en-US" dirty="0"/>
          </a:p>
        </p:txBody>
      </p:sp>
      <p:sp>
        <p:nvSpPr>
          <p:cNvPr id="4" name="Slide Number Placeholder 3"/>
          <p:cNvSpPr>
            <a:spLocks noGrp="1"/>
          </p:cNvSpPr>
          <p:nvPr>
            <p:ph type="sldNum" sz="quarter" idx="10"/>
          </p:nvPr>
        </p:nvSpPr>
        <p:spPr/>
        <p:txBody>
          <a:bodyPr/>
          <a:lstStyle/>
          <a:p>
            <a:fld id="{ED9A4B14-EA01-425F-91F3-4A17184C784E}" type="slidenum">
              <a:rPr lang="en-US" smtClean="0"/>
              <a:t>19</a:t>
            </a:fld>
            <a:endParaRPr lang="en-US"/>
          </a:p>
        </p:txBody>
      </p:sp>
    </p:spTree>
    <p:extLst>
      <p:ext uri="{BB962C8B-B14F-4D97-AF65-F5344CB8AC3E}">
        <p14:creationId xmlns:p14="http://schemas.microsoft.com/office/powerpoint/2010/main" val="256126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Continued sustainability of project funding is provided through VOCA and the Virginia Crime Victim Fund. </a:t>
            </a:r>
          </a:p>
          <a:p>
            <a:endParaRPr lang="en-US" dirty="0"/>
          </a:p>
        </p:txBody>
      </p:sp>
      <p:sp>
        <p:nvSpPr>
          <p:cNvPr id="4" name="Slide Number Placeholder 3"/>
          <p:cNvSpPr>
            <a:spLocks noGrp="1"/>
          </p:cNvSpPr>
          <p:nvPr>
            <p:ph type="sldNum" sz="quarter" idx="10"/>
          </p:nvPr>
        </p:nvSpPr>
        <p:spPr/>
        <p:txBody>
          <a:bodyPr/>
          <a:lstStyle/>
          <a:p>
            <a:fld id="{ED9A4B14-EA01-425F-91F3-4A17184C784E}" type="slidenum">
              <a:rPr lang="en-US" smtClean="0"/>
              <a:t>20</a:t>
            </a:fld>
            <a:endParaRPr lang="en-US"/>
          </a:p>
        </p:txBody>
      </p:sp>
    </p:spTree>
    <p:extLst>
      <p:ext uri="{BB962C8B-B14F-4D97-AF65-F5344CB8AC3E}">
        <p14:creationId xmlns:p14="http://schemas.microsoft.com/office/powerpoint/2010/main" val="114131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Office for Victims of Crime (OVC) has identified the following priority areas for VOCA funding. Applicants are encouraged to maintain, develop, or expand initiatives addressing the following priority areas. </a:t>
            </a:r>
            <a:endParaRPr lang="en-US" dirty="0"/>
          </a:p>
        </p:txBody>
      </p:sp>
      <p:sp>
        <p:nvSpPr>
          <p:cNvPr id="4" name="Slide Number Placeholder 3"/>
          <p:cNvSpPr>
            <a:spLocks noGrp="1"/>
          </p:cNvSpPr>
          <p:nvPr>
            <p:ph type="sldNum" sz="quarter" idx="10"/>
          </p:nvPr>
        </p:nvSpPr>
        <p:spPr/>
        <p:txBody>
          <a:bodyPr/>
          <a:lstStyle/>
          <a:p>
            <a:fld id="{ED9A4B14-EA01-425F-91F3-4A17184C784E}" type="slidenum">
              <a:rPr lang="en-US" smtClean="0"/>
              <a:t>21</a:t>
            </a:fld>
            <a:endParaRPr lang="en-US"/>
          </a:p>
        </p:txBody>
      </p:sp>
    </p:spTree>
    <p:extLst>
      <p:ext uri="{BB962C8B-B14F-4D97-AF65-F5344CB8AC3E}">
        <p14:creationId xmlns:p14="http://schemas.microsoft.com/office/powerpoint/2010/main" val="3013065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every victim will receive every services.  There are (5) service objective</a:t>
            </a:r>
            <a:r>
              <a:rPr lang="en-US" baseline="0" dirty="0" smtClean="0"/>
              <a:t> </a:t>
            </a:r>
            <a:r>
              <a:rPr lang="en-US" dirty="0" smtClean="0"/>
              <a:t>sections with multiple</a:t>
            </a:r>
            <a:r>
              <a:rPr lang="en-US" baseline="0" dirty="0" smtClean="0"/>
              <a:t> services under each service objective for </a:t>
            </a:r>
            <a:r>
              <a:rPr lang="en-US" dirty="0" smtClean="0"/>
              <a:t>direct service victims.  Eight</a:t>
            </a:r>
            <a:r>
              <a:rPr lang="en-US" baseline="0" dirty="0" smtClean="0"/>
              <a:t> services for witnesses.  </a:t>
            </a:r>
            <a:endParaRPr lang="en-US" dirty="0"/>
          </a:p>
        </p:txBody>
      </p:sp>
      <p:sp>
        <p:nvSpPr>
          <p:cNvPr id="4" name="Slide Number Placeholder 3"/>
          <p:cNvSpPr>
            <a:spLocks noGrp="1"/>
          </p:cNvSpPr>
          <p:nvPr>
            <p:ph type="sldNum" sz="quarter" idx="10"/>
          </p:nvPr>
        </p:nvSpPr>
        <p:spPr/>
        <p:txBody>
          <a:bodyPr/>
          <a:lstStyle/>
          <a:p>
            <a:fld id="{ED9A4B14-EA01-425F-91F3-4A17184C784E}" type="slidenum">
              <a:rPr lang="en-US" smtClean="0"/>
              <a:t>23</a:t>
            </a:fld>
            <a:endParaRPr lang="en-US"/>
          </a:p>
        </p:txBody>
      </p:sp>
    </p:spTree>
    <p:extLst>
      <p:ext uri="{BB962C8B-B14F-4D97-AF65-F5344CB8AC3E}">
        <p14:creationId xmlns:p14="http://schemas.microsoft.com/office/powerpoint/2010/main" val="2820325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7C6C4B-72FB-4AE8-BD7B-41D207DDDD5F}"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B5506-5EFE-46A1-B359-A540F44D4F29}" type="slidenum">
              <a:rPr lang="en-US" smtClean="0"/>
              <a:t>‹#›</a:t>
            </a:fld>
            <a:endParaRPr lang="en-US"/>
          </a:p>
        </p:txBody>
      </p:sp>
    </p:spTree>
    <p:extLst>
      <p:ext uri="{BB962C8B-B14F-4D97-AF65-F5344CB8AC3E}">
        <p14:creationId xmlns:p14="http://schemas.microsoft.com/office/powerpoint/2010/main" val="242930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C6C4B-72FB-4AE8-BD7B-41D207DDDD5F}"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B5506-5EFE-46A1-B359-A540F44D4F29}" type="slidenum">
              <a:rPr lang="en-US" smtClean="0"/>
              <a:t>‹#›</a:t>
            </a:fld>
            <a:endParaRPr lang="en-US"/>
          </a:p>
        </p:txBody>
      </p:sp>
    </p:spTree>
    <p:extLst>
      <p:ext uri="{BB962C8B-B14F-4D97-AF65-F5344CB8AC3E}">
        <p14:creationId xmlns:p14="http://schemas.microsoft.com/office/powerpoint/2010/main" val="2906833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C6C4B-72FB-4AE8-BD7B-41D207DDDD5F}"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B5506-5EFE-46A1-B359-A540F44D4F29}" type="slidenum">
              <a:rPr lang="en-US" smtClean="0"/>
              <a:t>‹#›</a:t>
            </a:fld>
            <a:endParaRPr lang="en-US"/>
          </a:p>
        </p:txBody>
      </p:sp>
    </p:spTree>
    <p:extLst>
      <p:ext uri="{BB962C8B-B14F-4D97-AF65-F5344CB8AC3E}">
        <p14:creationId xmlns:p14="http://schemas.microsoft.com/office/powerpoint/2010/main" val="1115980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C6C4B-72FB-4AE8-BD7B-41D207DDDD5F}"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B5506-5EFE-46A1-B359-A540F44D4F29}" type="slidenum">
              <a:rPr lang="en-US" smtClean="0"/>
              <a:t>‹#›</a:t>
            </a:fld>
            <a:endParaRPr lang="en-US"/>
          </a:p>
        </p:txBody>
      </p:sp>
    </p:spTree>
    <p:extLst>
      <p:ext uri="{BB962C8B-B14F-4D97-AF65-F5344CB8AC3E}">
        <p14:creationId xmlns:p14="http://schemas.microsoft.com/office/powerpoint/2010/main" val="3033640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7C6C4B-72FB-4AE8-BD7B-41D207DDDD5F}"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FB5506-5EFE-46A1-B359-A540F44D4F29}" type="slidenum">
              <a:rPr lang="en-US" smtClean="0"/>
              <a:t>‹#›</a:t>
            </a:fld>
            <a:endParaRPr lang="en-US"/>
          </a:p>
        </p:txBody>
      </p:sp>
    </p:spTree>
    <p:extLst>
      <p:ext uri="{BB962C8B-B14F-4D97-AF65-F5344CB8AC3E}">
        <p14:creationId xmlns:p14="http://schemas.microsoft.com/office/powerpoint/2010/main" val="2295844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7C6C4B-72FB-4AE8-BD7B-41D207DDDD5F}"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FB5506-5EFE-46A1-B359-A540F44D4F29}" type="slidenum">
              <a:rPr lang="en-US" smtClean="0"/>
              <a:t>‹#›</a:t>
            </a:fld>
            <a:endParaRPr lang="en-US"/>
          </a:p>
        </p:txBody>
      </p:sp>
    </p:spTree>
    <p:extLst>
      <p:ext uri="{BB962C8B-B14F-4D97-AF65-F5344CB8AC3E}">
        <p14:creationId xmlns:p14="http://schemas.microsoft.com/office/powerpoint/2010/main" val="367938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7C6C4B-72FB-4AE8-BD7B-41D207DDDD5F}" type="datetimeFigureOut">
              <a:rPr lang="en-US" smtClean="0"/>
              <a:t>3/2/2021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FB5506-5EFE-46A1-B359-A540F44D4F29}" type="slidenum">
              <a:rPr lang="en-US" smtClean="0"/>
              <a:t>‹#›</a:t>
            </a:fld>
            <a:endParaRPr lang="en-US"/>
          </a:p>
        </p:txBody>
      </p:sp>
    </p:spTree>
    <p:extLst>
      <p:ext uri="{BB962C8B-B14F-4D97-AF65-F5344CB8AC3E}">
        <p14:creationId xmlns:p14="http://schemas.microsoft.com/office/powerpoint/2010/main" val="880022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7C6C4B-72FB-4AE8-BD7B-41D207DDDD5F}" type="datetimeFigureOut">
              <a:rPr lang="en-US" smtClean="0"/>
              <a:t>3/2/2021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FB5506-5EFE-46A1-B359-A540F44D4F29}" type="slidenum">
              <a:rPr lang="en-US" smtClean="0"/>
              <a:t>‹#›</a:t>
            </a:fld>
            <a:endParaRPr lang="en-US"/>
          </a:p>
        </p:txBody>
      </p:sp>
    </p:spTree>
    <p:extLst>
      <p:ext uri="{BB962C8B-B14F-4D97-AF65-F5344CB8AC3E}">
        <p14:creationId xmlns:p14="http://schemas.microsoft.com/office/powerpoint/2010/main" val="4079533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C6C4B-72FB-4AE8-BD7B-41D207DDDD5F}" type="datetimeFigureOut">
              <a:rPr lang="en-US" smtClean="0"/>
              <a:t>3/2/2021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FB5506-5EFE-46A1-B359-A540F44D4F29}" type="slidenum">
              <a:rPr lang="en-US" smtClean="0"/>
              <a:t>‹#›</a:t>
            </a:fld>
            <a:endParaRPr lang="en-US"/>
          </a:p>
        </p:txBody>
      </p:sp>
    </p:spTree>
    <p:extLst>
      <p:ext uri="{BB962C8B-B14F-4D97-AF65-F5344CB8AC3E}">
        <p14:creationId xmlns:p14="http://schemas.microsoft.com/office/powerpoint/2010/main" val="3621628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7C6C4B-72FB-4AE8-BD7B-41D207DDDD5F}"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FB5506-5EFE-46A1-B359-A540F44D4F29}" type="slidenum">
              <a:rPr lang="en-US" smtClean="0"/>
              <a:t>‹#›</a:t>
            </a:fld>
            <a:endParaRPr lang="en-US"/>
          </a:p>
        </p:txBody>
      </p:sp>
    </p:spTree>
    <p:extLst>
      <p:ext uri="{BB962C8B-B14F-4D97-AF65-F5344CB8AC3E}">
        <p14:creationId xmlns:p14="http://schemas.microsoft.com/office/powerpoint/2010/main" val="232254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7C6C4B-72FB-4AE8-BD7B-41D207DDDD5F}"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FB5506-5EFE-46A1-B359-A540F44D4F29}" type="slidenum">
              <a:rPr lang="en-US" smtClean="0"/>
              <a:t>‹#›</a:t>
            </a:fld>
            <a:endParaRPr lang="en-US"/>
          </a:p>
        </p:txBody>
      </p:sp>
    </p:spTree>
    <p:extLst>
      <p:ext uri="{BB962C8B-B14F-4D97-AF65-F5344CB8AC3E}">
        <p14:creationId xmlns:p14="http://schemas.microsoft.com/office/powerpoint/2010/main" val="3895333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C6C4B-72FB-4AE8-BD7B-41D207DDDD5F}" type="datetimeFigureOut">
              <a:rPr lang="en-US" smtClean="0"/>
              <a:t>3/2/2021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FB5506-5EFE-46A1-B359-A540F44D4F29}" type="slidenum">
              <a:rPr lang="en-US" smtClean="0"/>
              <a:t>‹#›</a:t>
            </a:fld>
            <a:endParaRPr lang="en-US"/>
          </a:p>
        </p:txBody>
      </p:sp>
    </p:spTree>
    <p:extLst>
      <p:ext uri="{BB962C8B-B14F-4D97-AF65-F5344CB8AC3E}">
        <p14:creationId xmlns:p14="http://schemas.microsoft.com/office/powerpoint/2010/main" val="2292643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ogmssupport@dcjs.virginia.gov"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dcjs.virginia.gov/grants/ogms-training-resources"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ogms.dcjs.virginia.gov/"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ogmssupport@dcjs.virginia.gov" TargetMode="External"/><Relationship Id="rId2" Type="http://schemas.openxmlformats.org/officeDocument/2006/relationships/hyperlink" Target="mailto:VAgrantsDCJS@webgrantsmail.co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ogms.dcjs.virginia.gov/"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mailto:Patricia.Foster@dcjs.Virginia.gov" TargetMode="External"/><Relationship Id="rId2" Type="http://schemas.openxmlformats.org/officeDocument/2006/relationships/hyperlink" Target="mailto:ogmssupport@dcjs.virginia.gov" TargetMode="External"/><Relationship Id="rId1" Type="http://schemas.openxmlformats.org/officeDocument/2006/relationships/slideLayout" Target="../slideLayouts/slideLayout2.xml"/><Relationship Id="rId5" Type="http://schemas.openxmlformats.org/officeDocument/2006/relationships/hyperlink" Target="http://www.dcjs.virginia.gov/victims-services" TargetMode="External"/><Relationship Id="rId4" Type="http://schemas.openxmlformats.org/officeDocument/2006/relationships/hyperlink" Target="mailto:Anya.Shaffer@dcjs.Virginia.gov"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77008"/>
            <a:ext cx="10515600" cy="5499955"/>
          </a:xfrm>
        </p:spPr>
        <p:txBody>
          <a:bodyPr>
            <a:normAutofit lnSpcReduction="10000"/>
          </a:bodyPr>
          <a:lstStyle/>
          <a:p>
            <a:pPr fontAlgn="base"/>
            <a:endParaRPr lang="en-US" dirty="0" smtClean="0"/>
          </a:p>
          <a:p>
            <a:pPr fontAlgn="base"/>
            <a:r>
              <a:rPr lang="en-US" dirty="0" smtClean="0"/>
              <a:t>Good </a:t>
            </a:r>
            <a:r>
              <a:rPr lang="en-US" dirty="0" smtClean="0"/>
              <a:t>afternoon.  Thank </a:t>
            </a:r>
            <a:r>
              <a:rPr lang="en-US" dirty="0"/>
              <a:t>you for joining us </a:t>
            </a:r>
            <a:r>
              <a:rPr lang="en-US" dirty="0" smtClean="0"/>
              <a:t>today.  </a:t>
            </a:r>
            <a:r>
              <a:rPr lang="en-US" dirty="0"/>
              <a:t>The Virginia Department of Criminal Justice Services (DCJS) is excited </a:t>
            </a:r>
            <a:r>
              <a:rPr lang="en-US" dirty="0" smtClean="0"/>
              <a:t>that the launch of the new </a:t>
            </a:r>
            <a:r>
              <a:rPr lang="en-US" dirty="0"/>
              <a:t>Online Grant Management System (OGMS</a:t>
            </a:r>
            <a:r>
              <a:rPr lang="en-US" dirty="0" smtClean="0"/>
              <a:t>) is underway.  </a:t>
            </a:r>
          </a:p>
          <a:p>
            <a:pPr fontAlgn="base"/>
            <a:r>
              <a:rPr lang="en-US" dirty="0"/>
              <a:t>DCJS is committed to keeping all constituents informed to ensure a smooth transition for everyone.  The VWGP will be one of the first to enter in applications in the OGMS.</a:t>
            </a:r>
          </a:p>
          <a:p>
            <a:pPr fontAlgn="base"/>
            <a:r>
              <a:rPr lang="en-US" dirty="0" smtClean="0"/>
              <a:t>The </a:t>
            </a:r>
            <a:r>
              <a:rPr lang="en-US" dirty="0"/>
              <a:t>new system </a:t>
            </a:r>
            <a:r>
              <a:rPr lang="en-US" dirty="0" smtClean="0"/>
              <a:t>provides </a:t>
            </a:r>
            <a:r>
              <a:rPr lang="en-US" dirty="0"/>
              <a:t>the ability to manage different aspects of your DCJS grants to include managing users, submitting grant applications, programmatic and financial reports, reimbursement claims, budget amendments and more. </a:t>
            </a:r>
            <a:endParaRPr lang="en-US" dirty="0" smtClean="0"/>
          </a:p>
          <a:p>
            <a:pPr marL="0" indent="0" fontAlgn="base">
              <a:buNone/>
            </a:pPr>
            <a:r>
              <a:rPr lang="en-US" dirty="0" smtClean="0"/>
              <a:t> </a:t>
            </a:r>
          </a:p>
          <a:p>
            <a:pPr marL="0" indent="0">
              <a:buNone/>
            </a:pPr>
            <a:endParaRPr lang="en-US" dirty="0"/>
          </a:p>
        </p:txBody>
      </p:sp>
    </p:spTree>
    <p:extLst>
      <p:ext uri="{BB962C8B-B14F-4D97-AF65-F5344CB8AC3E}">
        <p14:creationId xmlns:p14="http://schemas.microsoft.com/office/powerpoint/2010/main" val="9508050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0" y="520262"/>
            <a:ext cx="9144000" cy="1371600"/>
          </a:xfrm>
        </p:spPr>
        <p:txBody>
          <a:bodyPr>
            <a:normAutofit/>
          </a:bodyPr>
          <a:lstStyle/>
          <a:p>
            <a:pPr algn="ctr"/>
            <a:r>
              <a:rPr lang="en-US" sz="4200" b="1" dirty="0">
                <a:latin typeface="Franklin Gothic Book" panose="020B0503020102020204" pitchFamily="34" charset="0"/>
              </a:rPr>
              <a:t>VOCA Funding Outlook</a:t>
            </a:r>
          </a:p>
        </p:txBody>
      </p:sp>
      <p:sp>
        <p:nvSpPr>
          <p:cNvPr id="18435" name="Rectangle 3"/>
          <p:cNvSpPr>
            <a:spLocks noGrp="1" noChangeArrowheads="1"/>
          </p:cNvSpPr>
          <p:nvPr>
            <p:ph idx="1"/>
          </p:nvPr>
        </p:nvSpPr>
        <p:spPr>
          <a:xfrm>
            <a:off x="1967768" y="2209327"/>
            <a:ext cx="8421936" cy="3909250"/>
          </a:xfrm>
        </p:spPr>
        <p:txBody>
          <a:bodyPr>
            <a:normAutofit/>
          </a:bodyPr>
          <a:lstStyle/>
          <a:p>
            <a:r>
              <a:rPr lang="en-US" sz="3000" dirty="0">
                <a:latin typeface="Franklin Gothic Book" panose="020B0503020102020204" pitchFamily="34" charset="0"/>
              </a:rPr>
              <a:t>Due to the instability of the </a:t>
            </a:r>
            <a:r>
              <a:rPr lang="en-US" sz="3000" dirty="0" err="1">
                <a:latin typeface="Franklin Gothic Book" panose="020B0503020102020204" pitchFamily="34" charset="0"/>
              </a:rPr>
              <a:t>CVF</a:t>
            </a:r>
            <a:r>
              <a:rPr lang="en-US" sz="3000" dirty="0">
                <a:latin typeface="Franklin Gothic Book" panose="020B0503020102020204" pitchFamily="34" charset="0"/>
              </a:rPr>
              <a:t>, there is still uncertainty with future VOCA funding </a:t>
            </a:r>
            <a:r>
              <a:rPr lang="en-US" sz="3000" dirty="0" smtClean="0">
                <a:latin typeface="Franklin Gothic Book" panose="020B0503020102020204" pitchFamily="34" charset="0"/>
              </a:rPr>
              <a:t>levels</a:t>
            </a:r>
          </a:p>
          <a:p>
            <a:endParaRPr lang="en-US" sz="3000" dirty="0">
              <a:latin typeface="Franklin Gothic Book" panose="020B0503020102020204" pitchFamily="34" charset="0"/>
            </a:endParaRPr>
          </a:p>
          <a:p>
            <a:r>
              <a:rPr lang="en-US" sz="3000" dirty="0">
                <a:latin typeface="Franklin Gothic Book" panose="020B0503020102020204" pitchFamily="34" charset="0"/>
              </a:rPr>
              <a:t>Goals of sustainability &amp; best meeting victims’ needs</a:t>
            </a:r>
          </a:p>
          <a:p>
            <a:endParaRPr lang="en-US" sz="3000" dirty="0">
              <a:latin typeface="Franklin Gothic Book" panose="020B0503020102020204" pitchFamily="34" charset="0"/>
            </a:endParaRPr>
          </a:p>
          <a:p>
            <a:r>
              <a:rPr lang="en-US" sz="3000" b="1" dirty="0">
                <a:latin typeface="Franklin Gothic Book" panose="020B0503020102020204" pitchFamily="34" charset="0"/>
              </a:rPr>
              <a:t>Anticipate decrease in amount of grant funding </a:t>
            </a:r>
            <a:r>
              <a:rPr lang="en-US" sz="3000" b="1" dirty="0" smtClean="0">
                <a:latin typeface="Franklin Gothic Book" panose="020B0503020102020204" pitchFamily="34" charset="0"/>
              </a:rPr>
              <a:t>available</a:t>
            </a:r>
            <a:endParaRPr lang="en-US" sz="3000" b="1" dirty="0">
              <a:latin typeface="Franklin Gothic Book" panose="020B0503020102020204" pitchFamily="34" charset="0"/>
            </a:endParaRPr>
          </a:p>
        </p:txBody>
      </p:sp>
    </p:spTree>
    <p:extLst>
      <p:ext uri="{BB962C8B-B14F-4D97-AF65-F5344CB8AC3E}">
        <p14:creationId xmlns:p14="http://schemas.microsoft.com/office/powerpoint/2010/main" val="286596246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VWGP Application </a:t>
            </a:r>
            <a:r>
              <a:rPr lang="en-US" b="1" dirty="0" smtClean="0"/>
              <a:t>Introduction</a:t>
            </a:r>
            <a:endParaRPr lang="en-US" b="1" dirty="0"/>
          </a:p>
        </p:txBody>
      </p:sp>
      <p:sp>
        <p:nvSpPr>
          <p:cNvPr id="3" name="Content Placeholder 2"/>
          <p:cNvSpPr>
            <a:spLocks noGrp="1"/>
          </p:cNvSpPr>
          <p:nvPr>
            <p:ph idx="1"/>
          </p:nvPr>
        </p:nvSpPr>
        <p:spPr/>
        <p:txBody>
          <a:bodyPr/>
          <a:lstStyle/>
          <a:p>
            <a:r>
              <a:rPr lang="en-US" dirty="0"/>
              <a:t>Applications must be submitted in the DCJS Online Grants Management System (OGMS) no later than </a:t>
            </a:r>
            <a:r>
              <a:rPr lang="en-US" dirty="0" smtClean="0"/>
              <a:t>5:00 </a:t>
            </a:r>
            <a:r>
              <a:rPr lang="en-US" dirty="0"/>
              <a:t>p.m. </a:t>
            </a:r>
            <a:r>
              <a:rPr lang="en-US" dirty="0" smtClean="0"/>
              <a:t>on, </a:t>
            </a:r>
            <a:r>
              <a:rPr lang="en-US" dirty="0"/>
              <a:t>March </a:t>
            </a:r>
            <a:r>
              <a:rPr lang="en-US" dirty="0" smtClean="0"/>
              <a:t>29, </a:t>
            </a:r>
            <a:r>
              <a:rPr lang="en-US" dirty="0"/>
              <a:t>2021. </a:t>
            </a:r>
            <a:endParaRPr lang="en-US" dirty="0" smtClean="0"/>
          </a:p>
          <a:p>
            <a:r>
              <a:rPr lang="en-US" dirty="0" smtClean="0"/>
              <a:t>The </a:t>
            </a:r>
            <a:r>
              <a:rPr lang="en-US" dirty="0"/>
              <a:t>system will not allow you to submit an application after the deadline and, therefore it will not be considered. Plan time for any possible technical difficulties you may experience since the application will not be accepted after the deadline. </a:t>
            </a:r>
            <a:endParaRPr lang="en-US" dirty="0" smtClean="0"/>
          </a:p>
          <a:p>
            <a:r>
              <a:rPr lang="en-US" dirty="0" smtClean="0"/>
              <a:t>Each </a:t>
            </a:r>
            <a:r>
              <a:rPr lang="en-US" dirty="0"/>
              <a:t>application form in OGMS must be marked as complete before you can submit the application. If you receive an alert, you will need to review the form for any missing required information. </a:t>
            </a:r>
          </a:p>
        </p:txBody>
      </p:sp>
    </p:spTree>
    <p:extLst>
      <p:ext uri="{BB962C8B-B14F-4D97-AF65-F5344CB8AC3E}">
        <p14:creationId xmlns:p14="http://schemas.microsoft.com/office/powerpoint/2010/main" val="2260324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VWGP Application in OGMS</a:t>
            </a:r>
            <a:endParaRPr lang="en-US" b="1" dirty="0"/>
          </a:p>
        </p:txBody>
      </p:sp>
      <p:sp>
        <p:nvSpPr>
          <p:cNvPr id="3" name="Content Placeholder 2"/>
          <p:cNvSpPr>
            <a:spLocks noGrp="1"/>
          </p:cNvSpPr>
          <p:nvPr>
            <p:ph idx="1"/>
          </p:nvPr>
        </p:nvSpPr>
        <p:spPr/>
        <p:txBody>
          <a:bodyPr/>
          <a:lstStyle/>
          <a:p>
            <a:endParaRPr lang="en-US" dirty="0" smtClean="0"/>
          </a:p>
          <a:p>
            <a:r>
              <a:rPr lang="en-US" dirty="0" smtClean="0"/>
              <a:t>Terminology Changes</a:t>
            </a:r>
          </a:p>
          <a:p>
            <a:r>
              <a:rPr lang="en-US" dirty="0" smtClean="0"/>
              <a:t>Requirements to Use OGMS</a:t>
            </a:r>
          </a:p>
          <a:p>
            <a:r>
              <a:rPr lang="en-US" dirty="0" smtClean="0"/>
              <a:t>Funding Opportunity</a:t>
            </a:r>
          </a:p>
          <a:p>
            <a:r>
              <a:rPr lang="en-US" dirty="0" smtClean="0"/>
              <a:t>Application Details (checklist)</a:t>
            </a:r>
          </a:p>
          <a:p>
            <a:endParaRPr lang="en-US" dirty="0" smtClean="0"/>
          </a:p>
          <a:p>
            <a:endParaRPr lang="en-US" dirty="0" smtClean="0"/>
          </a:p>
          <a:p>
            <a:endParaRPr lang="en-US" dirty="0"/>
          </a:p>
        </p:txBody>
      </p:sp>
    </p:spTree>
    <p:extLst>
      <p:ext uri="{BB962C8B-B14F-4D97-AF65-F5344CB8AC3E}">
        <p14:creationId xmlns:p14="http://schemas.microsoft.com/office/powerpoint/2010/main" val="2433489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t>Terminology</a:t>
            </a:r>
            <a:r>
              <a:rPr lang="en-US" sz="2400" dirty="0" smtClean="0"/>
              <a:t>: change</a:t>
            </a:r>
            <a:endParaRPr lang="en-US" sz="2400" dirty="0"/>
          </a:p>
        </p:txBody>
      </p:sp>
      <p:pic>
        <p:nvPicPr>
          <p:cNvPr id="4" name="Content Placeholder 3"/>
          <p:cNvPicPr>
            <a:picLocks noGrp="1" noChangeAspect="1"/>
          </p:cNvPicPr>
          <p:nvPr>
            <p:ph idx="1"/>
          </p:nvPr>
        </p:nvPicPr>
        <p:blipFill>
          <a:blip r:embed="rId2"/>
          <a:stretch>
            <a:fillRect/>
          </a:stretch>
        </p:blipFill>
        <p:spPr>
          <a:xfrm>
            <a:off x="2470638" y="896815"/>
            <a:ext cx="6488723" cy="5280148"/>
          </a:xfrm>
          <a:prstGeom prst="rect">
            <a:avLst/>
          </a:prstGeom>
        </p:spPr>
      </p:pic>
    </p:spTree>
    <p:extLst>
      <p:ext uri="{BB962C8B-B14F-4D97-AF65-F5344CB8AC3E}">
        <p14:creationId xmlns:p14="http://schemas.microsoft.com/office/powerpoint/2010/main" val="3686431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Requirement to Use OGMS</a:t>
            </a:r>
            <a:endParaRPr lang="en-US" b="1" dirty="0"/>
          </a:p>
        </p:txBody>
      </p:sp>
      <p:sp>
        <p:nvSpPr>
          <p:cNvPr id="3" name="Content Placeholder 2"/>
          <p:cNvSpPr>
            <a:spLocks noGrp="1"/>
          </p:cNvSpPr>
          <p:nvPr>
            <p:ph idx="1"/>
          </p:nvPr>
        </p:nvSpPr>
        <p:spPr/>
        <p:txBody>
          <a:bodyPr/>
          <a:lstStyle/>
          <a:p>
            <a:endParaRPr lang="en-US" dirty="0" smtClean="0"/>
          </a:p>
          <a:p>
            <a:r>
              <a:rPr lang="en-US" dirty="0" smtClean="0"/>
              <a:t>Approved Registration of all users </a:t>
            </a:r>
            <a:r>
              <a:rPr lang="en-US" dirty="0" smtClean="0"/>
              <a:t>(Project Director, Project Administrator, and Finance Officer) </a:t>
            </a:r>
            <a:r>
              <a:rPr lang="en-US" dirty="0" smtClean="0"/>
              <a:t>within </a:t>
            </a:r>
            <a:r>
              <a:rPr lang="en-US" dirty="0"/>
              <a:t>your agency that are responsible for </a:t>
            </a:r>
            <a:r>
              <a:rPr lang="en-US" dirty="0" smtClean="0"/>
              <a:t>submitting applications, uploading </a:t>
            </a:r>
            <a:r>
              <a:rPr lang="en-US" dirty="0"/>
              <a:t>progress reports, entering financial reports, and requesting funds must also register in </a:t>
            </a:r>
            <a:r>
              <a:rPr lang="en-US" dirty="0" smtClean="0"/>
              <a:t>OGMS.  </a:t>
            </a:r>
            <a:endParaRPr lang="en-US" dirty="0" smtClean="0"/>
          </a:p>
          <a:p>
            <a:r>
              <a:rPr lang="en-US" dirty="0" smtClean="0"/>
              <a:t>This includes authorized personnel (City Manager or County Administrator or their designee) who can formally commit the agency/locality to submit the grant application.  </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187705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Opportunity</a:t>
            </a:r>
            <a:endParaRPr lang="en-US" dirty="0"/>
          </a:p>
        </p:txBody>
      </p:sp>
      <p:sp>
        <p:nvSpPr>
          <p:cNvPr id="3" name="Content Placeholder 2"/>
          <p:cNvSpPr>
            <a:spLocks noGrp="1"/>
          </p:cNvSpPr>
          <p:nvPr>
            <p:ph idx="1"/>
          </p:nvPr>
        </p:nvSpPr>
        <p:spPr>
          <a:xfrm>
            <a:off x="838200" y="1502229"/>
            <a:ext cx="10515600" cy="4674734"/>
          </a:xfrm>
        </p:spPr>
        <p:txBody>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To begin completing your application in OGMS, you will need to </a:t>
            </a:r>
            <a:r>
              <a:rPr lang="en-US" dirty="0" smtClean="0">
                <a:latin typeface="Calibri" panose="020F0502020204030204" pitchFamily="34" charset="0"/>
                <a:ea typeface="Calibri" panose="020F0502020204030204" pitchFamily="34" charset="0"/>
                <a:cs typeface="Times New Roman" panose="02020603050405020304" pitchFamily="18" charset="0"/>
              </a:rPr>
              <a:t>locate your Funding </a:t>
            </a:r>
            <a:r>
              <a:rPr lang="en-US" dirty="0">
                <a:latin typeface="Calibri" panose="020F0502020204030204" pitchFamily="34" charset="0"/>
                <a:ea typeface="Calibri" panose="020F0502020204030204" pitchFamily="34" charset="0"/>
                <a:cs typeface="Times New Roman" panose="02020603050405020304" pitchFamily="18" charset="0"/>
              </a:rPr>
              <a:t>Opportunity </a:t>
            </a:r>
            <a:r>
              <a:rPr lang="en-US" b="1" dirty="0">
                <a:latin typeface="Calibri" panose="020F0502020204030204" pitchFamily="34" charset="0"/>
                <a:ea typeface="Calibri" panose="020F0502020204030204" pitchFamily="34" charset="0"/>
                <a:cs typeface="Times New Roman" panose="02020603050405020304" pitchFamily="18" charset="0"/>
              </a:rPr>
              <a:t>(26-Victim Witness Grant Program FY22-23)</a:t>
            </a:r>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001805" y="2855167"/>
            <a:ext cx="2552700" cy="3858014"/>
          </a:xfrm>
          <a:prstGeom prst="rect">
            <a:avLst/>
          </a:prstGeom>
        </p:spPr>
      </p:pic>
      <p:pic>
        <p:nvPicPr>
          <p:cNvPr id="6" name="Picture 5"/>
          <p:cNvPicPr>
            <a:picLocks noChangeAspect="1"/>
          </p:cNvPicPr>
          <p:nvPr/>
        </p:nvPicPr>
        <p:blipFill>
          <a:blip r:embed="rId3"/>
          <a:stretch>
            <a:fillRect/>
          </a:stretch>
        </p:blipFill>
        <p:spPr>
          <a:xfrm>
            <a:off x="4554506" y="5156232"/>
            <a:ext cx="7500646" cy="544772"/>
          </a:xfrm>
          <a:prstGeom prst="rect">
            <a:avLst/>
          </a:prstGeom>
        </p:spPr>
      </p:pic>
    </p:spTree>
    <p:extLst>
      <p:ext uri="{BB962C8B-B14F-4D97-AF65-F5344CB8AC3E}">
        <p14:creationId xmlns:p14="http://schemas.microsoft.com/office/powerpoint/2010/main" val="1023056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Details</a:t>
            </a:r>
            <a:endParaRPr lang="en-US" dirty="0"/>
          </a:p>
        </p:txBody>
      </p:sp>
      <p:pic>
        <p:nvPicPr>
          <p:cNvPr id="7" name="Content Placeholder 6"/>
          <p:cNvPicPr>
            <a:picLocks noGrp="1" noChangeAspect="1"/>
          </p:cNvPicPr>
          <p:nvPr>
            <p:ph idx="1"/>
          </p:nvPr>
        </p:nvPicPr>
        <p:blipFill>
          <a:blip r:embed="rId2"/>
          <a:stretch>
            <a:fillRect/>
          </a:stretch>
        </p:blipFill>
        <p:spPr>
          <a:xfrm>
            <a:off x="838200" y="1690688"/>
            <a:ext cx="10515600" cy="4756765"/>
          </a:xfrm>
          <a:prstGeom prst="rect">
            <a:avLst/>
          </a:prstGeom>
        </p:spPr>
      </p:pic>
    </p:spTree>
    <p:extLst>
      <p:ext uri="{BB962C8B-B14F-4D97-AF65-F5344CB8AC3E}">
        <p14:creationId xmlns:p14="http://schemas.microsoft.com/office/powerpoint/2010/main" val="625239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Attachments</a:t>
            </a:r>
            <a:endParaRPr lang="en-US" dirty="0"/>
          </a:p>
        </p:txBody>
      </p:sp>
      <p:sp>
        <p:nvSpPr>
          <p:cNvPr id="3" name="Content Placeholder 2"/>
          <p:cNvSpPr>
            <a:spLocks noGrp="1"/>
          </p:cNvSpPr>
          <p:nvPr>
            <p:ph idx="1"/>
          </p:nvPr>
        </p:nvSpPr>
        <p:spPr/>
        <p:txBody>
          <a:bodyPr/>
          <a:lstStyle/>
          <a:p>
            <a:r>
              <a:rPr lang="en-US" dirty="0" smtClean="0"/>
              <a:t>Cooperative </a:t>
            </a:r>
            <a:r>
              <a:rPr lang="en-US" dirty="0" smtClean="0"/>
              <a:t>Agreements</a:t>
            </a:r>
          </a:p>
          <a:p>
            <a:pPr lvl="1"/>
            <a:r>
              <a:rPr lang="en-US" dirty="0" smtClean="0">
                <a:solidFill>
                  <a:srgbClr val="FF0000"/>
                </a:solidFill>
              </a:rPr>
              <a:t>NEW</a:t>
            </a:r>
            <a:r>
              <a:rPr lang="en-US" dirty="0" smtClean="0"/>
              <a:t>  State </a:t>
            </a:r>
            <a:r>
              <a:rPr lang="en-US" dirty="0" smtClean="0"/>
              <a:t>and Local Cooperative Agreement Sample</a:t>
            </a:r>
          </a:p>
          <a:p>
            <a:r>
              <a:rPr lang="en-US" dirty="0" smtClean="0"/>
              <a:t>Job Descriptions</a:t>
            </a:r>
          </a:p>
          <a:p>
            <a:r>
              <a:rPr lang="en-US" dirty="0" smtClean="0"/>
              <a:t>Grant Development Resources: VOCA Rule, Vocapedia, </a:t>
            </a:r>
            <a:r>
              <a:rPr lang="en-US" dirty="0" smtClean="0"/>
              <a:t>and Prorating </a:t>
            </a:r>
            <a:r>
              <a:rPr lang="en-US" dirty="0" smtClean="0"/>
              <a:t>Information </a:t>
            </a:r>
            <a:r>
              <a:rPr lang="en-US" dirty="0" smtClean="0"/>
              <a:t>Form</a:t>
            </a:r>
          </a:p>
          <a:p>
            <a:r>
              <a:rPr lang="en-US" dirty="0" smtClean="0"/>
              <a:t>Additional Information to support your application</a:t>
            </a:r>
            <a:endParaRPr lang="en-US" dirty="0" smtClean="0"/>
          </a:p>
          <a:p>
            <a:pPr marL="0" indent="0">
              <a:buNone/>
            </a:pPr>
            <a:endParaRPr lang="en-US" dirty="0"/>
          </a:p>
        </p:txBody>
      </p:sp>
      <p:pic>
        <p:nvPicPr>
          <p:cNvPr id="4" name="Picture 3"/>
          <p:cNvPicPr>
            <a:picLocks noChangeAspect="1"/>
          </p:cNvPicPr>
          <p:nvPr/>
        </p:nvPicPr>
        <p:blipFill>
          <a:blip r:embed="rId3"/>
          <a:stretch>
            <a:fillRect/>
          </a:stretch>
        </p:blipFill>
        <p:spPr>
          <a:xfrm>
            <a:off x="1138238" y="4633912"/>
            <a:ext cx="9918538" cy="2085975"/>
          </a:xfrm>
          <a:prstGeom prst="rect">
            <a:avLst/>
          </a:prstGeom>
        </p:spPr>
      </p:pic>
    </p:spTree>
    <p:extLst>
      <p:ext uri="{BB962C8B-B14F-4D97-AF65-F5344CB8AC3E}">
        <p14:creationId xmlns:p14="http://schemas.microsoft.com/office/powerpoint/2010/main" val="21219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7133"/>
            <a:ext cx="10515600" cy="1325563"/>
          </a:xfrm>
        </p:spPr>
        <p:txBody>
          <a:bodyPr/>
          <a:lstStyle/>
          <a:p>
            <a:r>
              <a:rPr lang="en-US" dirty="0" smtClean="0"/>
              <a:t>Project Narrative</a:t>
            </a:r>
            <a:endParaRPr lang="en-US" dirty="0"/>
          </a:p>
        </p:txBody>
      </p:sp>
      <p:sp>
        <p:nvSpPr>
          <p:cNvPr id="3" name="Content Placeholder 2"/>
          <p:cNvSpPr>
            <a:spLocks noGrp="1"/>
          </p:cNvSpPr>
          <p:nvPr>
            <p:ph idx="1"/>
          </p:nvPr>
        </p:nvSpPr>
        <p:spPr/>
        <p:txBody>
          <a:bodyPr>
            <a:normAutofit/>
          </a:bodyPr>
          <a:lstStyle/>
          <a:p>
            <a:r>
              <a:rPr lang="en-US" b="1" dirty="0" smtClean="0"/>
              <a:t>Demonstration </a:t>
            </a:r>
            <a:r>
              <a:rPr lang="en-US" b="1" dirty="0"/>
              <a:t>of </a:t>
            </a:r>
            <a:r>
              <a:rPr lang="en-US" b="1" dirty="0" smtClean="0"/>
              <a:t>Need </a:t>
            </a:r>
            <a:r>
              <a:rPr lang="en-US" dirty="0" smtClean="0"/>
              <a:t>(Equivalent </a:t>
            </a:r>
            <a:r>
              <a:rPr lang="en-US" dirty="0"/>
              <a:t>to Need </a:t>
            </a:r>
            <a:r>
              <a:rPr lang="en-US" dirty="0" smtClean="0"/>
              <a:t>Justification</a:t>
            </a:r>
            <a:r>
              <a:rPr lang="en-US" dirty="0" smtClean="0"/>
              <a:t>): </a:t>
            </a:r>
            <a:r>
              <a:rPr lang="en-US" dirty="0" smtClean="0"/>
              <a:t>The </a:t>
            </a:r>
            <a:r>
              <a:rPr lang="en-US" dirty="0"/>
              <a:t>purpose of the need justification is to demonstrate to the Criminal Justice Services Board that the requested funding level is reasonable, appropriate, and cost effective. As necessary, applicants should also describe plans to improve or amplify specific service </a:t>
            </a:r>
            <a:r>
              <a:rPr lang="en-US" dirty="0" smtClean="0"/>
              <a:t>delivery in this section.   </a:t>
            </a:r>
            <a:r>
              <a:rPr lang="en-US" dirty="0" smtClean="0"/>
              <a:t> </a:t>
            </a:r>
            <a:endParaRPr lang="en-US" dirty="0"/>
          </a:p>
          <a:p>
            <a:pPr lvl="0"/>
            <a:r>
              <a:rPr lang="en-US" b="1" dirty="0"/>
              <a:t>Project Description</a:t>
            </a:r>
            <a:r>
              <a:rPr lang="en-US" dirty="0"/>
              <a:t>:  </a:t>
            </a:r>
            <a:r>
              <a:rPr lang="en-US" dirty="0"/>
              <a:t>Provide the program’s mission statement and how many years the program has been providing victim services. </a:t>
            </a:r>
            <a:r>
              <a:rPr lang="en-US" dirty="0" smtClean="0"/>
              <a:t>   </a:t>
            </a:r>
            <a:endParaRPr lang="en-US" dirty="0"/>
          </a:p>
        </p:txBody>
      </p:sp>
    </p:spTree>
    <p:extLst>
      <p:ext uri="{BB962C8B-B14F-4D97-AF65-F5344CB8AC3E}">
        <p14:creationId xmlns:p14="http://schemas.microsoft.com/office/powerpoint/2010/main" val="32771319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Narrative Continued:</a:t>
            </a:r>
            <a:endParaRPr lang="en-US" dirty="0"/>
          </a:p>
        </p:txBody>
      </p:sp>
      <p:sp>
        <p:nvSpPr>
          <p:cNvPr id="3" name="Content Placeholder 2"/>
          <p:cNvSpPr>
            <a:spLocks noGrp="1"/>
          </p:cNvSpPr>
          <p:nvPr>
            <p:ph idx="1"/>
          </p:nvPr>
        </p:nvSpPr>
        <p:spPr/>
        <p:txBody>
          <a:bodyPr/>
          <a:lstStyle/>
          <a:p>
            <a:r>
              <a:rPr lang="en-US" b="1" dirty="0"/>
              <a:t>Service Area Demographic/Target Population: </a:t>
            </a:r>
            <a:r>
              <a:rPr lang="en-US" dirty="0"/>
              <a:t>Identify the demographics of the program service area.  Applicants must identify the percent of requested funding dedicated to each Priority Area (see previous descriptions of the VOCA Priority Areas</a:t>
            </a:r>
            <a:r>
              <a:rPr lang="en-US" dirty="0" smtClean="0"/>
              <a:t>).</a:t>
            </a:r>
          </a:p>
          <a:p>
            <a:pPr marL="0" indent="0">
              <a:buNone/>
            </a:pPr>
            <a:endParaRPr lang="en-US" dirty="0" smtClean="0"/>
          </a:p>
          <a:p>
            <a:pPr marL="0" indent="0">
              <a:buNone/>
            </a:pPr>
            <a:endParaRPr lang="en-US" dirty="0"/>
          </a:p>
          <a:p>
            <a:endParaRPr lang="en-US" dirty="0"/>
          </a:p>
        </p:txBody>
      </p:sp>
    </p:spTree>
    <p:extLst>
      <p:ext uri="{BB962C8B-B14F-4D97-AF65-F5344CB8AC3E}">
        <p14:creationId xmlns:p14="http://schemas.microsoft.com/office/powerpoint/2010/main" val="247811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47346"/>
            <a:ext cx="10515600" cy="5429617"/>
          </a:xfrm>
        </p:spPr>
        <p:txBody>
          <a:bodyPr>
            <a:normAutofit/>
          </a:bodyPr>
          <a:lstStyle/>
          <a:p>
            <a:pPr marL="0" fontAlgn="base">
              <a:spcAft>
                <a:spcPts val="1350"/>
              </a:spcAft>
            </a:pPr>
            <a:r>
              <a:rPr lang="en-US" dirty="0" smtClean="0">
                <a:solidFill>
                  <a:srgbClr val="000000"/>
                </a:solidFill>
                <a:latin typeface="Times New Roman" panose="02020603050405020304" pitchFamily="18" charset="0"/>
                <a:ea typeface="Arial Unicode MS" panose="020B0604020202020204" pitchFamily="34" charset="-128"/>
              </a:rPr>
              <a:t>After </a:t>
            </a:r>
            <a:r>
              <a:rPr lang="en-US" dirty="0">
                <a:solidFill>
                  <a:srgbClr val="000000"/>
                </a:solidFill>
                <a:latin typeface="Times New Roman" panose="02020603050405020304" pitchFamily="18" charset="0"/>
                <a:ea typeface="Arial Unicode MS" panose="020B0604020202020204" pitchFamily="34" charset="-128"/>
              </a:rPr>
              <a:t>the training, feel free to contact </a:t>
            </a:r>
            <a:r>
              <a:rPr lang="en-US" u="sng" dirty="0">
                <a:solidFill>
                  <a:srgbClr val="0000FF"/>
                </a:solidFill>
                <a:latin typeface="Times New Roman" panose="02020603050405020304" pitchFamily="18" charset="0"/>
                <a:ea typeface="Arial Unicode MS" panose="020B0604020202020204" pitchFamily="34" charset="-128"/>
                <a:hlinkClick r:id="rId2"/>
              </a:rPr>
              <a:t>ogmssupport@dcjs.virginia.gov</a:t>
            </a:r>
            <a:r>
              <a:rPr lang="en-US" dirty="0">
                <a:solidFill>
                  <a:srgbClr val="000000"/>
                </a:solidFill>
                <a:latin typeface="Times New Roman" panose="02020603050405020304" pitchFamily="18" charset="0"/>
                <a:ea typeface="Arial Unicode MS" panose="020B0604020202020204" pitchFamily="34" charset="-128"/>
              </a:rPr>
              <a:t> if you have any additional </a:t>
            </a:r>
            <a:r>
              <a:rPr lang="en-US" dirty="0" smtClean="0">
                <a:solidFill>
                  <a:srgbClr val="000000"/>
                </a:solidFill>
                <a:latin typeface="Times New Roman" panose="02020603050405020304" pitchFamily="18" charset="0"/>
                <a:ea typeface="Arial Unicode MS" panose="020B0604020202020204" pitchFamily="34" charset="-128"/>
              </a:rPr>
              <a:t>questions regarding OGMS.</a:t>
            </a:r>
            <a:endParaRPr lang="en-US" dirty="0">
              <a:latin typeface="Times New Roman" panose="02020603050405020304" pitchFamily="18" charset="0"/>
              <a:ea typeface="Times New Roman" panose="02020603050405020304" pitchFamily="18" charset="0"/>
            </a:endParaRPr>
          </a:p>
          <a:p>
            <a:pPr marL="0" marR="0" fontAlgn="base">
              <a:spcAft>
                <a:spcPts val="1350"/>
              </a:spcAft>
            </a:pPr>
            <a:r>
              <a:rPr lang="en-US" dirty="0">
                <a:solidFill>
                  <a:srgbClr val="000000"/>
                </a:solidFill>
                <a:latin typeface="Times New Roman" panose="02020603050405020304" pitchFamily="18" charset="0"/>
                <a:ea typeface="Arial Unicode MS" panose="020B0604020202020204" pitchFamily="34" charset="-128"/>
              </a:rPr>
              <a:t>When sending an </a:t>
            </a:r>
            <a:r>
              <a:rPr lang="en-US" dirty="0" smtClean="0">
                <a:solidFill>
                  <a:srgbClr val="000000"/>
                </a:solidFill>
                <a:latin typeface="Times New Roman" panose="02020603050405020304" pitchFamily="18" charset="0"/>
                <a:ea typeface="Arial Unicode MS" panose="020B0604020202020204" pitchFamily="34" charset="-128"/>
              </a:rPr>
              <a:t>email to OGMS, </a:t>
            </a:r>
            <a:r>
              <a:rPr lang="en-US" dirty="0">
                <a:solidFill>
                  <a:srgbClr val="000000"/>
                </a:solidFill>
                <a:latin typeface="Times New Roman" panose="02020603050405020304" pitchFamily="18" charset="0"/>
                <a:ea typeface="Arial Unicode MS" panose="020B0604020202020204" pitchFamily="34" charset="-128"/>
              </a:rPr>
              <a:t>please include your grant </a:t>
            </a:r>
            <a:r>
              <a:rPr lang="en-US" dirty="0" smtClean="0">
                <a:solidFill>
                  <a:srgbClr val="000000"/>
                </a:solidFill>
                <a:latin typeface="Times New Roman" panose="02020603050405020304" pitchFamily="18" charset="0"/>
                <a:ea typeface="Arial Unicode MS" panose="020B0604020202020204" pitchFamily="34" charset="-128"/>
              </a:rPr>
              <a:t>program and </a:t>
            </a:r>
            <a:r>
              <a:rPr lang="en-US" dirty="0" smtClean="0">
                <a:solidFill>
                  <a:srgbClr val="FF0000"/>
                </a:solidFill>
                <a:latin typeface="Times New Roman" panose="02020603050405020304" pitchFamily="18" charset="0"/>
                <a:ea typeface="Arial Unicode MS" panose="020B0604020202020204" pitchFamily="34" charset="-128"/>
              </a:rPr>
              <a:t>grant #</a:t>
            </a:r>
            <a:r>
              <a:rPr lang="en-US" dirty="0" smtClean="0">
                <a:solidFill>
                  <a:srgbClr val="000000"/>
                </a:solidFill>
                <a:latin typeface="Times New Roman" panose="02020603050405020304" pitchFamily="18" charset="0"/>
                <a:ea typeface="Arial Unicode MS" panose="020B0604020202020204" pitchFamily="34" charset="-128"/>
              </a:rPr>
              <a:t> </a:t>
            </a:r>
            <a:r>
              <a:rPr lang="en-US" dirty="0">
                <a:solidFill>
                  <a:srgbClr val="000000"/>
                </a:solidFill>
                <a:latin typeface="Times New Roman" panose="02020603050405020304" pitchFamily="18" charset="0"/>
                <a:ea typeface="Arial Unicode MS" panose="020B0604020202020204" pitchFamily="34" charset="-128"/>
              </a:rPr>
              <a:t>in the subject line so that your </a:t>
            </a:r>
            <a:r>
              <a:rPr lang="en-US" dirty="0" smtClean="0">
                <a:solidFill>
                  <a:srgbClr val="000000"/>
                </a:solidFill>
                <a:latin typeface="Times New Roman" panose="02020603050405020304" pitchFamily="18" charset="0"/>
                <a:ea typeface="Arial Unicode MS" panose="020B0604020202020204" pitchFamily="34" charset="-128"/>
              </a:rPr>
              <a:t>question(s) </a:t>
            </a:r>
            <a:r>
              <a:rPr lang="en-US" dirty="0">
                <a:solidFill>
                  <a:srgbClr val="000000"/>
                </a:solidFill>
                <a:latin typeface="Times New Roman" panose="02020603050405020304" pitchFamily="18" charset="0"/>
                <a:ea typeface="Arial Unicode MS" panose="020B0604020202020204" pitchFamily="34" charset="-128"/>
              </a:rPr>
              <a:t>can be answered by the appropriate DCJS staff</a:t>
            </a:r>
            <a:r>
              <a:rPr lang="en-US" dirty="0" smtClean="0">
                <a:solidFill>
                  <a:srgbClr val="000000"/>
                </a:solidFill>
                <a:latin typeface="Times New Roman" panose="02020603050405020304" pitchFamily="18" charset="0"/>
                <a:ea typeface="Arial Unicode MS" panose="020B0604020202020204" pitchFamily="34" charset="-128"/>
              </a:rPr>
              <a:t>. </a:t>
            </a:r>
            <a:endParaRPr lang="en-US" dirty="0">
              <a:latin typeface="Times New Roman" panose="02020603050405020304" pitchFamily="18" charset="0"/>
              <a:ea typeface="Times New Roman" panose="02020603050405020304" pitchFamily="18" charset="0"/>
            </a:endParaRPr>
          </a:p>
          <a:p>
            <a:pPr marL="0" marR="0" fontAlgn="base">
              <a:spcAft>
                <a:spcPts val="1350"/>
              </a:spcAft>
            </a:pPr>
            <a:r>
              <a:rPr lang="en-US" dirty="0">
                <a:solidFill>
                  <a:srgbClr val="000000"/>
                </a:solidFill>
                <a:latin typeface="Times New Roman" panose="02020603050405020304" pitchFamily="18" charset="0"/>
                <a:ea typeface="Arial Unicode MS" panose="020B0604020202020204" pitchFamily="34" charset="-128"/>
              </a:rPr>
              <a:t>For this training, we will be using a sample funding opportunity (formerly known as a grant solicitation).  This is not an official funding </a:t>
            </a:r>
            <a:r>
              <a:rPr lang="en-US" dirty="0" smtClean="0">
                <a:solidFill>
                  <a:srgbClr val="000000"/>
                </a:solidFill>
                <a:latin typeface="Times New Roman" panose="02020603050405020304" pitchFamily="18" charset="0"/>
                <a:ea typeface="Arial Unicode MS" panose="020B0604020202020204" pitchFamily="34" charset="-128"/>
              </a:rPr>
              <a:t>opportunity but contains the same components as your application.  </a:t>
            </a:r>
            <a:endParaRPr lang="en-US" dirty="0" smtClean="0">
              <a:solidFill>
                <a:srgbClr val="000000"/>
              </a:solidFill>
              <a:latin typeface="Times New Roman" panose="02020603050405020304" pitchFamily="18" charset="0"/>
              <a:ea typeface="Arial Unicode MS" panose="020B0604020202020204" pitchFamily="34" charset="-128"/>
            </a:endParaRPr>
          </a:p>
          <a:p>
            <a:pPr marL="0" fontAlgn="base">
              <a:spcAft>
                <a:spcPts val="1350"/>
              </a:spcAft>
            </a:pPr>
            <a:r>
              <a:rPr lang="en-US" dirty="0">
                <a:solidFill>
                  <a:srgbClr val="000000"/>
                </a:solidFill>
                <a:latin typeface="Times New Roman" panose="02020603050405020304" pitchFamily="18" charset="0"/>
                <a:ea typeface="Arial Unicode MS" panose="020B0604020202020204" pitchFamily="34" charset="-128"/>
              </a:rPr>
              <a:t>At the end of the training, we will have a live Q&amp;A </a:t>
            </a:r>
            <a:r>
              <a:rPr lang="en-US" dirty="0" smtClean="0">
                <a:solidFill>
                  <a:srgbClr val="000000"/>
                </a:solidFill>
                <a:latin typeface="Times New Roman" panose="02020603050405020304" pitchFamily="18" charset="0"/>
                <a:ea typeface="Arial Unicode MS" panose="020B0604020202020204" pitchFamily="34" charset="-128"/>
              </a:rPr>
              <a:t>session devoted to VWGP specific questions and OGMS. </a:t>
            </a:r>
            <a:endParaRPr lang="en-US"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074122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smtClean="0"/>
              <a:t>Sustainment </a:t>
            </a:r>
            <a:r>
              <a:rPr lang="en-US" b="1" dirty="0"/>
              <a:t>Plan</a:t>
            </a:r>
            <a:r>
              <a:rPr lang="en-US" dirty="0"/>
              <a:t>: </a:t>
            </a:r>
            <a:r>
              <a:rPr lang="en-US" dirty="0" smtClean="0"/>
              <a:t>(</a:t>
            </a:r>
            <a:r>
              <a:rPr lang="en-US" dirty="0"/>
              <a:t>Describe your state </a:t>
            </a:r>
            <a:r>
              <a:rPr lang="en-US" dirty="0" smtClean="0"/>
              <a:t>or local program for sustainment </a:t>
            </a:r>
            <a:r>
              <a:rPr lang="en-US" dirty="0"/>
              <a:t>of </a:t>
            </a:r>
            <a:r>
              <a:rPr lang="en-US" dirty="0" smtClean="0"/>
              <a:t>direct victim </a:t>
            </a:r>
            <a:r>
              <a:rPr lang="en-US" dirty="0"/>
              <a:t>services using VOCA, State Special, and or State General Funding).    </a:t>
            </a:r>
            <a:endParaRPr lang="en-US" dirty="0" smtClean="0"/>
          </a:p>
          <a:p>
            <a:pPr marL="0" indent="0">
              <a:buNone/>
            </a:pPr>
            <a:endParaRPr lang="en-US" dirty="0" smtClean="0"/>
          </a:p>
          <a:p>
            <a:pPr marL="0" indent="0">
              <a:buNone/>
            </a:pPr>
            <a:r>
              <a:rPr lang="en-US" dirty="0" smtClean="0"/>
              <a:t>Due </a:t>
            </a:r>
            <a:r>
              <a:rPr lang="en-US" dirty="0"/>
              <a:t>to uncertainty regarding future funding amounts, programs are encouraged to develop short and long-term sustainability plans. </a:t>
            </a:r>
            <a:endParaRPr lang="en-US" dirty="0" smtClean="0"/>
          </a:p>
          <a:p>
            <a:pPr marL="0" indent="0">
              <a:buNone/>
            </a:pPr>
            <a:r>
              <a:rPr lang="en-US" dirty="0" smtClean="0"/>
              <a:t>Under </a:t>
            </a:r>
            <a:r>
              <a:rPr lang="en-US" dirty="0"/>
              <a:t>the Sustainment Plan section, describe how the program will achieve financial sustainability to ensure the continuation of services with level funding. Be specific in identifying short-term and long-term budgeting strategies for your program. </a:t>
            </a:r>
            <a:endParaRPr lang="en-US" dirty="0" smtClean="0"/>
          </a:p>
          <a:p>
            <a:pPr marL="0" indent="0">
              <a:buNone/>
            </a:pPr>
            <a:endParaRPr lang="en-US" dirty="0"/>
          </a:p>
        </p:txBody>
      </p:sp>
      <p:sp>
        <p:nvSpPr>
          <p:cNvPr id="5" name="Title 4"/>
          <p:cNvSpPr>
            <a:spLocks noGrp="1"/>
          </p:cNvSpPr>
          <p:nvPr>
            <p:ph type="title"/>
          </p:nvPr>
        </p:nvSpPr>
        <p:spPr/>
        <p:txBody>
          <a:bodyPr/>
          <a:lstStyle/>
          <a:p>
            <a:r>
              <a:rPr lang="en-US" dirty="0" smtClean="0"/>
              <a:t>Project Narrative Continued</a:t>
            </a:r>
            <a:endParaRPr lang="en-US" dirty="0"/>
          </a:p>
        </p:txBody>
      </p:sp>
    </p:spTree>
    <p:extLst>
      <p:ext uri="{BB962C8B-B14F-4D97-AF65-F5344CB8AC3E}">
        <p14:creationId xmlns:p14="http://schemas.microsoft.com/office/powerpoint/2010/main" val="2669055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Priority Areas</a:t>
            </a:r>
            <a:endParaRPr lang="en-US" dirty="0"/>
          </a:p>
        </p:txBody>
      </p:sp>
      <p:sp>
        <p:nvSpPr>
          <p:cNvPr id="3" name="Content Placeholder 2"/>
          <p:cNvSpPr>
            <a:spLocks noGrp="1"/>
          </p:cNvSpPr>
          <p:nvPr>
            <p:ph idx="1"/>
          </p:nvPr>
        </p:nvSpPr>
        <p:spPr/>
        <p:txBody>
          <a:bodyPr>
            <a:normAutofit fontScale="62500" lnSpcReduction="20000"/>
          </a:bodyPr>
          <a:lstStyle/>
          <a:p>
            <a:pPr marL="514350" indent="-514350">
              <a:buAutoNum type="arabicPeriod"/>
            </a:pPr>
            <a:r>
              <a:rPr lang="en-US" b="1" dirty="0" smtClean="0"/>
              <a:t>Services </a:t>
            </a:r>
            <a:r>
              <a:rPr lang="en-US" b="1" dirty="0"/>
              <a:t>to Victims of Child </a:t>
            </a:r>
            <a:r>
              <a:rPr lang="en-US" b="1" dirty="0" smtClean="0"/>
              <a:t>Abuse </a:t>
            </a:r>
            <a:r>
              <a:rPr lang="en-US" dirty="0"/>
              <a:t>(Includes child physical abuse, neglect, and child sexual abuse) Projects that provide services to children and youth (under 21) who have been victims of crime, or have been secondary victims (for example, children/youth who have witnessed violent crime in their neighborhoods or domestic violence in their homes). </a:t>
            </a:r>
            <a:endParaRPr lang="en-US" dirty="0" smtClean="0"/>
          </a:p>
          <a:p>
            <a:pPr marL="514350" indent="-514350">
              <a:buAutoNum type="arabicPeriod"/>
            </a:pPr>
            <a:r>
              <a:rPr lang="en-US" b="1" dirty="0" smtClean="0"/>
              <a:t>Services </a:t>
            </a:r>
            <a:r>
              <a:rPr lang="en-US" b="1" dirty="0"/>
              <a:t>for Traditionally Underserved Populations </a:t>
            </a:r>
            <a:r>
              <a:rPr lang="en-US" dirty="0"/>
              <a:t>Projects that provide services to traditionally underserved or unserved populations. For the purposes of these guidelines, underserved/unserved populations can be any victim population that lacks adequate access to victim services in the applicant’s service area. </a:t>
            </a:r>
            <a:endParaRPr lang="en-US" dirty="0" smtClean="0"/>
          </a:p>
          <a:p>
            <a:pPr marL="514350" indent="-514350">
              <a:buAutoNum type="arabicPeriod"/>
            </a:pPr>
            <a:r>
              <a:rPr lang="en-US" b="1" dirty="0" smtClean="0"/>
              <a:t>Services </a:t>
            </a:r>
            <a:r>
              <a:rPr lang="en-US" b="1" dirty="0"/>
              <a:t>to Victims of Domestic Violence</a:t>
            </a:r>
            <a:r>
              <a:rPr lang="en-US" dirty="0"/>
              <a:t> Projects that provide services to victims of domestic violence. Domestic violence is defined as a crime in which there is a past or present familial, household, or other intimate relationship between the victim and the offender. Domestic violence can be physical, sexual, emotional, economic, or psychological actions or threats of actions that influence another person. </a:t>
            </a:r>
            <a:endParaRPr lang="en-US" dirty="0" smtClean="0"/>
          </a:p>
          <a:p>
            <a:pPr marL="514350" indent="-514350">
              <a:buAutoNum type="arabicPeriod"/>
            </a:pPr>
            <a:r>
              <a:rPr lang="en-US" b="1" dirty="0" smtClean="0"/>
              <a:t>Services </a:t>
            </a:r>
            <a:r>
              <a:rPr lang="en-US" b="1" dirty="0"/>
              <a:t>to Victims of Sexual Assault </a:t>
            </a:r>
            <a:r>
              <a:rPr lang="en-US" dirty="0"/>
              <a:t>Projects that provide services to victims of sexual assault, including adults sexually abused as children. Sexual assault includes a wide range of victimizations involving unwanted sexual contact between victim and offender</a:t>
            </a:r>
            <a:r>
              <a:rPr lang="en-US" dirty="0" smtClean="0"/>
              <a:t>.</a:t>
            </a:r>
          </a:p>
          <a:p>
            <a:pPr marL="0" indent="0">
              <a:buNone/>
            </a:pPr>
            <a:endParaRPr lang="en-US" b="1" dirty="0" smtClean="0"/>
          </a:p>
          <a:p>
            <a:pPr marL="0" indent="0">
              <a:buNone/>
            </a:pPr>
            <a:r>
              <a:rPr lang="en-US" b="1" dirty="0" smtClean="0"/>
              <a:t>Include the percentage of services your program anticipates serving each of the four priority areas as part of your Service Area </a:t>
            </a:r>
            <a:r>
              <a:rPr lang="en-US" b="1" dirty="0" err="1" smtClean="0"/>
              <a:t>Demograhpic</a:t>
            </a:r>
            <a:r>
              <a:rPr lang="en-US" b="1" dirty="0" smtClean="0"/>
              <a:t>/Target Population Project Narrative.  </a:t>
            </a:r>
            <a:endParaRPr lang="en-US" b="1" dirty="0"/>
          </a:p>
        </p:txBody>
      </p:sp>
    </p:spTree>
    <p:extLst>
      <p:ext uri="{BB962C8B-B14F-4D97-AF65-F5344CB8AC3E}">
        <p14:creationId xmlns:p14="http://schemas.microsoft.com/office/powerpoint/2010/main" val="2722842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0350"/>
            <a:ext cx="10515600" cy="1325563"/>
          </a:xfrm>
        </p:spPr>
        <p:txBody>
          <a:bodyPr/>
          <a:lstStyle/>
          <a:p>
            <a:r>
              <a:rPr lang="en-US" dirty="0" smtClean="0"/>
              <a:t>Goals and Objectives (Targets)</a:t>
            </a:r>
            <a:endParaRPr lang="en-US" dirty="0"/>
          </a:p>
        </p:txBody>
      </p:sp>
      <p:sp>
        <p:nvSpPr>
          <p:cNvPr id="3" name="Content Placeholder 2"/>
          <p:cNvSpPr>
            <a:spLocks noGrp="1"/>
          </p:cNvSpPr>
          <p:nvPr>
            <p:ph idx="1"/>
          </p:nvPr>
        </p:nvSpPr>
        <p:spPr>
          <a:xfrm>
            <a:off x="838200" y="1825625"/>
            <a:ext cx="10515600" cy="4298950"/>
          </a:xfrm>
        </p:spPr>
        <p:txBody>
          <a:bodyPr/>
          <a:lstStyle/>
          <a:p>
            <a:r>
              <a:rPr lang="en-US" dirty="0" smtClean="0"/>
              <a:t>The Goals and Objectives tab is available for possible future use. </a:t>
            </a:r>
          </a:p>
          <a:p>
            <a:pPr marL="0" indent="0">
              <a:buNone/>
            </a:pPr>
            <a:endParaRPr lang="en-US" dirty="0"/>
          </a:p>
        </p:txBody>
      </p:sp>
      <p:pic>
        <p:nvPicPr>
          <p:cNvPr id="4" name="Picture 3"/>
          <p:cNvPicPr>
            <a:picLocks noChangeAspect="1"/>
          </p:cNvPicPr>
          <p:nvPr/>
        </p:nvPicPr>
        <p:blipFill>
          <a:blip r:embed="rId2"/>
          <a:stretch>
            <a:fillRect/>
          </a:stretch>
        </p:blipFill>
        <p:spPr>
          <a:xfrm>
            <a:off x="1152525" y="2268494"/>
            <a:ext cx="9353550" cy="4365668"/>
          </a:xfrm>
          <a:prstGeom prst="rect">
            <a:avLst/>
          </a:prstGeom>
        </p:spPr>
      </p:pic>
    </p:spTree>
    <p:extLst>
      <p:ext uri="{BB962C8B-B14F-4D97-AF65-F5344CB8AC3E}">
        <p14:creationId xmlns:p14="http://schemas.microsoft.com/office/powerpoint/2010/main" val="2254597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1138335"/>
          </a:xfrm>
        </p:spPr>
        <p:txBody>
          <a:bodyPr/>
          <a:lstStyle/>
          <a:p>
            <a:r>
              <a:rPr lang="en-US" dirty="0"/>
              <a:t>Goals and Objectives (Targets</a:t>
            </a:r>
            <a:r>
              <a:rPr lang="en-US" dirty="0" smtClean="0"/>
              <a:t>) continued</a:t>
            </a:r>
            <a:endParaRPr lang="en-US" dirty="0"/>
          </a:p>
        </p:txBody>
      </p:sp>
      <p:sp>
        <p:nvSpPr>
          <p:cNvPr id="3" name="Content Placeholder 2"/>
          <p:cNvSpPr>
            <a:spLocks noGrp="1"/>
          </p:cNvSpPr>
          <p:nvPr>
            <p:ph idx="1"/>
          </p:nvPr>
        </p:nvSpPr>
        <p:spPr>
          <a:xfrm>
            <a:off x="838200" y="1427584"/>
            <a:ext cx="10515600" cy="4749379"/>
          </a:xfrm>
        </p:spPr>
        <p:txBody>
          <a:bodyPr/>
          <a:lstStyle/>
          <a:p>
            <a:pPr marL="0" indent="0">
              <a:buNone/>
            </a:pPr>
            <a:r>
              <a:rPr lang="en-US" dirty="0" smtClean="0"/>
              <a:t>Indicate the number of </a:t>
            </a:r>
            <a:r>
              <a:rPr lang="en-US" b="1" dirty="0" smtClean="0"/>
              <a:t>victims</a:t>
            </a:r>
            <a:r>
              <a:rPr lang="en-US" dirty="0" smtClean="0"/>
              <a:t> and </a:t>
            </a:r>
            <a:r>
              <a:rPr lang="en-US" b="1" dirty="0" smtClean="0"/>
              <a:t>witnesses</a:t>
            </a:r>
            <a:r>
              <a:rPr lang="en-US" dirty="0" smtClean="0"/>
              <a:t> your program proposes to serve. This section reflects your Annual Target Service Objectives. </a:t>
            </a:r>
          </a:p>
          <a:p>
            <a:pPr marL="0" indent="0">
              <a:buNone/>
            </a:pPr>
            <a:endParaRPr lang="en-US" dirty="0"/>
          </a:p>
        </p:txBody>
      </p:sp>
      <p:pic>
        <p:nvPicPr>
          <p:cNvPr id="5" name="Picture 4"/>
          <p:cNvPicPr>
            <a:picLocks noChangeAspect="1"/>
          </p:cNvPicPr>
          <p:nvPr/>
        </p:nvPicPr>
        <p:blipFill>
          <a:blip r:embed="rId3"/>
          <a:stretch>
            <a:fillRect/>
          </a:stretch>
        </p:blipFill>
        <p:spPr>
          <a:xfrm>
            <a:off x="905069" y="2379307"/>
            <a:ext cx="10155594" cy="4236098"/>
          </a:xfrm>
          <a:prstGeom prst="rect">
            <a:avLst/>
          </a:prstGeom>
        </p:spPr>
      </p:pic>
    </p:spTree>
    <p:extLst>
      <p:ext uri="{BB962C8B-B14F-4D97-AF65-F5344CB8AC3E}">
        <p14:creationId xmlns:p14="http://schemas.microsoft.com/office/powerpoint/2010/main" val="2051955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Development</a:t>
            </a:r>
            <a:endParaRPr lang="en-US" dirty="0"/>
          </a:p>
        </p:txBody>
      </p:sp>
      <p:sp>
        <p:nvSpPr>
          <p:cNvPr id="3" name="Content Placeholder 2"/>
          <p:cNvSpPr>
            <a:spLocks noGrp="1"/>
          </p:cNvSpPr>
          <p:nvPr>
            <p:ph idx="1"/>
          </p:nvPr>
        </p:nvSpPr>
        <p:spPr>
          <a:xfrm>
            <a:off x="838200" y="1825625"/>
            <a:ext cx="6234404" cy="4072294"/>
          </a:xfrm>
        </p:spPr>
        <p:txBody>
          <a:bodyPr/>
          <a:lstStyle/>
          <a:p>
            <a:r>
              <a:rPr lang="en-US" dirty="0" smtClean="0"/>
              <a:t>Complete each section with a Yes or No response.  Enter a numerical value (including zero) for Service Provision Number of Hours.  </a:t>
            </a:r>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2"/>
          <a:stretch>
            <a:fillRect/>
          </a:stretch>
        </p:blipFill>
        <p:spPr>
          <a:xfrm>
            <a:off x="5753100" y="3218090"/>
            <a:ext cx="5600700" cy="3295650"/>
          </a:xfrm>
          <a:prstGeom prst="rect">
            <a:avLst/>
          </a:prstGeom>
        </p:spPr>
      </p:pic>
    </p:spTree>
    <p:extLst>
      <p:ext uri="{BB962C8B-B14F-4D97-AF65-F5344CB8AC3E}">
        <p14:creationId xmlns:p14="http://schemas.microsoft.com/office/powerpoint/2010/main" val="3609069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Required Certifications</a:t>
            </a:r>
            <a:endParaRPr lang="en-US" dirty="0"/>
          </a:p>
        </p:txBody>
      </p:sp>
      <p:pic>
        <p:nvPicPr>
          <p:cNvPr id="4" name="Content Placeholder 3"/>
          <p:cNvPicPr>
            <a:picLocks noGrp="1" noChangeAspect="1"/>
          </p:cNvPicPr>
          <p:nvPr>
            <p:ph idx="1"/>
          </p:nvPr>
        </p:nvPicPr>
        <p:blipFill>
          <a:blip r:embed="rId3"/>
          <a:stretch>
            <a:fillRect/>
          </a:stretch>
        </p:blipFill>
        <p:spPr>
          <a:xfrm>
            <a:off x="838200" y="2424958"/>
            <a:ext cx="10515600" cy="3152671"/>
          </a:xfrm>
          <a:prstGeom prst="rect">
            <a:avLst/>
          </a:prstGeom>
        </p:spPr>
      </p:pic>
    </p:spTree>
    <p:extLst>
      <p:ext uri="{BB962C8B-B14F-4D97-AF65-F5344CB8AC3E}">
        <p14:creationId xmlns:p14="http://schemas.microsoft.com/office/powerpoint/2010/main" val="2458728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Certifications</a:t>
            </a:r>
            <a:endParaRPr lang="en-US" dirty="0"/>
          </a:p>
        </p:txBody>
      </p:sp>
      <p:sp>
        <p:nvSpPr>
          <p:cNvPr id="3" name="Content Placeholder 2"/>
          <p:cNvSpPr>
            <a:spLocks noGrp="1"/>
          </p:cNvSpPr>
          <p:nvPr>
            <p:ph idx="1"/>
          </p:nvPr>
        </p:nvSpPr>
        <p:spPr/>
        <p:txBody>
          <a:bodyPr/>
          <a:lstStyle/>
          <a:p>
            <a:pPr marL="0" indent="0">
              <a:buNone/>
            </a:pPr>
            <a:r>
              <a:rPr lang="en-US" dirty="0" smtClean="0"/>
              <a:t>The following certifications are completed in OGMS:</a:t>
            </a:r>
          </a:p>
          <a:p>
            <a:pPr>
              <a:buFont typeface="Wingdings" panose="05000000000000000000" pitchFamily="2" charset="2"/>
              <a:buChar char="ü"/>
            </a:pPr>
            <a:r>
              <a:rPr lang="en-US" dirty="0" smtClean="0">
                <a:solidFill>
                  <a:srgbClr val="00B050"/>
                </a:solidFill>
              </a:rPr>
              <a:t> Non-</a:t>
            </a:r>
            <a:r>
              <a:rPr lang="en-US" dirty="0" err="1" smtClean="0">
                <a:solidFill>
                  <a:srgbClr val="00B050"/>
                </a:solidFill>
              </a:rPr>
              <a:t>Supplantation</a:t>
            </a:r>
            <a:endParaRPr lang="en-US" dirty="0" smtClean="0">
              <a:solidFill>
                <a:srgbClr val="00B050"/>
              </a:solidFill>
            </a:endParaRPr>
          </a:p>
          <a:p>
            <a:pPr>
              <a:buFont typeface="Wingdings" panose="05000000000000000000" pitchFamily="2" charset="2"/>
              <a:buChar char="ü"/>
            </a:pPr>
            <a:r>
              <a:rPr lang="en-US" dirty="0">
                <a:solidFill>
                  <a:srgbClr val="00B050"/>
                </a:solidFill>
              </a:rPr>
              <a:t> </a:t>
            </a:r>
            <a:r>
              <a:rPr lang="en-US" dirty="0" smtClean="0">
                <a:solidFill>
                  <a:srgbClr val="00B050"/>
                </a:solidFill>
              </a:rPr>
              <a:t>Civil Rights Certification of Compliance</a:t>
            </a:r>
          </a:p>
          <a:p>
            <a:pPr>
              <a:buFont typeface="Wingdings" panose="05000000000000000000" pitchFamily="2" charset="2"/>
              <a:buChar char="ü"/>
            </a:pPr>
            <a:r>
              <a:rPr lang="en-US" dirty="0" smtClean="0">
                <a:solidFill>
                  <a:srgbClr val="00B050"/>
                </a:solidFill>
              </a:rPr>
              <a:t>Authority Certification</a:t>
            </a:r>
          </a:p>
          <a:p>
            <a:pPr marL="0" indent="0">
              <a:buNone/>
            </a:pPr>
            <a:endParaRPr lang="en-US" dirty="0" smtClean="0">
              <a:solidFill>
                <a:srgbClr val="00B050"/>
              </a:solidFill>
            </a:endParaRPr>
          </a:p>
          <a:p>
            <a:pPr>
              <a:buFont typeface="Wingdings" panose="05000000000000000000" pitchFamily="2" charset="2"/>
              <a:buChar char="ü"/>
            </a:pPr>
            <a:endParaRPr lang="en-US" dirty="0" smtClean="0">
              <a:solidFill>
                <a:srgbClr val="00B050"/>
              </a:solidFill>
            </a:endParaRPr>
          </a:p>
          <a:p>
            <a:endParaRPr lang="en-US" dirty="0"/>
          </a:p>
        </p:txBody>
      </p:sp>
      <p:pic>
        <p:nvPicPr>
          <p:cNvPr id="5" name="Picture 4"/>
          <p:cNvPicPr>
            <a:picLocks noChangeAspect="1"/>
          </p:cNvPicPr>
          <p:nvPr/>
        </p:nvPicPr>
        <p:blipFill>
          <a:blip r:embed="rId3"/>
          <a:stretch>
            <a:fillRect/>
          </a:stretch>
        </p:blipFill>
        <p:spPr>
          <a:xfrm>
            <a:off x="587829" y="4133461"/>
            <a:ext cx="11285376" cy="2276670"/>
          </a:xfrm>
          <a:prstGeom prst="rect">
            <a:avLst/>
          </a:prstGeom>
        </p:spPr>
      </p:pic>
    </p:spTree>
    <p:extLst>
      <p:ext uri="{BB962C8B-B14F-4D97-AF65-F5344CB8AC3E}">
        <p14:creationId xmlns:p14="http://schemas.microsoft.com/office/powerpoint/2010/main" val="3584143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212" y="1233471"/>
            <a:ext cx="10515600" cy="1325563"/>
          </a:xfrm>
        </p:spPr>
        <p:txBody>
          <a:bodyPr>
            <a:normAutofit fontScale="90000"/>
          </a:bodyPr>
          <a:lstStyle/>
          <a:p>
            <a:pPr algn="ctr"/>
            <a:r>
              <a:rPr lang="en-US" dirty="0" smtClean="0"/>
              <a:t>On-line Grant Management System (OGMS) </a:t>
            </a:r>
            <a:r>
              <a:rPr lang="en-US" sz="4000" dirty="0" smtClean="0"/>
              <a:t>Training &amp; Resources </a:t>
            </a:r>
            <a:r>
              <a:rPr lang="en-US" sz="4000" dirty="0"/>
              <a:t>Page:</a:t>
            </a:r>
            <a:br>
              <a:rPr lang="en-US" sz="4000" dirty="0"/>
            </a:br>
            <a:r>
              <a:rPr lang="en-US" sz="4000" dirty="0">
                <a:hlinkClick r:id="rId2"/>
              </a:rPr>
              <a:t>https://</a:t>
            </a:r>
            <a:r>
              <a:rPr lang="en-US" sz="4000" dirty="0" smtClean="0">
                <a:hlinkClick r:id="rId2"/>
              </a:rPr>
              <a:t>www.dcjs.virginia.gov/grants/ogms-training-resources</a:t>
            </a:r>
            <a:r>
              <a:rPr lang="en-US" sz="4000" dirty="0" smtClean="0"/>
              <a:t> </a:t>
            </a:r>
            <a:br>
              <a:rPr lang="en-US" sz="4000" dirty="0" smtClean="0"/>
            </a:br>
            <a:r>
              <a:rPr lang="en-US" dirty="0" smtClean="0"/>
              <a:t/>
            </a:r>
            <a:br>
              <a:rPr lang="en-US" dirty="0" smtClean="0"/>
            </a:br>
            <a:r>
              <a:rPr lang="en-US" dirty="0"/>
              <a:t> </a:t>
            </a:r>
          </a:p>
        </p:txBody>
      </p:sp>
      <p:sp>
        <p:nvSpPr>
          <p:cNvPr id="3" name="Content Placeholder 2"/>
          <p:cNvSpPr>
            <a:spLocks noGrp="1"/>
          </p:cNvSpPr>
          <p:nvPr>
            <p:ph idx="1"/>
          </p:nvPr>
        </p:nvSpPr>
        <p:spPr/>
        <p:txBody>
          <a:bodyPr>
            <a:normAutofit/>
          </a:bodyPr>
          <a:lstStyle/>
          <a:p>
            <a:pPr marL="0" indent="0">
              <a:buNone/>
            </a:pPr>
            <a:endParaRPr lang="en-US" sz="4000" dirty="0" smtClean="0"/>
          </a:p>
          <a:p>
            <a:pPr marL="0" indent="0">
              <a:buNone/>
            </a:pPr>
            <a:endParaRPr lang="en-US" sz="4000" dirty="0"/>
          </a:p>
        </p:txBody>
      </p:sp>
      <p:pic>
        <p:nvPicPr>
          <p:cNvPr id="5" name="Picture 4"/>
          <p:cNvPicPr>
            <a:picLocks noChangeAspect="1"/>
          </p:cNvPicPr>
          <p:nvPr/>
        </p:nvPicPr>
        <p:blipFill>
          <a:blip r:embed="rId3"/>
          <a:stretch>
            <a:fillRect/>
          </a:stretch>
        </p:blipFill>
        <p:spPr>
          <a:xfrm>
            <a:off x="570772" y="2463118"/>
            <a:ext cx="5577812" cy="4188109"/>
          </a:xfrm>
          <a:prstGeom prst="rect">
            <a:avLst/>
          </a:prstGeom>
        </p:spPr>
      </p:pic>
      <p:pic>
        <p:nvPicPr>
          <p:cNvPr id="6" name="Picture 5"/>
          <p:cNvPicPr>
            <a:picLocks noChangeAspect="1"/>
          </p:cNvPicPr>
          <p:nvPr/>
        </p:nvPicPr>
        <p:blipFill>
          <a:blip r:embed="rId4"/>
          <a:stretch>
            <a:fillRect/>
          </a:stretch>
        </p:blipFill>
        <p:spPr>
          <a:xfrm>
            <a:off x="7114199" y="2334986"/>
            <a:ext cx="4507029" cy="4187210"/>
          </a:xfrm>
          <a:prstGeom prst="rect">
            <a:avLst/>
          </a:prstGeom>
        </p:spPr>
      </p:pic>
    </p:spTree>
    <p:extLst>
      <p:ext uri="{BB962C8B-B14F-4D97-AF65-F5344CB8AC3E}">
        <p14:creationId xmlns:p14="http://schemas.microsoft.com/office/powerpoint/2010/main" val="27593793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Grant Management System (OGMS)</a:t>
            </a:r>
            <a:br>
              <a:rPr lang="en-US" dirty="0" smtClean="0"/>
            </a:br>
            <a:r>
              <a:rPr lang="en-US" dirty="0"/>
              <a:t> </a:t>
            </a:r>
            <a:r>
              <a:rPr lang="en-US" dirty="0">
                <a:hlinkClick r:id="rId2"/>
              </a:rPr>
              <a:t>https://ogms.dcjs.virginia.gov/</a:t>
            </a:r>
            <a:endParaRPr lang="en-US" dirty="0"/>
          </a:p>
        </p:txBody>
      </p:sp>
      <p:sp>
        <p:nvSpPr>
          <p:cNvPr id="3" name="Content Placeholder 2"/>
          <p:cNvSpPr>
            <a:spLocks noGrp="1"/>
          </p:cNvSpPr>
          <p:nvPr>
            <p:ph idx="1"/>
          </p:nvPr>
        </p:nvSpPr>
        <p:spPr/>
        <p:txBody>
          <a:bodyPr>
            <a:normAutofit/>
          </a:bodyPr>
          <a:lstStyle/>
          <a:p>
            <a:pPr marL="0" indent="0">
              <a:buNone/>
            </a:pPr>
            <a:endParaRPr lang="en-US" sz="4000" dirty="0" smtClean="0"/>
          </a:p>
          <a:p>
            <a:pPr marL="0" indent="0">
              <a:buNone/>
            </a:pPr>
            <a:endParaRPr lang="en-US" sz="4000" dirty="0"/>
          </a:p>
        </p:txBody>
      </p:sp>
      <p:pic>
        <p:nvPicPr>
          <p:cNvPr id="4" name="Picture 3"/>
          <p:cNvPicPr>
            <a:picLocks noChangeAspect="1"/>
          </p:cNvPicPr>
          <p:nvPr/>
        </p:nvPicPr>
        <p:blipFill>
          <a:blip r:embed="rId3"/>
          <a:stretch>
            <a:fillRect/>
          </a:stretch>
        </p:blipFill>
        <p:spPr>
          <a:xfrm>
            <a:off x="1391985" y="1899888"/>
            <a:ext cx="8807317" cy="4491628"/>
          </a:xfrm>
          <a:prstGeom prst="rect">
            <a:avLst/>
          </a:prstGeom>
        </p:spPr>
      </p:pic>
      <p:sp>
        <p:nvSpPr>
          <p:cNvPr id="5" name="Right Arrow 4"/>
          <p:cNvSpPr/>
          <p:nvPr/>
        </p:nvSpPr>
        <p:spPr>
          <a:xfrm>
            <a:off x="110836" y="4327814"/>
            <a:ext cx="1454728" cy="5766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37318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858" y="178751"/>
            <a:ext cx="10515600" cy="1325563"/>
          </a:xfrm>
        </p:spPr>
        <p:txBody>
          <a:bodyPr/>
          <a:lstStyle/>
          <a:p>
            <a:r>
              <a:rPr lang="en-US" dirty="0" smtClean="0"/>
              <a:t>Registration</a:t>
            </a:r>
            <a:endParaRPr lang="en-US" dirty="0"/>
          </a:p>
        </p:txBody>
      </p:sp>
      <p:pic>
        <p:nvPicPr>
          <p:cNvPr id="4" name="Content Placeholder 3"/>
          <p:cNvPicPr>
            <a:picLocks noGrp="1" noChangeAspect="1"/>
          </p:cNvPicPr>
          <p:nvPr>
            <p:ph idx="1"/>
          </p:nvPr>
        </p:nvPicPr>
        <p:blipFill>
          <a:blip r:embed="rId2"/>
          <a:stretch>
            <a:fillRect/>
          </a:stretch>
        </p:blipFill>
        <p:spPr>
          <a:xfrm>
            <a:off x="1723229" y="1269870"/>
            <a:ext cx="9211229" cy="5268042"/>
          </a:xfrm>
          <a:prstGeom prst="rect">
            <a:avLst/>
          </a:prstGeom>
        </p:spPr>
      </p:pic>
    </p:spTree>
    <p:extLst>
      <p:ext uri="{BB962C8B-B14F-4D97-AF65-F5344CB8AC3E}">
        <p14:creationId xmlns:p14="http://schemas.microsoft.com/office/powerpoint/2010/main" val="4152011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Q </a:t>
            </a:r>
            <a:r>
              <a:rPr lang="en-US" b="1" dirty="0" smtClean="0"/>
              <a:t>and A </a:t>
            </a:r>
            <a:r>
              <a:rPr lang="en-US" b="1" dirty="0" smtClean="0"/>
              <a:t>Button:  </a:t>
            </a:r>
            <a:r>
              <a:rPr lang="en-US" sz="3600" b="1" dirty="0" smtClean="0"/>
              <a:t>During </a:t>
            </a:r>
            <a:r>
              <a:rPr lang="en-US" sz="3600" b="1" dirty="0"/>
              <a:t>the training, please type your questions in the Q&amp;A feature and we’ll answer them as we go along. </a:t>
            </a:r>
            <a:r>
              <a:rPr lang="en-US" b="1" dirty="0"/>
              <a:t/>
            </a:r>
            <a:br>
              <a:rPr lang="en-US" b="1" dirty="0"/>
            </a:br>
            <a:endParaRPr lang="en-US" dirty="0"/>
          </a:p>
        </p:txBody>
      </p:sp>
      <p:sp>
        <p:nvSpPr>
          <p:cNvPr id="3" name="Content Placeholder 2"/>
          <p:cNvSpPr>
            <a:spLocks noGrp="1"/>
          </p:cNvSpPr>
          <p:nvPr>
            <p:ph idx="1"/>
          </p:nvPr>
        </p:nvSpPr>
        <p:spPr/>
        <p:txBody>
          <a:bodyPr/>
          <a:lstStyle/>
          <a:p>
            <a:pPr marL="0" indent="0">
              <a:buNone/>
            </a:pPr>
            <a:r>
              <a:rPr lang="en-US" b="0" dirty="0" smtClean="0">
                <a:effectLst/>
              </a:rPr>
              <a:t>   </a:t>
            </a:r>
            <a:endParaRPr lang="en-US" dirty="0"/>
          </a:p>
        </p:txBody>
      </p:sp>
      <p:pic>
        <p:nvPicPr>
          <p:cNvPr id="5" name="Picture 4"/>
          <p:cNvPicPr>
            <a:picLocks noChangeAspect="1"/>
          </p:cNvPicPr>
          <p:nvPr/>
        </p:nvPicPr>
        <p:blipFill>
          <a:blip r:embed="rId2"/>
          <a:stretch>
            <a:fillRect/>
          </a:stretch>
        </p:blipFill>
        <p:spPr>
          <a:xfrm>
            <a:off x="2547937" y="1415561"/>
            <a:ext cx="7096125" cy="5275385"/>
          </a:xfrm>
          <a:prstGeom prst="rect">
            <a:avLst/>
          </a:prstGeom>
        </p:spPr>
      </p:pic>
    </p:spTree>
    <p:extLst>
      <p:ext uri="{BB962C8B-B14F-4D97-AF65-F5344CB8AC3E}">
        <p14:creationId xmlns:p14="http://schemas.microsoft.com/office/powerpoint/2010/main" val="15747887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a:t>As a reminder, every </a:t>
            </a:r>
            <a:r>
              <a:rPr lang="en-US" dirty="0" smtClean="0"/>
              <a:t>user </a:t>
            </a:r>
            <a:r>
              <a:rPr lang="en-US" dirty="0"/>
              <a:t>that manages a DCJS grant will need to register to receive a login account. </a:t>
            </a:r>
            <a:endParaRPr lang="en-US" dirty="0" smtClean="0"/>
          </a:p>
          <a:p>
            <a:r>
              <a:rPr lang="en-US" dirty="0"/>
              <a:t>When registering, the </a:t>
            </a:r>
            <a:r>
              <a:rPr lang="en-US" b="1" dirty="0"/>
              <a:t>Program Area of Interest</a:t>
            </a:r>
            <a:r>
              <a:rPr lang="en-US" dirty="0"/>
              <a:t> is only used to process registration and it doesn’t restrict your ability to apply for other funding opportunities </a:t>
            </a:r>
            <a:endParaRPr lang="en-US" dirty="0" smtClean="0"/>
          </a:p>
          <a:p>
            <a:r>
              <a:rPr lang="en-US" dirty="0" smtClean="0"/>
              <a:t>Registration approval takes approximately 3-5 business days.</a:t>
            </a:r>
          </a:p>
          <a:p>
            <a:r>
              <a:rPr lang="en-US" dirty="0" smtClean="0"/>
              <a:t>You will receive a confirmation </a:t>
            </a:r>
            <a:r>
              <a:rPr lang="en-US" dirty="0"/>
              <a:t>email from:  </a:t>
            </a:r>
            <a:r>
              <a:rPr lang="en-US" dirty="0" smtClean="0">
                <a:hlinkClick r:id="rId2"/>
              </a:rPr>
              <a:t>VAgrantsDCJS@webgrantsmail.com</a:t>
            </a:r>
            <a:r>
              <a:rPr lang="en-US" dirty="0" smtClean="0"/>
              <a:t>  with your user id and temporary password to login to OGMS.</a:t>
            </a:r>
          </a:p>
          <a:p>
            <a:r>
              <a:rPr lang="en-US" dirty="0" smtClean="0"/>
              <a:t>To </a:t>
            </a:r>
            <a:r>
              <a:rPr lang="en-US" dirty="0"/>
              <a:t>update your personal contact information, select </a:t>
            </a:r>
            <a:r>
              <a:rPr lang="en-US" b="1" dirty="0"/>
              <a:t>My </a:t>
            </a:r>
            <a:r>
              <a:rPr lang="en-US" b="1" dirty="0" smtClean="0"/>
              <a:t>Profile, </a:t>
            </a:r>
            <a:r>
              <a:rPr lang="en-US" dirty="0" smtClean="0"/>
              <a:t>update </a:t>
            </a:r>
            <a:r>
              <a:rPr lang="en-US" dirty="0"/>
              <a:t>the information and select </a:t>
            </a:r>
            <a:r>
              <a:rPr lang="en-US" dirty="0" smtClean="0"/>
              <a:t>save.</a:t>
            </a:r>
          </a:p>
          <a:p>
            <a:r>
              <a:rPr lang="en-US" dirty="0" smtClean="0"/>
              <a:t>For technical assistance contact:  </a:t>
            </a:r>
            <a:r>
              <a:rPr lang="en-US" dirty="0" smtClean="0">
                <a:hlinkClick r:id="rId3"/>
              </a:rPr>
              <a:t>ogmssupport@dcjs.virginia.gov</a:t>
            </a:r>
            <a:r>
              <a:rPr lang="en-US" dirty="0" smtClean="0"/>
              <a:t> </a:t>
            </a:r>
            <a:endParaRPr lang="en-US" dirty="0"/>
          </a:p>
        </p:txBody>
      </p:sp>
    </p:spTree>
    <p:extLst>
      <p:ext uri="{BB962C8B-B14F-4D97-AF65-F5344CB8AC3E}">
        <p14:creationId xmlns:p14="http://schemas.microsoft.com/office/powerpoint/2010/main" val="39538302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Navigating the System</a:t>
            </a:r>
            <a:endParaRPr lang="en-US" dirty="0"/>
          </a:p>
        </p:txBody>
      </p:sp>
      <p:pic>
        <p:nvPicPr>
          <p:cNvPr id="4" name="Content Placeholder 3"/>
          <p:cNvPicPr>
            <a:picLocks noGrp="1" noChangeAspect="1"/>
          </p:cNvPicPr>
          <p:nvPr>
            <p:ph idx="1"/>
          </p:nvPr>
        </p:nvPicPr>
        <p:blipFill>
          <a:blip r:embed="rId2"/>
          <a:stretch>
            <a:fillRect/>
          </a:stretch>
        </p:blipFill>
        <p:spPr>
          <a:xfrm>
            <a:off x="882911" y="1690688"/>
            <a:ext cx="10332992" cy="4351338"/>
          </a:xfrm>
          <a:prstGeom prst="rect">
            <a:avLst/>
          </a:prstGeom>
        </p:spPr>
      </p:pic>
    </p:spTree>
    <p:extLst>
      <p:ext uri="{BB962C8B-B14F-4D97-AF65-F5344CB8AC3E}">
        <p14:creationId xmlns:p14="http://schemas.microsoft.com/office/powerpoint/2010/main" val="1714549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Navigating the System</a:t>
            </a:r>
            <a:endParaRPr lang="en-US" dirty="0"/>
          </a:p>
        </p:txBody>
      </p:sp>
      <p:sp>
        <p:nvSpPr>
          <p:cNvPr id="3" name="Content Placeholder 2"/>
          <p:cNvSpPr>
            <a:spLocks noGrp="1"/>
          </p:cNvSpPr>
          <p:nvPr>
            <p:ph idx="1"/>
          </p:nvPr>
        </p:nvSpPr>
        <p:spPr/>
        <p:txBody>
          <a:bodyPr/>
          <a:lstStyle/>
          <a:p>
            <a:r>
              <a:rPr lang="en-US" dirty="0" smtClean="0"/>
              <a:t>Use the system buttons </a:t>
            </a:r>
            <a:r>
              <a:rPr lang="en-US" b="1" dirty="0" smtClean="0"/>
              <a:t>within the window </a:t>
            </a:r>
            <a:r>
              <a:rPr lang="en-US" dirty="0" smtClean="0"/>
              <a:t>or the menu on the left side panel to navigate to different areas and forms</a:t>
            </a:r>
            <a:endParaRPr lang="en-US" dirty="0"/>
          </a:p>
          <a:p>
            <a:endParaRPr lang="en-US" dirty="0" smtClean="0"/>
          </a:p>
          <a:p>
            <a:endParaRPr lang="en-US" dirty="0"/>
          </a:p>
          <a:p>
            <a:endParaRPr lang="en-US" dirty="0"/>
          </a:p>
        </p:txBody>
      </p:sp>
      <p:pic>
        <p:nvPicPr>
          <p:cNvPr id="6" name="Picture 5"/>
          <p:cNvPicPr>
            <a:picLocks noChangeAspect="1"/>
          </p:cNvPicPr>
          <p:nvPr/>
        </p:nvPicPr>
        <p:blipFill>
          <a:blip r:embed="rId2"/>
          <a:stretch>
            <a:fillRect/>
          </a:stretch>
        </p:blipFill>
        <p:spPr>
          <a:xfrm>
            <a:off x="442427" y="3238212"/>
            <a:ext cx="11307146" cy="966893"/>
          </a:xfrm>
          <a:prstGeom prst="rect">
            <a:avLst/>
          </a:prstGeom>
        </p:spPr>
      </p:pic>
      <p:sp>
        <p:nvSpPr>
          <p:cNvPr id="5" name="Oval 4"/>
          <p:cNvSpPr/>
          <p:nvPr/>
        </p:nvSpPr>
        <p:spPr>
          <a:xfrm>
            <a:off x="2821133" y="3789199"/>
            <a:ext cx="1020041" cy="701387"/>
          </a:xfrm>
          <a:prstGeom prst="ellipse">
            <a:avLst/>
          </a:prstGeom>
          <a:noFill/>
          <a:ln w="50800">
            <a:solidFill>
              <a:srgbClr val="FF0000">
                <a:alpha val="8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0577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Opportunities</a:t>
            </a:r>
            <a:endParaRPr lang="en-US" dirty="0"/>
          </a:p>
        </p:txBody>
      </p:sp>
      <p:pic>
        <p:nvPicPr>
          <p:cNvPr id="4" name="Content Placeholder 3"/>
          <p:cNvPicPr>
            <a:picLocks noGrp="1" noChangeAspect="1"/>
          </p:cNvPicPr>
          <p:nvPr>
            <p:ph idx="1"/>
          </p:nvPr>
        </p:nvPicPr>
        <p:blipFill>
          <a:blip r:embed="rId2"/>
          <a:stretch>
            <a:fillRect/>
          </a:stretch>
        </p:blipFill>
        <p:spPr>
          <a:xfrm>
            <a:off x="838200" y="1857803"/>
            <a:ext cx="10515600" cy="4286981"/>
          </a:xfrm>
          <a:prstGeom prst="rect">
            <a:avLst/>
          </a:prstGeom>
        </p:spPr>
      </p:pic>
      <p:sp>
        <p:nvSpPr>
          <p:cNvPr id="6" name="Right Arrow 5"/>
          <p:cNvSpPr/>
          <p:nvPr/>
        </p:nvSpPr>
        <p:spPr>
          <a:xfrm>
            <a:off x="909205" y="4785014"/>
            <a:ext cx="1818409" cy="4623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0136332" y="4665517"/>
            <a:ext cx="1020041" cy="701387"/>
          </a:xfrm>
          <a:prstGeom prst="ellipse">
            <a:avLst/>
          </a:prstGeom>
          <a:noFill/>
          <a:ln w="50800">
            <a:solidFill>
              <a:srgbClr val="FF0000">
                <a:alpha val="8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5473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a Grant Application</a:t>
            </a:r>
            <a:endParaRPr lang="en-US" dirty="0"/>
          </a:p>
        </p:txBody>
      </p:sp>
      <p:sp>
        <p:nvSpPr>
          <p:cNvPr id="6" name="Down Arrow 5"/>
          <p:cNvSpPr/>
          <p:nvPr/>
        </p:nvSpPr>
        <p:spPr>
          <a:xfrm>
            <a:off x="8206898" y="239520"/>
            <a:ext cx="812411" cy="10134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789710" y="1313139"/>
            <a:ext cx="8875940" cy="5288945"/>
          </a:xfrm>
          <a:prstGeom prst="rect">
            <a:avLst/>
          </a:prstGeom>
        </p:spPr>
      </p:pic>
    </p:spTree>
    <p:extLst>
      <p:ext uri="{BB962C8B-B14F-4D97-AF65-F5344CB8AC3E}">
        <p14:creationId xmlns:p14="http://schemas.microsoft.com/office/powerpoint/2010/main" val="27680783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3225" y="374217"/>
            <a:ext cx="9144000" cy="1200005"/>
          </a:xfrm>
        </p:spPr>
        <p:txBody>
          <a:bodyPr>
            <a:normAutofit/>
          </a:bodyPr>
          <a:lstStyle/>
          <a:p>
            <a:pPr algn="l"/>
            <a:r>
              <a:rPr lang="en-US" sz="4400" dirty="0" smtClean="0"/>
              <a:t>FAQ Feature in OGMS</a:t>
            </a:r>
            <a:endParaRPr lang="en-US" sz="4400" dirty="0"/>
          </a:p>
        </p:txBody>
      </p:sp>
      <p:pic>
        <p:nvPicPr>
          <p:cNvPr id="4" name="Picture 3"/>
          <p:cNvPicPr>
            <a:picLocks noChangeAspect="1"/>
          </p:cNvPicPr>
          <p:nvPr/>
        </p:nvPicPr>
        <p:blipFill>
          <a:blip r:embed="rId2"/>
          <a:stretch>
            <a:fillRect/>
          </a:stretch>
        </p:blipFill>
        <p:spPr>
          <a:xfrm>
            <a:off x="946530" y="4456855"/>
            <a:ext cx="10140702" cy="1591227"/>
          </a:xfrm>
          <a:prstGeom prst="rect">
            <a:avLst/>
          </a:prstGeom>
        </p:spPr>
      </p:pic>
      <p:pic>
        <p:nvPicPr>
          <p:cNvPr id="5" name="Picture 4"/>
          <p:cNvPicPr>
            <a:picLocks noChangeAspect="1"/>
          </p:cNvPicPr>
          <p:nvPr/>
        </p:nvPicPr>
        <p:blipFill>
          <a:blip r:embed="rId3"/>
          <a:stretch>
            <a:fillRect/>
          </a:stretch>
        </p:blipFill>
        <p:spPr>
          <a:xfrm>
            <a:off x="883225" y="1770242"/>
            <a:ext cx="10136466" cy="1758033"/>
          </a:xfrm>
          <a:prstGeom prst="rect">
            <a:avLst/>
          </a:prstGeom>
        </p:spPr>
      </p:pic>
      <p:sp>
        <p:nvSpPr>
          <p:cNvPr id="9" name="Rectangle 8"/>
          <p:cNvSpPr/>
          <p:nvPr/>
        </p:nvSpPr>
        <p:spPr>
          <a:xfrm>
            <a:off x="883225" y="3888569"/>
            <a:ext cx="9088257" cy="369332"/>
          </a:xfrm>
          <a:prstGeom prst="rect">
            <a:avLst/>
          </a:prstGeom>
        </p:spPr>
        <p:txBody>
          <a:bodyPr wrap="none">
            <a:spAutoFit/>
          </a:bodyPr>
          <a:lstStyle/>
          <a:p>
            <a:r>
              <a:rPr lang="en-US" dirty="0" smtClean="0"/>
              <a:t>The answers to your questions will be posted to the bottom of the Funding Opportunity Details</a:t>
            </a:r>
            <a:endParaRPr lang="en-US" dirty="0"/>
          </a:p>
        </p:txBody>
      </p:sp>
      <p:sp>
        <p:nvSpPr>
          <p:cNvPr id="3" name="Down Arrow 2"/>
          <p:cNvSpPr/>
          <p:nvPr/>
        </p:nvSpPr>
        <p:spPr>
          <a:xfrm>
            <a:off x="6483928" y="576695"/>
            <a:ext cx="841664" cy="11378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655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036" y="259149"/>
            <a:ext cx="10515600" cy="1325563"/>
          </a:xfrm>
        </p:spPr>
        <p:txBody>
          <a:bodyPr/>
          <a:lstStyle/>
          <a:p>
            <a:r>
              <a:rPr lang="en-US" dirty="0" smtClean="0"/>
              <a:t>Starting a Grant Application</a:t>
            </a:r>
            <a:endParaRPr lang="en-US" dirty="0"/>
          </a:p>
        </p:txBody>
      </p:sp>
      <p:pic>
        <p:nvPicPr>
          <p:cNvPr id="6" name="Picture 5"/>
          <p:cNvPicPr>
            <a:picLocks noChangeAspect="1"/>
          </p:cNvPicPr>
          <p:nvPr/>
        </p:nvPicPr>
        <p:blipFill>
          <a:blip r:embed="rId2"/>
          <a:stretch>
            <a:fillRect/>
          </a:stretch>
        </p:blipFill>
        <p:spPr>
          <a:xfrm>
            <a:off x="1314450" y="1328979"/>
            <a:ext cx="9287672" cy="5276197"/>
          </a:xfrm>
          <a:prstGeom prst="rect">
            <a:avLst/>
          </a:prstGeom>
        </p:spPr>
      </p:pic>
    </p:spTree>
    <p:extLst>
      <p:ext uri="{BB962C8B-B14F-4D97-AF65-F5344CB8AC3E}">
        <p14:creationId xmlns:p14="http://schemas.microsoft.com/office/powerpoint/2010/main" val="4033035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a Grant Application</a:t>
            </a:r>
            <a:endParaRPr lang="en-US" dirty="0"/>
          </a:p>
        </p:txBody>
      </p:sp>
      <p:pic>
        <p:nvPicPr>
          <p:cNvPr id="3" name="Picture 2"/>
          <p:cNvPicPr>
            <a:picLocks noChangeAspect="1"/>
          </p:cNvPicPr>
          <p:nvPr/>
        </p:nvPicPr>
        <p:blipFill>
          <a:blip r:embed="rId2"/>
          <a:stretch>
            <a:fillRect/>
          </a:stretch>
        </p:blipFill>
        <p:spPr>
          <a:xfrm>
            <a:off x="2166604" y="1690688"/>
            <a:ext cx="8300732" cy="4427844"/>
          </a:xfrm>
          <a:prstGeom prst="rect">
            <a:avLst/>
          </a:prstGeom>
        </p:spPr>
      </p:pic>
    </p:spTree>
    <p:extLst>
      <p:ext uri="{BB962C8B-B14F-4D97-AF65-F5344CB8AC3E}">
        <p14:creationId xmlns:p14="http://schemas.microsoft.com/office/powerpoint/2010/main" val="479707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0515600" cy="1325563"/>
          </a:xfrm>
        </p:spPr>
        <p:txBody>
          <a:bodyPr/>
          <a:lstStyle/>
          <a:p>
            <a:r>
              <a:rPr lang="en-US" dirty="0" smtClean="0"/>
              <a:t>Application List</a:t>
            </a:r>
            <a:endParaRPr lang="en-US" dirty="0"/>
          </a:p>
        </p:txBody>
      </p:sp>
      <p:pic>
        <p:nvPicPr>
          <p:cNvPr id="4" name="Picture 3"/>
          <p:cNvPicPr>
            <a:picLocks noChangeAspect="1"/>
          </p:cNvPicPr>
          <p:nvPr/>
        </p:nvPicPr>
        <p:blipFill>
          <a:blip r:embed="rId2"/>
          <a:stretch>
            <a:fillRect/>
          </a:stretch>
        </p:blipFill>
        <p:spPr>
          <a:xfrm>
            <a:off x="2318032" y="1517651"/>
            <a:ext cx="7868193" cy="4670566"/>
          </a:xfrm>
          <a:prstGeom prst="rect">
            <a:avLst/>
          </a:prstGeom>
        </p:spPr>
      </p:pic>
    </p:spTree>
    <p:extLst>
      <p:ext uri="{BB962C8B-B14F-4D97-AF65-F5344CB8AC3E}">
        <p14:creationId xmlns:p14="http://schemas.microsoft.com/office/powerpoint/2010/main" val="4644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0515600" cy="1325563"/>
          </a:xfrm>
        </p:spPr>
        <p:txBody>
          <a:bodyPr/>
          <a:lstStyle/>
          <a:p>
            <a:r>
              <a:rPr lang="en-US" dirty="0" smtClean="0"/>
              <a:t>Editing the Application – Face Sheet</a:t>
            </a:r>
            <a:endParaRPr lang="en-US" dirty="0"/>
          </a:p>
        </p:txBody>
      </p:sp>
      <p:pic>
        <p:nvPicPr>
          <p:cNvPr id="4" name="Picture 3"/>
          <p:cNvPicPr>
            <a:picLocks noChangeAspect="1"/>
          </p:cNvPicPr>
          <p:nvPr/>
        </p:nvPicPr>
        <p:blipFill>
          <a:blip r:embed="rId2"/>
          <a:stretch>
            <a:fillRect/>
          </a:stretch>
        </p:blipFill>
        <p:spPr>
          <a:xfrm>
            <a:off x="540327" y="1312921"/>
            <a:ext cx="9359581" cy="5015143"/>
          </a:xfrm>
          <a:prstGeom prst="rect">
            <a:avLst/>
          </a:prstGeom>
        </p:spPr>
      </p:pic>
    </p:spTree>
    <p:extLst>
      <p:ext uri="{BB962C8B-B14F-4D97-AF65-F5344CB8AC3E}">
        <p14:creationId xmlns:p14="http://schemas.microsoft.com/office/powerpoint/2010/main" val="70701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951947"/>
            <a:ext cx="6096000" cy="2785378"/>
          </a:xfrm>
          <a:prstGeom prst="rect">
            <a:avLst/>
          </a:prstGeom>
        </p:spPr>
        <p:txBody>
          <a:bodyPr>
            <a:spAutoFit/>
          </a:bodyPr>
          <a:lstStyle/>
          <a:p>
            <a:pPr lvl="0" algn="ctr" fontAlgn="base">
              <a:spcAft>
                <a:spcPts val="1350"/>
              </a:spcAft>
            </a:pPr>
            <a:r>
              <a:rPr lang="en-US" sz="2800" dirty="0">
                <a:solidFill>
                  <a:srgbClr val="FF0000"/>
                </a:solidFill>
                <a:latin typeface="Times New Roman" panose="02020603050405020304" pitchFamily="18" charset="0"/>
                <a:ea typeface="Arial Unicode MS" panose="020B0604020202020204" pitchFamily="34" charset="-128"/>
              </a:rPr>
              <a:t>This session is being recorded and will be available on the DCJS website.  </a:t>
            </a:r>
            <a:endParaRPr lang="en-US" sz="2800" dirty="0" smtClean="0">
              <a:solidFill>
                <a:srgbClr val="FF0000"/>
              </a:solidFill>
              <a:latin typeface="Times New Roman" panose="02020603050405020304" pitchFamily="18" charset="0"/>
              <a:ea typeface="Arial Unicode MS" panose="020B0604020202020204" pitchFamily="34" charset="-128"/>
            </a:endParaRPr>
          </a:p>
          <a:p>
            <a:pPr lvl="0" algn="ctr" fontAlgn="base">
              <a:spcAft>
                <a:spcPts val="1350"/>
              </a:spcAft>
            </a:pPr>
            <a:endParaRPr lang="en-US" sz="2800" dirty="0">
              <a:solidFill>
                <a:srgbClr val="FF0000"/>
              </a:solidFill>
              <a:latin typeface="Times New Roman" panose="02020603050405020304" pitchFamily="18" charset="0"/>
              <a:ea typeface="Arial Unicode MS" panose="020B0604020202020204" pitchFamily="34" charset="-128"/>
            </a:endParaRPr>
          </a:p>
          <a:p>
            <a:pPr lvl="0" algn="ctr" fontAlgn="base">
              <a:spcAft>
                <a:spcPts val="1350"/>
              </a:spcAft>
            </a:pPr>
            <a:endParaRPr lang="en-US" sz="2800" dirty="0" smtClean="0">
              <a:solidFill>
                <a:srgbClr val="FF0000"/>
              </a:solidFill>
              <a:latin typeface="Times New Roman" panose="02020603050405020304" pitchFamily="18" charset="0"/>
              <a:ea typeface="Arial Unicode MS" panose="020B0604020202020204" pitchFamily="34" charset="-128"/>
            </a:endParaRPr>
          </a:p>
          <a:p>
            <a:pPr lvl="0" algn="ctr" fontAlgn="base">
              <a:spcAft>
                <a:spcPts val="1350"/>
              </a:spcAft>
            </a:pPr>
            <a:r>
              <a:rPr lang="en-US" sz="2800" dirty="0" smtClean="0">
                <a:solidFill>
                  <a:srgbClr val="FF0000"/>
                </a:solidFill>
                <a:latin typeface="Times New Roman" panose="02020603050405020304" pitchFamily="18" charset="0"/>
                <a:ea typeface="Arial Unicode MS" panose="020B0604020202020204" pitchFamily="34" charset="-128"/>
              </a:rPr>
              <a:t>Again, thank you for joining us.</a:t>
            </a:r>
            <a:endParaRPr lang="en-US" sz="28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035916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0515600" cy="1325563"/>
          </a:xfrm>
        </p:spPr>
        <p:txBody>
          <a:bodyPr/>
          <a:lstStyle/>
          <a:p>
            <a:r>
              <a:rPr lang="en-US" dirty="0" smtClean="0"/>
              <a:t>Editing the Application – Face Sheet (cont’d.)</a:t>
            </a:r>
            <a:endParaRPr lang="en-US" dirty="0"/>
          </a:p>
        </p:txBody>
      </p:sp>
      <p:pic>
        <p:nvPicPr>
          <p:cNvPr id="4" name="Picture 3"/>
          <p:cNvPicPr>
            <a:picLocks noChangeAspect="1"/>
          </p:cNvPicPr>
          <p:nvPr/>
        </p:nvPicPr>
        <p:blipFill>
          <a:blip r:embed="rId2"/>
          <a:stretch>
            <a:fillRect/>
          </a:stretch>
        </p:blipFill>
        <p:spPr>
          <a:xfrm>
            <a:off x="500882" y="1299498"/>
            <a:ext cx="7776859" cy="4618191"/>
          </a:xfrm>
          <a:prstGeom prst="rect">
            <a:avLst/>
          </a:prstGeom>
        </p:spPr>
      </p:pic>
      <p:pic>
        <p:nvPicPr>
          <p:cNvPr id="5" name="Picture 4"/>
          <p:cNvPicPr>
            <a:picLocks noChangeAspect="1"/>
          </p:cNvPicPr>
          <p:nvPr/>
        </p:nvPicPr>
        <p:blipFill>
          <a:blip r:embed="rId3"/>
          <a:stretch>
            <a:fillRect/>
          </a:stretch>
        </p:blipFill>
        <p:spPr>
          <a:xfrm>
            <a:off x="2615067" y="2146283"/>
            <a:ext cx="6614532" cy="3992726"/>
          </a:xfrm>
          <a:prstGeom prst="rect">
            <a:avLst/>
          </a:prstGeom>
        </p:spPr>
      </p:pic>
      <p:pic>
        <p:nvPicPr>
          <p:cNvPr id="6" name="Picture 5"/>
          <p:cNvPicPr>
            <a:picLocks noChangeAspect="1"/>
          </p:cNvPicPr>
          <p:nvPr/>
        </p:nvPicPr>
        <p:blipFill>
          <a:blip r:embed="rId4"/>
          <a:stretch>
            <a:fillRect/>
          </a:stretch>
        </p:blipFill>
        <p:spPr>
          <a:xfrm>
            <a:off x="5403499" y="2939808"/>
            <a:ext cx="6588537" cy="3770660"/>
          </a:xfrm>
          <a:prstGeom prst="rect">
            <a:avLst/>
          </a:prstGeom>
        </p:spPr>
      </p:pic>
    </p:spTree>
    <p:extLst>
      <p:ext uri="{BB962C8B-B14F-4D97-AF65-F5344CB8AC3E}">
        <p14:creationId xmlns:p14="http://schemas.microsoft.com/office/powerpoint/2010/main" val="1104911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0515600" cy="1325563"/>
          </a:xfrm>
        </p:spPr>
        <p:txBody>
          <a:bodyPr/>
          <a:lstStyle/>
          <a:p>
            <a:r>
              <a:rPr lang="en-US" dirty="0" smtClean="0"/>
              <a:t>Editing the Application – Budget (Federal)</a:t>
            </a:r>
            <a:endParaRPr lang="en-US" dirty="0"/>
          </a:p>
        </p:txBody>
      </p:sp>
      <p:pic>
        <p:nvPicPr>
          <p:cNvPr id="5" name="Picture 4"/>
          <p:cNvPicPr>
            <a:picLocks noChangeAspect="1"/>
          </p:cNvPicPr>
          <p:nvPr/>
        </p:nvPicPr>
        <p:blipFill>
          <a:blip r:embed="rId2"/>
          <a:stretch>
            <a:fillRect/>
          </a:stretch>
        </p:blipFill>
        <p:spPr>
          <a:xfrm>
            <a:off x="622452" y="1444904"/>
            <a:ext cx="10659433" cy="4313817"/>
          </a:xfrm>
          <a:prstGeom prst="rect">
            <a:avLst/>
          </a:prstGeom>
        </p:spPr>
      </p:pic>
      <p:sp>
        <p:nvSpPr>
          <p:cNvPr id="6" name="Oval 5"/>
          <p:cNvSpPr/>
          <p:nvPr/>
        </p:nvSpPr>
        <p:spPr>
          <a:xfrm>
            <a:off x="3517323" y="2270414"/>
            <a:ext cx="1220931" cy="5974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876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Project Narrative Form</a:t>
            </a:r>
            <a:endParaRPr lang="en-US" dirty="0"/>
          </a:p>
        </p:txBody>
      </p:sp>
      <p:pic>
        <p:nvPicPr>
          <p:cNvPr id="5" name="Picture 4"/>
          <p:cNvPicPr>
            <a:picLocks noChangeAspect="1"/>
          </p:cNvPicPr>
          <p:nvPr/>
        </p:nvPicPr>
        <p:blipFill>
          <a:blip r:embed="rId2"/>
          <a:stretch>
            <a:fillRect/>
          </a:stretch>
        </p:blipFill>
        <p:spPr>
          <a:xfrm>
            <a:off x="1898689" y="1322188"/>
            <a:ext cx="8638991" cy="5213323"/>
          </a:xfrm>
          <a:prstGeom prst="rect">
            <a:avLst/>
          </a:prstGeom>
        </p:spPr>
      </p:pic>
    </p:spTree>
    <p:extLst>
      <p:ext uri="{BB962C8B-B14F-4D97-AF65-F5344CB8AC3E}">
        <p14:creationId xmlns:p14="http://schemas.microsoft.com/office/powerpoint/2010/main" val="1997956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Goals &amp; Objectives </a:t>
            </a:r>
            <a:br>
              <a:rPr lang="en-US" dirty="0" smtClean="0"/>
            </a:br>
            <a:r>
              <a:rPr lang="en-US" dirty="0" smtClean="0"/>
              <a:t>(Not Required for VWGP)</a:t>
            </a:r>
            <a:endParaRPr lang="en-US" dirty="0"/>
          </a:p>
        </p:txBody>
      </p:sp>
      <p:pic>
        <p:nvPicPr>
          <p:cNvPr id="3" name="Picture 2"/>
          <p:cNvPicPr>
            <a:picLocks noChangeAspect="1"/>
          </p:cNvPicPr>
          <p:nvPr/>
        </p:nvPicPr>
        <p:blipFill>
          <a:blip r:embed="rId2"/>
          <a:stretch>
            <a:fillRect/>
          </a:stretch>
        </p:blipFill>
        <p:spPr>
          <a:xfrm>
            <a:off x="764279" y="1568380"/>
            <a:ext cx="10497937" cy="4888769"/>
          </a:xfrm>
          <a:prstGeom prst="rect">
            <a:avLst/>
          </a:prstGeom>
        </p:spPr>
      </p:pic>
      <p:sp>
        <p:nvSpPr>
          <p:cNvPr id="4" name="Oval 3"/>
          <p:cNvSpPr/>
          <p:nvPr/>
        </p:nvSpPr>
        <p:spPr>
          <a:xfrm>
            <a:off x="3979719" y="2561433"/>
            <a:ext cx="628650" cy="6650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949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Program Service Objectives (Victims)</a:t>
            </a:r>
            <a:endParaRPr lang="en-US" dirty="0"/>
          </a:p>
        </p:txBody>
      </p:sp>
      <p:pic>
        <p:nvPicPr>
          <p:cNvPr id="3" name="Picture 2"/>
          <p:cNvPicPr>
            <a:picLocks noChangeAspect="1"/>
          </p:cNvPicPr>
          <p:nvPr/>
        </p:nvPicPr>
        <p:blipFill>
          <a:blip r:embed="rId2"/>
          <a:stretch>
            <a:fillRect/>
          </a:stretch>
        </p:blipFill>
        <p:spPr>
          <a:xfrm>
            <a:off x="734865" y="1511877"/>
            <a:ext cx="10556765" cy="5192527"/>
          </a:xfrm>
          <a:prstGeom prst="rect">
            <a:avLst/>
          </a:prstGeom>
        </p:spPr>
      </p:pic>
    </p:spTree>
    <p:extLst>
      <p:ext uri="{BB962C8B-B14F-4D97-AF65-F5344CB8AC3E}">
        <p14:creationId xmlns:p14="http://schemas.microsoft.com/office/powerpoint/2010/main" val="2034839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Program Service Objectives (Witnesses)</a:t>
            </a:r>
            <a:endParaRPr lang="en-US" dirty="0"/>
          </a:p>
        </p:txBody>
      </p:sp>
      <p:pic>
        <p:nvPicPr>
          <p:cNvPr id="3" name="Picture 2"/>
          <p:cNvPicPr>
            <a:picLocks noChangeAspect="1"/>
          </p:cNvPicPr>
          <p:nvPr/>
        </p:nvPicPr>
        <p:blipFill>
          <a:blip r:embed="rId2"/>
          <a:stretch>
            <a:fillRect/>
          </a:stretch>
        </p:blipFill>
        <p:spPr>
          <a:xfrm>
            <a:off x="893618" y="1661134"/>
            <a:ext cx="10147513" cy="4925014"/>
          </a:xfrm>
          <a:prstGeom prst="rect">
            <a:avLst/>
          </a:prstGeom>
        </p:spPr>
      </p:pic>
    </p:spTree>
    <p:extLst>
      <p:ext uri="{BB962C8B-B14F-4D97-AF65-F5344CB8AC3E}">
        <p14:creationId xmlns:p14="http://schemas.microsoft.com/office/powerpoint/2010/main" val="3891907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a:t>
            </a:r>
            <a:endParaRPr lang="en-US" dirty="0"/>
          </a:p>
        </p:txBody>
      </p:sp>
      <p:pic>
        <p:nvPicPr>
          <p:cNvPr id="5" name="Picture 4"/>
          <p:cNvPicPr>
            <a:picLocks noChangeAspect="1"/>
          </p:cNvPicPr>
          <p:nvPr/>
        </p:nvPicPr>
        <p:blipFill rotWithShape="1">
          <a:blip r:embed="rId2"/>
          <a:srcRect b="58568"/>
          <a:stretch/>
        </p:blipFill>
        <p:spPr>
          <a:xfrm>
            <a:off x="1470732" y="1957447"/>
            <a:ext cx="9639239" cy="2218507"/>
          </a:xfrm>
          <a:prstGeom prst="rect">
            <a:avLst/>
          </a:prstGeom>
        </p:spPr>
      </p:pic>
    </p:spTree>
    <p:extLst>
      <p:ext uri="{BB962C8B-B14F-4D97-AF65-F5344CB8AC3E}">
        <p14:creationId xmlns:p14="http://schemas.microsoft.com/office/powerpoint/2010/main" val="1482581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Personnel</a:t>
            </a:r>
            <a:endParaRPr lang="en-US" dirty="0"/>
          </a:p>
        </p:txBody>
      </p:sp>
      <p:pic>
        <p:nvPicPr>
          <p:cNvPr id="4" name="Picture 3"/>
          <p:cNvPicPr>
            <a:picLocks noChangeAspect="1"/>
          </p:cNvPicPr>
          <p:nvPr/>
        </p:nvPicPr>
        <p:blipFill>
          <a:blip r:embed="rId2"/>
          <a:stretch>
            <a:fillRect/>
          </a:stretch>
        </p:blipFill>
        <p:spPr>
          <a:xfrm>
            <a:off x="431629" y="1212329"/>
            <a:ext cx="11158537" cy="5445482"/>
          </a:xfrm>
          <a:prstGeom prst="rect">
            <a:avLst/>
          </a:prstGeom>
        </p:spPr>
      </p:pic>
    </p:spTree>
    <p:extLst>
      <p:ext uri="{BB962C8B-B14F-4D97-AF65-F5344CB8AC3E}">
        <p14:creationId xmlns:p14="http://schemas.microsoft.com/office/powerpoint/2010/main" val="2129705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Personnel (Cont’d)</a:t>
            </a:r>
            <a:endParaRPr lang="en-US" dirty="0"/>
          </a:p>
        </p:txBody>
      </p:sp>
      <p:pic>
        <p:nvPicPr>
          <p:cNvPr id="5" name="Picture 4"/>
          <p:cNvPicPr>
            <a:picLocks noChangeAspect="1"/>
          </p:cNvPicPr>
          <p:nvPr/>
        </p:nvPicPr>
        <p:blipFill>
          <a:blip r:embed="rId2"/>
          <a:stretch>
            <a:fillRect/>
          </a:stretch>
        </p:blipFill>
        <p:spPr>
          <a:xfrm>
            <a:off x="551793" y="1324226"/>
            <a:ext cx="10773761" cy="5271344"/>
          </a:xfrm>
          <a:prstGeom prst="rect">
            <a:avLst/>
          </a:prstGeom>
        </p:spPr>
      </p:pic>
    </p:spTree>
    <p:extLst>
      <p:ext uri="{BB962C8B-B14F-4D97-AF65-F5344CB8AC3E}">
        <p14:creationId xmlns:p14="http://schemas.microsoft.com/office/powerpoint/2010/main" val="617293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Personnel (Cont’d)</a:t>
            </a:r>
            <a:endParaRPr lang="en-US" dirty="0"/>
          </a:p>
        </p:txBody>
      </p:sp>
      <p:pic>
        <p:nvPicPr>
          <p:cNvPr id="3" name="Picture 2"/>
          <p:cNvPicPr>
            <a:picLocks noChangeAspect="1"/>
          </p:cNvPicPr>
          <p:nvPr/>
        </p:nvPicPr>
        <p:blipFill>
          <a:blip r:embed="rId2"/>
          <a:stretch>
            <a:fillRect/>
          </a:stretch>
        </p:blipFill>
        <p:spPr>
          <a:xfrm>
            <a:off x="632520" y="1568380"/>
            <a:ext cx="10888133" cy="4316065"/>
          </a:xfrm>
          <a:prstGeom prst="rect">
            <a:avLst/>
          </a:prstGeom>
        </p:spPr>
      </p:pic>
      <p:sp>
        <p:nvSpPr>
          <p:cNvPr id="4" name="Oval 3"/>
          <p:cNvSpPr/>
          <p:nvPr/>
        </p:nvSpPr>
        <p:spPr>
          <a:xfrm>
            <a:off x="1766455" y="1818409"/>
            <a:ext cx="3496540" cy="7793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665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0" marR="0">
              <a:spcBef>
                <a:spcPts val="600"/>
              </a:spcBef>
              <a:spcAft>
                <a:spcPts val="600"/>
              </a:spcAft>
              <a:tabLst>
                <a:tab pos="5480050" algn="r"/>
              </a:tabLst>
            </a:pPr>
            <a:r>
              <a:rPr lang="en-US" sz="2400" b="1" dirty="0" smtClean="0">
                <a:effectLst/>
                <a:latin typeface="Times New Roman" panose="02020603050405020304" pitchFamily="18" charset="0"/>
                <a:ea typeface="Times New Roman" panose="02020603050405020304" pitchFamily="18" charset="0"/>
              </a:rPr>
              <a:t>Virginia Victim Witness Grant Program (VWGP)</a:t>
            </a:r>
            <a:r>
              <a:rPr lang="en-US" sz="1000" dirty="0" smtClean="0">
                <a:effectLst/>
                <a:latin typeface="Times New Roman" panose="02020603050405020304" pitchFamily="18" charset="0"/>
                <a:ea typeface="Times New Roman" panose="02020603050405020304" pitchFamily="18" charset="0"/>
              </a:rPr>
              <a:t/>
            </a:r>
            <a:br>
              <a:rPr lang="en-US" sz="1000" dirty="0" smtClean="0">
                <a:effectLst/>
                <a:latin typeface="Times New Roman" panose="02020603050405020304" pitchFamily="18" charset="0"/>
                <a:ea typeface="Times New Roman" panose="02020603050405020304" pitchFamily="18" charset="0"/>
              </a:rPr>
            </a:br>
            <a:r>
              <a:rPr lang="en-US" sz="2000" dirty="0" smtClean="0">
                <a:effectLst/>
                <a:latin typeface="Times New Roman" panose="02020603050405020304" pitchFamily="18" charset="0"/>
                <a:ea typeface="Times New Roman" panose="02020603050405020304" pitchFamily="18" charset="0"/>
              </a:rPr>
              <a:t>For Continuation Applicants Only</a:t>
            </a:r>
            <a:endParaRPr lang="en-US" sz="1000" dirty="0">
              <a:effectLst/>
              <a:latin typeface="Times New Roman" panose="02020603050405020304" pitchFamily="18" charset="0"/>
              <a:ea typeface="Times New Roman" panose="02020603050405020304" pitchFamily="18" charset="0"/>
            </a:endParaRPr>
          </a:p>
        </p:txBody>
      </p:sp>
      <p:sp>
        <p:nvSpPr>
          <p:cNvPr id="3" name="Subtitle 2"/>
          <p:cNvSpPr>
            <a:spLocks noGrp="1"/>
          </p:cNvSpPr>
          <p:nvPr>
            <p:ph type="subTitle" idx="1"/>
          </p:nvPr>
        </p:nvSpPr>
        <p:spPr>
          <a:xfrm>
            <a:off x="1524000" y="4334256"/>
            <a:ext cx="9144000" cy="1975104"/>
          </a:xfrm>
        </p:spPr>
        <p:txBody>
          <a:bodyPr>
            <a:normAutofit/>
          </a:bodyPr>
          <a:lstStyle/>
          <a:p>
            <a:pPr>
              <a:spcBef>
                <a:spcPts val="600"/>
              </a:spcBef>
              <a:spcAft>
                <a:spcPts val="600"/>
              </a:spcAft>
              <a:tabLst>
                <a:tab pos="5480050" algn="r"/>
              </a:tabLst>
            </a:pPr>
            <a:r>
              <a:rPr lang="en-US" b="1" i="1" dirty="0">
                <a:latin typeface="Times New Roman" panose="02020603050405020304" pitchFamily="18" charset="0"/>
                <a:ea typeface="Times New Roman" panose="02020603050405020304" pitchFamily="18" charset="0"/>
              </a:rPr>
              <a:t>Application Due Date:</a:t>
            </a:r>
            <a:endParaRPr lang="en-US" sz="1100" dirty="0" smtClean="0">
              <a:effectLst/>
              <a:latin typeface="Times New Roman" panose="02020603050405020304" pitchFamily="18" charset="0"/>
              <a:ea typeface="Times New Roman" panose="02020603050405020304" pitchFamily="18" charset="0"/>
            </a:endParaRPr>
          </a:p>
          <a:p>
            <a:pPr>
              <a:spcBef>
                <a:spcPts val="600"/>
              </a:spcBef>
              <a:spcAft>
                <a:spcPts val="600"/>
              </a:spcAft>
              <a:tabLst>
                <a:tab pos="5480050" algn="r"/>
              </a:tabLst>
            </a:pPr>
            <a:r>
              <a:rPr lang="en-US" b="1" i="1" dirty="0">
                <a:latin typeface="Times New Roman" panose="02020603050405020304" pitchFamily="18" charset="0"/>
                <a:ea typeface="Times New Roman" panose="02020603050405020304" pitchFamily="18" charset="0"/>
              </a:rPr>
              <a:t>Monday, March </a:t>
            </a:r>
            <a:r>
              <a:rPr lang="en-US" b="1" i="1" dirty="0" smtClean="0">
                <a:latin typeface="Times New Roman" panose="02020603050405020304" pitchFamily="18" charset="0"/>
                <a:ea typeface="Times New Roman" panose="02020603050405020304" pitchFamily="18" charset="0"/>
              </a:rPr>
              <a:t>29, </a:t>
            </a:r>
            <a:r>
              <a:rPr lang="en-US" b="1" i="1" dirty="0">
                <a:latin typeface="Times New Roman" panose="02020603050405020304" pitchFamily="18" charset="0"/>
                <a:ea typeface="Times New Roman" panose="02020603050405020304" pitchFamily="18" charset="0"/>
              </a:rPr>
              <a:t>2021, </a:t>
            </a:r>
            <a:r>
              <a:rPr lang="en-US" b="1" i="1" dirty="0" smtClean="0">
                <a:latin typeface="Times New Roman" panose="02020603050405020304" pitchFamily="18" charset="0"/>
                <a:ea typeface="Times New Roman" panose="02020603050405020304" pitchFamily="18" charset="0"/>
              </a:rPr>
              <a:t>5:00 pm </a:t>
            </a:r>
            <a:endParaRPr lang="en-US" sz="1100" dirty="0" smtClean="0">
              <a:effectLst/>
              <a:latin typeface="Times New Roman" panose="02020603050405020304" pitchFamily="18" charset="0"/>
              <a:ea typeface="Times New Roman" panose="02020603050405020304" pitchFamily="18" charset="0"/>
            </a:endParaRPr>
          </a:p>
          <a:p>
            <a:pPr>
              <a:spcBef>
                <a:spcPts val="600"/>
              </a:spcBef>
              <a:spcAft>
                <a:spcPts val="600"/>
              </a:spcAft>
              <a:tabLst>
                <a:tab pos="5480050" algn="r"/>
              </a:tabLst>
            </a:pPr>
            <a:r>
              <a:rPr lang="en-US" b="1" i="1" dirty="0">
                <a:latin typeface="Times New Roman" panose="02020603050405020304" pitchFamily="18" charset="0"/>
                <a:ea typeface="Times New Roman" panose="02020603050405020304" pitchFamily="18" charset="0"/>
              </a:rPr>
              <a:t>To the </a:t>
            </a:r>
            <a:r>
              <a:rPr lang="en-US" b="1" i="1" u="sng" dirty="0">
                <a:solidFill>
                  <a:srgbClr val="0000FF"/>
                </a:solidFill>
                <a:latin typeface="Times New Roman" panose="02020603050405020304" pitchFamily="18" charset="0"/>
                <a:ea typeface="Times New Roman" panose="02020603050405020304" pitchFamily="18" charset="0"/>
                <a:hlinkClick r:id="rId2"/>
              </a:rPr>
              <a:t>Online Grant Management System (OGMS)</a:t>
            </a:r>
            <a:endParaRPr lang="en-US" sz="1100" dirty="0" smtClean="0">
              <a:effectLst/>
              <a:latin typeface="Times New Roman" panose="02020603050405020304" pitchFamily="18" charset="0"/>
              <a:ea typeface="Times New Roman" panose="02020603050405020304" pitchFamily="18" charset="0"/>
            </a:endParaRPr>
          </a:p>
          <a:p>
            <a:pPr>
              <a:spcBef>
                <a:spcPts val="600"/>
              </a:spcBef>
              <a:spcAft>
                <a:spcPts val="600"/>
              </a:spcAft>
              <a:tabLst>
                <a:tab pos="5480050" algn="r"/>
              </a:tabLst>
            </a:pPr>
            <a:r>
              <a:rPr lang="en-US" b="1" i="1" dirty="0">
                <a:latin typeface="Times New Roman" panose="02020603050405020304" pitchFamily="18" charset="0"/>
                <a:ea typeface="Times New Roman" panose="02020603050405020304" pitchFamily="18" charset="0"/>
              </a:rPr>
              <a:t>Late applications will not be accepted.</a:t>
            </a:r>
            <a:endParaRPr lang="en-US" sz="1100" dirty="0">
              <a:effectLst/>
              <a:latin typeface="Times New Roman" panose="02020603050405020304" pitchFamily="18" charset="0"/>
              <a:ea typeface="Times New Roman" panose="02020603050405020304" pitchFamily="18" charset="0"/>
            </a:endParaRPr>
          </a:p>
        </p:txBody>
      </p:sp>
      <p:pic>
        <p:nvPicPr>
          <p:cNvPr id="4" name="image1.jpg" descr="DCJSlogo2011BW"/>
          <p:cNvPicPr/>
          <p:nvPr/>
        </p:nvPicPr>
        <p:blipFill>
          <a:blip r:embed="rId3"/>
          <a:srcRect/>
          <a:stretch>
            <a:fillRect/>
          </a:stretch>
        </p:blipFill>
        <p:spPr>
          <a:xfrm>
            <a:off x="5295646" y="384493"/>
            <a:ext cx="1308100" cy="1291590"/>
          </a:xfrm>
          <a:prstGeom prst="rect">
            <a:avLst/>
          </a:prstGeom>
          <a:ln/>
        </p:spPr>
      </p:pic>
    </p:spTree>
    <p:extLst>
      <p:ext uri="{BB962C8B-B14F-4D97-AF65-F5344CB8AC3E}">
        <p14:creationId xmlns:p14="http://schemas.microsoft.com/office/powerpoint/2010/main" val="32842421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Fringe Benefits, Position Description &amp; Justification</a:t>
            </a:r>
            <a:endParaRPr lang="en-US" dirty="0"/>
          </a:p>
        </p:txBody>
      </p:sp>
      <p:pic>
        <p:nvPicPr>
          <p:cNvPr id="5" name="Picture 4"/>
          <p:cNvPicPr>
            <a:picLocks noChangeAspect="1"/>
          </p:cNvPicPr>
          <p:nvPr/>
        </p:nvPicPr>
        <p:blipFill>
          <a:blip r:embed="rId2"/>
          <a:stretch>
            <a:fillRect/>
          </a:stretch>
        </p:blipFill>
        <p:spPr>
          <a:xfrm>
            <a:off x="493567" y="1568380"/>
            <a:ext cx="10939091" cy="5255892"/>
          </a:xfrm>
          <a:prstGeom prst="rect">
            <a:avLst/>
          </a:prstGeom>
        </p:spPr>
      </p:pic>
    </p:spTree>
    <p:extLst>
      <p:ext uri="{BB962C8B-B14F-4D97-AF65-F5344CB8AC3E}">
        <p14:creationId xmlns:p14="http://schemas.microsoft.com/office/powerpoint/2010/main" val="4236485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Total Requested</a:t>
            </a:r>
            <a:endParaRPr lang="en-US" dirty="0"/>
          </a:p>
        </p:txBody>
      </p:sp>
      <p:pic>
        <p:nvPicPr>
          <p:cNvPr id="3" name="Picture 2"/>
          <p:cNvPicPr>
            <a:picLocks noChangeAspect="1"/>
          </p:cNvPicPr>
          <p:nvPr/>
        </p:nvPicPr>
        <p:blipFill>
          <a:blip r:embed="rId2"/>
          <a:stretch>
            <a:fillRect/>
          </a:stretch>
        </p:blipFill>
        <p:spPr>
          <a:xfrm>
            <a:off x="499241" y="1363652"/>
            <a:ext cx="11351665" cy="4821685"/>
          </a:xfrm>
          <a:prstGeom prst="rect">
            <a:avLst/>
          </a:prstGeom>
        </p:spPr>
      </p:pic>
      <p:sp>
        <p:nvSpPr>
          <p:cNvPr id="4" name="Oval 3"/>
          <p:cNvSpPr/>
          <p:nvPr/>
        </p:nvSpPr>
        <p:spPr>
          <a:xfrm>
            <a:off x="1948296" y="2361901"/>
            <a:ext cx="2021031" cy="65462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6654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Consultants, Consultants Subsistence &amp; Travel</a:t>
            </a:r>
            <a:endParaRPr lang="en-US" dirty="0"/>
          </a:p>
        </p:txBody>
      </p:sp>
      <p:pic>
        <p:nvPicPr>
          <p:cNvPr id="5" name="Picture 4"/>
          <p:cNvPicPr>
            <a:picLocks noChangeAspect="1"/>
          </p:cNvPicPr>
          <p:nvPr/>
        </p:nvPicPr>
        <p:blipFill>
          <a:blip r:embed="rId2"/>
          <a:stretch>
            <a:fillRect/>
          </a:stretch>
        </p:blipFill>
        <p:spPr>
          <a:xfrm>
            <a:off x="1258028" y="1568380"/>
            <a:ext cx="8621522" cy="5029221"/>
          </a:xfrm>
          <a:prstGeom prst="rect">
            <a:avLst/>
          </a:prstGeom>
        </p:spPr>
      </p:pic>
    </p:spTree>
    <p:extLst>
      <p:ext uri="{BB962C8B-B14F-4D97-AF65-F5344CB8AC3E}">
        <p14:creationId xmlns:p14="http://schemas.microsoft.com/office/powerpoint/2010/main" val="2605086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Consultants</a:t>
            </a:r>
            <a:endParaRPr lang="en-US" dirty="0"/>
          </a:p>
        </p:txBody>
      </p:sp>
      <p:pic>
        <p:nvPicPr>
          <p:cNvPr id="3" name="Picture 2"/>
          <p:cNvPicPr>
            <a:picLocks noChangeAspect="1"/>
          </p:cNvPicPr>
          <p:nvPr/>
        </p:nvPicPr>
        <p:blipFill>
          <a:blip r:embed="rId2"/>
          <a:stretch>
            <a:fillRect/>
          </a:stretch>
        </p:blipFill>
        <p:spPr>
          <a:xfrm>
            <a:off x="535827" y="1307286"/>
            <a:ext cx="9170087" cy="5038749"/>
          </a:xfrm>
          <a:prstGeom prst="rect">
            <a:avLst/>
          </a:prstGeom>
        </p:spPr>
      </p:pic>
    </p:spTree>
    <p:extLst>
      <p:ext uri="{BB962C8B-B14F-4D97-AF65-F5344CB8AC3E}">
        <p14:creationId xmlns:p14="http://schemas.microsoft.com/office/powerpoint/2010/main" val="37102823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Total Requested</a:t>
            </a:r>
            <a:endParaRPr lang="en-US" dirty="0"/>
          </a:p>
        </p:txBody>
      </p:sp>
      <p:pic>
        <p:nvPicPr>
          <p:cNvPr id="4" name="Picture 3"/>
          <p:cNvPicPr>
            <a:picLocks noChangeAspect="1"/>
          </p:cNvPicPr>
          <p:nvPr/>
        </p:nvPicPr>
        <p:blipFill>
          <a:blip r:embed="rId2"/>
          <a:stretch>
            <a:fillRect/>
          </a:stretch>
        </p:blipFill>
        <p:spPr>
          <a:xfrm>
            <a:off x="576595" y="1568380"/>
            <a:ext cx="10618282" cy="4317323"/>
          </a:xfrm>
          <a:prstGeom prst="rect">
            <a:avLst/>
          </a:prstGeom>
        </p:spPr>
      </p:pic>
    </p:spTree>
    <p:extLst>
      <p:ext uri="{BB962C8B-B14F-4D97-AF65-F5344CB8AC3E}">
        <p14:creationId xmlns:p14="http://schemas.microsoft.com/office/powerpoint/2010/main" val="24132279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Travel (Mileage)</a:t>
            </a:r>
            <a:endParaRPr lang="en-US" dirty="0"/>
          </a:p>
        </p:txBody>
      </p:sp>
      <p:pic>
        <p:nvPicPr>
          <p:cNvPr id="5" name="Picture 4"/>
          <p:cNvPicPr>
            <a:picLocks noChangeAspect="1"/>
          </p:cNvPicPr>
          <p:nvPr/>
        </p:nvPicPr>
        <p:blipFill>
          <a:blip r:embed="rId2"/>
          <a:stretch>
            <a:fillRect/>
          </a:stretch>
        </p:blipFill>
        <p:spPr>
          <a:xfrm>
            <a:off x="199697" y="1568380"/>
            <a:ext cx="11878482" cy="4807160"/>
          </a:xfrm>
          <a:prstGeom prst="rect">
            <a:avLst/>
          </a:prstGeom>
        </p:spPr>
      </p:pic>
    </p:spTree>
    <p:extLst>
      <p:ext uri="{BB962C8B-B14F-4D97-AF65-F5344CB8AC3E}">
        <p14:creationId xmlns:p14="http://schemas.microsoft.com/office/powerpoint/2010/main" val="17319375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Travel (Mileage)</a:t>
            </a:r>
            <a:endParaRPr lang="en-US" dirty="0"/>
          </a:p>
        </p:txBody>
      </p:sp>
      <p:pic>
        <p:nvPicPr>
          <p:cNvPr id="3" name="Picture 2"/>
          <p:cNvPicPr>
            <a:picLocks noChangeAspect="1"/>
          </p:cNvPicPr>
          <p:nvPr/>
        </p:nvPicPr>
        <p:blipFill>
          <a:blip r:embed="rId2"/>
          <a:stretch>
            <a:fillRect/>
          </a:stretch>
        </p:blipFill>
        <p:spPr>
          <a:xfrm>
            <a:off x="710356" y="1808017"/>
            <a:ext cx="7566002" cy="4507135"/>
          </a:xfrm>
          <a:prstGeom prst="rect">
            <a:avLst/>
          </a:prstGeom>
        </p:spPr>
      </p:pic>
    </p:spTree>
    <p:extLst>
      <p:ext uri="{BB962C8B-B14F-4D97-AF65-F5344CB8AC3E}">
        <p14:creationId xmlns:p14="http://schemas.microsoft.com/office/powerpoint/2010/main" val="33309085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Travel (Mileage)</a:t>
            </a:r>
            <a:endParaRPr lang="en-US" dirty="0"/>
          </a:p>
        </p:txBody>
      </p:sp>
      <p:pic>
        <p:nvPicPr>
          <p:cNvPr id="4" name="Picture 3"/>
          <p:cNvPicPr>
            <a:picLocks noChangeAspect="1"/>
          </p:cNvPicPr>
          <p:nvPr/>
        </p:nvPicPr>
        <p:blipFill>
          <a:blip r:embed="rId2"/>
          <a:stretch>
            <a:fillRect/>
          </a:stretch>
        </p:blipFill>
        <p:spPr>
          <a:xfrm>
            <a:off x="364923" y="1503429"/>
            <a:ext cx="11296650" cy="2178640"/>
          </a:xfrm>
          <a:prstGeom prst="rect">
            <a:avLst/>
          </a:prstGeom>
        </p:spPr>
      </p:pic>
      <p:pic>
        <p:nvPicPr>
          <p:cNvPr id="6" name="Picture 5"/>
          <p:cNvPicPr>
            <a:picLocks noChangeAspect="1"/>
          </p:cNvPicPr>
          <p:nvPr/>
        </p:nvPicPr>
        <p:blipFill>
          <a:blip r:embed="rId3"/>
          <a:stretch>
            <a:fillRect/>
          </a:stretch>
        </p:blipFill>
        <p:spPr>
          <a:xfrm>
            <a:off x="364924" y="3548119"/>
            <a:ext cx="11296650" cy="3208697"/>
          </a:xfrm>
          <a:prstGeom prst="rect">
            <a:avLst/>
          </a:prstGeom>
        </p:spPr>
      </p:pic>
    </p:spTree>
    <p:extLst>
      <p:ext uri="{BB962C8B-B14F-4D97-AF65-F5344CB8AC3E}">
        <p14:creationId xmlns:p14="http://schemas.microsoft.com/office/powerpoint/2010/main" val="30633227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Travel Total (Mileage)</a:t>
            </a:r>
            <a:endParaRPr lang="en-US" dirty="0"/>
          </a:p>
        </p:txBody>
      </p:sp>
      <p:pic>
        <p:nvPicPr>
          <p:cNvPr id="5" name="Picture 4"/>
          <p:cNvPicPr>
            <a:picLocks noChangeAspect="1"/>
          </p:cNvPicPr>
          <p:nvPr/>
        </p:nvPicPr>
        <p:blipFill>
          <a:blip r:embed="rId2"/>
          <a:stretch>
            <a:fillRect/>
          </a:stretch>
        </p:blipFill>
        <p:spPr>
          <a:xfrm>
            <a:off x="753341" y="1422197"/>
            <a:ext cx="9774218" cy="4829067"/>
          </a:xfrm>
          <a:prstGeom prst="rect">
            <a:avLst/>
          </a:prstGeom>
        </p:spPr>
      </p:pic>
    </p:spTree>
    <p:extLst>
      <p:ext uri="{BB962C8B-B14F-4D97-AF65-F5344CB8AC3E}">
        <p14:creationId xmlns:p14="http://schemas.microsoft.com/office/powerpoint/2010/main" val="938498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Subsistence </a:t>
            </a:r>
            <a:br>
              <a:rPr lang="en-US" dirty="0" smtClean="0"/>
            </a:br>
            <a:r>
              <a:rPr lang="en-US" dirty="0" smtClean="0"/>
              <a:t>(Lodging &amp; Meals)</a:t>
            </a:r>
            <a:endParaRPr lang="en-US" dirty="0"/>
          </a:p>
        </p:txBody>
      </p:sp>
      <p:pic>
        <p:nvPicPr>
          <p:cNvPr id="3" name="Picture 2"/>
          <p:cNvPicPr>
            <a:picLocks noChangeAspect="1"/>
          </p:cNvPicPr>
          <p:nvPr/>
        </p:nvPicPr>
        <p:blipFill>
          <a:blip r:embed="rId2"/>
          <a:stretch>
            <a:fillRect/>
          </a:stretch>
        </p:blipFill>
        <p:spPr>
          <a:xfrm>
            <a:off x="1631373" y="1858575"/>
            <a:ext cx="7511148" cy="4611986"/>
          </a:xfrm>
          <a:prstGeom prst="rect">
            <a:avLst/>
          </a:prstGeom>
        </p:spPr>
      </p:pic>
    </p:spTree>
    <p:extLst>
      <p:ext uri="{BB962C8B-B14F-4D97-AF65-F5344CB8AC3E}">
        <p14:creationId xmlns:p14="http://schemas.microsoft.com/office/powerpoint/2010/main" val="677985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Training Agenda</a:t>
            </a:r>
            <a:endParaRPr lang="en-US" b="1" dirty="0"/>
          </a:p>
        </p:txBody>
      </p:sp>
      <p:sp>
        <p:nvSpPr>
          <p:cNvPr id="3" name="Content Placeholder 2"/>
          <p:cNvSpPr>
            <a:spLocks noGrp="1"/>
          </p:cNvSpPr>
          <p:nvPr>
            <p:ph idx="1"/>
          </p:nvPr>
        </p:nvSpPr>
        <p:spPr>
          <a:xfrm>
            <a:off x="852854" y="1608992"/>
            <a:ext cx="9267092" cy="4567971"/>
          </a:xfrm>
        </p:spPr>
        <p:txBody>
          <a:bodyPr>
            <a:normAutofit/>
          </a:bodyPr>
          <a:lstStyle/>
          <a:p>
            <a:pPr marL="1600200" marR="0" indent="0" algn="just">
              <a:spcBef>
                <a:spcPts val="0"/>
              </a:spcBef>
              <a:spcAft>
                <a:spcPts val="0"/>
              </a:spcAft>
              <a:buNone/>
            </a:pPr>
            <a:endParaRPr lang="en-US" sz="2400" b="1" dirty="0" smtClean="0">
              <a:latin typeface="Calibri" panose="020F0502020204030204" pitchFamily="34" charset="0"/>
              <a:ea typeface="Calibri" panose="020F0502020204030204" pitchFamily="34" charset="0"/>
              <a:cs typeface="Calibri" panose="020F0502020204030204" pitchFamily="34" charset="0"/>
            </a:endParaRPr>
          </a:p>
          <a:p>
            <a:pPr marL="1943100" marR="0" indent="-342900" algn="just">
              <a:spcBef>
                <a:spcPts val="0"/>
              </a:spcBef>
              <a:spcAft>
                <a:spcPts val="0"/>
              </a:spcAft>
              <a:buFont typeface="Wingdings" panose="05000000000000000000" pitchFamily="2" charset="2"/>
              <a:buChar char="v"/>
            </a:pPr>
            <a:r>
              <a:rPr lang="en-US" sz="2400" b="1" dirty="0" smtClean="0">
                <a:latin typeface="Calibri" panose="020F0502020204030204" pitchFamily="34" charset="0"/>
                <a:ea typeface="Calibri" panose="020F0502020204030204" pitchFamily="34" charset="0"/>
                <a:cs typeface="Calibri" panose="020F0502020204030204" pitchFamily="34" charset="0"/>
              </a:rPr>
              <a:t>Anya </a:t>
            </a:r>
            <a:r>
              <a:rPr lang="en-US" sz="2400" b="1" dirty="0">
                <a:latin typeface="Calibri" panose="020F0502020204030204" pitchFamily="34" charset="0"/>
                <a:ea typeface="Calibri" panose="020F0502020204030204" pitchFamily="34" charset="0"/>
                <a:cs typeface="Calibri" panose="020F0502020204030204" pitchFamily="34" charset="0"/>
              </a:rPr>
              <a:t>Shaffer</a:t>
            </a:r>
            <a:r>
              <a:rPr lang="en-US" sz="2400" dirty="0">
                <a:latin typeface="Calibri" panose="020F0502020204030204" pitchFamily="34" charset="0"/>
                <a:ea typeface="Calibri" panose="020F0502020204030204" pitchFamily="34" charset="0"/>
                <a:cs typeface="Calibri" panose="020F0502020204030204" pitchFamily="34" charset="0"/>
              </a:rPr>
              <a:t>, VOCA </a:t>
            </a:r>
            <a:r>
              <a:rPr lang="en-US" sz="2400" dirty="0" smtClean="0">
                <a:latin typeface="Calibri" panose="020F0502020204030204" pitchFamily="34" charset="0"/>
                <a:ea typeface="Calibri" panose="020F0502020204030204" pitchFamily="34" charset="0"/>
                <a:cs typeface="Calibri" panose="020F0502020204030204" pitchFamily="34" charset="0"/>
              </a:rPr>
              <a:t>Administrator:  </a:t>
            </a:r>
            <a:r>
              <a:rPr lang="en-US" sz="2400" i="1" dirty="0" smtClean="0">
                <a:latin typeface="Calibri" panose="020F0502020204030204" pitchFamily="34" charset="0"/>
                <a:ea typeface="Calibri" panose="020F0502020204030204" pitchFamily="34" charset="0"/>
                <a:cs typeface="Calibri" panose="020F0502020204030204" pitchFamily="34" charset="0"/>
              </a:rPr>
              <a:t>Provide </a:t>
            </a:r>
            <a:r>
              <a:rPr lang="en-US" sz="2400" i="1" dirty="0">
                <a:latin typeface="Calibri" panose="020F0502020204030204" pitchFamily="34" charset="0"/>
                <a:ea typeface="Calibri" panose="020F0502020204030204" pitchFamily="34" charset="0"/>
                <a:cs typeface="Calibri" panose="020F0502020204030204" pitchFamily="34" charset="0"/>
              </a:rPr>
              <a:t>an overview of VOCA Administration in </a:t>
            </a:r>
            <a:r>
              <a:rPr lang="en-US" sz="2400" i="1" dirty="0" smtClean="0">
                <a:latin typeface="Calibri" panose="020F0502020204030204" pitchFamily="34" charset="0"/>
                <a:ea typeface="Calibri" panose="020F0502020204030204" pitchFamily="34" charset="0"/>
                <a:cs typeface="Calibri" panose="020F0502020204030204" pitchFamily="34" charset="0"/>
              </a:rPr>
              <a:t>Virginia funding outlook as it relates to the Crime Victims Fund.  </a:t>
            </a:r>
            <a:r>
              <a:rPr lang="en-US" sz="2400" i="1" dirty="0">
                <a:latin typeface="Calibri" panose="020F0502020204030204" pitchFamily="34" charset="0"/>
                <a:ea typeface="Calibri" panose="020F0502020204030204" pitchFamily="34" charset="0"/>
                <a:cs typeface="Calibri" panose="020F0502020204030204" pitchFamily="34" charset="0"/>
              </a:rPr>
              <a:t> </a:t>
            </a:r>
          </a:p>
          <a:p>
            <a:pPr marL="1600200" indent="0" algn="just">
              <a:spcBef>
                <a:spcPts val="0"/>
              </a:spcBef>
              <a:buNone/>
            </a:pPr>
            <a:endParaRPr lang="en-US" sz="2400" i="1" dirty="0" smtClean="0">
              <a:solidFill>
                <a:srgbClr val="0D0D0D"/>
              </a:solidFill>
              <a:latin typeface="Calibri" panose="020F0502020204030204" pitchFamily="34" charset="0"/>
              <a:ea typeface="Calibri" panose="020F0502020204030204" pitchFamily="34" charset="0"/>
              <a:cs typeface="Calibri" panose="020F0502020204030204" pitchFamily="34" charset="0"/>
            </a:endParaRPr>
          </a:p>
          <a:p>
            <a:pPr marL="1943100" indent="-342900">
              <a:spcBef>
                <a:spcPts val="0"/>
              </a:spcBef>
              <a:buFont typeface="Wingdings" panose="05000000000000000000" pitchFamily="2" charset="2"/>
              <a:buChar char="v"/>
            </a:pPr>
            <a:r>
              <a:rPr lang="en-US" sz="2400" b="1" dirty="0" smtClean="0">
                <a:solidFill>
                  <a:srgbClr val="0D0D0D"/>
                </a:solidFill>
                <a:latin typeface="Calibri" panose="020F0502020204030204" pitchFamily="34" charset="0"/>
                <a:ea typeface="Calibri" panose="020F0502020204030204" pitchFamily="34" charset="0"/>
                <a:cs typeface="Calibri" panose="020F0502020204030204" pitchFamily="34" charset="0"/>
              </a:rPr>
              <a:t>Patricia Foster</a:t>
            </a:r>
            <a:r>
              <a:rPr lang="en-US" sz="2400" dirty="0" smtClean="0">
                <a:solidFill>
                  <a:srgbClr val="0D0D0D"/>
                </a:solidFill>
                <a:latin typeface="Calibri" panose="020F0502020204030204" pitchFamily="34" charset="0"/>
                <a:ea typeface="Calibri" panose="020F0502020204030204" pitchFamily="34" charset="0"/>
                <a:cs typeface="Calibri" panose="020F0502020204030204" pitchFamily="34" charset="0"/>
              </a:rPr>
              <a:t>, Victim/Witness </a:t>
            </a:r>
            <a:r>
              <a:rPr lang="en-US" sz="2400" dirty="0">
                <a:solidFill>
                  <a:srgbClr val="0D0D0D"/>
                </a:solidFill>
                <a:latin typeface="Calibri" panose="020F0502020204030204" pitchFamily="34" charset="0"/>
                <a:ea typeface="Calibri" panose="020F0502020204030204" pitchFamily="34" charset="0"/>
                <a:cs typeface="Calibri" panose="020F0502020204030204" pitchFamily="34" charset="0"/>
              </a:rPr>
              <a:t>Grant Program </a:t>
            </a:r>
            <a:r>
              <a:rPr lang="en-US" sz="2400" dirty="0" smtClean="0">
                <a:solidFill>
                  <a:srgbClr val="0D0D0D"/>
                </a:solidFill>
                <a:latin typeface="Calibri" panose="020F0502020204030204" pitchFamily="34" charset="0"/>
                <a:ea typeface="Calibri" panose="020F0502020204030204" pitchFamily="34" charset="0"/>
                <a:cs typeface="Calibri" panose="020F0502020204030204" pitchFamily="34" charset="0"/>
              </a:rPr>
              <a:t>Coordinator: </a:t>
            </a:r>
            <a:r>
              <a:rPr lang="en-US" sz="2400" i="1" dirty="0" smtClean="0">
                <a:solidFill>
                  <a:srgbClr val="0D0D0D"/>
                </a:solidFill>
                <a:latin typeface="Calibri" panose="020F0502020204030204" pitchFamily="34" charset="0"/>
                <a:ea typeface="Calibri" panose="020F0502020204030204" pitchFamily="34" charset="0"/>
                <a:cs typeface="Calibri" panose="020F0502020204030204" pitchFamily="34" charset="0"/>
              </a:rPr>
              <a:t>Provide </a:t>
            </a:r>
            <a:r>
              <a:rPr lang="en-US" sz="2400" i="1" dirty="0" smtClean="0">
                <a:solidFill>
                  <a:prstClr val="black"/>
                </a:solidFill>
                <a:latin typeface="Calibri" panose="020F0502020204030204" pitchFamily="34" charset="0"/>
                <a:ea typeface="Calibri" panose="020F0502020204030204" pitchFamily="34" charset="0"/>
                <a:cs typeface="Calibri" panose="020F0502020204030204" pitchFamily="34" charset="0"/>
              </a:rPr>
              <a:t>a </a:t>
            </a:r>
            <a:r>
              <a:rPr lang="en-US" sz="2400" i="1" dirty="0">
                <a:solidFill>
                  <a:prstClr val="black"/>
                </a:solidFill>
                <a:latin typeface="Calibri" panose="020F0502020204030204" pitchFamily="34" charset="0"/>
                <a:ea typeface="Calibri" panose="020F0502020204030204" pitchFamily="34" charset="0"/>
                <a:cs typeface="Calibri" panose="020F0502020204030204" pitchFamily="34" charset="0"/>
              </a:rPr>
              <a:t>review of the grant guidelines and the application process for the upcoming FY22-23 funding </a:t>
            </a:r>
            <a:r>
              <a:rPr lang="en-US" sz="2400" i="1" dirty="0" smtClean="0">
                <a:solidFill>
                  <a:prstClr val="black"/>
                </a:solidFill>
                <a:latin typeface="Calibri" panose="020F0502020204030204" pitchFamily="34" charset="0"/>
                <a:ea typeface="Calibri" panose="020F0502020204030204" pitchFamily="34" charset="0"/>
                <a:cs typeface="Calibri" panose="020F0502020204030204" pitchFamily="34" charset="0"/>
              </a:rPr>
              <a:t>cycle.</a:t>
            </a:r>
            <a:endPar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943100" indent="-342900" algn="just">
              <a:spcBef>
                <a:spcPts val="0"/>
              </a:spcBef>
              <a:buFont typeface="Wingdings" panose="05000000000000000000" pitchFamily="2" charset="2"/>
              <a:buChar char="v"/>
            </a:pPr>
            <a:endParaRPr lang="en-US" sz="24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943100" indent="-342900">
              <a:spcBef>
                <a:spcPts val="0"/>
              </a:spcBef>
              <a:buFont typeface="Wingdings" panose="05000000000000000000" pitchFamily="2" charset="2"/>
              <a:buChar char="v"/>
            </a:pPr>
            <a:r>
              <a:rPr lang="en-US" sz="2400" b="1" dirty="0" smtClean="0">
                <a:latin typeface="Calibri" panose="020F0502020204030204" pitchFamily="34" charset="0"/>
                <a:ea typeface="Calibri" panose="020F0502020204030204" pitchFamily="34" charset="0"/>
                <a:cs typeface="Calibri" panose="020F0502020204030204" pitchFamily="34" charset="0"/>
              </a:rPr>
              <a:t>Amia</a:t>
            </a:r>
            <a:r>
              <a:rPr lang="en-US" sz="2400" b="1" dirty="0">
                <a:latin typeface="Calibri" panose="020F0502020204030204" pitchFamily="34" charset="0"/>
                <a:ea typeface="Calibri" panose="020F0502020204030204" pitchFamily="34" charset="0"/>
                <a:cs typeface="Calibri" panose="020F0502020204030204" pitchFamily="34" charset="0"/>
              </a:rPr>
              <a:t> </a:t>
            </a:r>
            <a:r>
              <a:rPr lang="en-US" sz="2400" b="1" dirty="0" smtClean="0">
                <a:latin typeface="Calibri" panose="020F0502020204030204" pitchFamily="34" charset="0"/>
                <a:ea typeface="Calibri" panose="020F0502020204030204" pitchFamily="34" charset="0"/>
                <a:cs typeface="Calibri" panose="020F0502020204030204" pitchFamily="34" charset="0"/>
              </a:rPr>
              <a:t>Barrows</a:t>
            </a:r>
            <a:r>
              <a:rPr lang="en-US" sz="2400" dirty="0" smtClean="0">
                <a:latin typeface="Calibri" panose="020F0502020204030204" pitchFamily="34" charset="0"/>
                <a:ea typeface="Calibri" panose="020F0502020204030204" pitchFamily="34" charset="0"/>
                <a:cs typeface="Calibri" panose="020F0502020204030204" pitchFamily="34" charset="0"/>
              </a:rPr>
              <a:t>, Grant Monitor Supervisor:  </a:t>
            </a:r>
            <a:r>
              <a:rPr lang="en-US" sz="2400" i="1" dirty="0">
                <a:latin typeface="Calibri" panose="020F0502020204030204" pitchFamily="34" charset="0"/>
                <a:ea typeface="Calibri" panose="020F0502020204030204" pitchFamily="34" charset="0"/>
                <a:cs typeface="Calibri" panose="020F0502020204030204" pitchFamily="34" charset="0"/>
              </a:rPr>
              <a:t>P</a:t>
            </a:r>
            <a:r>
              <a:rPr lang="en-US" sz="2400" i="1" dirty="0" smtClean="0">
                <a:latin typeface="Calibri" panose="020F0502020204030204" pitchFamily="34" charset="0"/>
                <a:ea typeface="Calibri" panose="020F0502020204030204" pitchFamily="34" charset="0"/>
                <a:cs typeface="Calibri" panose="020F0502020204030204" pitchFamily="34" charset="0"/>
              </a:rPr>
              <a:t>rovide an overview of the Online Grants Management System (OGMS) application process.  </a:t>
            </a: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278371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Subsistence </a:t>
            </a:r>
            <a:br>
              <a:rPr lang="en-US" dirty="0" smtClean="0"/>
            </a:br>
            <a:r>
              <a:rPr lang="en-US" dirty="0" smtClean="0"/>
              <a:t>(Lodging &amp; Meals)</a:t>
            </a:r>
            <a:endParaRPr lang="en-US" dirty="0"/>
          </a:p>
        </p:txBody>
      </p:sp>
      <p:pic>
        <p:nvPicPr>
          <p:cNvPr id="4" name="Picture 3"/>
          <p:cNvPicPr>
            <a:picLocks noChangeAspect="1"/>
          </p:cNvPicPr>
          <p:nvPr/>
        </p:nvPicPr>
        <p:blipFill>
          <a:blip r:embed="rId2"/>
          <a:stretch>
            <a:fillRect/>
          </a:stretch>
        </p:blipFill>
        <p:spPr>
          <a:xfrm>
            <a:off x="1917264" y="1749971"/>
            <a:ext cx="7275493" cy="4424563"/>
          </a:xfrm>
          <a:prstGeom prst="rect">
            <a:avLst/>
          </a:prstGeom>
        </p:spPr>
      </p:pic>
    </p:spTree>
    <p:extLst>
      <p:ext uri="{BB962C8B-B14F-4D97-AF65-F5344CB8AC3E}">
        <p14:creationId xmlns:p14="http://schemas.microsoft.com/office/powerpoint/2010/main" val="1654899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Subsistence Totals</a:t>
            </a:r>
            <a:endParaRPr lang="en-US" dirty="0"/>
          </a:p>
        </p:txBody>
      </p:sp>
      <p:pic>
        <p:nvPicPr>
          <p:cNvPr id="4" name="Picture 3"/>
          <p:cNvPicPr>
            <a:picLocks noChangeAspect="1"/>
          </p:cNvPicPr>
          <p:nvPr/>
        </p:nvPicPr>
        <p:blipFill>
          <a:blip r:embed="rId2"/>
          <a:stretch>
            <a:fillRect/>
          </a:stretch>
        </p:blipFill>
        <p:spPr>
          <a:xfrm>
            <a:off x="524179" y="1397322"/>
            <a:ext cx="10452503" cy="5226252"/>
          </a:xfrm>
          <a:prstGeom prst="rect">
            <a:avLst/>
          </a:prstGeom>
        </p:spPr>
      </p:pic>
    </p:spTree>
    <p:extLst>
      <p:ext uri="{BB962C8B-B14F-4D97-AF65-F5344CB8AC3E}">
        <p14:creationId xmlns:p14="http://schemas.microsoft.com/office/powerpoint/2010/main" val="2760884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Equipment</a:t>
            </a:r>
            <a:endParaRPr lang="en-US" dirty="0"/>
          </a:p>
        </p:txBody>
      </p:sp>
      <p:pic>
        <p:nvPicPr>
          <p:cNvPr id="5" name="Picture 4"/>
          <p:cNvPicPr>
            <a:picLocks noChangeAspect="1"/>
          </p:cNvPicPr>
          <p:nvPr/>
        </p:nvPicPr>
        <p:blipFill>
          <a:blip r:embed="rId2"/>
          <a:stretch>
            <a:fillRect/>
          </a:stretch>
        </p:blipFill>
        <p:spPr>
          <a:xfrm>
            <a:off x="532743" y="1193962"/>
            <a:ext cx="8998959" cy="5342735"/>
          </a:xfrm>
          <a:prstGeom prst="rect">
            <a:avLst/>
          </a:prstGeom>
        </p:spPr>
      </p:pic>
    </p:spTree>
    <p:extLst>
      <p:ext uri="{BB962C8B-B14F-4D97-AF65-F5344CB8AC3E}">
        <p14:creationId xmlns:p14="http://schemas.microsoft.com/office/powerpoint/2010/main" val="30088352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Editing the Application – Equipment</a:t>
            </a:r>
          </a:p>
        </p:txBody>
      </p:sp>
      <p:pic>
        <p:nvPicPr>
          <p:cNvPr id="4" name="Content Placeholder 3"/>
          <p:cNvPicPr>
            <a:picLocks noGrp="1" noChangeAspect="1"/>
          </p:cNvPicPr>
          <p:nvPr>
            <p:ph idx="1"/>
          </p:nvPr>
        </p:nvPicPr>
        <p:blipFill>
          <a:blip r:embed="rId2"/>
          <a:stretch>
            <a:fillRect/>
          </a:stretch>
        </p:blipFill>
        <p:spPr>
          <a:xfrm>
            <a:off x="796635" y="1521300"/>
            <a:ext cx="8524009" cy="5138839"/>
          </a:xfrm>
          <a:prstGeom prst="rect">
            <a:avLst/>
          </a:prstGeom>
        </p:spPr>
      </p:pic>
    </p:spTree>
    <p:extLst>
      <p:ext uri="{BB962C8B-B14F-4D97-AF65-F5344CB8AC3E}">
        <p14:creationId xmlns:p14="http://schemas.microsoft.com/office/powerpoint/2010/main" val="8643438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Equipment Totals</a:t>
            </a:r>
            <a:endParaRPr lang="en-US" dirty="0"/>
          </a:p>
        </p:txBody>
      </p:sp>
      <p:pic>
        <p:nvPicPr>
          <p:cNvPr id="4" name="Picture 3"/>
          <p:cNvPicPr>
            <a:picLocks noChangeAspect="1"/>
          </p:cNvPicPr>
          <p:nvPr/>
        </p:nvPicPr>
        <p:blipFill>
          <a:blip r:embed="rId2"/>
          <a:stretch>
            <a:fillRect/>
          </a:stretch>
        </p:blipFill>
        <p:spPr>
          <a:xfrm>
            <a:off x="436330" y="1461240"/>
            <a:ext cx="11154139" cy="4630723"/>
          </a:xfrm>
          <a:prstGeom prst="rect">
            <a:avLst/>
          </a:prstGeom>
        </p:spPr>
      </p:pic>
    </p:spTree>
    <p:extLst>
      <p:ext uri="{BB962C8B-B14F-4D97-AF65-F5344CB8AC3E}">
        <p14:creationId xmlns:p14="http://schemas.microsoft.com/office/powerpoint/2010/main" val="7686685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Supplies &amp; Other</a:t>
            </a:r>
            <a:endParaRPr lang="en-US" dirty="0"/>
          </a:p>
        </p:txBody>
      </p:sp>
      <p:pic>
        <p:nvPicPr>
          <p:cNvPr id="3" name="Picture 2"/>
          <p:cNvPicPr>
            <a:picLocks noChangeAspect="1"/>
          </p:cNvPicPr>
          <p:nvPr/>
        </p:nvPicPr>
        <p:blipFill>
          <a:blip r:embed="rId2"/>
          <a:stretch>
            <a:fillRect/>
          </a:stretch>
        </p:blipFill>
        <p:spPr>
          <a:xfrm>
            <a:off x="547475" y="1387595"/>
            <a:ext cx="9792214" cy="4474465"/>
          </a:xfrm>
          <a:prstGeom prst="rect">
            <a:avLst/>
          </a:prstGeom>
        </p:spPr>
      </p:pic>
    </p:spTree>
    <p:extLst>
      <p:ext uri="{BB962C8B-B14F-4D97-AF65-F5344CB8AC3E}">
        <p14:creationId xmlns:p14="http://schemas.microsoft.com/office/powerpoint/2010/main" val="37907729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Editing the Application – Supplies &amp; Other</a:t>
            </a:r>
          </a:p>
        </p:txBody>
      </p:sp>
      <p:pic>
        <p:nvPicPr>
          <p:cNvPr id="4" name="Content Placeholder 3"/>
          <p:cNvPicPr>
            <a:picLocks noGrp="1" noChangeAspect="1"/>
          </p:cNvPicPr>
          <p:nvPr>
            <p:ph idx="1"/>
          </p:nvPr>
        </p:nvPicPr>
        <p:blipFill>
          <a:blip r:embed="rId2"/>
          <a:stretch>
            <a:fillRect/>
          </a:stretch>
        </p:blipFill>
        <p:spPr>
          <a:xfrm>
            <a:off x="983312" y="1447230"/>
            <a:ext cx="8082756" cy="4890792"/>
          </a:xfrm>
          <a:prstGeom prst="rect">
            <a:avLst/>
          </a:prstGeom>
        </p:spPr>
      </p:pic>
    </p:spTree>
    <p:extLst>
      <p:ext uri="{BB962C8B-B14F-4D97-AF65-F5344CB8AC3E}">
        <p14:creationId xmlns:p14="http://schemas.microsoft.com/office/powerpoint/2010/main" val="6942322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Supplies Total</a:t>
            </a:r>
            <a:endParaRPr lang="en-US" dirty="0"/>
          </a:p>
        </p:txBody>
      </p:sp>
      <p:pic>
        <p:nvPicPr>
          <p:cNvPr id="4" name="Picture 3"/>
          <p:cNvPicPr>
            <a:picLocks noChangeAspect="1"/>
          </p:cNvPicPr>
          <p:nvPr/>
        </p:nvPicPr>
        <p:blipFill>
          <a:blip r:embed="rId2"/>
          <a:stretch>
            <a:fillRect/>
          </a:stretch>
        </p:blipFill>
        <p:spPr>
          <a:xfrm>
            <a:off x="515062" y="1341236"/>
            <a:ext cx="10642685" cy="5179140"/>
          </a:xfrm>
          <a:prstGeom prst="rect">
            <a:avLst/>
          </a:prstGeom>
        </p:spPr>
      </p:pic>
    </p:spTree>
    <p:extLst>
      <p:ext uri="{BB962C8B-B14F-4D97-AF65-F5344CB8AC3E}">
        <p14:creationId xmlns:p14="http://schemas.microsoft.com/office/powerpoint/2010/main" val="15783261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Indirect Costs</a:t>
            </a:r>
            <a:endParaRPr lang="en-US" dirty="0"/>
          </a:p>
        </p:txBody>
      </p:sp>
      <p:pic>
        <p:nvPicPr>
          <p:cNvPr id="3" name="Picture 2"/>
          <p:cNvPicPr>
            <a:picLocks noChangeAspect="1"/>
          </p:cNvPicPr>
          <p:nvPr/>
        </p:nvPicPr>
        <p:blipFill>
          <a:blip r:embed="rId2"/>
          <a:stretch>
            <a:fillRect/>
          </a:stretch>
        </p:blipFill>
        <p:spPr>
          <a:xfrm>
            <a:off x="570772" y="1320825"/>
            <a:ext cx="9926626" cy="5387686"/>
          </a:xfrm>
          <a:prstGeom prst="rect">
            <a:avLst/>
          </a:prstGeom>
        </p:spPr>
      </p:pic>
    </p:spTree>
    <p:extLst>
      <p:ext uri="{BB962C8B-B14F-4D97-AF65-F5344CB8AC3E}">
        <p14:creationId xmlns:p14="http://schemas.microsoft.com/office/powerpoint/2010/main" val="14675577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0515600" cy="1325563"/>
          </a:xfrm>
        </p:spPr>
        <p:txBody>
          <a:bodyPr/>
          <a:lstStyle/>
          <a:p>
            <a:r>
              <a:rPr lang="en-US" dirty="0" smtClean="0"/>
              <a:t>Editing the Application – Budget (Federal)</a:t>
            </a:r>
            <a:endParaRPr lang="en-US" dirty="0"/>
          </a:p>
        </p:txBody>
      </p:sp>
      <p:pic>
        <p:nvPicPr>
          <p:cNvPr id="4" name="Picture 3"/>
          <p:cNvPicPr>
            <a:picLocks noChangeAspect="1"/>
          </p:cNvPicPr>
          <p:nvPr/>
        </p:nvPicPr>
        <p:blipFill>
          <a:blip r:embed="rId2"/>
          <a:stretch>
            <a:fillRect/>
          </a:stretch>
        </p:blipFill>
        <p:spPr>
          <a:xfrm>
            <a:off x="656896" y="1693809"/>
            <a:ext cx="10629898" cy="4334569"/>
          </a:xfrm>
          <a:prstGeom prst="rect">
            <a:avLst/>
          </a:prstGeom>
        </p:spPr>
      </p:pic>
    </p:spTree>
    <p:extLst>
      <p:ext uri="{BB962C8B-B14F-4D97-AF65-F5344CB8AC3E}">
        <p14:creationId xmlns:p14="http://schemas.microsoft.com/office/powerpoint/2010/main" val="2394262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0" y="520262"/>
            <a:ext cx="9144000" cy="1371600"/>
          </a:xfrm>
        </p:spPr>
        <p:txBody>
          <a:bodyPr>
            <a:normAutofit/>
          </a:bodyPr>
          <a:lstStyle/>
          <a:p>
            <a:pPr algn="ctr"/>
            <a:r>
              <a:rPr lang="en-US" sz="4200" b="1" dirty="0">
                <a:latin typeface="Franklin Gothic Book" panose="020B0503020102020204" pitchFamily="34" charset="0"/>
              </a:rPr>
              <a:t>VOCA Overview</a:t>
            </a:r>
          </a:p>
        </p:txBody>
      </p:sp>
      <p:sp>
        <p:nvSpPr>
          <p:cNvPr id="18435" name="Rectangle 3"/>
          <p:cNvSpPr>
            <a:spLocks noGrp="1" noChangeArrowheads="1"/>
          </p:cNvSpPr>
          <p:nvPr>
            <p:ph idx="1"/>
          </p:nvPr>
        </p:nvSpPr>
        <p:spPr>
          <a:xfrm>
            <a:off x="1967768" y="2209327"/>
            <a:ext cx="8471632" cy="3909250"/>
          </a:xfrm>
        </p:spPr>
        <p:txBody>
          <a:bodyPr>
            <a:normAutofit/>
          </a:bodyPr>
          <a:lstStyle/>
          <a:p>
            <a:r>
              <a:rPr lang="en-US" sz="3000" dirty="0">
                <a:latin typeface="Franklin Gothic Book" panose="020B0503020102020204" pitchFamily="34" charset="0"/>
              </a:rPr>
              <a:t>Crime Victims Fund (CVF) &amp; Congressional Cap</a:t>
            </a:r>
          </a:p>
          <a:p>
            <a:endParaRPr lang="en-US" sz="3000" dirty="0">
              <a:latin typeface="Franklin Gothic Book" panose="020B0503020102020204" pitchFamily="34" charset="0"/>
            </a:endParaRPr>
          </a:p>
          <a:p>
            <a:r>
              <a:rPr lang="en-US" sz="3000" dirty="0">
                <a:latin typeface="Franklin Gothic Book" panose="020B0503020102020204" pitchFamily="34" charset="0"/>
              </a:rPr>
              <a:t>Deposits to &amp; obligations/allocations from the CVF</a:t>
            </a:r>
          </a:p>
          <a:p>
            <a:endParaRPr lang="en-US" sz="3000" dirty="0">
              <a:latin typeface="Franklin Gothic Book" panose="020B0503020102020204" pitchFamily="34" charset="0"/>
            </a:endParaRPr>
          </a:p>
          <a:p>
            <a:r>
              <a:rPr lang="en-US" sz="3000" dirty="0">
                <a:latin typeface="Franklin Gothic Book" panose="020B0503020102020204" pitchFamily="34" charset="0"/>
              </a:rPr>
              <a:t>Fund sustainability</a:t>
            </a:r>
          </a:p>
          <a:p>
            <a:endParaRPr lang="en-US" sz="3000" dirty="0">
              <a:latin typeface="Franklin Gothic Book" panose="020B0503020102020204" pitchFamily="34" charset="0"/>
            </a:endParaRPr>
          </a:p>
        </p:txBody>
      </p:sp>
    </p:spTree>
    <p:extLst>
      <p:ext uri="{BB962C8B-B14F-4D97-AF65-F5344CB8AC3E}">
        <p14:creationId xmlns:p14="http://schemas.microsoft.com/office/powerpoint/2010/main" val="1142782567"/>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Attachments</a:t>
            </a:r>
            <a:endParaRPr lang="en-US" dirty="0"/>
          </a:p>
        </p:txBody>
      </p:sp>
      <p:pic>
        <p:nvPicPr>
          <p:cNvPr id="4" name="Picture 3"/>
          <p:cNvPicPr>
            <a:picLocks noChangeAspect="1"/>
          </p:cNvPicPr>
          <p:nvPr/>
        </p:nvPicPr>
        <p:blipFill>
          <a:blip r:embed="rId2"/>
          <a:stretch>
            <a:fillRect/>
          </a:stretch>
        </p:blipFill>
        <p:spPr>
          <a:xfrm>
            <a:off x="477290" y="1758910"/>
            <a:ext cx="10392616" cy="2766132"/>
          </a:xfrm>
          <a:prstGeom prst="rect">
            <a:avLst/>
          </a:prstGeom>
        </p:spPr>
      </p:pic>
    </p:spTree>
    <p:extLst>
      <p:ext uri="{BB962C8B-B14F-4D97-AF65-F5344CB8AC3E}">
        <p14:creationId xmlns:p14="http://schemas.microsoft.com/office/powerpoint/2010/main" val="33702569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Non </a:t>
            </a:r>
            <a:r>
              <a:rPr lang="en-US" dirty="0" err="1" smtClean="0"/>
              <a:t>Supplantation</a:t>
            </a:r>
            <a:endParaRPr lang="en-US" dirty="0"/>
          </a:p>
        </p:txBody>
      </p:sp>
      <p:pic>
        <p:nvPicPr>
          <p:cNvPr id="3" name="Picture 2"/>
          <p:cNvPicPr>
            <a:picLocks noChangeAspect="1"/>
          </p:cNvPicPr>
          <p:nvPr/>
        </p:nvPicPr>
        <p:blipFill>
          <a:blip r:embed="rId2"/>
          <a:stretch>
            <a:fillRect/>
          </a:stretch>
        </p:blipFill>
        <p:spPr>
          <a:xfrm>
            <a:off x="830653" y="1362864"/>
            <a:ext cx="10365190" cy="4706593"/>
          </a:xfrm>
          <a:prstGeom prst="rect">
            <a:avLst/>
          </a:prstGeom>
        </p:spPr>
      </p:pic>
    </p:spTree>
    <p:extLst>
      <p:ext uri="{BB962C8B-B14F-4D97-AF65-F5344CB8AC3E}">
        <p14:creationId xmlns:p14="http://schemas.microsoft.com/office/powerpoint/2010/main" val="27550177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Certification of Compliance with Civil Rights</a:t>
            </a:r>
            <a:endParaRPr lang="en-US" dirty="0"/>
          </a:p>
        </p:txBody>
      </p:sp>
      <p:pic>
        <p:nvPicPr>
          <p:cNvPr id="4" name="Picture 3"/>
          <p:cNvPicPr>
            <a:picLocks noChangeAspect="1"/>
          </p:cNvPicPr>
          <p:nvPr/>
        </p:nvPicPr>
        <p:blipFill>
          <a:blip r:embed="rId2"/>
          <a:stretch>
            <a:fillRect/>
          </a:stretch>
        </p:blipFill>
        <p:spPr>
          <a:xfrm>
            <a:off x="1252203" y="1636372"/>
            <a:ext cx="9407817" cy="4861074"/>
          </a:xfrm>
          <a:prstGeom prst="rect">
            <a:avLst/>
          </a:prstGeom>
        </p:spPr>
      </p:pic>
    </p:spTree>
    <p:extLst>
      <p:ext uri="{BB962C8B-B14F-4D97-AF65-F5344CB8AC3E}">
        <p14:creationId xmlns:p14="http://schemas.microsoft.com/office/powerpoint/2010/main" val="1579955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Authority Certification</a:t>
            </a:r>
            <a:endParaRPr lang="en-US" dirty="0"/>
          </a:p>
        </p:txBody>
      </p:sp>
      <p:pic>
        <p:nvPicPr>
          <p:cNvPr id="3" name="Picture 2"/>
          <p:cNvPicPr>
            <a:picLocks noChangeAspect="1"/>
          </p:cNvPicPr>
          <p:nvPr/>
        </p:nvPicPr>
        <p:blipFill>
          <a:blip r:embed="rId2"/>
          <a:stretch>
            <a:fillRect/>
          </a:stretch>
        </p:blipFill>
        <p:spPr>
          <a:xfrm>
            <a:off x="1683194" y="1789464"/>
            <a:ext cx="8361585" cy="4663268"/>
          </a:xfrm>
          <a:prstGeom prst="rect">
            <a:avLst/>
          </a:prstGeom>
        </p:spPr>
      </p:pic>
    </p:spTree>
    <p:extLst>
      <p:ext uri="{BB962C8B-B14F-4D97-AF65-F5344CB8AC3E}">
        <p14:creationId xmlns:p14="http://schemas.microsoft.com/office/powerpoint/2010/main" val="31336663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Application List</a:t>
            </a:r>
            <a:endParaRPr lang="en-US" dirty="0"/>
          </a:p>
        </p:txBody>
      </p:sp>
      <p:pic>
        <p:nvPicPr>
          <p:cNvPr id="3" name="Picture 2"/>
          <p:cNvPicPr>
            <a:picLocks noChangeAspect="1"/>
          </p:cNvPicPr>
          <p:nvPr/>
        </p:nvPicPr>
        <p:blipFill>
          <a:blip r:embed="rId2"/>
          <a:stretch>
            <a:fillRect/>
          </a:stretch>
        </p:blipFill>
        <p:spPr>
          <a:xfrm>
            <a:off x="659822" y="1344627"/>
            <a:ext cx="8700745" cy="5319394"/>
          </a:xfrm>
          <a:prstGeom prst="rect">
            <a:avLst/>
          </a:prstGeom>
        </p:spPr>
      </p:pic>
      <p:sp>
        <p:nvSpPr>
          <p:cNvPr id="4" name="Right Arrow 3"/>
          <p:cNvSpPr/>
          <p:nvPr/>
        </p:nvSpPr>
        <p:spPr>
          <a:xfrm rot="10800000">
            <a:off x="7133360" y="1127414"/>
            <a:ext cx="2311977" cy="779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4229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30" y="242817"/>
            <a:ext cx="11153836" cy="1325563"/>
          </a:xfrm>
        </p:spPr>
        <p:txBody>
          <a:bodyPr/>
          <a:lstStyle/>
          <a:p>
            <a:r>
              <a:rPr lang="en-US" dirty="0" smtClean="0"/>
              <a:t>Editing the Application – Application Preview</a:t>
            </a:r>
            <a:endParaRPr lang="en-US" dirty="0"/>
          </a:p>
        </p:txBody>
      </p:sp>
      <p:pic>
        <p:nvPicPr>
          <p:cNvPr id="5" name="Picture 4"/>
          <p:cNvPicPr>
            <a:picLocks noChangeAspect="1"/>
          </p:cNvPicPr>
          <p:nvPr/>
        </p:nvPicPr>
        <p:blipFill>
          <a:blip r:embed="rId2"/>
          <a:stretch>
            <a:fillRect/>
          </a:stretch>
        </p:blipFill>
        <p:spPr>
          <a:xfrm>
            <a:off x="436330" y="1568380"/>
            <a:ext cx="11181641" cy="4279342"/>
          </a:xfrm>
          <a:prstGeom prst="rect">
            <a:avLst/>
          </a:prstGeom>
        </p:spPr>
      </p:pic>
      <p:sp>
        <p:nvSpPr>
          <p:cNvPr id="6" name="Oval 5"/>
          <p:cNvSpPr/>
          <p:nvPr/>
        </p:nvSpPr>
        <p:spPr>
          <a:xfrm>
            <a:off x="3569277" y="2098965"/>
            <a:ext cx="976745" cy="6806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6537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Reminders</a:t>
            </a:r>
            <a:endParaRPr lang="en-US" dirty="0"/>
          </a:p>
        </p:txBody>
      </p:sp>
      <p:sp>
        <p:nvSpPr>
          <p:cNvPr id="3" name="Content Placeholder 2"/>
          <p:cNvSpPr>
            <a:spLocks noGrp="1"/>
          </p:cNvSpPr>
          <p:nvPr>
            <p:ph idx="1"/>
          </p:nvPr>
        </p:nvSpPr>
        <p:spPr>
          <a:xfrm>
            <a:off x="838200" y="1648250"/>
            <a:ext cx="10515600" cy="4528713"/>
          </a:xfrm>
        </p:spPr>
        <p:txBody>
          <a:bodyPr>
            <a:normAutofit fontScale="92500" lnSpcReduction="10000"/>
          </a:bodyPr>
          <a:lstStyle/>
          <a:p>
            <a:r>
              <a:rPr lang="en-US" dirty="0" smtClean="0"/>
              <a:t>As you edit the application, save your work!</a:t>
            </a:r>
          </a:p>
          <a:p>
            <a:r>
              <a:rPr lang="en-US" dirty="0" smtClean="0"/>
              <a:t>Once you complete a form select ‘</a:t>
            </a:r>
            <a:r>
              <a:rPr lang="en-US" b="1" dirty="0" smtClean="0"/>
              <a:t>Mark As Complete</a:t>
            </a:r>
            <a:r>
              <a:rPr lang="en-US" dirty="0" smtClean="0"/>
              <a:t>’</a:t>
            </a:r>
          </a:p>
          <a:p>
            <a:r>
              <a:rPr lang="en-US" dirty="0" smtClean="0"/>
              <a:t>Applications cannot exceed the maximum award amount. Refer to the VWGP Guidelines for more information.</a:t>
            </a:r>
          </a:p>
          <a:p>
            <a:r>
              <a:rPr lang="en-US" dirty="0" smtClean="0"/>
              <a:t>Enter the total amount requested from each of the itemized budget forms to the main Budget Form in the </a:t>
            </a:r>
            <a:r>
              <a:rPr lang="en-US" b="1" dirty="0" smtClean="0"/>
              <a:t>Federal</a:t>
            </a:r>
            <a:r>
              <a:rPr lang="en-US" dirty="0" smtClean="0"/>
              <a:t> column.</a:t>
            </a:r>
          </a:p>
          <a:p>
            <a:r>
              <a:rPr lang="en-US" dirty="0" smtClean="0"/>
              <a:t>An application cannot be submitted until all forms are completed.</a:t>
            </a:r>
          </a:p>
          <a:p>
            <a:r>
              <a:rPr lang="en-US" dirty="0" smtClean="0"/>
              <a:t>Once submitted, you cannot edit an application.</a:t>
            </a:r>
          </a:p>
          <a:p>
            <a:r>
              <a:rPr lang="en-US" dirty="0" smtClean="0"/>
              <a:t>An application cannot be submitted after the deadline.</a:t>
            </a:r>
          </a:p>
          <a:p>
            <a:r>
              <a:rPr lang="en-US" b="1" dirty="0" smtClean="0">
                <a:solidFill>
                  <a:srgbClr val="FF0000"/>
                </a:solidFill>
              </a:rPr>
              <a:t>The VWGP application is due by 5:00 p.m. Monday</a:t>
            </a:r>
            <a:r>
              <a:rPr lang="en-US" b="1" dirty="0">
                <a:solidFill>
                  <a:srgbClr val="FF0000"/>
                </a:solidFill>
              </a:rPr>
              <a:t>,</a:t>
            </a:r>
            <a:r>
              <a:rPr lang="en-US" b="1" dirty="0" smtClean="0">
                <a:solidFill>
                  <a:srgbClr val="FF0000"/>
                </a:solidFill>
              </a:rPr>
              <a:t> March 29, 2021.</a:t>
            </a:r>
          </a:p>
        </p:txBody>
      </p:sp>
    </p:spTree>
    <p:extLst>
      <p:ext uri="{BB962C8B-B14F-4D97-AF65-F5344CB8AC3E}">
        <p14:creationId xmlns:p14="http://schemas.microsoft.com/office/powerpoint/2010/main" val="35759262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Assistance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For assistance with the OGMS system, email </a:t>
            </a:r>
            <a:r>
              <a:rPr lang="en-US" dirty="0" smtClean="0">
                <a:hlinkClick r:id="rId2"/>
              </a:rPr>
              <a:t>ogmssupport@dcjs.virginia.gov</a:t>
            </a:r>
            <a:r>
              <a:rPr lang="en-US" dirty="0" smtClean="0"/>
              <a:t>  and include the grant program, application ID number, and the current grant number in the subject line. This should be used for general system questions and not grant application-specific inquiries. </a:t>
            </a:r>
          </a:p>
          <a:p>
            <a:r>
              <a:rPr lang="en-US" dirty="0" smtClean="0"/>
              <a:t>Please contact the following DCJS staff for questions regarding VWGP specific inquiries: </a:t>
            </a:r>
            <a:r>
              <a:rPr lang="en-US" b="1" dirty="0" smtClean="0"/>
              <a:t>Patricia Foster </a:t>
            </a:r>
            <a:r>
              <a:rPr lang="en-US" dirty="0" smtClean="0"/>
              <a:t>at</a:t>
            </a:r>
            <a:r>
              <a:rPr lang="en-US" b="1" dirty="0" smtClean="0"/>
              <a:t> </a:t>
            </a:r>
            <a:r>
              <a:rPr lang="en-US" dirty="0" smtClean="0">
                <a:hlinkClick r:id="rId3"/>
              </a:rPr>
              <a:t>Patricia.Foster@dcjs.Virginia.gov</a:t>
            </a:r>
            <a:r>
              <a:rPr lang="en-US" dirty="0" smtClean="0"/>
              <a:t> or telephone (804) 972-3103.  </a:t>
            </a:r>
          </a:p>
          <a:p>
            <a:r>
              <a:rPr lang="en-US" dirty="0" smtClean="0"/>
              <a:t>For specific questions regarding VOCA allowable costs, please contact </a:t>
            </a:r>
            <a:r>
              <a:rPr lang="en-US" b="1" dirty="0" smtClean="0"/>
              <a:t>Anya Shaffer </a:t>
            </a:r>
            <a:r>
              <a:rPr lang="en-US" dirty="0" smtClean="0"/>
              <a:t>at </a:t>
            </a:r>
            <a:r>
              <a:rPr lang="en-US" dirty="0" smtClean="0">
                <a:hlinkClick r:id="rId4"/>
              </a:rPr>
              <a:t>Anya.Shaffer@dcjs.Virginia.gov</a:t>
            </a:r>
            <a:r>
              <a:rPr lang="en-US" dirty="0" smtClean="0"/>
              <a:t> or (804) 786-2059. </a:t>
            </a:r>
          </a:p>
          <a:p>
            <a:endParaRPr lang="en-US" dirty="0" smtClean="0"/>
          </a:p>
          <a:p>
            <a:pPr marL="0" indent="0">
              <a:buNone/>
            </a:pPr>
            <a:r>
              <a:rPr lang="en-US" dirty="0" smtClean="0"/>
              <a:t>A copy of this solicitation is available on OGMS and the DCJS website. For additional resources, refer to the Attachments and Website Links under the Funding Opportunity at </a:t>
            </a:r>
            <a:r>
              <a:rPr lang="en-US" dirty="0" smtClean="0">
                <a:hlinkClick r:id="rId5"/>
              </a:rPr>
              <a:t>www.dcjs.Virginia.gov/victims-services</a:t>
            </a:r>
            <a:endParaRPr lang="en-US" dirty="0" smtClean="0"/>
          </a:p>
          <a:p>
            <a:pPr marL="0" indent="0">
              <a:buNone/>
            </a:pPr>
            <a:r>
              <a:rPr lang="en-US" dirty="0" smtClean="0"/>
              <a:t> </a:t>
            </a:r>
            <a:endParaRPr lang="en-US" dirty="0"/>
          </a:p>
        </p:txBody>
      </p:sp>
    </p:spTree>
    <p:extLst>
      <p:ext uri="{BB962C8B-B14F-4D97-AF65-F5344CB8AC3E}">
        <p14:creationId xmlns:p14="http://schemas.microsoft.com/office/powerpoint/2010/main" val="3822212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0" y="520262"/>
            <a:ext cx="9144000" cy="1371600"/>
          </a:xfrm>
        </p:spPr>
        <p:txBody>
          <a:bodyPr>
            <a:normAutofit/>
          </a:bodyPr>
          <a:lstStyle/>
          <a:p>
            <a:pPr algn="ctr"/>
            <a:r>
              <a:rPr lang="en-US" sz="4200" b="1" dirty="0">
                <a:latin typeface="Franklin Gothic Book" panose="020B0503020102020204" pitchFamily="34" charset="0"/>
              </a:rPr>
              <a:t>Virginia’s VOCA Allocations</a:t>
            </a:r>
          </a:p>
        </p:txBody>
      </p:sp>
      <p:sp>
        <p:nvSpPr>
          <p:cNvPr id="18435" name="Rectangle 3"/>
          <p:cNvSpPr>
            <a:spLocks noGrp="1" noChangeArrowheads="1"/>
          </p:cNvSpPr>
          <p:nvPr>
            <p:ph idx="1"/>
          </p:nvPr>
        </p:nvSpPr>
        <p:spPr>
          <a:xfrm>
            <a:off x="1967768" y="2209327"/>
            <a:ext cx="8471632" cy="3909250"/>
          </a:xfrm>
        </p:spPr>
        <p:txBody>
          <a:bodyPr>
            <a:normAutofit/>
          </a:bodyPr>
          <a:lstStyle/>
          <a:p>
            <a:r>
              <a:rPr lang="en-US" sz="3000" dirty="0">
                <a:latin typeface="Franklin Gothic Book" panose="020B0503020102020204" pitchFamily="34" charset="0"/>
              </a:rPr>
              <a:t>Declining since </a:t>
            </a:r>
            <a:r>
              <a:rPr lang="en-US" sz="3000" dirty="0" smtClean="0">
                <a:latin typeface="Franklin Gothic Book" panose="020B0503020102020204" pitchFamily="34" charset="0"/>
              </a:rPr>
              <a:t>Federal (FY) 2018</a:t>
            </a:r>
            <a:endParaRPr lang="en-US" sz="3000" dirty="0">
              <a:latin typeface="Franklin Gothic Book" panose="020B0503020102020204" pitchFamily="34" charset="0"/>
            </a:endParaRPr>
          </a:p>
          <a:p>
            <a:endParaRPr lang="en-US" sz="3000" dirty="0">
              <a:latin typeface="Franklin Gothic Book" panose="020B0503020102020204" pitchFamily="34" charset="0"/>
            </a:endParaRPr>
          </a:p>
          <a:p>
            <a:r>
              <a:rPr lang="en-US" sz="3000" dirty="0">
                <a:latin typeface="Franklin Gothic Book" panose="020B0503020102020204" pitchFamily="34" charset="0"/>
              </a:rPr>
              <a:t>Approximately 32% reduction from </a:t>
            </a:r>
            <a:r>
              <a:rPr lang="en-US" sz="3000" dirty="0" smtClean="0">
                <a:latin typeface="Franklin Gothic Book" panose="020B0503020102020204" pitchFamily="34" charset="0"/>
              </a:rPr>
              <a:t>FY2018 </a:t>
            </a:r>
            <a:r>
              <a:rPr lang="en-US" sz="3000" dirty="0">
                <a:latin typeface="Franklin Gothic Book" panose="020B0503020102020204" pitchFamily="34" charset="0"/>
              </a:rPr>
              <a:t>to </a:t>
            </a:r>
            <a:r>
              <a:rPr lang="en-US" sz="3000" dirty="0" smtClean="0">
                <a:latin typeface="Franklin Gothic Book" panose="020B0503020102020204" pitchFamily="34" charset="0"/>
              </a:rPr>
              <a:t>FY2019</a:t>
            </a:r>
            <a:endParaRPr lang="en-US" sz="3000" dirty="0">
              <a:latin typeface="Franklin Gothic Book" panose="020B0503020102020204" pitchFamily="34" charset="0"/>
            </a:endParaRPr>
          </a:p>
          <a:p>
            <a:endParaRPr lang="en-US" sz="3000" dirty="0">
              <a:latin typeface="Franklin Gothic Book" panose="020B0503020102020204" pitchFamily="34" charset="0"/>
            </a:endParaRPr>
          </a:p>
          <a:p>
            <a:r>
              <a:rPr lang="en-US" sz="3000" dirty="0">
                <a:latin typeface="Franklin Gothic Book" panose="020B0503020102020204" pitchFamily="34" charset="0"/>
              </a:rPr>
              <a:t>Approximately 26% reduction from </a:t>
            </a:r>
            <a:r>
              <a:rPr lang="en-US" sz="3000" dirty="0" smtClean="0">
                <a:latin typeface="Franklin Gothic Book" panose="020B0503020102020204" pitchFamily="34" charset="0"/>
              </a:rPr>
              <a:t>FY2019 </a:t>
            </a:r>
            <a:r>
              <a:rPr lang="en-US" sz="3000" dirty="0">
                <a:latin typeface="Franklin Gothic Book" panose="020B0503020102020204" pitchFamily="34" charset="0"/>
              </a:rPr>
              <a:t>to </a:t>
            </a:r>
            <a:r>
              <a:rPr lang="en-US" sz="3000" dirty="0" smtClean="0">
                <a:latin typeface="Franklin Gothic Book" panose="020B0503020102020204" pitchFamily="34" charset="0"/>
              </a:rPr>
              <a:t>FY2020</a:t>
            </a:r>
            <a:endParaRPr lang="en-US" sz="3000" dirty="0">
              <a:latin typeface="Franklin Gothic Book" panose="020B0503020102020204" pitchFamily="34" charset="0"/>
            </a:endParaRPr>
          </a:p>
        </p:txBody>
      </p:sp>
    </p:spTree>
    <p:extLst>
      <p:ext uri="{BB962C8B-B14F-4D97-AF65-F5344CB8AC3E}">
        <p14:creationId xmlns:p14="http://schemas.microsoft.com/office/powerpoint/2010/main" val="181673891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Recent Congressional Actions</a:t>
            </a:r>
            <a:endParaRPr lang="en-US" b="1" dirty="0"/>
          </a:p>
        </p:txBody>
      </p:sp>
      <p:sp>
        <p:nvSpPr>
          <p:cNvPr id="3" name="Content Placeholder 2"/>
          <p:cNvSpPr>
            <a:spLocks noGrp="1"/>
          </p:cNvSpPr>
          <p:nvPr>
            <p:ph idx="1"/>
          </p:nvPr>
        </p:nvSpPr>
        <p:spPr/>
        <p:txBody>
          <a:bodyPr/>
          <a:lstStyle/>
          <a:p>
            <a:r>
              <a:rPr lang="en-US" dirty="0" smtClean="0"/>
              <a:t>Congress reached a deal </a:t>
            </a:r>
            <a:r>
              <a:rPr lang="en-US" dirty="0"/>
              <a:t>with the appropriations and </a:t>
            </a:r>
            <a:r>
              <a:rPr lang="en-US" dirty="0" err="1"/>
              <a:t>COVID</a:t>
            </a:r>
            <a:r>
              <a:rPr lang="en-US" dirty="0"/>
              <a:t> relief </a:t>
            </a:r>
            <a:r>
              <a:rPr lang="en-US" dirty="0" smtClean="0"/>
              <a:t>packages</a:t>
            </a:r>
          </a:p>
          <a:p>
            <a:endParaRPr lang="en-US" dirty="0" smtClean="0"/>
          </a:p>
          <a:p>
            <a:r>
              <a:rPr lang="en-US" dirty="0" smtClean="0"/>
              <a:t>For FY2021, overall VOCA Cap had a $600 million decrease or about a 23% decrease</a:t>
            </a:r>
          </a:p>
          <a:p>
            <a:endParaRPr lang="en-US" dirty="0" smtClean="0"/>
          </a:p>
          <a:p>
            <a:r>
              <a:rPr lang="en-US" dirty="0" smtClean="0"/>
              <a:t>Language to address the sustainability of the Crime Victims Fund was </a:t>
            </a:r>
            <a:r>
              <a:rPr lang="en-US" i="1" dirty="0" smtClean="0"/>
              <a:t>not </a:t>
            </a:r>
            <a:r>
              <a:rPr lang="en-US" dirty="0" smtClean="0"/>
              <a:t>included</a:t>
            </a:r>
          </a:p>
          <a:p>
            <a:endParaRPr lang="en-US" dirty="0"/>
          </a:p>
        </p:txBody>
      </p:sp>
    </p:spTree>
    <p:extLst>
      <p:ext uri="{BB962C8B-B14F-4D97-AF65-F5344CB8AC3E}">
        <p14:creationId xmlns:p14="http://schemas.microsoft.com/office/powerpoint/2010/main" val="1832338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6318</TotalTime>
  <Words>2418</Words>
  <Application>Microsoft Office PowerPoint</Application>
  <PresentationFormat>Widescreen</PresentationFormat>
  <Paragraphs>208</Paragraphs>
  <Slides>77</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Arial Unicode MS</vt:lpstr>
      <vt:lpstr>Arial</vt:lpstr>
      <vt:lpstr>Calibri</vt:lpstr>
      <vt:lpstr>Calibri Light</vt:lpstr>
      <vt:lpstr>Franklin Gothic Book</vt:lpstr>
      <vt:lpstr>Times New Roman</vt:lpstr>
      <vt:lpstr>Wingdings</vt:lpstr>
      <vt:lpstr>Office Theme</vt:lpstr>
      <vt:lpstr>PowerPoint Presentation</vt:lpstr>
      <vt:lpstr>PowerPoint Presentation</vt:lpstr>
      <vt:lpstr> Q and A Button:  During the training, please type your questions in the Q&amp;A feature and we’ll answer them as we go along.  </vt:lpstr>
      <vt:lpstr>PowerPoint Presentation</vt:lpstr>
      <vt:lpstr>Virginia Victim Witness Grant Program (VWGP) For Continuation Applicants Only</vt:lpstr>
      <vt:lpstr>Training Agenda</vt:lpstr>
      <vt:lpstr>VOCA Overview</vt:lpstr>
      <vt:lpstr>Virginia’s VOCA Allocations</vt:lpstr>
      <vt:lpstr>Recent Congressional Actions</vt:lpstr>
      <vt:lpstr>VOCA Funding Outlook</vt:lpstr>
      <vt:lpstr>VWGP Application Introduction</vt:lpstr>
      <vt:lpstr>VWGP Application in OGMS</vt:lpstr>
      <vt:lpstr>Terminology: change</vt:lpstr>
      <vt:lpstr>Requirement to Use OGMS</vt:lpstr>
      <vt:lpstr>Funding Opportunity</vt:lpstr>
      <vt:lpstr>Application Details</vt:lpstr>
      <vt:lpstr>Attachments</vt:lpstr>
      <vt:lpstr>Project Narrative</vt:lpstr>
      <vt:lpstr>Project Narrative Continued:</vt:lpstr>
      <vt:lpstr>Project Narrative Continued</vt:lpstr>
      <vt:lpstr>Priority Areas</vt:lpstr>
      <vt:lpstr>Goals and Objectives (Targets)</vt:lpstr>
      <vt:lpstr>Goals and Objectives (Targets) continued</vt:lpstr>
      <vt:lpstr>Program Development</vt:lpstr>
      <vt:lpstr>Other Required Certifications</vt:lpstr>
      <vt:lpstr>Certifications</vt:lpstr>
      <vt:lpstr>On-line Grant Management System (OGMS) Training &amp; Resources Page: https://www.dcjs.virginia.gov/grants/ogms-training-resources    </vt:lpstr>
      <vt:lpstr>On-line Grant Management System (OGMS)  https://ogms.dcjs.virginia.gov/</vt:lpstr>
      <vt:lpstr>Registration</vt:lpstr>
      <vt:lpstr>Registration</vt:lpstr>
      <vt:lpstr>Navigating the System</vt:lpstr>
      <vt:lpstr>Navigating the System</vt:lpstr>
      <vt:lpstr>Funding Opportunities</vt:lpstr>
      <vt:lpstr>Starting a Grant Application</vt:lpstr>
      <vt:lpstr>FAQ Feature in OGMS</vt:lpstr>
      <vt:lpstr>Starting a Grant Application</vt:lpstr>
      <vt:lpstr>Starting a Grant Application</vt:lpstr>
      <vt:lpstr>Application List</vt:lpstr>
      <vt:lpstr>Editing the Application – Face Sheet</vt:lpstr>
      <vt:lpstr>Editing the Application – Face Sheet (cont’d.)</vt:lpstr>
      <vt:lpstr>Editing the Application – Budget (Federal)</vt:lpstr>
      <vt:lpstr>Editing the Application – Project Narrative Form</vt:lpstr>
      <vt:lpstr>Editing the Application – Goals &amp; Objectives  (Not Required for VWGP)</vt:lpstr>
      <vt:lpstr>Editing the Application – Program Service Objectives (Victims)</vt:lpstr>
      <vt:lpstr>Editing the Application – Program Service Objectives (Witnesses)</vt:lpstr>
      <vt:lpstr>Editing the Application </vt:lpstr>
      <vt:lpstr>Editing the Application – Personnel</vt:lpstr>
      <vt:lpstr>Editing the Application – Personnel (Cont’d)</vt:lpstr>
      <vt:lpstr>Editing the Application – Personnel (Cont’d)</vt:lpstr>
      <vt:lpstr>Editing the Application – Fringe Benefits, Position Description &amp; Justification</vt:lpstr>
      <vt:lpstr>Editing the Application – Total Requested</vt:lpstr>
      <vt:lpstr>Editing the Application – Consultants, Consultants Subsistence &amp; Travel</vt:lpstr>
      <vt:lpstr>Editing the Application – Consultants</vt:lpstr>
      <vt:lpstr>Editing the Application – Total Requested</vt:lpstr>
      <vt:lpstr>Editing the Application – Travel (Mileage)</vt:lpstr>
      <vt:lpstr>Editing the Application – Travel (Mileage)</vt:lpstr>
      <vt:lpstr>Editing the Application – Travel (Mileage)</vt:lpstr>
      <vt:lpstr>Editing the Application – Travel Total (Mileage)</vt:lpstr>
      <vt:lpstr>Editing the Application – Subsistence  (Lodging &amp; Meals)</vt:lpstr>
      <vt:lpstr>Editing the Application – Subsistence  (Lodging &amp; Meals)</vt:lpstr>
      <vt:lpstr>Editing the Application – Subsistence Totals</vt:lpstr>
      <vt:lpstr>Editing the Application – Equipment</vt:lpstr>
      <vt:lpstr>Editing the Application – Equipment</vt:lpstr>
      <vt:lpstr>Editing the Application – Equipment Totals</vt:lpstr>
      <vt:lpstr>Editing the Application – Supplies &amp; Other</vt:lpstr>
      <vt:lpstr>Editing the Application – Supplies &amp; Other</vt:lpstr>
      <vt:lpstr>Editing the Application – Supplies Total</vt:lpstr>
      <vt:lpstr>Editing the Application – Indirect Costs</vt:lpstr>
      <vt:lpstr>Editing the Application – Budget (Federal)</vt:lpstr>
      <vt:lpstr>Editing the Application – Attachments</vt:lpstr>
      <vt:lpstr>Editing the Application – Non Supplantation</vt:lpstr>
      <vt:lpstr>Editing the Application – Certification of Compliance with Civil Rights</vt:lpstr>
      <vt:lpstr>Editing the Application – Authority Certification</vt:lpstr>
      <vt:lpstr>Editing the Application – Application List</vt:lpstr>
      <vt:lpstr>Editing the Application – Application Preview</vt:lpstr>
      <vt:lpstr>Reminders</vt:lpstr>
      <vt:lpstr>Technical Assistance</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Virginia Victim Witness Grant Program (VWGP) For Continuation Applicants Only</dc:title>
  <dc:creator>Foster, Patricia (DCJS)</dc:creator>
  <cp:lastModifiedBy>Foster, Patricia (DCJS)</cp:lastModifiedBy>
  <cp:revision>102</cp:revision>
  <dcterms:created xsi:type="dcterms:W3CDTF">2021-02-18T16:58:58Z</dcterms:created>
  <dcterms:modified xsi:type="dcterms:W3CDTF">2021-03-05T15:37:54Z</dcterms:modified>
</cp:coreProperties>
</file>