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330" r:id="rId5"/>
    <p:sldId id="267" r:id="rId6"/>
    <p:sldId id="269" r:id="rId7"/>
    <p:sldId id="265" r:id="rId8"/>
    <p:sldId id="259" r:id="rId9"/>
    <p:sldId id="273" r:id="rId10"/>
    <p:sldId id="260" r:id="rId11"/>
    <p:sldId id="329" r:id="rId12"/>
    <p:sldId id="299" r:id="rId13"/>
    <p:sldId id="297" r:id="rId14"/>
    <p:sldId id="305" r:id="rId15"/>
    <p:sldId id="306" r:id="rId16"/>
    <p:sldId id="307" r:id="rId17"/>
    <p:sldId id="308" r:id="rId18"/>
    <p:sldId id="309" r:id="rId19"/>
    <p:sldId id="310" r:id="rId20"/>
    <p:sldId id="311" r:id="rId21"/>
    <p:sldId id="312" r:id="rId22"/>
    <p:sldId id="313" r:id="rId23"/>
    <p:sldId id="333" r:id="rId24"/>
    <p:sldId id="332" r:id="rId25"/>
    <p:sldId id="314" r:id="rId26"/>
    <p:sldId id="315" r:id="rId27"/>
    <p:sldId id="327" r:id="rId28"/>
    <p:sldId id="326" r:id="rId29"/>
    <p:sldId id="328" r:id="rId30"/>
    <p:sldId id="331" r:id="rId31"/>
    <p:sldId id="316" r:id="rId32"/>
    <p:sldId id="317" r:id="rId33"/>
    <p:sldId id="318" r:id="rId34"/>
    <p:sldId id="319" r:id="rId35"/>
    <p:sldId id="335" r:id="rId36"/>
    <p:sldId id="261" r:id="rId37"/>
    <p:sldId id="262" r:id="rId38"/>
    <p:sldId id="29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68" autoAdjust="0"/>
    <p:restoredTop sz="77409" autoAdjust="0"/>
  </p:normalViewPr>
  <p:slideViewPr>
    <p:cSldViewPr snapToGrid="0">
      <p:cViewPr varScale="1">
        <p:scale>
          <a:sx n="76" d="100"/>
          <a:sy n="76" d="100"/>
        </p:scale>
        <p:origin x="2328" y="84"/>
      </p:cViewPr>
      <p:guideLst/>
    </p:cSldViewPr>
  </p:slideViewPr>
  <p:notesTextViewPr>
    <p:cViewPr>
      <p:scale>
        <a:sx n="1" d="1"/>
        <a:sy n="1" d="1"/>
      </p:scale>
      <p:origin x="0" y="0"/>
    </p:cViewPr>
  </p:notesTextViewPr>
  <p:notesViewPr>
    <p:cSldViewPr snapToGrid="0">
      <p:cViewPr varScale="1">
        <p:scale>
          <a:sx n="75" d="100"/>
          <a:sy n="75" d="100"/>
        </p:scale>
        <p:origin x="3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7AAC2-573E-45C2-B9E8-DF5E1D802A92}" type="datetimeFigureOut">
              <a:rPr lang="en-US" smtClean="0"/>
              <a:t>1/13/2022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62E72-729C-4682-BE8A-67802A90023B}" type="slidenum">
              <a:rPr lang="en-US" smtClean="0"/>
              <a:t>‹#›</a:t>
            </a:fld>
            <a:endParaRPr lang="en-US"/>
          </a:p>
        </p:txBody>
      </p:sp>
    </p:spTree>
    <p:extLst>
      <p:ext uri="{BB962C8B-B14F-4D97-AF65-F5344CB8AC3E}">
        <p14:creationId xmlns:p14="http://schemas.microsoft.com/office/powerpoint/2010/main" val="97282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ojpsso.ojp.gov/"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1</a:t>
            </a:fld>
            <a:endParaRPr lang="en-US"/>
          </a:p>
        </p:txBody>
      </p:sp>
    </p:spTree>
    <p:extLst>
      <p:ext uri="{BB962C8B-B14F-4D97-AF65-F5344CB8AC3E}">
        <p14:creationId xmlns:p14="http://schemas.microsoft.com/office/powerpoint/2010/main" val="1347960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important to notes that individuals listed as contacts on the grant have </a:t>
            </a:r>
            <a:r>
              <a:rPr lang="en-US" b="1" baseline="0" dirty="0" smtClean="0"/>
              <a:t>full access to all grant components </a:t>
            </a:r>
            <a:r>
              <a:rPr lang="en-US" baseline="0" dirty="0" smtClean="0"/>
              <a:t>so it’s important for the grantee to discuss roles and responsibilities in OGMS.</a:t>
            </a:r>
          </a:p>
          <a:p>
            <a:endParaRPr lang="en-US" dirty="0" smtClean="0"/>
          </a:p>
          <a:p>
            <a:r>
              <a:rPr lang="en-US" dirty="0" smtClean="0"/>
              <a:t>To add someone to the grant, or remove them, click ‘Edit Additional Contacts’.</a:t>
            </a:r>
          </a:p>
          <a:p>
            <a:endParaRPr lang="en-US" dirty="0" smtClean="0"/>
          </a:p>
          <a:p>
            <a:r>
              <a:rPr lang="en-US" dirty="0" smtClean="0"/>
              <a:t>Click</a:t>
            </a:r>
            <a:r>
              <a:rPr lang="en-US" baseline="0" dirty="0" smtClean="0"/>
              <a:t> in the ‘Additional Grantee Contacts’ box and a drop down box will appear with all the individuals associated with the same organization. Choose the person you want to add and click ‘Save’. </a:t>
            </a:r>
          </a:p>
          <a:p>
            <a:endParaRPr lang="en-US" baseline="0" dirty="0" smtClean="0"/>
          </a:p>
          <a:p>
            <a:r>
              <a:rPr lang="en-US" baseline="0" dirty="0" smtClean="0"/>
              <a:t>To remove someone, click the ‘x’ beside their name in the box and select ‘Save’.</a:t>
            </a:r>
            <a:endParaRPr lang="en-US" dirty="0" smtClean="0"/>
          </a:p>
        </p:txBody>
      </p:sp>
      <p:sp>
        <p:nvSpPr>
          <p:cNvPr id="4" name="Date Placeholder 3"/>
          <p:cNvSpPr>
            <a:spLocks noGrp="1"/>
          </p:cNvSpPr>
          <p:nvPr>
            <p:ph type="dt" idx="10"/>
          </p:nvPr>
        </p:nvSpPr>
        <p:spPr/>
        <p:txBody>
          <a:bodyPr/>
          <a:lstStyle/>
          <a:p>
            <a:r>
              <a:rPr lang="en-US" dirty="0"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15</a:t>
            </a:fld>
            <a:endParaRPr lang="en-US"/>
          </a:p>
        </p:txBody>
      </p:sp>
    </p:spTree>
    <p:extLst>
      <p:ext uri="{BB962C8B-B14F-4D97-AF65-F5344CB8AC3E}">
        <p14:creationId xmlns:p14="http://schemas.microsoft.com/office/powerpoint/2010/main" val="3795974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175" y="862013"/>
            <a:ext cx="6724650" cy="5043487"/>
          </a:xfrm>
        </p:spPr>
      </p:sp>
      <p:sp>
        <p:nvSpPr>
          <p:cNvPr id="3" name="Notes Placeholder 2"/>
          <p:cNvSpPr>
            <a:spLocks noGrp="1"/>
          </p:cNvSpPr>
          <p:nvPr>
            <p:ph type="body" idx="1"/>
          </p:nvPr>
        </p:nvSpPr>
        <p:spPr>
          <a:xfrm>
            <a:off x="731520" y="7160217"/>
            <a:ext cx="5852160" cy="19592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‘Claims’ component is where a grantee will request a drawn down of funds for </a:t>
            </a:r>
            <a:r>
              <a:rPr lang="en-US" baseline="0" dirty="0" smtClean="0"/>
              <a:t>payment/reimbursement </a:t>
            </a:r>
            <a:r>
              <a:rPr lang="en-US" baseline="0" dirty="0" smtClean="0"/>
              <a:t>in the OGMS system for the grant program. </a:t>
            </a:r>
          </a:p>
          <a:p>
            <a:endParaRPr lang="en-US" dirty="0" smtClean="0"/>
          </a:p>
          <a:p>
            <a:r>
              <a:rPr lang="en-US" dirty="0" smtClean="0"/>
              <a:t>When you click on ‘Claims’ it will bring you to a screen that lists </a:t>
            </a:r>
            <a:r>
              <a:rPr lang="en-US" baseline="0" dirty="0" smtClean="0"/>
              <a:t>claims that are in editing status, have been submitted, or were withdrawn. </a:t>
            </a:r>
          </a:p>
          <a:p>
            <a:endParaRPr lang="en-US" baseline="0" dirty="0" smtClean="0"/>
          </a:p>
          <a:p>
            <a:r>
              <a:rPr lang="en-US" baseline="0" dirty="0" smtClean="0"/>
              <a:t>To start a claim, click the ‘Add Claim’ button.</a:t>
            </a:r>
            <a:endParaRPr lang="en-US" dirty="0" smtClean="0"/>
          </a:p>
          <a:p>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16</a:t>
            </a:fld>
            <a:endParaRPr lang="en-US"/>
          </a:p>
        </p:txBody>
      </p:sp>
    </p:spTree>
    <p:extLst>
      <p:ext uri="{BB962C8B-B14F-4D97-AF65-F5344CB8AC3E}">
        <p14:creationId xmlns:p14="http://schemas.microsoft.com/office/powerpoint/2010/main" val="2134073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784225"/>
            <a:ext cx="6867525" cy="5151438"/>
          </a:xfrm>
        </p:spPr>
      </p:sp>
      <p:sp>
        <p:nvSpPr>
          <p:cNvPr id="3" name="Notes Placeholder 2"/>
          <p:cNvSpPr>
            <a:spLocks noGrp="1"/>
          </p:cNvSpPr>
          <p:nvPr>
            <p:ph type="body" idx="1"/>
          </p:nvPr>
        </p:nvSpPr>
        <p:spPr>
          <a:xfrm>
            <a:off x="731520" y="6292312"/>
            <a:ext cx="5852160" cy="2827163"/>
          </a:xfrm>
        </p:spPr>
        <p:txBody>
          <a:bodyPr/>
          <a:lstStyle/>
          <a:p>
            <a:r>
              <a:rPr lang="en-US" dirty="0" smtClean="0"/>
              <a:t>OGMS</a:t>
            </a:r>
            <a:r>
              <a:rPr lang="en-US" baseline="0" dirty="0" smtClean="0"/>
              <a:t> will ask you to complete the General Information portion of the claim before you can save it. </a:t>
            </a:r>
          </a:p>
          <a:p>
            <a:endParaRPr lang="en-US" baseline="0" dirty="0" smtClean="0"/>
          </a:p>
          <a:p>
            <a:r>
              <a:rPr lang="en-US" baseline="0" dirty="0" smtClean="0"/>
              <a:t>The status will be auto populated</a:t>
            </a:r>
          </a:p>
          <a:p>
            <a:endParaRPr lang="en-US" baseline="0" dirty="0" smtClean="0"/>
          </a:p>
          <a:p>
            <a:r>
              <a:rPr lang="en-US" baseline="0" dirty="0" smtClean="0"/>
              <a:t>Under Type, choose ‘Reimbursement’</a:t>
            </a:r>
          </a:p>
          <a:p>
            <a:endParaRPr lang="en-US" baseline="0" dirty="0" smtClean="0"/>
          </a:p>
          <a:p>
            <a:r>
              <a:rPr lang="en-US" baseline="0" dirty="0" smtClean="0"/>
              <a:t>The report dates are the beginning and end of the quarter.  Please refer to your specific reporting schedule for your grant program as shown earlier or in grant conditions/requirements. (Example: 01/01/22-03/31/22 ; 04/14/22- 06/30/2022; 07/01/2022-09/30/2022 etc…)</a:t>
            </a:r>
          </a:p>
        </p:txBody>
      </p:sp>
      <p:sp>
        <p:nvSpPr>
          <p:cNvPr id="4" name="Slide Number Placeholder 3"/>
          <p:cNvSpPr>
            <a:spLocks noGrp="1"/>
          </p:cNvSpPr>
          <p:nvPr>
            <p:ph type="sldNum" sz="quarter" idx="10"/>
          </p:nvPr>
        </p:nvSpPr>
        <p:spPr/>
        <p:txBody>
          <a:bodyPr/>
          <a:lstStyle/>
          <a:p>
            <a:fld id="{5FDC9EA7-33B7-43B0-8081-BA36CF544FAE}" type="slidenum">
              <a:rPr lang="en-US" smtClean="0"/>
              <a:t>17</a:t>
            </a:fld>
            <a:endParaRPr lang="en-US" dirty="0"/>
          </a:p>
        </p:txBody>
      </p:sp>
    </p:spTree>
    <p:extLst>
      <p:ext uri="{BB962C8B-B14F-4D97-AF65-F5344CB8AC3E}">
        <p14:creationId xmlns:p14="http://schemas.microsoft.com/office/powerpoint/2010/main" val="1303781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975" y="660400"/>
            <a:ext cx="7011988" cy="5259388"/>
          </a:xfrm>
        </p:spPr>
      </p:sp>
      <p:sp>
        <p:nvSpPr>
          <p:cNvPr id="3" name="Notes Placeholder 2"/>
          <p:cNvSpPr>
            <a:spLocks noGrp="1"/>
          </p:cNvSpPr>
          <p:nvPr>
            <p:ph type="body" idx="1"/>
          </p:nvPr>
        </p:nvSpPr>
        <p:spPr>
          <a:xfrm>
            <a:off x="731520" y="6633275"/>
            <a:ext cx="5852160" cy="2486200"/>
          </a:xfrm>
        </p:spPr>
        <p:txBody>
          <a:bodyPr/>
          <a:lstStyle/>
          <a:p>
            <a:r>
              <a:rPr lang="en-US" dirty="0" smtClean="0"/>
              <a:t>Once the ‘General</a:t>
            </a:r>
            <a:r>
              <a:rPr lang="en-US" baseline="0" dirty="0" smtClean="0"/>
              <a:t> Information’ has been completed, you will see the ‘Claim Details’ page. A claim cannot be submitted until all components have been marked as complete.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the system has created a claim number as soon as you clicked ‘Save Form’. If you log out of the system at this point or any future point, you will click on the existing claim until it has been submitted</a:t>
            </a:r>
          </a:p>
          <a:p>
            <a:endParaRPr lang="en-US" baseline="0" dirty="0" smtClean="0"/>
          </a:p>
          <a:p>
            <a:r>
              <a:rPr lang="en-US" baseline="0" dirty="0" smtClean="0"/>
              <a:t>The ‘Reimbursement’ form is where you will enter the quarter’s expenses and local match.</a:t>
            </a:r>
          </a:p>
          <a:p>
            <a:endParaRPr lang="en-US" baseline="0" dirty="0" smtClean="0"/>
          </a:p>
          <a:p>
            <a:r>
              <a:rPr lang="en-US" baseline="0" dirty="0" smtClean="0"/>
              <a:t>The ‘Detail of Expenditures’ is where you will describe the funds that were expended during the quarter and break it down between Federal funds and Match.</a:t>
            </a:r>
          </a:p>
          <a:p>
            <a:endParaRPr lang="en-US" baseline="0" dirty="0" smtClean="0"/>
          </a:p>
          <a:p>
            <a:r>
              <a:rPr lang="en-US" baseline="0" dirty="0" smtClean="0"/>
              <a:t>The “Claim Supporting Documentation” can consist of any invoices or such that may be required by the grant.  Byrne/JAG grants require a Claim Certification form be uploaded with EVERY claim.</a:t>
            </a:r>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18</a:t>
            </a:fld>
            <a:endParaRPr lang="en-US"/>
          </a:p>
        </p:txBody>
      </p:sp>
    </p:spTree>
    <p:extLst>
      <p:ext uri="{BB962C8B-B14F-4D97-AF65-F5344CB8AC3E}">
        <p14:creationId xmlns:p14="http://schemas.microsoft.com/office/powerpoint/2010/main" val="234790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Click</a:t>
            </a:r>
            <a:r>
              <a:rPr lang="en-US" baseline="0" dirty="0" smtClean="0"/>
              <a:t> on ‘Edit Reimbursement’</a:t>
            </a:r>
          </a:p>
          <a:p>
            <a:endParaRPr lang="en-US" baseline="0" dirty="0" smtClean="0"/>
          </a:p>
          <a:p>
            <a:r>
              <a:rPr lang="en-US" baseline="0" dirty="0" smtClean="0"/>
              <a:t>The grid will only allow you to enter amounts in the categories where there is an approved budget. </a:t>
            </a:r>
          </a:p>
          <a:p>
            <a:endParaRPr lang="en-US" baseline="0" dirty="0" smtClean="0"/>
          </a:p>
          <a:p>
            <a:r>
              <a:rPr lang="en-US" baseline="0" dirty="0" smtClean="0"/>
              <a:t>Enter line item totals for all federal funding under the ‘Expenses This Period’ column.</a:t>
            </a:r>
          </a:p>
          <a:p>
            <a:endParaRPr lang="en-US" baseline="0" dirty="0" smtClean="0"/>
          </a:p>
          <a:p>
            <a:r>
              <a:rPr lang="en-US" baseline="0" dirty="0" smtClean="0"/>
              <a:t>All local match should be reported under the ‘Match Expenses This Period’ column.</a:t>
            </a:r>
          </a:p>
          <a:p>
            <a:endParaRPr lang="en-US" baseline="0" dirty="0" smtClean="0"/>
          </a:p>
          <a:p>
            <a:r>
              <a:rPr lang="en-US" baseline="0" dirty="0" smtClean="0"/>
              <a:t>When complete, click ‘Save Reimbursement’. If you do not save the form and you either back out of the form or section of the form,  your information will be lost. </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19</a:t>
            </a:fld>
            <a:endParaRPr lang="en-US"/>
          </a:p>
        </p:txBody>
      </p:sp>
    </p:spTree>
    <p:extLst>
      <p:ext uri="{BB962C8B-B14F-4D97-AF65-F5344CB8AC3E}">
        <p14:creationId xmlns:p14="http://schemas.microsoft.com/office/powerpoint/2010/main" val="1484379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After you’ve saved the form, you</a:t>
            </a:r>
            <a:r>
              <a:rPr lang="en-US" baseline="0" dirty="0" smtClean="0"/>
              <a:t> will see the ‘Match Percentage’ in the far right column. </a:t>
            </a:r>
          </a:p>
          <a:p>
            <a:endParaRPr lang="en-US" baseline="0" dirty="0" smtClean="0"/>
          </a:p>
          <a:p>
            <a:r>
              <a:rPr lang="en-US" baseline="0" dirty="0" smtClean="0"/>
              <a:t>Match can be met anytime through the grant year as long as you’ve met the total match by the end of the fiscal year. Grantees must properly track and maintain adequate supporting documentation for local match provided. </a:t>
            </a:r>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20</a:t>
            </a:fld>
            <a:endParaRPr lang="en-US"/>
          </a:p>
        </p:txBody>
      </p:sp>
    </p:spTree>
    <p:extLst>
      <p:ext uri="{BB962C8B-B14F-4D97-AF65-F5344CB8AC3E}">
        <p14:creationId xmlns:p14="http://schemas.microsoft.com/office/powerpoint/2010/main" val="627960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Now we will discuss how to complete</a:t>
            </a:r>
            <a:r>
              <a:rPr lang="en-US" baseline="0" dirty="0" smtClean="0"/>
              <a:t> the ‘Detail of Expenditures’ component. </a:t>
            </a:r>
          </a:p>
          <a:p>
            <a:endParaRPr lang="en-US" dirty="0" smtClean="0"/>
          </a:p>
          <a:p>
            <a:r>
              <a:rPr lang="en-US" dirty="0" smtClean="0"/>
              <a:t>This section must correspond with the expenditures</a:t>
            </a:r>
            <a:r>
              <a:rPr lang="en-US" baseline="0" dirty="0" smtClean="0"/>
              <a:t> reported in the reimbursement component but this is where the expenditures are broken down.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enter</a:t>
            </a:r>
            <a:r>
              <a:rPr lang="en-US" baseline="0" dirty="0" smtClean="0"/>
              <a:t> your detailed expenditures, click on the ‘Detail of Expenditures’ form and then the green ‘Add Row’ button on the right hand side.</a:t>
            </a:r>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21</a:t>
            </a:fld>
            <a:endParaRPr lang="en-US"/>
          </a:p>
        </p:txBody>
      </p:sp>
    </p:spTree>
    <p:extLst>
      <p:ext uri="{BB962C8B-B14F-4D97-AF65-F5344CB8AC3E}">
        <p14:creationId xmlns:p14="http://schemas.microsoft.com/office/powerpoint/2010/main" val="1921829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baseline="0" dirty="0" smtClean="0"/>
              <a:t>For the purpose of this presentation we will only go over the ‘Personnel Expenditures’.</a:t>
            </a:r>
          </a:p>
          <a:p>
            <a:endParaRPr lang="en-US" dirty="0" smtClean="0"/>
          </a:p>
          <a:p>
            <a:r>
              <a:rPr lang="en-US" dirty="0" smtClean="0"/>
              <a:t>Under the ‘Personnel Expenditures’ section you will include expenditures for salary and fringe benefits. </a:t>
            </a:r>
          </a:p>
          <a:p>
            <a:endParaRPr lang="en-US" dirty="0" smtClean="0"/>
          </a:p>
          <a:p>
            <a:r>
              <a:rPr lang="en-US" dirty="0" smtClean="0"/>
              <a:t>For the description you need to enter the employee’s name</a:t>
            </a:r>
            <a:r>
              <a:rPr lang="en-US" baseline="0" dirty="0" smtClean="0"/>
              <a:t>. </a:t>
            </a:r>
          </a:p>
          <a:p>
            <a:endParaRPr lang="en-US" baseline="0" dirty="0" smtClean="0"/>
          </a:p>
          <a:p>
            <a:r>
              <a:rPr lang="en-US" baseline="0" dirty="0" smtClean="0"/>
              <a:t>After you’ve entered the personnel expenses click ‘Save Row’.</a:t>
            </a:r>
          </a:p>
          <a:p>
            <a:endParaRPr lang="en-US" baseline="0" dirty="0" smtClean="0"/>
          </a:p>
          <a:p>
            <a:r>
              <a:rPr lang="en-US" baseline="0" dirty="0" smtClean="0"/>
              <a:t>Once you’ve completed all sections you can click ‘Mark as Complete’.</a:t>
            </a:r>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22</a:t>
            </a:fld>
            <a:endParaRPr lang="en-US"/>
          </a:p>
        </p:txBody>
      </p:sp>
    </p:spTree>
    <p:extLst>
      <p:ext uri="{BB962C8B-B14F-4D97-AF65-F5344CB8AC3E}">
        <p14:creationId xmlns:p14="http://schemas.microsoft.com/office/powerpoint/2010/main" val="3969479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then be directed to the Claim Supporting Documentation component </a:t>
            </a:r>
          </a:p>
          <a:p>
            <a:endParaRPr lang="en-US" dirty="0" smtClean="0"/>
          </a:p>
          <a:p>
            <a:r>
              <a:rPr lang="en-US" dirty="0" smtClean="0"/>
              <a:t>Claim supporting documentation is required for this grant and any federal grants.  Complete the</a:t>
            </a:r>
            <a:r>
              <a:rPr lang="en-US" baseline="0" dirty="0" smtClean="0"/>
              <a:t> fields on the form, then click Save Form.</a:t>
            </a:r>
          </a:p>
          <a:p>
            <a:endParaRPr lang="en-US" baseline="0" dirty="0" smtClean="0"/>
          </a:p>
          <a:p>
            <a:r>
              <a:rPr lang="en-US" baseline="0" dirty="0" smtClean="0"/>
              <a:t>All information must be saved by clicking “Save” on the forms.  If you do not click “Save” and you back out of the form or section of the form, your information will be lost. </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23</a:t>
            </a:fld>
            <a:endParaRPr lang="en-US"/>
          </a:p>
        </p:txBody>
      </p:sp>
    </p:spTree>
    <p:extLst>
      <p:ext uri="{BB962C8B-B14F-4D97-AF65-F5344CB8AC3E}">
        <p14:creationId xmlns:p14="http://schemas.microsoft.com/office/powerpoint/2010/main" val="1624738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form must be submitted with every</a:t>
            </a:r>
            <a:r>
              <a:rPr lang="en-US" baseline="0" dirty="0" smtClean="0"/>
              <a:t> claim to ensure compliance and accountability.  This form must be signed by the Financial Officer and be attached with the claim.  </a:t>
            </a:r>
          </a:p>
          <a:p>
            <a:endParaRPr lang="en-US" baseline="0" dirty="0" smtClean="0"/>
          </a:p>
          <a:p>
            <a:r>
              <a:rPr lang="en-US" baseline="0" dirty="0" smtClean="0"/>
              <a:t>This form can be found on the DCJS Website at htt</a:t>
            </a:r>
            <a:r>
              <a:rPr lang="en-US" b="1" baseline="0" dirty="0" smtClean="0">
                <a:solidFill>
                  <a:srgbClr val="FF0000"/>
                </a:solidFill>
              </a:rPr>
              <a:t>ps://www.dcjs.virginia.gov/grants/forms  </a:t>
            </a:r>
            <a:r>
              <a:rPr lang="en-US" baseline="0" dirty="0" smtClean="0"/>
              <a:t>under the General Forms.</a:t>
            </a:r>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24</a:t>
            </a:fld>
            <a:endParaRPr lang="en-US"/>
          </a:p>
        </p:txBody>
      </p:sp>
    </p:spTree>
    <p:extLst>
      <p:ext uri="{BB962C8B-B14F-4D97-AF65-F5344CB8AC3E}">
        <p14:creationId xmlns:p14="http://schemas.microsoft.com/office/powerpoint/2010/main" val="317479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grant conditions and requirements can be found on the DCJS website.  You will need to review these in their entirety to ensure compliance with the Byrne/JAG grant program.</a:t>
            </a:r>
          </a:p>
        </p:txBody>
      </p:sp>
      <p:sp>
        <p:nvSpPr>
          <p:cNvPr id="4" name="Slide Number Placeholder 3"/>
          <p:cNvSpPr>
            <a:spLocks noGrp="1"/>
          </p:cNvSpPr>
          <p:nvPr>
            <p:ph type="sldNum" sz="quarter" idx="10"/>
          </p:nvPr>
        </p:nvSpPr>
        <p:spPr/>
        <p:txBody>
          <a:bodyPr/>
          <a:lstStyle/>
          <a:p>
            <a:fld id="{C1562E72-729C-4682-BE8A-67802A90023B}" type="slidenum">
              <a:rPr lang="en-US" smtClean="0"/>
              <a:t>5</a:t>
            </a:fld>
            <a:endParaRPr lang="en-US"/>
          </a:p>
        </p:txBody>
      </p:sp>
    </p:spTree>
    <p:extLst>
      <p:ext uri="{BB962C8B-B14F-4D97-AF65-F5344CB8AC3E}">
        <p14:creationId xmlns:p14="http://schemas.microsoft.com/office/powerpoint/2010/main" val="802668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baseline="0" dirty="0" smtClean="0"/>
              <a:t>All sections must be marked as complete before you can submit the claim (must have green check marks). After you’ve reviewed the information, and it’s accurate according to your approved budget, click ‘Submit Claim’</a:t>
            </a:r>
          </a:p>
          <a:p>
            <a:endParaRPr lang="en-US" baseline="0" dirty="0" smtClean="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25</a:t>
            </a:fld>
            <a:endParaRPr lang="en-US"/>
          </a:p>
        </p:txBody>
      </p:sp>
    </p:spTree>
    <p:extLst>
      <p:ext uri="{BB962C8B-B14F-4D97-AF65-F5344CB8AC3E}">
        <p14:creationId xmlns:p14="http://schemas.microsoft.com/office/powerpoint/2010/main" val="2829417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The</a:t>
            </a:r>
            <a:r>
              <a:rPr lang="en-US" baseline="0" dirty="0" smtClean="0"/>
              <a:t> last step is to verify that you are ready to submit the claim. You are not able to delete a claim but you can withdraw the claim before it has been submitted. It will remain in your list of all the claims associated with your grant. </a:t>
            </a:r>
          </a:p>
          <a:p>
            <a:endParaRPr lang="en-US" baseline="0" dirty="0" smtClean="0"/>
          </a:p>
          <a:p>
            <a:r>
              <a:rPr lang="en-US" baseline="0" dirty="0" smtClean="0"/>
              <a:t>Once you have filled out all the required fields and you have marked each form as complete, you can Submit the Claim.  Once submitted, you will not be able to go back and edit.  If corrections need to be made, please contact ogmssupport@dcjs.virginia.gov</a:t>
            </a:r>
          </a:p>
          <a:p>
            <a:endParaRPr lang="en-US" baseline="0" dirty="0" smtClean="0"/>
          </a:p>
          <a:p>
            <a:r>
              <a:rPr lang="en-US" baseline="0" dirty="0" smtClean="0"/>
              <a:t>After you’ve submitted the claim you can return to the ‘Claims’ component to see that it’s been submitted. </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26</a:t>
            </a:fld>
            <a:endParaRPr lang="en-US"/>
          </a:p>
        </p:txBody>
      </p:sp>
    </p:spTree>
    <p:extLst>
      <p:ext uri="{BB962C8B-B14F-4D97-AF65-F5344CB8AC3E}">
        <p14:creationId xmlns:p14="http://schemas.microsoft.com/office/powerpoint/2010/main" val="799602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175" y="862013"/>
            <a:ext cx="6724650" cy="5043487"/>
          </a:xfrm>
        </p:spPr>
      </p:sp>
      <p:sp>
        <p:nvSpPr>
          <p:cNvPr id="3" name="Notes Placeholder 2"/>
          <p:cNvSpPr>
            <a:spLocks noGrp="1"/>
          </p:cNvSpPr>
          <p:nvPr>
            <p:ph type="body" idx="1"/>
          </p:nvPr>
        </p:nvSpPr>
        <p:spPr>
          <a:xfrm>
            <a:off x="731520" y="7160217"/>
            <a:ext cx="5852160" cy="19592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 submit the required quarterly status reports, you will choose the ‘Status Reports’ component.  </a:t>
            </a:r>
          </a:p>
          <a:p>
            <a:endParaRPr lang="en-US" dirty="0" smtClean="0"/>
          </a:p>
          <a:p>
            <a:r>
              <a:rPr lang="en-US" dirty="0" smtClean="0"/>
              <a:t>When you click on ‘Status</a:t>
            </a:r>
            <a:r>
              <a:rPr lang="en-US" baseline="0" dirty="0" smtClean="0"/>
              <a:t> Reports</a:t>
            </a:r>
            <a:r>
              <a:rPr lang="en-US" dirty="0" smtClean="0"/>
              <a:t>’ it will bring you to a screen that lists </a:t>
            </a:r>
            <a:r>
              <a:rPr lang="en-US" baseline="0" dirty="0" smtClean="0"/>
              <a:t>reports that are in editing status, have been submitted, or were withdrawn. </a:t>
            </a:r>
          </a:p>
          <a:p>
            <a:endParaRPr lang="en-US" baseline="0" dirty="0" smtClean="0"/>
          </a:p>
          <a:p>
            <a:r>
              <a:rPr lang="en-US" baseline="0" dirty="0" smtClean="0"/>
              <a:t>To start the process to submit and upload a status report, click the ‘Add Status Report’ button.</a:t>
            </a:r>
            <a:endParaRPr lang="en-US" dirty="0" smtClean="0"/>
          </a:p>
          <a:p>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27</a:t>
            </a:fld>
            <a:endParaRPr lang="en-US"/>
          </a:p>
        </p:txBody>
      </p:sp>
    </p:spTree>
    <p:extLst>
      <p:ext uri="{BB962C8B-B14F-4D97-AF65-F5344CB8AC3E}">
        <p14:creationId xmlns:p14="http://schemas.microsoft.com/office/powerpoint/2010/main" val="2582890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OGMS will ask you to complete the General</a:t>
            </a:r>
            <a:r>
              <a:rPr lang="en-US" baseline="0" dirty="0" smtClean="0"/>
              <a:t> Information portion of the report before you can save it.</a:t>
            </a:r>
          </a:p>
          <a:p>
            <a:endParaRPr lang="en-US" baseline="0" dirty="0" smtClean="0"/>
          </a:p>
          <a:p>
            <a:r>
              <a:rPr lang="en-US" baseline="0" dirty="0" smtClean="0"/>
              <a:t>The status will auto populate.</a:t>
            </a:r>
          </a:p>
          <a:p>
            <a:endParaRPr lang="en-US" baseline="0" dirty="0" smtClean="0"/>
          </a:p>
          <a:p>
            <a:r>
              <a:rPr lang="en-US" baseline="0" dirty="0" smtClean="0"/>
              <a:t>Under Sub Type, Byrne/JAG Grants will need to chose Quarterly Report.  </a:t>
            </a:r>
          </a:p>
          <a:p>
            <a:endParaRPr lang="en-US" baseline="0" dirty="0" smtClean="0"/>
          </a:p>
          <a:p>
            <a:r>
              <a:rPr lang="en-US" baseline="0" dirty="0" smtClean="0"/>
              <a:t>Reports are due 15 days after the reporting period ends.  For example, if the first reporting period is January 1, 2022 through March 31, 2022 so the first status report is due by April 15, 2022. Please refer to the reporting schedule for future reporting dates.</a:t>
            </a:r>
          </a:p>
        </p:txBody>
      </p:sp>
      <p:sp>
        <p:nvSpPr>
          <p:cNvPr id="4" name="Slide Number Placeholder 3"/>
          <p:cNvSpPr>
            <a:spLocks noGrp="1"/>
          </p:cNvSpPr>
          <p:nvPr>
            <p:ph type="sldNum" sz="quarter" idx="10"/>
          </p:nvPr>
        </p:nvSpPr>
        <p:spPr/>
        <p:txBody>
          <a:bodyPr/>
          <a:lstStyle/>
          <a:p>
            <a:fld id="{C1562E72-729C-4682-BE8A-67802A90023B}" type="slidenum">
              <a:rPr lang="en-US" smtClean="0"/>
              <a:t>28</a:t>
            </a:fld>
            <a:endParaRPr lang="en-US"/>
          </a:p>
        </p:txBody>
      </p:sp>
    </p:spTree>
    <p:extLst>
      <p:ext uri="{BB962C8B-B14F-4D97-AF65-F5344CB8AC3E}">
        <p14:creationId xmlns:p14="http://schemas.microsoft.com/office/powerpoint/2010/main" val="1620356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Status reports are to be completed via BJA’s Performance Measuring Tool management system that can be found at </a:t>
            </a:r>
            <a:r>
              <a:rPr lang="en-US" sz="1200" u="sng" kern="1200" dirty="0" smtClean="0">
                <a:solidFill>
                  <a:schemeClr val="tx1"/>
                </a:solidFill>
                <a:effectLst/>
                <a:latin typeface="+mn-lt"/>
                <a:ea typeface="+mn-ea"/>
                <a:cs typeface="+mn-cs"/>
                <a:hlinkClick r:id="rId3"/>
              </a:rPr>
              <a:t>https://ojpsso.ojp.gov/</a:t>
            </a:r>
            <a:r>
              <a:rPr lang="en-US" sz="1200" kern="1200" dirty="0" smtClean="0">
                <a:solidFill>
                  <a:schemeClr val="tx1"/>
                </a:solidFill>
                <a:effectLst/>
                <a:latin typeface="+mn-lt"/>
                <a:ea typeface="+mn-ea"/>
                <a:cs typeface="+mn-cs"/>
              </a:rPr>
              <a:t> .  DCJS</a:t>
            </a:r>
            <a:r>
              <a:rPr lang="en-US" sz="1200" kern="1200" baseline="0" dirty="0" smtClean="0">
                <a:solidFill>
                  <a:schemeClr val="tx1"/>
                </a:solidFill>
                <a:effectLst/>
                <a:latin typeface="+mn-lt"/>
                <a:ea typeface="+mn-ea"/>
                <a:cs typeface="+mn-cs"/>
              </a:rPr>
              <a:t> will add the primary </a:t>
            </a:r>
            <a:r>
              <a:rPr lang="en-US" sz="1200" kern="1200" dirty="0" smtClean="0">
                <a:solidFill>
                  <a:schemeClr val="tx1"/>
                </a:solidFill>
                <a:effectLst/>
                <a:latin typeface="+mn-lt"/>
                <a:ea typeface="+mn-ea"/>
                <a:cs typeface="+mn-cs"/>
              </a:rPr>
              <a:t>contact person for the grant as a user to the PMT website.  An email will be sent to allow that</a:t>
            </a:r>
            <a:r>
              <a:rPr lang="en-US" sz="1200" kern="1200" baseline="0" dirty="0" smtClean="0">
                <a:solidFill>
                  <a:schemeClr val="tx1"/>
                </a:solidFill>
                <a:effectLst/>
                <a:latin typeface="+mn-lt"/>
                <a:ea typeface="+mn-ea"/>
                <a:cs typeface="+mn-cs"/>
              </a:rPr>
              <a:t> person</a:t>
            </a:r>
            <a:r>
              <a:rPr lang="en-US" sz="1200" kern="1200" dirty="0" smtClean="0">
                <a:solidFill>
                  <a:schemeClr val="tx1"/>
                </a:solidFill>
                <a:effectLst/>
                <a:latin typeface="+mn-lt"/>
                <a:ea typeface="+mn-ea"/>
                <a:cs typeface="+mn-cs"/>
              </a:rPr>
              <a:t> access to the system.  Please check your junk/spam email in case you did not receive it.  You must log in within 3 days of the PMT access email.  If you did not receive an email or need to have another person have access to the account, please let DCJS know. Please ensure you are reporting for the correct grant (as many localities have multiple grants) by making sure the grant numbers match the grant you are doing the reporting for.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you complete the BJA PMT report, please print and scan into OGMS as your status report for the current reporting period.  This is now your status report for the grant.  This report is required fo</a:t>
            </a:r>
            <a:r>
              <a:rPr lang="en-US" sz="1200" kern="1200" baseline="0" dirty="0" smtClean="0">
                <a:solidFill>
                  <a:schemeClr val="tx1"/>
                </a:solidFill>
                <a:effectLst/>
                <a:latin typeface="+mn-lt"/>
                <a:ea typeface="+mn-ea"/>
                <a:cs typeface="+mn-cs"/>
              </a:rPr>
              <a:t>r all federal grant programs and must be completed to be in compliance with your DCJS federal grant award.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have any questions, please do not hesitate to contact your grant monitor.</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29</a:t>
            </a:fld>
            <a:endParaRPr lang="en-US"/>
          </a:p>
        </p:txBody>
      </p:sp>
    </p:spTree>
    <p:extLst>
      <p:ext uri="{BB962C8B-B14F-4D97-AF65-F5344CB8AC3E}">
        <p14:creationId xmlns:p14="http://schemas.microsoft.com/office/powerpoint/2010/main" val="1878719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DCJS hopes to have all grantees uploaded into the BJA PMT system in time to enter the next progress report for the quarter ending on March 31, 2022. </a:t>
            </a:r>
            <a:r>
              <a:rPr lang="en-US" sz="1200" kern="1200" baseline="0" dirty="0" smtClean="0">
                <a:solidFill>
                  <a:schemeClr val="tx1"/>
                </a:solidFill>
                <a:effectLst/>
                <a:latin typeface="+mn-lt"/>
                <a:ea typeface="+mn-ea"/>
                <a:cs typeface="+mn-cs"/>
              </a:rPr>
              <a:t> Once the BJA PMT report is complete it will need to be printed/scanned/saved then uploaded as an attachment as your DCJS OGMS status report. You will select “Add New Attachment” upload the report, then click on “Mark As Complete” to submit the needed report.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1562E72-729C-4682-BE8A-67802A90023B}" type="slidenum">
              <a:rPr lang="en-US" smtClean="0"/>
              <a:t>30</a:t>
            </a:fld>
            <a:endParaRPr lang="en-US"/>
          </a:p>
        </p:txBody>
      </p:sp>
    </p:spTree>
    <p:extLst>
      <p:ext uri="{BB962C8B-B14F-4D97-AF65-F5344CB8AC3E}">
        <p14:creationId xmlns:p14="http://schemas.microsoft.com/office/powerpoint/2010/main" val="3913879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baseline="0" dirty="0" smtClean="0"/>
              <a:t>Encumbrances  are actions that need to be taken before you can implement the project or submit a claim.  Encumbrances were previously known as “special conditions”.</a:t>
            </a:r>
          </a:p>
          <a:p>
            <a:endParaRPr lang="en-US" baseline="0" dirty="0" smtClean="0"/>
          </a:p>
          <a:p>
            <a:r>
              <a:rPr lang="en-US" baseline="0" dirty="0" smtClean="0"/>
              <a:t>Encumbrances can be viewed while the grant is in ‘Awarded’ and ‘Underway’ status and it is the grantees responsibility to check this component for any actions they need to take.  </a:t>
            </a:r>
          </a:p>
          <a:p>
            <a:endParaRPr lang="en-US" baseline="0" dirty="0" smtClean="0"/>
          </a:p>
          <a:p>
            <a:r>
              <a:rPr lang="en-US" baseline="0" dirty="0" smtClean="0"/>
              <a:t>An encumbrance, with a hold on payments, can be entered if status reports and other requested documentation are not provided on time.</a:t>
            </a:r>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31</a:t>
            </a:fld>
            <a:endParaRPr lang="en-US"/>
          </a:p>
        </p:txBody>
      </p:sp>
    </p:spTree>
    <p:extLst>
      <p:ext uri="{BB962C8B-B14F-4D97-AF65-F5344CB8AC3E}">
        <p14:creationId xmlns:p14="http://schemas.microsoft.com/office/powerpoint/2010/main" val="3619577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The status will let you know if the encumbrance has been completed.</a:t>
            </a:r>
            <a:r>
              <a:rPr lang="en-US" baseline="0" dirty="0" smtClean="0"/>
              <a:t> The box will either say Pending, Compliant, or Cancelled. ‘Pending’ status means you still need to complete the action. ‘Compliant’ means the action has been taken and the Grant Monitor and/or Grants Management have approved. If it says ‘Cancelled’ then the encumbrance is not longer needed. </a:t>
            </a:r>
          </a:p>
          <a:p>
            <a:endParaRPr lang="en-US" baseline="0" dirty="0" smtClean="0"/>
          </a:p>
          <a:p>
            <a:r>
              <a:rPr lang="en-US" baseline="0" dirty="0" smtClean="0"/>
              <a:t>‘Compliance Date’ will let you know when the action was completed and approved by the Grant Monitor and/or Grants Management. </a:t>
            </a:r>
          </a:p>
          <a:p>
            <a:endParaRPr lang="en-US" baseline="0" dirty="0" smtClean="0"/>
          </a:p>
          <a:p>
            <a:r>
              <a:rPr lang="en-US" baseline="0" dirty="0" smtClean="0"/>
              <a:t>‘Description’ will explain what action you need to take to be in compliance. If the description is not clear, contact your Grant Monitor for additional guidance. It is preferable to submit any information via the ‘Correspondence’ component in OGMS unless it says otherwise. </a:t>
            </a:r>
          </a:p>
          <a:p>
            <a:endParaRPr lang="en-US" baseline="0" dirty="0" smtClean="0"/>
          </a:p>
          <a:p>
            <a:r>
              <a:rPr lang="en-US" baseline="0" dirty="0" smtClean="0"/>
              <a:t>Due date is the date when the action must be completed by and submitted to DCJS. </a:t>
            </a:r>
          </a:p>
          <a:p>
            <a:endParaRPr lang="en-US" baseline="0" dirty="0" smtClean="0"/>
          </a:p>
          <a:p>
            <a:r>
              <a:rPr lang="en-US" baseline="0" dirty="0" smtClean="0"/>
              <a:t>If there is a ‘Yes’ under ‘Hold Payment’ then you will not be able to submit a claim for reimbursement until you are in compliance with the encumbrance. </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32</a:t>
            </a:fld>
            <a:endParaRPr lang="en-US"/>
          </a:p>
        </p:txBody>
      </p:sp>
    </p:spTree>
    <p:extLst>
      <p:ext uri="{BB962C8B-B14F-4D97-AF65-F5344CB8AC3E}">
        <p14:creationId xmlns:p14="http://schemas.microsoft.com/office/powerpoint/2010/main" val="304434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A ‘Contract Amendment’ is the request to make a change to your grant. </a:t>
            </a:r>
          </a:p>
          <a:p>
            <a:endParaRPr lang="en-US" dirty="0" smtClean="0"/>
          </a:p>
          <a:p>
            <a:r>
              <a:rPr lang="en-US" dirty="0" smtClean="0"/>
              <a:t>There are several types of contract amendments that are now</a:t>
            </a:r>
            <a:r>
              <a:rPr lang="en-US" baseline="0" dirty="0" smtClean="0"/>
              <a:t> completed in OGMS.  If you have any questions about a specific contract amendment, please contact your grant monitor.</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33</a:t>
            </a:fld>
            <a:endParaRPr lang="en-US"/>
          </a:p>
        </p:txBody>
      </p:sp>
    </p:spTree>
    <p:extLst>
      <p:ext uri="{BB962C8B-B14F-4D97-AF65-F5344CB8AC3E}">
        <p14:creationId xmlns:p14="http://schemas.microsoft.com/office/powerpoint/2010/main" val="1039056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To start</a:t>
            </a:r>
            <a:r>
              <a:rPr lang="en-US" baseline="0" dirty="0" smtClean="0"/>
              <a:t> a ‘Contract Amendment’ choose it from the components list under your grant.</a:t>
            </a:r>
          </a:p>
          <a:p>
            <a:endParaRPr lang="en-US" baseline="0" dirty="0" smtClean="0"/>
          </a:p>
          <a:p>
            <a:r>
              <a:rPr lang="en-US" baseline="0" dirty="0" smtClean="0"/>
              <a:t>If you’ve previously started a contract amendment it will show up in the amendments list and include the type of amendment and status.</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34</a:t>
            </a:fld>
            <a:endParaRPr lang="en-US"/>
          </a:p>
        </p:txBody>
      </p:sp>
    </p:spTree>
    <p:extLst>
      <p:ext uri="{BB962C8B-B14F-4D97-AF65-F5344CB8AC3E}">
        <p14:creationId xmlns:p14="http://schemas.microsoft.com/office/powerpoint/2010/main" val="412901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Condition/requirement of note is the required reports for the Byrne/JAG Program.  Reports are required quarterly and must be uploaded into OGMS.  Status reports are completed on the Department of Justice Office of Justice Programs website.  This will be discussed later in the presentation.</a:t>
            </a:r>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6</a:t>
            </a:fld>
            <a:endParaRPr lang="en-US"/>
          </a:p>
        </p:txBody>
      </p:sp>
    </p:spTree>
    <p:extLst>
      <p:ext uri="{BB962C8B-B14F-4D97-AF65-F5344CB8AC3E}">
        <p14:creationId xmlns:p14="http://schemas.microsoft.com/office/powerpoint/2010/main" val="2729644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You will be asked to complete the general</a:t>
            </a:r>
            <a:r>
              <a:rPr lang="en-US" baseline="0" dirty="0" smtClean="0"/>
              <a:t> information which is the same for all contract amendment types.</a:t>
            </a:r>
          </a:p>
          <a:p>
            <a:endParaRPr lang="en-US" baseline="0" dirty="0" smtClean="0"/>
          </a:p>
          <a:p>
            <a:r>
              <a:rPr lang="en-US" baseline="0" dirty="0" smtClean="0"/>
              <a:t>The status is auto populated and the type is chosen from the drop down box.</a:t>
            </a:r>
          </a:p>
          <a:p>
            <a:endParaRPr lang="en-US" baseline="0" dirty="0" smtClean="0"/>
          </a:p>
          <a:p>
            <a:r>
              <a:rPr lang="en-US" baseline="0" dirty="0" smtClean="0"/>
              <a:t>For the title, you want to briefly describe the request you are submitting. For a ‘Budget Revision-In Lind Adjustment’ it could be something like, “Budget Amendment Request for Equipment”</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35</a:t>
            </a:fld>
            <a:endParaRPr lang="en-US"/>
          </a:p>
        </p:txBody>
      </p:sp>
    </p:spTree>
    <p:extLst>
      <p:ext uri="{BB962C8B-B14F-4D97-AF65-F5344CB8AC3E}">
        <p14:creationId xmlns:p14="http://schemas.microsoft.com/office/powerpoint/2010/main" val="1230269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Here is some guidance for who to contact and when. </a:t>
            </a:r>
          </a:p>
          <a:p>
            <a:pPr lvl="0"/>
            <a:endParaRPr lang="en-US" dirty="0" smtClean="0"/>
          </a:p>
          <a:p>
            <a:pPr lvl="0"/>
            <a:r>
              <a:rPr lang="en-US" dirty="0" smtClean="0"/>
              <a:t>If you have questions about your grant’s status reports, goals and objectives, budget amendments or other programmatic issues, you will need to contact your grant monitor.</a:t>
            </a:r>
          </a:p>
          <a:p>
            <a:pPr lvl="0"/>
            <a:endParaRPr lang="en-US" dirty="0" smtClean="0"/>
          </a:p>
          <a:p>
            <a:pPr lvl="0"/>
            <a:r>
              <a:rPr lang="en-US" dirty="0" smtClean="0"/>
              <a:t>For questions on claims and reimbursements, please contact Will Abbott. You can find their contact information on the bottom of this slide or in the award package.</a:t>
            </a:r>
          </a:p>
          <a:p>
            <a:pPr lvl="0"/>
            <a:endParaRPr lang="en-US" dirty="0" smtClean="0"/>
          </a:p>
          <a:p>
            <a:pPr lvl="0"/>
            <a:r>
              <a:rPr lang="en-US" dirty="0" smtClean="0"/>
              <a:t>Contact Andrew Wooldridge or Mark Fero if you have any questions about the grant closeout. </a:t>
            </a:r>
          </a:p>
          <a:p>
            <a:pPr lvl="0"/>
            <a:endParaRPr lang="en-US" dirty="0" smtClean="0"/>
          </a:p>
          <a:p>
            <a:pPr lvl="0"/>
            <a:r>
              <a:rPr lang="en-US" dirty="0" smtClean="0"/>
              <a:t>When contacting various staff at DCJS about your grant, please have your grant number</a:t>
            </a:r>
            <a:r>
              <a:rPr lang="en-US" baseline="0" dirty="0" smtClean="0"/>
              <a:t> and grant program and</a:t>
            </a:r>
            <a:r>
              <a:rPr lang="en-US" dirty="0" smtClean="0"/>
              <a:t> feel free to copy your grant monitor. </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36</a:t>
            </a:fld>
            <a:endParaRPr lang="en-US"/>
          </a:p>
        </p:txBody>
      </p:sp>
    </p:spTree>
    <p:extLst>
      <p:ext uri="{BB962C8B-B14F-4D97-AF65-F5344CB8AC3E}">
        <p14:creationId xmlns:p14="http://schemas.microsoft.com/office/powerpoint/2010/main" val="3601840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Here is the contact information for the DCJS</a:t>
            </a:r>
            <a:r>
              <a:rPr lang="en-US" baseline="0" dirty="0" smtClean="0"/>
              <a:t> Law Enforcement Division Grants Staff</a:t>
            </a:r>
            <a:endParaRPr lang="en-US" dirty="0" smtClean="0"/>
          </a:p>
          <a:p>
            <a:pPr lvl="0"/>
            <a:endParaRPr lang="en-US" dirty="0" smtClean="0"/>
          </a:p>
          <a:p>
            <a:pPr lvl="0"/>
            <a:r>
              <a:rPr lang="en-US" dirty="0" smtClean="0"/>
              <a:t>Nicole Phelps </a:t>
            </a:r>
            <a:r>
              <a:rPr lang="en-US" baseline="0" dirty="0" smtClean="0"/>
              <a:t>is </a:t>
            </a:r>
            <a:r>
              <a:rPr lang="en-US" dirty="0" smtClean="0"/>
              <a:t>the grant monitor for all Byrne/JAG</a:t>
            </a:r>
            <a:r>
              <a:rPr lang="en-US" baseline="0" dirty="0" smtClean="0"/>
              <a:t> grants</a:t>
            </a:r>
            <a:r>
              <a:rPr lang="en-US" dirty="0" smtClean="0"/>
              <a:t>.</a:t>
            </a:r>
            <a:r>
              <a:rPr lang="en-US" baseline="0" dirty="0" smtClean="0"/>
              <a:t> Her</a:t>
            </a:r>
            <a:r>
              <a:rPr lang="en-US" dirty="0" smtClean="0"/>
              <a:t> normal business hours are Monday through Friday, 7:30 am to 4 pm. </a:t>
            </a:r>
          </a:p>
          <a:p>
            <a:pPr lvl="0"/>
            <a:endParaRPr lang="en-US" dirty="0" smtClean="0"/>
          </a:p>
          <a:p>
            <a:pPr lvl="0"/>
            <a:r>
              <a:rPr lang="en-US" dirty="0" smtClean="0"/>
              <a:t>If she is not available and you need immediate assistance, you can contact Chris</a:t>
            </a:r>
            <a:r>
              <a:rPr lang="en-US" baseline="0" dirty="0" smtClean="0"/>
              <a:t> Boucher or Tracy Matthews </a:t>
            </a:r>
            <a:r>
              <a:rPr lang="en-US" dirty="0" smtClean="0"/>
              <a:t>and they will try to help you in her absence. </a:t>
            </a:r>
          </a:p>
          <a:p>
            <a:pPr lvl="0"/>
            <a:endParaRPr lang="en-US" dirty="0" smtClean="0"/>
          </a:p>
        </p:txBody>
      </p:sp>
      <p:sp>
        <p:nvSpPr>
          <p:cNvPr id="4" name="Slide Number Placeholder 3"/>
          <p:cNvSpPr>
            <a:spLocks noGrp="1"/>
          </p:cNvSpPr>
          <p:nvPr>
            <p:ph type="sldNum" sz="quarter" idx="10"/>
          </p:nvPr>
        </p:nvSpPr>
        <p:spPr/>
        <p:txBody>
          <a:bodyPr/>
          <a:lstStyle/>
          <a:p>
            <a:fld id="{C1562E72-729C-4682-BE8A-67802A90023B}" type="slidenum">
              <a:rPr lang="en-US" smtClean="0"/>
              <a:t>38</a:t>
            </a:fld>
            <a:endParaRPr lang="en-US"/>
          </a:p>
        </p:txBody>
      </p:sp>
    </p:spTree>
    <p:extLst>
      <p:ext uri="{BB962C8B-B14F-4D97-AF65-F5344CB8AC3E}">
        <p14:creationId xmlns:p14="http://schemas.microsoft.com/office/powerpoint/2010/main" val="191265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Byrne/JAG</a:t>
            </a:r>
            <a:r>
              <a:rPr lang="en-US" baseline="0" dirty="0" smtClean="0"/>
              <a:t> grant program is a federally funded grant program.  Federally funded grants must complete a Performance Management Tool “PMT” report via the Office of Justice BJA website to ensure reporting compliance with the grant program.  The PMT report is completed on the OJP website then printed, scanned and uploaded into OGMS as your required DCJS quarterly status report.</a:t>
            </a:r>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9</a:t>
            </a:fld>
            <a:endParaRPr lang="en-US"/>
          </a:p>
        </p:txBody>
      </p:sp>
    </p:spTree>
    <p:extLst>
      <p:ext uri="{BB962C8B-B14F-4D97-AF65-F5344CB8AC3E}">
        <p14:creationId xmlns:p14="http://schemas.microsoft.com/office/powerpoint/2010/main" val="2416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Reporting schedule for the Byrne</a:t>
            </a:r>
            <a:r>
              <a:rPr lang="en-US" baseline="0" dirty="0" smtClean="0"/>
              <a:t>/JAG training and equipment grants</a:t>
            </a:r>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10</a:t>
            </a:fld>
            <a:endParaRPr lang="en-US"/>
          </a:p>
        </p:txBody>
      </p:sp>
    </p:spTree>
    <p:extLst>
      <p:ext uri="{BB962C8B-B14F-4D97-AF65-F5344CB8AC3E}">
        <p14:creationId xmlns:p14="http://schemas.microsoft.com/office/powerpoint/2010/main" val="182672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Reporting schedule for the Byrne</a:t>
            </a:r>
            <a:r>
              <a:rPr lang="en-US" baseline="0" dirty="0" smtClean="0"/>
              <a:t>/JAG public safety based programs</a:t>
            </a:r>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11</a:t>
            </a:fld>
            <a:endParaRPr lang="en-US"/>
          </a:p>
        </p:txBody>
      </p:sp>
    </p:spTree>
    <p:extLst>
      <p:ext uri="{BB962C8B-B14F-4D97-AF65-F5344CB8AC3E}">
        <p14:creationId xmlns:p14="http://schemas.microsoft.com/office/powerpoint/2010/main" val="25718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827088"/>
            <a:ext cx="6897687" cy="5173662"/>
          </a:xfrm>
        </p:spPr>
      </p:sp>
      <p:sp>
        <p:nvSpPr>
          <p:cNvPr id="3" name="Notes Placeholder 2"/>
          <p:cNvSpPr>
            <a:spLocks noGrp="1"/>
          </p:cNvSpPr>
          <p:nvPr>
            <p:ph type="body" idx="1"/>
          </p:nvPr>
        </p:nvSpPr>
        <p:spPr>
          <a:xfrm>
            <a:off x="731520" y="6689558"/>
            <a:ext cx="5852160" cy="2429917"/>
          </a:xfrm>
        </p:spPr>
        <p:txBody>
          <a:bodyPr/>
          <a:lstStyle/>
          <a:p>
            <a:pPr lvl="0"/>
            <a:r>
              <a:rPr lang="en-US" sz="1200" kern="1200" dirty="0" smtClean="0">
                <a:solidFill>
                  <a:schemeClr val="tx1"/>
                </a:solidFill>
                <a:effectLst/>
                <a:latin typeface="+mn-lt"/>
                <a:ea typeface="+mn-ea"/>
                <a:cs typeface="+mn-cs"/>
              </a:rPr>
              <a:t>It’s important that anyone in your locality that will work on the application or the grant must register in the system. This would include Project Directors, Project Administrators, Finance Officers, and anyone who will be submitting reports and completing the application.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It’s important to note that OGMS is compatible with many different browsers but when you are in the system, it’s recommended that you use the OGMS menu and not the browser menu. OGMS tends to work better in Google Chrome.</a:t>
            </a: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12</a:t>
            </a:fld>
            <a:endParaRPr lang="en-US"/>
          </a:p>
        </p:txBody>
      </p:sp>
    </p:spTree>
    <p:extLst>
      <p:ext uri="{BB962C8B-B14F-4D97-AF65-F5344CB8AC3E}">
        <p14:creationId xmlns:p14="http://schemas.microsoft.com/office/powerpoint/2010/main" val="376940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1063625"/>
            <a:ext cx="6846888" cy="5135563"/>
          </a:xfrm>
        </p:spPr>
      </p:sp>
      <p:sp>
        <p:nvSpPr>
          <p:cNvPr id="3" name="Notes Placeholder 2"/>
          <p:cNvSpPr>
            <a:spLocks noGrp="1"/>
          </p:cNvSpPr>
          <p:nvPr>
            <p:ph type="body" idx="1"/>
          </p:nvPr>
        </p:nvSpPr>
        <p:spPr>
          <a:xfrm>
            <a:off x="731520" y="6912244"/>
            <a:ext cx="5852160" cy="2207231"/>
          </a:xfrm>
        </p:spPr>
        <p:txBody>
          <a:bodyPr/>
          <a:lstStyle/>
          <a:p>
            <a:r>
              <a:rPr lang="en-US" dirty="0" smtClean="0"/>
              <a:t>Once you are registered in OGMS you should have access to any grants you are listed on.  </a:t>
            </a:r>
          </a:p>
          <a:p>
            <a:endParaRPr lang="en-US" dirty="0" smtClean="0"/>
          </a:p>
          <a:p>
            <a:r>
              <a:rPr lang="en-US" dirty="0" smtClean="0"/>
              <a:t>To access your grant, click on ‘Grants’ in the vertical</a:t>
            </a:r>
            <a:r>
              <a:rPr lang="en-US" baseline="0" dirty="0" smtClean="0"/>
              <a:t> tool bar on the left hand side of the screen.  This will bring you to the list of ‘Active Grant’s where you can select the grant you would like to access. If you don’t see the grant in this list, contact your Project Director to add you as an additional contact on the grant. </a:t>
            </a:r>
          </a:p>
          <a:p>
            <a:endParaRPr lang="en-US" baseline="0" dirty="0" smtClean="0"/>
          </a:p>
          <a:p>
            <a:r>
              <a:rPr lang="en-US" baseline="0" dirty="0" smtClean="0"/>
              <a:t>If your grant is listed as ‘</a:t>
            </a:r>
            <a:r>
              <a:rPr lang="en-US" b="1" baseline="0" dirty="0" smtClean="0"/>
              <a:t>Awarded’ </a:t>
            </a:r>
            <a:r>
              <a:rPr lang="en-US" baseline="0" dirty="0" smtClean="0"/>
              <a:t>and not ‘</a:t>
            </a:r>
            <a:r>
              <a:rPr lang="en-US" b="1" baseline="0" dirty="0" smtClean="0"/>
              <a:t>Underway’ </a:t>
            </a:r>
            <a:r>
              <a:rPr lang="en-US" baseline="0" dirty="0" smtClean="0"/>
              <a:t>that means DCJS grants administration has not received the signed SOGA. You will not have access to all grant components until it has been received and reviewed.</a:t>
            </a:r>
            <a:endParaRPr lang="en-US" dirty="0"/>
          </a:p>
        </p:txBody>
      </p:sp>
      <p:sp>
        <p:nvSpPr>
          <p:cNvPr id="4" name="Slide Number Placeholder 3"/>
          <p:cNvSpPr>
            <a:spLocks noGrp="1"/>
          </p:cNvSpPr>
          <p:nvPr>
            <p:ph type="sldNum" sz="quarter" idx="10"/>
          </p:nvPr>
        </p:nvSpPr>
        <p:spPr/>
        <p:txBody>
          <a:bodyPr/>
          <a:lstStyle/>
          <a:p>
            <a:fld id="{5FDC9EA7-33B7-43B0-8081-BA36CF544FAE}" type="slidenum">
              <a:rPr lang="en-US" smtClean="0"/>
              <a:t>13</a:t>
            </a:fld>
            <a:endParaRPr lang="en-US" dirty="0"/>
          </a:p>
        </p:txBody>
      </p:sp>
    </p:spTree>
    <p:extLst>
      <p:ext uri="{BB962C8B-B14F-4D97-AF65-F5344CB8AC3E}">
        <p14:creationId xmlns:p14="http://schemas.microsoft.com/office/powerpoint/2010/main" val="321449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1063625"/>
            <a:ext cx="7032625" cy="5275263"/>
          </a:xfrm>
        </p:spPr>
      </p:sp>
      <p:sp>
        <p:nvSpPr>
          <p:cNvPr id="3" name="Notes Placeholder 2"/>
          <p:cNvSpPr>
            <a:spLocks noGrp="1"/>
          </p:cNvSpPr>
          <p:nvPr>
            <p:ph type="body" idx="1"/>
          </p:nvPr>
        </p:nvSpPr>
        <p:spPr>
          <a:xfrm>
            <a:off x="731520" y="7547675"/>
            <a:ext cx="5852160" cy="1571800"/>
          </a:xfrm>
        </p:spPr>
        <p:txBody>
          <a:bodyPr/>
          <a:lstStyle/>
          <a:p>
            <a:r>
              <a:rPr lang="en-US" dirty="0" smtClean="0"/>
              <a:t>After you click on the grant</a:t>
            </a:r>
            <a:r>
              <a:rPr lang="en-US" baseline="0" dirty="0" smtClean="0"/>
              <a:t> you will see the list of grant components. The grant components may be different for each grant program. </a:t>
            </a:r>
          </a:p>
          <a:p>
            <a:endParaRPr lang="en-US" baseline="0" dirty="0" smtClean="0"/>
          </a:p>
          <a:p>
            <a:r>
              <a:rPr lang="en-US" baseline="0" dirty="0" smtClean="0"/>
              <a:t>Under ‘General Information’ is where the Project Director can add any needed additional contacts. </a:t>
            </a:r>
          </a:p>
          <a:p>
            <a:endParaRPr lang="en-US" baseline="0" dirty="0" smtClean="0"/>
          </a:p>
          <a:p>
            <a:r>
              <a:rPr lang="en-US" baseline="0" dirty="0" smtClean="0"/>
              <a:t>The other components that will be used frequently will be the Claims, Status Reports, Correspondence and possibly Encumbrances and Contract Amendments.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FDC9EA7-33B7-43B0-8081-BA36CF544FAE}" type="slidenum">
              <a:rPr lang="en-US" smtClean="0"/>
              <a:t>14</a:t>
            </a:fld>
            <a:endParaRPr lang="en-US" dirty="0"/>
          </a:p>
        </p:txBody>
      </p:sp>
    </p:spTree>
    <p:extLst>
      <p:ext uri="{BB962C8B-B14F-4D97-AF65-F5344CB8AC3E}">
        <p14:creationId xmlns:p14="http://schemas.microsoft.com/office/powerpoint/2010/main" val="788662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952207"/>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88953" y="6356351"/>
            <a:ext cx="2057400" cy="365125"/>
          </a:xfrm>
        </p:spPr>
        <p:txBody>
          <a:bodyPr/>
          <a:lstStyle/>
          <a:p>
            <a:fld id="{0C2D2FCA-A509-419B-8F76-10819BEFAE6F}" type="datetimeFigureOut">
              <a:rPr lang="en-US" smtClean="0"/>
              <a:t>1/13/2022</a:t>
            </a:fld>
            <a:endParaRPr lang="en-US"/>
          </a:p>
        </p:txBody>
      </p:sp>
      <p:sp>
        <p:nvSpPr>
          <p:cNvPr id="5" name="Footer Placeholder 4"/>
          <p:cNvSpPr>
            <a:spLocks noGrp="1"/>
          </p:cNvSpPr>
          <p:nvPr>
            <p:ph type="ftr" sz="quarter" idx="11"/>
          </p:nvPr>
        </p:nvSpPr>
        <p:spPr>
          <a:xfrm>
            <a:off x="3028950" y="6356351"/>
            <a:ext cx="3086100" cy="365125"/>
          </a:xfrm>
        </p:spPr>
        <p:txBody>
          <a:bodyPr/>
          <a:lstStyle/>
          <a:p>
            <a:endParaRPr lang="en-US"/>
          </a:p>
        </p:txBody>
      </p:sp>
      <p:sp>
        <p:nvSpPr>
          <p:cNvPr id="6" name="Slide Number Placeholder 5"/>
          <p:cNvSpPr>
            <a:spLocks noGrp="1"/>
          </p:cNvSpPr>
          <p:nvPr>
            <p:ph type="sldNum" sz="quarter" idx="12"/>
          </p:nvPr>
        </p:nvSpPr>
        <p:spPr>
          <a:xfrm>
            <a:off x="6653259" y="6356351"/>
            <a:ext cx="2057400" cy="365125"/>
          </a:xfrm>
        </p:spPr>
        <p:txBody>
          <a:bodyPr/>
          <a:lstStyle/>
          <a:p>
            <a:fld id="{602FC458-F1F2-4988-9912-50B92EDCE08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992" y="5055773"/>
            <a:ext cx="6224016" cy="1274064"/>
          </a:xfrm>
          <a:prstGeom prst="rect">
            <a:avLst/>
          </a:prstGeom>
        </p:spPr>
      </p:pic>
    </p:spTree>
    <p:extLst>
      <p:ext uri="{BB962C8B-B14F-4D97-AF65-F5344CB8AC3E}">
        <p14:creationId xmlns:p14="http://schemas.microsoft.com/office/powerpoint/2010/main" val="274868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597981"/>
            <a:ext cx="8229600" cy="4578982"/>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9975" y="6356351"/>
            <a:ext cx="2057400" cy="365125"/>
          </a:xfrm>
        </p:spPr>
        <p:txBody>
          <a:bodyPr/>
          <a:lstStyle>
            <a:lvl1pPr>
              <a:defRPr sz="900"/>
            </a:lvl1pPr>
          </a:lstStyle>
          <a:p>
            <a:fld id="{0C2D2FCA-A509-419B-8F76-10819BEFAE6F}" type="datetimeFigureOut">
              <a:rPr lang="en-US" smtClean="0"/>
              <a:pPr/>
              <a:t>1/13/2022</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a:xfrm>
            <a:off x="6626626" y="6356351"/>
            <a:ext cx="2057400" cy="365125"/>
          </a:xfrm>
        </p:spPr>
        <p:txBody>
          <a:bodyPr/>
          <a:lstStyle>
            <a:lvl1pPr>
              <a:defRPr sz="900"/>
            </a:lvl1pPr>
          </a:lstStyle>
          <a:p>
            <a:fld id="{602FC458-F1F2-4988-9912-50B92EDCE080}"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6400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2761" y="1597981"/>
            <a:ext cx="4062089" cy="4578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49" y="1597981"/>
            <a:ext cx="4070967" cy="4578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1096" y="6356351"/>
            <a:ext cx="2057400" cy="365125"/>
          </a:xfrm>
        </p:spPr>
        <p:txBody>
          <a:bodyPr/>
          <a:lstStyle/>
          <a:p>
            <a:fld id="{0C2D2FCA-A509-419B-8F76-10819BEFAE6F}"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653259" y="6356351"/>
            <a:ext cx="2057400" cy="365125"/>
          </a:xfrm>
        </p:spPr>
        <p:txBody>
          <a:bodyPr/>
          <a:lstStyle/>
          <a:p>
            <a:fld id="{602FC458-F1F2-4988-9912-50B92EDCE08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81429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43883" y="1624612"/>
            <a:ext cx="4054299" cy="791685"/>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35006" y="2468004"/>
            <a:ext cx="4063176" cy="36576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24612"/>
            <a:ext cx="4070967" cy="791685"/>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629150" y="2468004"/>
            <a:ext cx="4079844" cy="36576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C2D2FCA-A509-419B-8F76-10819BEFAE6F}"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2FC458-F1F2-4988-9912-50B92EDCE080}"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302482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51096" y="6356351"/>
            <a:ext cx="2057400" cy="365125"/>
          </a:xfrm>
        </p:spPr>
        <p:txBody>
          <a:bodyPr/>
          <a:lstStyle/>
          <a:p>
            <a:fld id="{0C2D2FCA-A509-419B-8F76-10819BEFAE6F}"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FC458-F1F2-4988-9912-50B92EDCE080}"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40167548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D2FCA-A509-419B-8F76-10819BEFAE6F}"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FC458-F1F2-4988-9912-50B92EDCE080}"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187719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639" y="381740"/>
            <a:ext cx="3117380" cy="1562470"/>
          </a:xfrm>
        </p:spPr>
        <p:txBody>
          <a:bodyPr anchor="b"/>
          <a:lstStyle>
            <a:lvl1pPr>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3887391" y="381740"/>
            <a:ext cx="4812726" cy="56195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61639" y="2057400"/>
            <a:ext cx="3117380" cy="3931920"/>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0C2D2FCA-A509-419B-8F76-10819BEFAE6F}"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FC458-F1F2-4988-9912-50B92EDCE08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415568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7"/>
            <a:ext cx="8229600" cy="1046424"/>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597981"/>
            <a:ext cx="8229600" cy="4578982"/>
          </a:xfrm>
          <a:prstGeom prst="rect">
            <a:avLst/>
          </a:prstGeom>
        </p:spPr>
        <p:txBody>
          <a:bodyPr vert="horz" lIns="0" tIns="0" rIns="0" bIns="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68852" y="6356351"/>
            <a:ext cx="2057400" cy="365125"/>
          </a:xfrm>
          <a:prstGeom prst="rect">
            <a:avLst/>
          </a:prstGeom>
        </p:spPr>
        <p:txBody>
          <a:bodyPr vert="horz" lIns="0" tIns="0" rIns="0" bIns="0" rtlCol="0" anchor="b" anchorCtr="0">
            <a:noAutofit/>
          </a:bodyPr>
          <a:lstStyle>
            <a:lvl1pPr algn="l">
              <a:defRPr sz="900">
                <a:solidFill>
                  <a:schemeClr val="tx1">
                    <a:tint val="75000"/>
                  </a:schemeClr>
                </a:solidFill>
              </a:defRPr>
            </a:lvl1pPr>
          </a:lstStyle>
          <a:p>
            <a:fld id="{0C2D2FCA-A509-419B-8F76-10819BEFAE6F}" type="datetimeFigureOut">
              <a:rPr lang="en-US" smtClean="0"/>
              <a:pPr/>
              <a:t>1/13/2022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0" tIns="0" rIns="0" bIns="0" rtlCol="0" anchor="b" anchorCtr="0">
            <a:noAutofit/>
          </a:bodyP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44381" y="6356351"/>
            <a:ext cx="2057400" cy="365125"/>
          </a:xfrm>
          <a:prstGeom prst="rect">
            <a:avLst/>
          </a:prstGeom>
        </p:spPr>
        <p:txBody>
          <a:bodyPr vert="horz" lIns="0" tIns="0" rIns="0" bIns="0" rtlCol="0" anchor="b" anchorCtr="0">
            <a:noAutofit/>
          </a:bodyPr>
          <a:lstStyle>
            <a:lvl1pPr algn="r">
              <a:defRPr sz="900">
                <a:solidFill>
                  <a:schemeClr val="tx1">
                    <a:tint val="75000"/>
                  </a:schemeClr>
                </a:solidFill>
              </a:defRPr>
            </a:lvl1pPr>
          </a:lstStyle>
          <a:p>
            <a:fld id="{602FC458-F1F2-4988-9912-50B92EDCE080}" type="slidenum">
              <a:rPr lang="en-US" smtClean="0"/>
              <a:pPr/>
              <a:t>‹#›</a:t>
            </a:fld>
            <a:endParaRPr lang="en-US"/>
          </a:p>
        </p:txBody>
      </p:sp>
    </p:spTree>
    <p:extLst>
      <p:ext uri="{BB962C8B-B14F-4D97-AF65-F5344CB8AC3E}">
        <p14:creationId xmlns:p14="http://schemas.microsoft.com/office/powerpoint/2010/main" val="632210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cjs.virginia.gov/grants/ogms-training-resourc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jpsso.ojp.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ogmssupport@dcjs.virginia.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andrew.wooldridge@dcjs.virginia.gov" TargetMode="External"/><Relationship Id="rId5" Type="http://schemas.openxmlformats.org/officeDocument/2006/relationships/hyperlink" Target="mailto:mark.fero@dcjs.virginia.gov" TargetMode="External"/><Relationship Id="rId4" Type="http://schemas.openxmlformats.org/officeDocument/2006/relationships/hyperlink" Target="mailto:will.abbott@dcjs.virginia.gov"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Nicole.Phelps@dcjs.virginia.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mailto:Tracy.Matthews@dcjs.Virginia.gov" TargetMode="External"/><Relationship Id="rId4" Type="http://schemas.openxmlformats.org/officeDocument/2006/relationships/hyperlink" Target="mailto:Christopher.Boucher@dcjs.virginia.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dcjs.virginia.gov/grants/grant-requirem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Mark.Fero@dcjs.virginia.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jpsso.ojp.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0025"/>
            <a:ext cx="7772400" cy="1459937"/>
          </a:xfrm>
        </p:spPr>
        <p:txBody>
          <a:bodyPr/>
          <a:lstStyle/>
          <a:p>
            <a:r>
              <a:rPr lang="en-US" sz="4400" b="1" dirty="0" smtClean="0"/>
              <a:t>Byrne/JAG </a:t>
            </a:r>
            <a:r>
              <a:rPr lang="en-US" sz="4400" b="1" dirty="0" smtClean="0"/>
              <a:t>Grant Program </a:t>
            </a:r>
            <a:br>
              <a:rPr lang="en-US" sz="4400" b="1" dirty="0" smtClean="0"/>
            </a:br>
            <a:endParaRPr lang="en-US" sz="4400" b="1" dirty="0"/>
          </a:p>
        </p:txBody>
      </p:sp>
      <p:sp>
        <p:nvSpPr>
          <p:cNvPr id="3" name="Subtitle 2"/>
          <p:cNvSpPr>
            <a:spLocks noGrp="1"/>
          </p:cNvSpPr>
          <p:nvPr>
            <p:ph type="subTitle" idx="1"/>
          </p:nvPr>
        </p:nvSpPr>
        <p:spPr>
          <a:xfrm>
            <a:off x="1143000" y="3033858"/>
            <a:ext cx="6858000" cy="952207"/>
          </a:xfrm>
        </p:spPr>
        <p:txBody>
          <a:bodyPr/>
          <a:lstStyle/>
          <a:p>
            <a:r>
              <a:rPr lang="en-US" sz="4400" b="1" dirty="0" smtClean="0"/>
              <a:t>POST AWARD</a:t>
            </a:r>
            <a:endParaRPr lang="en-US" sz="4400" b="1" dirty="0"/>
          </a:p>
        </p:txBody>
      </p:sp>
    </p:spTree>
    <p:extLst>
      <p:ext uri="{BB962C8B-B14F-4D97-AF65-F5344CB8AC3E}">
        <p14:creationId xmlns:p14="http://schemas.microsoft.com/office/powerpoint/2010/main" val="3458540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Schedule: </a:t>
            </a:r>
            <a:br>
              <a:rPr lang="en-US" dirty="0" smtClean="0"/>
            </a:br>
            <a:r>
              <a:rPr lang="en-US" sz="3200" dirty="0" smtClean="0"/>
              <a:t>9-month grant – Equipment &amp; Training</a:t>
            </a:r>
            <a:endParaRPr lang="en-US" sz="3600"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8" name="Picture 7"/>
          <p:cNvPicPr>
            <a:picLocks noChangeAspect="1"/>
          </p:cNvPicPr>
          <p:nvPr/>
        </p:nvPicPr>
        <p:blipFill>
          <a:blip r:embed="rId3"/>
          <a:stretch>
            <a:fillRect/>
          </a:stretch>
        </p:blipFill>
        <p:spPr>
          <a:xfrm>
            <a:off x="1893626" y="1597981"/>
            <a:ext cx="5708177" cy="3607551"/>
          </a:xfrm>
          <a:prstGeom prst="rect">
            <a:avLst/>
          </a:prstGeom>
        </p:spPr>
      </p:pic>
    </p:spTree>
    <p:extLst>
      <p:ext uri="{BB962C8B-B14F-4D97-AF65-F5344CB8AC3E}">
        <p14:creationId xmlns:p14="http://schemas.microsoft.com/office/powerpoint/2010/main" val="1507179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Schedule: </a:t>
            </a:r>
            <a:br>
              <a:rPr lang="en-US" dirty="0" smtClean="0"/>
            </a:br>
            <a:r>
              <a:rPr lang="en-US" sz="3200" dirty="0" smtClean="0"/>
              <a:t>18-month grant – Public Safety Based Programs</a:t>
            </a:r>
            <a:endParaRPr lang="en-US" dirty="0"/>
          </a:p>
        </p:txBody>
      </p:sp>
      <p:sp>
        <p:nvSpPr>
          <p:cNvPr id="3" name="Content Placeholder 2"/>
          <p:cNvSpPr>
            <a:spLocks noGrp="1"/>
          </p:cNvSpPr>
          <p:nvPr>
            <p:ph idx="1"/>
          </p:nvPr>
        </p:nvSpPr>
        <p:spPr/>
        <p:txBody>
          <a:bodyPr/>
          <a:lstStyle/>
          <a:p>
            <a:endParaRPr lang="en-US" smtClean="0"/>
          </a:p>
          <a:p>
            <a:endParaRPr lang="en-US" dirty="0"/>
          </a:p>
        </p:txBody>
      </p:sp>
      <p:pic>
        <p:nvPicPr>
          <p:cNvPr id="4" name="Picture 3"/>
          <p:cNvPicPr>
            <a:picLocks noChangeAspect="1"/>
          </p:cNvPicPr>
          <p:nvPr/>
        </p:nvPicPr>
        <p:blipFill>
          <a:blip r:embed="rId3"/>
          <a:stretch>
            <a:fillRect/>
          </a:stretch>
        </p:blipFill>
        <p:spPr>
          <a:xfrm>
            <a:off x="2119312" y="1543050"/>
            <a:ext cx="5554322" cy="4270896"/>
          </a:xfrm>
          <a:prstGeom prst="rect">
            <a:avLst/>
          </a:prstGeom>
        </p:spPr>
      </p:pic>
    </p:spTree>
    <p:extLst>
      <p:ext uri="{BB962C8B-B14F-4D97-AF65-F5344CB8AC3E}">
        <p14:creationId xmlns:p14="http://schemas.microsoft.com/office/powerpoint/2010/main" val="72053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Register in OGMS</a:t>
            </a:r>
            <a:endParaRPr lang="en-US" dirty="0"/>
          </a:p>
        </p:txBody>
      </p:sp>
      <p:sp>
        <p:nvSpPr>
          <p:cNvPr id="3" name="Content Placeholder 2"/>
          <p:cNvSpPr>
            <a:spLocks noGrp="1"/>
          </p:cNvSpPr>
          <p:nvPr>
            <p:ph idx="1"/>
          </p:nvPr>
        </p:nvSpPr>
        <p:spPr>
          <a:xfrm>
            <a:off x="457200" y="1597981"/>
            <a:ext cx="8382000" cy="4578982"/>
          </a:xfrm>
        </p:spPr>
        <p:txBody>
          <a:bodyPr/>
          <a:lstStyle/>
          <a:p>
            <a:r>
              <a:rPr lang="en-US" sz="2700" dirty="0" smtClean="0"/>
              <a:t>Every user that manages a DCJS grant will need to register for an account. </a:t>
            </a:r>
          </a:p>
          <a:p>
            <a:r>
              <a:rPr lang="en-US" sz="2700" dirty="0" smtClean="0"/>
              <a:t>This includes those within your locality that are responsible for submitting a grant application, uploading status reports, entering financial reports, and reimbursements. </a:t>
            </a:r>
          </a:p>
          <a:p>
            <a:r>
              <a:rPr lang="en-US" sz="2700" dirty="0" smtClean="0"/>
              <a:t>Project Directors, Project Administrators, and Finance Officers are recommended to register.</a:t>
            </a:r>
          </a:p>
          <a:p>
            <a:r>
              <a:rPr lang="en-US" sz="2700" dirty="0" smtClean="0"/>
              <a:t>Information on how to register for OGMS can be found on the DCJS website at </a:t>
            </a:r>
            <a:r>
              <a:rPr lang="en-US" sz="2700" dirty="0" smtClean="0">
                <a:hlinkClick r:id="rId3"/>
              </a:rPr>
              <a:t>www.dcjs.virginia.gov/grants/ogms-training-resources</a:t>
            </a:r>
            <a:endParaRPr lang="en-US" sz="2700" dirty="0" smtClean="0"/>
          </a:p>
          <a:p>
            <a:endParaRPr lang="en-US" dirty="0" smtClean="0"/>
          </a:p>
        </p:txBody>
      </p:sp>
    </p:spTree>
    <p:extLst>
      <p:ext uri="{BB962C8B-B14F-4D97-AF65-F5344CB8AC3E}">
        <p14:creationId xmlns:p14="http://schemas.microsoft.com/office/powerpoint/2010/main" val="3676578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Accessing your Grant</a:t>
            </a:r>
            <a:endParaRPr lang="en-US" dirty="0"/>
          </a:p>
        </p:txBody>
      </p:sp>
      <p:sp>
        <p:nvSpPr>
          <p:cNvPr id="3" name="Content Placeholder 2"/>
          <p:cNvSpPr>
            <a:spLocks noGrp="1"/>
          </p:cNvSpPr>
          <p:nvPr>
            <p:ph sz="half" idx="1"/>
          </p:nvPr>
        </p:nvSpPr>
        <p:spPr>
          <a:xfrm>
            <a:off x="347236" y="1597981"/>
            <a:ext cx="3167364" cy="4578982"/>
          </a:xfrm>
        </p:spPr>
        <p:txBody>
          <a:bodyPr/>
          <a:lstStyle/>
          <a:p>
            <a:pPr marL="0" indent="0">
              <a:buNone/>
            </a:pPr>
            <a:r>
              <a:rPr lang="en-US" sz="2400" dirty="0" smtClean="0"/>
              <a:t>From the Side Menu: </a:t>
            </a:r>
          </a:p>
          <a:p>
            <a:r>
              <a:rPr lang="en-US" sz="2400" dirty="0" smtClean="0"/>
              <a:t>Click on ‘Grants’</a:t>
            </a:r>
          </a:p>
          <a:p>
            <a:pPr lvl="1"/>
            <a:endParaRPr lang="en-US" sz="2000" dirty="0"/>
          </a:p>
        </p:txBody>
      </p:sp>
      <p:sp>
        <p:nvSpPr>
          <p:cNvPr id="4" name="Content Placeholder 3"/>
          <p:cNvSpPr>
            <a:spLocks noGrp="1"/>
          </p:cNvSpPr>
          <p:nvPr>
            <p:ph sz="half" idx="2"/>
          </p:nvPr>
        </p:nvSpPr>
        <p:spPr>
          <a:xfrm>
            <a:off x="3620125" y="1879599"/>
            <a:ext cx="5079991" cy="4297363"/>
          </a:xfrm>
        </p:spPr>
        <p:txBody>
          <a:bodyPr/>
          <a:lstStyle/>
          <a:p>
            <a:r>
              <a:rPr lang="en-US" sz="2400" dirty="0" smtClean="0"/>
              <a:t>Select the Grant you would like to access in the ‘Active Grants’ listing.</a:t>
            </a:r>
          </a:p>
          <a:p>
            <a:r>
              <a:rPr lang="en-US" sz="2400" dirty="0" smtClean="0"/>
              <a:t>If you need to access a closed grant, click on the ‘Closed Grants’ tab.</a:t>
            </a:r>
            <a:endParaRPr lang="en-US" sz="2400" dirty="0"/>
          </a:p>
        </p:txBody>
      </p:sp>
      <p:pic>
        <p:nvPicPr>
          <p:cNvPr id="5" name="graphics5"/>
          <p:cNvPicPr/>
          <p:nvPr/>
        </p:nvPicPr>
        <p:blipFill rotWithShape="1">
          <a:blip r:embed="rId3">
            <a:lum/>
            <a:alphaModFix/>
            <a:extLst>
              <a:ext uri="{28A0092B-C50C-407E-A947-70E740481C1C}">
                <a14:useLocalDpi xmlns:a14="http://schemas.microsoft.com/office/drawing/2010/main" val="0"/>
              </a:ext>
            </a:extLst>
          </a:blip>
          <a:srcRect t="21163"/>
          <a:stretch/>
        </p:blipFill>
        <p:spPr bwMode="auto">
          <a:xfrm>
            <a:off x="457604" y="2558431"/>
            <a:ext cx="2640330" cy="3228975"/>
          </a:xfrm>
          <a:prstGeom prst="rect">
            <a:avLst/>
          </a:prstGeom>
          <a:ln w="9525" cap="flat" cmpd="sng" algn="ctr">
            <a:solidFill>
              <a:schemeClr val="accent1">
                <a:lumMod val="75000"/>
              </a:schemeClr>
            </a:solidFill>
            <a:prstDash val="solid"/>
            <a:round/>
            <a:headEnd type="none" w="med" len="med"/>
            <a:tailEnd type="none" w="med" len="med"/>
          </a:ln>
          <a:extLst>
            <a:ext uri="{53640926-AAD7-44D8-BBD7-CCE9431645EC}">
              <a14:shadowObscured xmlns:a14="http://schemas.microsoft.com/office/drawing/2010/main"/>
            </a:ext>
          </a:extLst>
        </p:spPr>
      </p:pic>
      <p:pic>
        <p:nvPicPr>
          <p:cNvPr id="6" name="graphics2"/>
          <p:cNvPicPr/>
          <p:nvPr/>
        </p:nvPicPr>
        <p:blipFill rotWithShape="1">
          <a:blip r:embed="rId4">
            <a:lum/>
            <a:alphaModFix/>
          </a:blip>
          <a:srcRect l="2080"/>
          <a:stretch/>
        </p:blipFill>
        <p:spPr>
          <a:xfrm>
            <a:off x="3620125" y="3452511"/>
            <a:ext cx="5305118" cy="2334895"/>
          </a:xfrm>
          <a:prstGeom prst="rect">
            <a:avLst/>
          </a:prstGeom>
          <a:ln>
            <a:solidFill>
              <a:schemeClr val="accent1">
                <a:lumMod val="75000"/>
              </a:schemeClr>
            </a:solidFill>
          </a:ln>
        </p:spPr>
      </p:pic>
      <p:cxnSp>
        <p:nvCxnSpPr>
          <p:cNvPr id="8" name="Straight Connector 7"/>
          <p:cNvCxnSpPr/>
          <p:nvPr/>
        </p:nvCxnSpPr>
        <p:spPr>
          <a:xfrm>
            <a:off x="3402767" y="1597981"/>
            <a:ext cx="29981" cy="4270668"/>
          </a:xfrm>
          <a:prstGeom prst="line">
            <a:avLst/>
          </a:prstGeom>
        </p:spPr>
        <p:style>
          <a:lnRef idx="1">
            <a:schemeClr val="dk1"/>
          </a:lnRef>
          <a:fillRef idx="0">
            <a:schemeClr val="dk1"/>
          </a:fillRef>
          <a:effectRef idx="0">
            <a:schemeClr val="dk1"/>
          </a:effectRef>
          <a:fontRef idx="minor">
            <a:schemeClr val="tx1"/>
          </a:fontRef>
        </p:style>
      </p:cxnSp>
      <p:sp>
        <p:nvSpPr>
          <p:cNvPr id="7" name="Down Arrow 6"/>
          <p:cNvSpPr/>
          <p:nvPr/>
        </p:nvSpPr>
        <p:spPr>
          <a:xfrm rot="5400000">
            <a:off x="1905251" y="4691185"/>
            <a:ext cx="341163" cy="59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163438" y="3575162"/>
            <a:ext cx="254660" cy="624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522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your Grant </a:t>
            </a:r>
            <a:r>
              <a:rPr lang="en-US" sz="3200" i="1" dirty="0" smtClean="0"/>
              <a:t>(continued)</a:t>
            </a:r>
            <a:endParaRPr lang="en-US" sz="3200" i="1" dirty="0"/>
          </a:p>
        </p:txBody>
      </p:sp>
      <p:sp>
        <p:nvSpPr>
          <p:cNvPr id="3" name="Content Placeholder 2"/>
          <p:cNvSpPr>
            <a:spLocks noGrp="1"/>
          </p:cNvSpPr>
          <p:nvPr>
            <p:ph sz="half" idx="1"/>
          </p:nvPr>
        </p:nvSpPr>
        <p:spPr>
          <a:xfrm>
            <a:off x="452761" y="1597981"/>
            <a:ext cx="3789039" cy="4578982"/>
          </a:xfrm>
        </p:spPr>
        <p:txBody>
          <a:bodyPr/>
          <a:lstStyle/>
          <a:p>
            <a:r>
              <a:rPr lang="en-US" sz="2400" dirty="0" smtClean="0"/>
              <a:t>Once you have selected the Grant, you will be directed to the ‘Grant Components’.</a:t>
            </a:r>
          </a:p>
          <a:p>
            <a:r>
              <a:rPr lang="en-US" sz="2400" dirty="0" smtClean="0"/>
              <a:t>Components may not be the same for all grant programs.</a:t>
            </a:r>
          </a:p>
          <a:p>
            <a:r>
              <a:rPr lang="en-US" sz="2400" dirty="0" smtClean="0"/>
              <a:t>‘General Information’ is where the Project Director can add additional contacts</a:t>
            </a:r>
            <a:endParaRPr lang="en-US" sz="2400" dirty="0" smtClean="0"/>
          </a:p>
        </p:txBody>
      </p:sp>
      <p:pic>
        <p:nvPicPr>
          <p:cNvPr id="5" name="Content Placeholder 4"/>
          <p:cNvPicPr>
            <a:picLocks noGrp="1" noChangeAspect="1"/>
          </p:cNvPicPr>
          <p:nvPr>
            <p:ph sz="half" idx="2"/>
          </p:nvPr>
        </p:nvPicPr>
        <p:blipFill>
          <a:blip r:embed="rId3"/>
          <a:stretch>
            <a:fillRect/>
          </a:stretch>
        </p:blipFill>
        <p:spPr>
          <a:xfrm>
            <a:off x="4692650" y="1622698"/>
            <a:ext cx="4070350" cy="4530180"/>
          </a:xfrm>
        </p:spPr>
      </p:pic>
      <p:sp>
        <p:nvSpPr>
          <p:cNvPr id="6" name="Down Arrow 5"/>
          <p:cNvSpPr/>
          <p:nvPr/>
        </p:nvSpPr>
        <p:spPr>
          <a:xfrm rot="5400000">
            <a:off x="5995566" y="2534416"/>
            <a:ext cx="244823" cy="423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834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your Grant </a:t>
            </a:r>
            <a:r>
              <a:rPr lang="en-US" sz="3200" i="1" dirty="0" smtClean="0"/>
              <a:t>(continued)</a:t>
            </a:r>
            <a:endParaRPr lang="en-US" sz="3200" i="1" dirty="0"/>
          </a:p>
        </p:txBody>
      </p:sp>
      <p:sp>
        <p:nvSpPr>
          <p:cNvPr id="3" name="Content Placeholder 2"/>
          <p:cNvSpPr>
            <a:spLocks noGrp="1"/>
          </p:cNvSpPr>
          <p:nvPr>
            <p:ph sz="half" idx="1"/>
          </p:nvPr>
        </p:nvSpPr>
        <p:spPr>
          <a:xfrm>
            <a:off x="452761" y="2124587"/>
            <a:ext cx="2902627" cy="4353654"/>
          </a:xfrm>
        </p:spPr>
        <p:txBody>
          <a:bodyPr/>
          <a:lstStyle/>
          <a:p>
            <a:r>
              <a:rPr lang="en-US" sz="2400" dirty="0" smtClean="0"/>
              <a:t>To add or remove someone from the grant click ‘Edit Additional Contacts’</a:t>
            </a:r>
            <a:endParaRPr lang="en-US" sz="2400" dirty="0"/>
          </a:p>
        </p:txBody>
      </p:sp>
      <p:sp>
        <p:nvSpPr>
          <p:cNvPr id="4" name="Content Placeholder 3"/>
          <p:cNvSpPr>
            <a:spLocks noGrp="1"/>
          </p:cNvSpPr>
          <p:nvPr>
            <p:ph sz="half" idx="2"/>
          </p:nvPr>
        </p:nvSpPr>
        <p:spPr>
          <a:xfrm>
            <a:off x="3932723" y="2124587"/>
            <a:ext cx="4767393" cy="4509575"/>
          </a:xfrm>
        </p:spPr>
        <p:txBody>
          <a:bodyPr/>
          <a:lstStyle/>
          <a:p>
            <a:r>
              <a:rPr lang="en-US" sz="2400" dirty="0" smtClean="0"/>
              <a:t>Click in the box and choose the individual you want to add</a:t>
            </a:r>
          </a:p>
          <a:p>
            <a:r>
              <a:rPr lang="en-US" sz="2400" dirty="0" smtClean="0"/>
              <a:t>To remove, click the ‘x’ next to the name in the box</a:t>
            </a:r>
          </a:p>
          <a:p>
            <a:endParaRPr lang="en-US" sz="2400" dirty="0"/>
          </a:p>
        </p:txBody>
      </p:sp>
      <p:pic>
        <p:nvPicPr>
          <p:cNvPr id="5" name="Picture 4"/>
          <p:cNvPicPr>
            <a:picLocks noChangeAspect="1"/>
          </p:cNvPicPr>
          <p:nvPr/>
        </p:nvPicPr>
        <p:blipFill>
          <a:blip r:embed="rId3"/>
          <a:stretch>
            <a:fillRect/>
          </a:stretch>
        </p:blipFill>
        <p:spPr>
          <a:xfrm>
            <a:off x="481718" y="3667281"/>
            <a:ext cx="2257425" cy="790575"/>
          </a:xfrm>
          <a:prstGeom prst="rect">
            <a:avLst/>
          </a:prstGeom>
        </p:spPr>
      </p:pic>
      <p:pic>
        <p:nvPicPr>
          <p:cNvPr id="6" name="Picture 5"/>
          <p:cNvPicPr>
            <a:picLocks noChangeAspect="1"/>
          </p:cNvPicPr>
          <p:nvPr/>
        </p:nvPicPr>
        <p:blipFill>
          <a:blip r:embed="rId4"/>
          <a:stretch>
            <a:fillRect/>
          </a:stretch>
        </p:blipFill>
        <p:spPr>
          <a:xfrm>
            <a:off x="3618690" y="3866537"/>
            <a:ext cx="5138783" cy="2062025"/>
          </a:xfrm>
          <a:prstGeom prst="rect">
            <a:avLst/>
          </a:prstGeom>
          <a:ln>
            <a:solidFill>
              <a:schemeClr val="accent1"/>
            </a:solidFill>
          </a:ln>
        </p:spPr>
      </p:pic>
      <p:sp>
        <p:nvSpPr>
          <p:cNvPr id="7" name="TextBox 6"/>
          <p:cNvSpPr txBox="1"/>
          <p:nvPr/>
        </p:nvSpPr>
        <p:spPr>
          <a:xfrm>
            <a:off x="452762" y="1298056"/>
            <a:ext cx="8234038" cy="369332"/>
          </a:xfrm>
          <a:prstGeom prst="rect">
            <a:avLst/>
          </a:prstGeom>
          <a:noFill/>
        </p:spPr>
        <p:txBody>
          <a:bodyPr wrap="square" rtlCol="0">
            <a:spAutoFit/>
          </a:bodyPr>
          <a:lstStyle/>
          <a:p>
            <a:r>
              <a:rPr lang="en-US" b="1" dirty="0" smtClean="0"/>
              <a:t>* Individuals </a:t>
            </a:r>
            <a:r>
              <a:rPr lang="en-US" b="1" dirty="0"/>
              <a:t>listed as a contact </a:t>
            </a:r>
            <a:r>
              <a:rPr lang="en-US" b="1" dirty="0" smtClean="0"/>
              <a:t>have </a:t>
            </a:r>
            <a:r>
              <a:rPr lang="en-US" b="1" dirty="0"/>
              <a:t>full access to all grant components</a:t>
            </a:r>
            <a:r>
              <a:rPr lang="en-US" dirty="0"/>
              <a:t>.</a:t>
            </a:r>
          </a:p>
        </p:txBody>
      </p:sp>
      <p:cxnSp>
        <p:nvCxnSpPr>
          <p:cNvPr id="9" name="Straight Connector 8"/>
          <p:cNvCxnSpPr/>
          <p:nvPr/>
        </p:nvCxnSpPr>
        <p:spPr>
          <a:xfrm flipH="1">
            <a:off x="3316478" y="1823309"/>
            <a:ext cx="38910" cy="435365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7189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Starting a Claim</a:t>
            </a:r>
            <a:endParaRPr lang="en-US" dirty="0"/>
          </a:p>
        </p:txBody>
      </p:sp>
      <p:sp>
        <p:nvSpPr>
          <p:cNvPr id="5" name="Content Placeholder 4"/>
          <p:cNvSpPr>
            <a:spLocks noGrp="1"/>
          </p:cNvSpPr>
          <p:nvPr>
            <p:ph sz="half" idx="1"/>
          </p:nvPr>
        </p:nvSpPr>
        <p:spPr/>
        <p:txBody>
          <a:bodyPr/>
          <a:lstStyle/>
          <a:p>
            <a:endParaRPr lang="en-US"/>
          </a:p>
        </p:txBody>
      </p:sp>
      <p:sp>
        <p:nvSpPr>
          <p:cNvPr id="11" name="Content Placeholder 10"/>
          <p:cNvSpPr>
            <a:spLocks noGrp="1"/>
          </p:cNvSpPr>
          <p:nvPr>
            <p:ph sz="half" idx="2"/>
          </p:nvPr>
        </p:nvSpPr>
        <p:spPr>
          <a:xfrm>
            <a:off x="4800600" y="1597981"/>
            <a:ext cx="3899516" cy="4578982"/>
          </a:xfrm>
        </p:spPr>
        <p:txBody>
          <a:bodyPr/>
          <a:lstStyle/>
          <a:p>
            <a:r>
              <a:rPr lang="en-US" dirty="0" smtClean="0"/>
              <a:t>Choose ‘Claims’ from the components list.</a:t>
            </a:r>
          </a:p>
          <a:p>
            <a:r>
              <a:rPr lang="en-US" dirty="0" smtClean="0"/>
              <a:t>Click ‘Add Claim’ on the right side of the screen.</a:t>
            </a:r>
          </a:p>
          <a:p>
            <a:endParaRPr lang="en-US" dirty="0"/>
          </a:p>
        </p:txBody>
      </p:sp>
      <p:pic>
        <p:nvPicPr>
          <p:cNvPr id="9" name="Picture 8"/>
          <p:cNvPicPr>
            <a:picLocks noChangeAspect="1"/>
          </p:cNvPicPr>
          <p:nvPr/>
        </p:nvPicPr>
        <p:blipFill>
          <a:blip r:embed="rId3"/>
          <a:stretch>
            <a:fillRect/>
          </a:stretch>
        </p:blipFill>
        <p:spPr>
          <a:xfrm>
            <a:off x="5310250" y="3887472"/>
            <a:ext cx="2708763" cy="1215470"/>
          </a:xfrm>
          <a:prstGeom prst="rect">
            <a:avLst/>
          </a:prstGeom>
          <a:ln>
            <a:solidFill>
              <a:schemeClr val="accent1"/>
            </a:solidFill>
          </a:ln>
        </p:spPr>
      </p:pic>
      <p:pic>
        <p:nvPicPr>
          <p:cNvPr id="10" name="Content Placeholder 4"/>
          <p:cNvPicPr>
            <a:picLocks noChangeAspect="1"/>
          </p:cNvPicPr>
          <p:nvPr/>
        </p:nvPicPr>
        <p:blipFill>
          <a:blip r:embed="rId4"/>
          <a:stretch>
            <a:fillRect/>
          </a:stretch>
        </p:blipFill>
        <p:spPr>
          <a:xfrm>
            <a:off x="455410" y="1454534"/>
            <a:ext cx="4070350" cy="4530180"/>
          </a:xfrm>
          <a:prstGeom prst="rect">
            <a:avLst/>
          </a:prstGeom>
          <a:ln>
            <a:solidFill>
              <a:schemeClr val="accent1">
                <a:lumMod val="75000"/>
              </a:schemeClr>
            </a:solidFill>
          </a:ln>
        </p:spPr>
      </p:pic>
      <p:sp>
        <p:nvSpPr>
          <p:cNvPr id="12" name="Down Arrow 11"/>
          <p:cNvSpPr/>
          <p:nvPr/>
        </p:nvSpPr>
        <p:spPr>
          <a:xfrm rot="5400000">
            <a:off x="1290563" y="3630102"/>
            <a:ext cx="244823" cy="423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4947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 Claim </a:t>
            </a:r>
            <a:r>
              <a:rPr lang="en-US" sz="3200" i="1" dirty="0" smtClean="0"/>
              <a:t>(continued)</a:t>
            </a:r>
            <a:endParaRPr lang="en-US" sz="3200" i="1" dirty="0"/>
          </a:p>
        </p:txBody>
      </p:sp>
      <p:sp>
        <p:nvSpPr>
          <p:cNvPr id="3" name="Content Placeholder 2"/>
          <p:cNvSpPr>
            <a:spLocks noGrp="1"/>
          </p:cNvSpPr>
          <p:nvPr>
            <p:ph idx="1"/>
          </p:nvPr>
        </p:nvSpPr>
        <p:spPr>
          <a:xfrm>
            <a:off x="457200" y="1597981"/>
            <a:ext cx="8343900" cy="4578982"/>
          </a:xfrm>
        </p:spPr>
        <p:txBody>
          <a:bodyPr/>
          <a:lstStyle/>
          <a:p>
            <a:pPr>
              <a:lnSpc>
                <a:spcPct val="80000"/>
              </a:lnSpc>
              <a:spcBef>
                <a:spcPts val="600"/>
              </a:spcBef>
            </a:pPr>
            <a:r>
              <a:rPr lang="en-US" sz="2400" dirty="0" smtClean="0"/>
              <a:t>The status will be auto populated</a:t>
            </a:r>
          </a:p>
          <a:p>
            <a:pPr>
              <a:lnSpc>
                <a:spcPct val="80000"/>
              </a:lnSpc>
              <a:spcBef>
                <a:spcPts val="600"/>
              </a:spcBef>
            </a:pPr>
            <a:r>
              <a:rPr lang="en-US" sz="2400" dirty="0" smtClean="0"/>
              <a:t>Type: Reimbursement</a:t>
            </a:r>
          </a:p>
          <a:p>
            <a:pPr>
              <a:lnSpc>
                <a:spcPct val="80000"/>
              </a:lnSpc>
              <a:spcBef>
                <a:spcPts val="600"/>
              </a:spcBef>
            </a:pPr>
            <a:r>
              <a:rPr lang="en-US" sz="2400" dirty="0" smtClean="0"/>
              <a:t>Reporting Period: the beginning and end of the quarter </a:t>
            </a:r>
          </a:p>
          <a:p>
            <a:pPr>
              <a:lnSpc>
                <a:spcPct val="80000"/>
              </a:lnSpc>
              <a:spcBef>
                <a:spcPts val="600"/>
              </a:spcBef>
            </a:pPr>
            <a:r>
              <a:rPr lang="en-US" sz="2400" dirty="0" smtClean="0"/>
              <a:t>Final Request: Do not select ‘Yes’ unless this is your final quarterly Claim submission</a:t>
            </a:r>
          </a:p>
          <a:p>
            <a:pPr>
              <a:lnSpc>
                <a:spcPct val="80000"/>
              </a:lnSpc>
              <a:spcBef>
                <a:spcPts val="600"/>
              </a:spcBef>
            </a:pPr>
            <a:r>
              <a:rPr lang="en-US" sz="2400" dirty="0" smtClean="0"/>
              <a:t>Click ‘Save Form’</a:t>
            </a:r>
            <a:endParaRPr lang="en-US" sz="2400" dirty="0"/>
          </a:p>
        </p:txBody>
      </p:sp>
      <p:pic>
        <p:nvPicPr>
          <p:cNvPr id="4" name="Picture 3"/>
          <p:cNvPicPr>
            <a:picLocks noChangeAspect="1"/>
          </p:cNvPicPr>
          <p:nvPr/>
        </p:nvPicPr>
        <p:blipFill>
          <a:blip r:embed="rId3"/>
          <a:stretch>
            <a:fillRect/>
          </a:stretch>
        </p:blipFill>
        <p:spPr>
          <a:xfrm>
            <a:off x="902297" y="3740728"/>
            <a:ext cx="7339405" cy="2303232"/>
          </a:xfrm>
          <a:prstGeom prst="rect">
            <a:avLst/>
          </a:prstGeom>
          <a:ln>
            <a:solidFill>
              <a:schemeClr val="accent1"/>
            </a:solidFill>
          </a:ln>
        </p:spPr>
      </p:pic>
    </p:spTree>
    <p:extLst>
      <p:ext uri="{BB962C8B-B14F-4D97-AF65-F5344CB8AC3E}">
        <p14:creationId xmlns:p14="http://schemas.microsoft.com/office/powerpoint/2010/main" val="825174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 Claim </a:t>
            </a:r>
            <a:r>
              <a:rPr lang="en-US" sz="3200" i="1" dirty="0" smtClean="0"/>
              <a:t>(continued)</a:t>
            </a:r>
            <a:endParaRPr lang="en-US" sz="3200" i="1" dirty="0"/>
          </a:p>
        </p:txBody>
      </p:sp>
      <p:sp>
        <p:nvSpPr>
          <p:cNvPr id="3" name="Content Placeholder 2"/>
          <p:cNvSpPr>
            <a:spLocks noGrp="1"/>
          </p:cNvSpPr>
          <p:nvPr>
            <p:ph idx="1"/>
          </p:nvPr>
        </p:nvSpPr>
        <p:spPr/>
        <p:txBody>
          <a:bodyPr/>
          <a:lstStyle/>
          <a:p>
            <a:r>
              <a:rPr lang="en-US" sz="2400" dirty="0" smtClean="0"/>
              <a:t>Claim number is auto populated</a:t>
            </a:r>
          </a:p>
          <a:p>
            <a:r>
              <a:rPr lang="en-US" sz="2400" b="1" dirty="0" smtClean="0"/>
              <a:t>Reimbursement – </a:t>
            </a:r>
            <a:r>
              <a:rPr lang="en-US" sz="2400" dirty="0" smtClean="0"/>
              <a:t>enter quarterly expenses to be reimbursed and report local match</a:t>
            </a:r>
          </a:p>
          <a:p>
            <a:r>
              <a:rPr lang="en-US" sz="2400" b="1" dirty="0" smtClean="0"/>
              <a:t>Detail of Expenditures – </a:t>
            </a:r>
            <a:r>
              <a:rPr lang="en-US" sz="2400" dirty="0" smtClean="0"/>
              <a:t>describe the funds expended during the quarter</a:t>
            </a:r>
          </a:p>
          <a:p>
            <a:endParaRPr lang="en-US" sz="2400" dirty="0"/>
          </a:p>
        </p:txBody>
      </p:sp>
      <p:pic>
        <p:nvPicPr>
          <p:cNvPr id="4" name="Picture 3"/>
          <p:cNvPicPr>
            <a:picLocks noChangeAspect="1"/>
          </p:cNvPicPr>
          <p:nvPr/>
        </p:nvPicPr>
        <p:blipFill>
          <a:blip r:embed="rId3"/>
          <a:stretch>
            <a:fillRect/>
          </a:stretch>
        </p:blipFill>
        <p:spPr>
          <a:xfrm>
            <a:off x="454935" y="3675013"/>
            <a:ext cx="8074477" cy="2070693"/>
          </a:xfrm>
          <a:prstGeom prst="rect">
            <a:avLst/>
          </a:prstGeom>
        </p:spPr>
      </p:pic>
    </p:spTree>
    <p:extLst>
      <p:ext uri="{BB962C8B-B14F-4D97-AF65-F5344CB8AC3E}">
        <p14:creationId xmlns:p14="http://schemas.microsoft.com/office/powerpoint/2010/main" val="2667532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Reimbursement</a:t>
            </a:r>
            <a:endParaRPr lang="en-US" dirty="0"/>
          </a:p>
        </p:txBody>
      </p:sp>
      <p:pic>
        <p:nvPicPr>
          <p:cNvPr id="4" name="Content Placeholder 3"/>
          <p:cNvPicPr>
            <a:picLocks noGrp="1" noChangeAspect="1"/>
          </p:cNvPicPr>
          <p:nvPr>
            <p:ph idx="1"/>
          </p:nvPr>
        </p:nvPicPr>
        <p:blipFill>
          <a:blip r:embed="rId3"/>
          <a:stretch>
            <a:fillRect/>
          </a:stretch>
        </p:blipFill>
        <p:spPr>
          <a:xfrm>
            <a:off x="3619500" y="3592513"/>
            <a:ext cx="1905000" cy="590550"/>
          </a:xfrm>
        </p:spPr>
      </p:pic>
      <p:pic>
        <p:nvPicPr>
          <p:cNvPr id="5" name="Picture 4"/>
          <p:cNvPicPr>
            <a:picLocks noChangeAspect="1"/>
          </p:cNvPicPr>
          <p:nvPr/>
        </p:nvPicPr>
        <p:blipFill>
          <a:blip r:embed="rId4"/>
          <a:stretch>
            <a:fillRect/>
          </a:stretch>
        </p:blipFill>
        <p:spPr>
          <a:xfrm>
            <a:off x="163574" y="2703144"/>
            <a:ext cx="8882455" cy="3232474"/>
          </a:xfrm>
          <a:prstGeom prst="rect">
            <a:avLst/>
          </a:prstGeom>
          <a:ln>
            <a:solidFill>
              <a:schemeClr val="accent1"/>
            </a:solidFill>
          </a:ln>
        </p:spPr>
      </p:pic>
      <p:sp>
        <p:nvSpPr>
          <p:cNvPr id="3" name="TextBox 2"/>
          <p:cNvSpPr txBox="1"/>
          <p:nvPr/>
        </p:nvSpPr>
        <p:spPr>
          <a:xfrm>
            <a:off x="457200" y="1407542"/>
            <a:ext cx="4637314"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Click ‘Edit Reimbursement’</a:t>
            </a:r>
          </a:p>
          <a:p>
            <a:pPr marL="285750" indent="-285750">
              <a:buFont typeface="Arial" panose="020B0604020202020204" pitchFamily="34" charset="0"/>
              <a:buChar char="•"/>
            </a:pPr>
            <a:r>
              <a:rPr lang="en-US" sz="2400" dirty="0" smtClean="0"/>
              <a:t>Enter line item totals</a:t>
            </a:r>
          </a:p>
          <a:p>
            <a:pPr marL="285750" indent="-285750">
              <a:buFont typeface="Arial" panose="020B0604020202020204" pitchFamily="34" charset="0"/>
              <a:buChar char="•"/>
            </a:pPr>
            <a:r>
              <a:rPr lang="en-US" sz="2400" dirty="0" smtClean="0"/>
              <a:t>Click ‘Save Reimbursement’</a:t>
            </a:r>
            <a:endParaRPr lang="en-US" sz="2400" dirty="0"/>
          </a:p>
        </p:txBody>
      </p:sp>
    </p:spTree>
    <p:extLst>
      <p:ext uri="{BB962C8B-B14F-4D97-AF65-F5344CB8AC3E}">
        <p14:creationId xmlns:p14="http://schemas.microsoft.com/office/powerpoint/2010/main" val="2542388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to expect?</a:t>
            </a:r>
            <a:endParaRPr lang="en-US" dirty="0"/>
          </a:p>
        </p:txBody>
      </p:sp>
      <p:sp>
        <p:nvSpPr>
          <p:cNvPr id="3" name="Content Placeholder 2"/>
          <p:cNvSpPr>
            <a:spLocks noGrp="1"/>
          </p:cNvSpPr>
          <p:nvPr>
            <p:ph idx="1"/>
          </p:nvPr>
        </p:nvSpPr>
        <p:spPr/>
        <p:txBody>
          <a:bodyPr/>
          <a:lstStyle/>
          <a:p>
            <a:r>
              <a:rPr lang="en-US" dirty="0" smtClean="0"/>
              <a:t>Statement of Grant Award Package (“SOGA”)</a:t>
            </a:r>
          </a:p>
          <a:p>
            <a:r>
              <a:rPr lang="en-US" dirty="0" smtClean="0"/>
              <a:t>Conditions and Requirements of Grant Program</a:t>
            </a:r>
          </a:p>
          <a:p>
            <a:r>
              <a:rPr lang="en-US" dirty="0" smtClean="0"/>
              <a:t>Documentation Retention</a:t>
            </a:r>
          </a:p>
          <a:p>
            <a:r>
              <a:rPr lang="en-US" dirty="0" smtClean="0"/>
              <a:t>Reporting Requirements</a:t>
            </a:r>
          </a:p>
          <a:p>
            <a:r>
              <a:rPr lang="en-US" dirty="0" smtClean="0"/>
              <a:t>Online Grants Management System (OGMS) items including claims, status reports, encumbrances, and contract amendments</a:t>
            </a:r>
          </a:p>
          <a:p>
            <a:r>
              <a:rPr lang="en-US" dirty="0" smtClean="0"/>
              <a:t>DCJS Contacts</a:t>
            </a:r>
            <a:endParaRPr lang="en-US" dirty="0"/>
          </a:p>
        </p:txBody>
      </p:sp>
    </p:spTree>
    <p:extLst>
      <p:ext uri="{BB962C8B-B14F-4D97-AF65-F5344CB8AC3E}">
        <p14:creationId xmlns:p14="http://schemas.microsoft.com/office/powerpoint/2010/main" val="3701183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a:t>
            </a:r>
            <a:r>
              <a:rPr lang="en-US" sz="3200" i="1" dirty="0" smtClean="0"/>
              <a:t>(continued)</a:t>
            </a:r>
            <a:endParaRPr lang="en-US" sz="3200" i="1" dirty="0"/>
          </a:p>
        </p:txBody>
      </p:sp>
      <p:sp>
        <p:nvSpPr>
          <p:cNvPr id="6" name="Content Placeholder 5"/>
          <p:cNvSpPr>
            <a:spLocks noGrp="1"/>
          </p:cNvSpPr>
          <p:nvPr>
            <p:ph idx="1"/>
          </p:nvPr>
        </p:nvSpPr>
        <p:spPr/>
        <p:txBody>
          <a:bodyPr/>
          <a:lstStyle/>
          <a:p>
            <a:r>
              <a:rPr lang="en-US" smtClean="0"/>
              <a:t>‘Match Percentage’ will be calculated after the form </a:t>
            </a:r>
            <a:br>
              <a:rPr lang="en-US" smtClean="0"/>
            </a:br>
            <a:r>
              <a:rPr lang="en-US" smtClean="0"/>
              <a:t>has been saved</a:t>
            </a:r>
          </a:p>
          <a:p>
            <a:r>
              <a:rPr lang="en-US" smtClean="0"/>
              <a:t>Match can be met anytime through the grant year</a:t>
            </a:r>
            <a:endParaRPr lang="en-US" dirty="0"/>
          </a:p>
        </p:txBody>
      </p:sp>
      <p:pic>
        <p:nvPicPr>
          <p:cNvPr id="7" name="Content Placeholder 3"/>
          <p:cNvPicPr>
            <a:picLocks noChangeAspect="1"/>
          </p:cNvPicPr>
          <p:nvPr/>
        </p:nvPicPr>
        <p:blipFill>
          <a:blip r:embed="rId3"/>
          <a:stretch>
            <a:fillRect/>
          </a:stretch>
        </p:blipFill>
        <p:spPr>
          <a:xfrm>
            <a:off x="457200" y="2997704"/>
            <a:ext cx="8229600" cy="2808867"/>
          </a:xfrm>
          <a:prstGeom prst="rect">
            <a:avLst/>
          </a:prstGeom>
          <a:ln>
            <a:solidFill>
              <a:schemeClr val="accent1"/>
            </a:solidFill>
          </a:ln>
        </p:spPr>
      </p:pic>
      <p:sp>
        <p:nvSpPr>
          <p:cNvPr id="8" name="Down Arrow 7"/>
          <p:cNvSpPr/>
          <p:nvPr/>
        </p:nvSpPr>
        <p:spPr>
          <a:xfrm rot="18812071">
            <a:off x="7581900" y="2787830"/>
            <a:ext cx="495300" cy="749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442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Detail of Expenditures</a:t>
            </a:r>
            <a:endParaRPr lang="en-US" dirty="0"/>
          </a:p>
        </p:txBody>
      </p:sp>
      <p:sp>
        <p:nvSpPr>
          <p:cNvPr id="9" name="Content Placeholder 8"/>
          <p:cNvSpPr>
            <a:spLocks noGrp="1"/>
          </p:cNvSpPr>
          <p:nvPr>
            <p:ph idx="1"/>
          </p:nvPr>
        </p:nvSpPr>
        <p:spPr>
          <a:xfrm>
            <a:off x="457200" y="1407542"/>
            <a:ext cx="8229600" cy="4769421"/>
          </a:xfrm>
        </p:spPr>
        <p:txBody>
          <a:bodyPr/>
          <a:lstStyle/>
          <a:p>
            <a:r>
              <a:rPr lang="en-US" sz="2400" dirty="0"/>
              <a:t>Must correspond with the expenditures reported in the reimbursement section</a:t>
            </a:r>
          </a:p>
          <a:p>
            <a:endParaRPr lang="en-US" sz="2400" dirty="0"/>
          </a:p>
        </p:txBody>
      </p:sp>
      <p:pic>
        <p:nvPicPr>
          <p:cNvPr id="6" name="Picture 5"/>
          <p:cNvPicPr>
            <a:picLocks noChangeAspect="1"/>
          </p:cNvPicPr>
          <p:nvPr/>
        </p:nvPicPr>
        <p:blipFill>
          <a:blip r:embed="rId3"/>
          <a:stretch>
            <a:fillRect/>
          </a:stretch>
        </p:blipFill>
        <p:spPr>
          <a:xfrm>
            <a:off x="188663" y="4006898"/>
            <a:ext cx="8846008" cy="1883872"/>
          </a:xfrm>
          <a:prstGeom prst="rect">
            <a:avLst/>
          </a:prstGeom>
          <a:ln>
            <a:solidFill>
              <a:schemeClr val="accent1"/>
            </a:solidFill>
          </a:ln>
        </p:spPr>
      </p:pic>
      <p:sp>
        <p:nvSpPr>
          <p:cNvPr id="7" name="Down Arrow 6"/>
          <p:cNvSpPr/>
          <p:nvPr/>
        </p:nvSpPr>
        <p:spPr>
          <a:xfrm>
            <a:off x="8202168" y="4184319"/>
            <a:ext cx="484632" cy="641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457200" y="2079563"/>
            <a:ext cx="8059003" cy="1638300"/>
          </a:xfrm>
          <a:prstGeom prst="rect">
            <a:avLst/>
          </a:prstGeom>
        </p:spPr>
      </p:pic>
      <p:sp>
        <p:nvSpPr>
          <p:cNvPr id="5" name="Down Arrow 4"/>
          <p:cNvSpPr/>
          <p:nvPr/>
        </p:nvSpPr>
        <p:spPr>
          <a:xfrm rot="5400000">
            <a:off x="3958715" y="2984313"/>
            <a:ext cx="406561" cy="6494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9973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 of Expenditures </a:t>
            </a:r>
            <a:r>
              <a:rPr lang="en-US" sz="3200" i="1" dirty="0" smtClean="0"/>
              <a:t>(continued)</a:t>
            </a:r>
            <a:endParaRPr lang="en-US" sz="3200" i="1" dirty="0"/>
          </a:p>
        </p:txBody>
      </p:sp>
      <p:sp>
        <p:nvSpPr>
          <p:cNvPr id="3" name="Content Placeholder 2"/>
          <p:cNvSpPr>
            <a:spLocks noGrp="1"/>
          </p:cNvSpPr>
          <p:nvPr>
            <p:ph idx="1"/>
          </p:nvPr>
        </p:nvSpPr>
        <p:spPr>
          <a:xfrm>
            <a:off x="457200" y="1587500"/>
            <a:ext cx="8382000" cy="4589463"/>
          </a:xfrm>
        </p:spPr>
        <p:txBody>
          <a:bodyPr/>
          <a:lstStyle/>
          <a:p>
            <a:pPr>
              <a:spcBef>
                <a:spcPts val="0"/>
              </a:spcBef>
            </a:pPr>
            <a:r>
              <a:rPr lang="en-US" sz="2400" dirty="0" smtClean="0"/>
              <a:t>‘Personnel Expenditures’ should include salary and fringe benefits</a:t>
            </a:r>
          </a:p>
          <a:p>
            <a:pPr>
              <a:spcBef>
                <a:spcPts val="0"/>
              </a:spcBef>
            </a:pPr>
            <a:r>
              <a:rPr lang="en-US" sz="2400" dirty="0" smtClean="0"/>
              <a:t>‘Description’: Employee’s name </a:t>
            </a:r>
          </a:p>
          <a:p>
            <a:pPr lvl="1">
              <a:spcBef>
                <a:spcPts val="0"/>
              </a:spcBef>
            </a:pPr>
            <a:r>
              <a:rPr lang="en-US" sz="2000" dirty="0" smtClean="0"/>
              <a:t>If more than one employee on a grant, include the school</a:t>
            </a:r>
          </a:p>
          <a:p>
            <a:pPr>
              <a:spcBef>
                <a:spcPts val="0"/>
              </a:spcBef>
            </a:pPr>
            <a:r>
              <a:rPr lang="en-US" sz="2400" dirty="0" smtClean="0"/>
              <a:t>Expenses should be broken down between Special and local match if applicable.</a:t>
            </a:r>
          </a:p>
          <a:p>
            <a:pPr>
              <a:spcBef>
                <a:spcPts val="0"/>
              </a:spcBef>
            </a:pPr>
            <a:endParaRPr lang="en-US" sz="2400" dirty="0" smtClean="0"/>
          </a:p>
        </p:txBody>
      </p:sp>
      <p:pic>
        <p:nvPicPr>
          <p:cNvPr id="4" name="Picture 3"/>
          <p:cNvPicPr>
            <a:picLocks noChangeAspect="1"/>
          </p:cNvPicPr>
          <p:nvPr/>
        </p:nvPicPr>
        <p:blipFill>
          <a:blip r:embed="rId3"/>
          <a:stretch>
            <a:fillRect/>
          </a:stretch>
        </p:blipFill>
        <p:spPr>
          <a:xfrm>
            <a:off x="1175558" y="3413631"/>
            <a:ext cx="6792884" cy="2510413"/>
          </a:xfrm>
          <a:prstGeom prst="rect">
            <a:avLst/>
          </a:prstGeom>
          <a:ln>
            <a:solidFill>
              <a:schemeClr val="accent1"/>
            </a:solidFill>
          </a:ln>
        </p:spPr>
      </p:pic>
    </p:spTree>
    <p:extLst>
      <p:ext uri="{BB962C8B-B14F-4D97-AF65-F5344CB8AC3E}">
        <p14:creationId xmlns:p14="http://schemas.microsoft.com/office/powerpoint/2010/main" val="600754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Supporting Documentation</a:t>
            </a:r>
            <a:endParaRPr lang="en-US" dirty="0"/>
          </a:p>
        </p:txBody>
      </p:sp>
      <p:pic>
        <p:nvPicPr>
          <p:cNvPr id="4" name="Content Placeholder 3"/>
          <p:cNvPicPr>
            <a:picLocks noGrp="1" noChangeAspect="1"/>
          </p:cNvPicPr>
          <p:nvPr>
            <p:ph idx="1"/>
          </p:nvPr>
        </p:nvPicPr>
        <p:blipFill>
          <a:blip r:embed="rId3"/>
          <a:stretch>
            <a:fillRect/>
          </a:stretch>
        </p:blipFill>
        <p:spPr>
          <a:xfrm>
            <a:off x="457200" y="1407542"/>
            <a:ext cx="7984084" cy="3571827"/>
          </a:xfrm>
          <a:prstGeom prst="rect">
            <a:avLst/>
          </a:prstGeom>
        </p:spPr>
      </p:pic>
    </p:spTree>
    <p:extLst>
      <p:ext uri="{BB962C8B-B14F-4D97-AF65-F5344CB8AC3E}">
        <p14:creationId xmlns:p14="http://schemas.microsoft.com/office/powerpoint/2010/main" val="2234449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OGMS Claim Certification Form</a:t>
            </a:r>
            <a:endParaRPr lang="en-US" dirty="0"/>
          </a:p>
        </p:txBody>
      </p:sp>
      <p:pic>
        <p:nvPicPr>
          <p:cNvPr id="4" name="Content Placeholder 3"/>
          <p:cNvPicPr>
            <a:picLocks noGrp="1" noChangeAspect="1"/>
          </p:cNvPicPr>
          <p:nvPr>
            <p:ph idx="1"/>
          </p:nvPr>
        </p:nvPicPr>
        <p:blipFill>
          <a:blip r:embed="rId3"/>
          <a:stretch>
            <a:fillRect/>
          </a:stretch>
        </p:blipFill>
        <p:spPr>
          <a:xfrm>
            <a:off x="2276379" y="1310185"/>
            <a:ext cx="4334367" cy="4866778"/>
          </a:xfrm>
          <a:prstGeom prst="rect">
            <a:avLst/>
          </a:prstGeom>
        </p:spPr>
      </p:pic>
    </p:spTree>
    <p:extLst>
      <p:ext uri="{BB962C8B-B14F-4D97-AF65-F5344CB8AC3E}">
        <p14:creationId xmlns:p14="http://schemas.microsoft.com/office/powerpoint/2010/main" val="513412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Submitting the Claim</a:t>
            </a:r>
            <a:endParaRPr lang="en-US" dirty="0"/>
          </a:p>
        </p:txBody>
      </p:sp>
      <p:sp>
        <p:nvSpPr>
          <p:cNvPr id="3" name="Content Placeholder 2"/>
          <p:cNvSpPr>
            <a:spLocks noGrp="1"/>
          </p:cNvSpPr>
          <p:nvPr>
            <p:ph idx="1"/>
          </p:nvPr>
        </p:nvSpPr>
        <p:spPr/>
        <p:txBody>
          <a:bodyPr/>
          <a:lstStyle/>
          <a:p>
            <a:r>
              <a:rPr lang="en-US" smtClean="0"/>
              <a:t>‘Preview Claim’ to verify the amounts in both sections are inline</a:t>
            </a:r>
          </a:p>
          <a:p>
            <a:r>
              <a:rPr lang="en-US" smtClean="0"/>
              <a:t>Submit Claim</a:t>
            </a:r>
          </a:p>
          <a:p>
            <a:r>
              <a:rPr lang="en-US" smtClean="0"/>
              <a:t>You are not able to delete a claim but can withdraw</a:t>
            </a:r>
            <a:endParaRPr lang="en-US" dirty="0" smtClean="0"/>
          </a:p>
        </p:txBody>
      </p:sp>
      <p:pic>
        <p:nvPicPr>
          <p:cNvPr id="5" name="Picture 4"/>
          <p:cNvPicPr>
            <a:picLocks noChangeAspect="1"/>
          </p:cNvPicPr>
          <p:nvPr/>
        </p:nvPicPr>
        <p:blipFill>
          <a:blip r:embed="rId3"/>
          <a:stretch>
            <a:fillRect/>
          </a:stretch>
        </p:blipFill>
        <p:spPr>
          <a:xfrm>
            <a:off x="584407" y="3579481"/>
            <a:ext cx="7768022" cy="1992103"/>
          </a:xfrm>
          <a:prstGeom prst="rect">
            <a:avLst/>
          </a:prstGeom>
        </p:spPr>
      </p:pic>
    </p:spTree>
    <p:extLst>
      <p:ext uri="{BB962C8B-B14F-4D97-AF65-F5344CB8AC3E}">
        <p14:creationId xmlns:p14="http://schemas.microsoft.com/office/powerpoint/2010/main" val="3126083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the Claim </a:t>
            </a:r>
            <a:r>
              <a:rPr lang="en-US" sz="3200" i="1" dirty="0" smtClean="0"/>
              <a:t>(continued)</a:t>
            </a:r>
            <a:endParaRPr lang="en-US" sz="3200" i="1" dirty="0"/>
          </a:p>
        </p:txBody>
      </p:sp>
      <p:sp>
        <p:nvSpPr>
          <p:cNvPr id="3" name="Content Placeholder 2"/>
          <p:cNvSpPr>
            <a:spLocks noGrp="1"/>
          </p:cNvSpPr>
          <p:nvPr>
            <p:ph sz="half" idx="1"/>
          </p:nvPr>
        </p:nvSpPr>
        <p:spPr/>
        <p:txBody>
          <a:bodyPr/>
          <a:lstStyle/>
          <a:p>
            <a:endParaRPr lang="en-US" smtClean="0"/>
          </a:p>
          <a:p>
            <a:endParaRPr lang="en-US" smtClean="0"/>
          </a:p>
          <a:p>
            <a:endParaRPr lang="en-US" smtClean="0"/>
          </a:p>
          <a:p>
            <a:endParaRPr lang="en-US" smtClean="0"/>
          </a:p>
          <a:p>
            <a:endParaRPr lang="en-US" smtClean="0"/>
          </a:p>
          <a:p>
            <a:r>
              <a:rPr lang="en-US" smtClean="0"/>
              <a:t>Claim has been submitted</a:t>
            </a:r>
            <a:endParaRPr lang="en-US" dirty="0"/>
          </a:p>
        </p:txBody>
      </p:sp>
      <p:sp>
        <p:nvSpPr>
          <p:cNvPr id="5" name="Content Placeholder 4"/>
          <p:cNvSpPr>
            <a:spLocks noGrp="1"/>
          </p:cNvSpPr>
          <p:nvPr>
            <p:ph sz="half" idx="2"/>
          </p:nvPr>
        </p:nvSpPr>
        <p:spPr/>
        <p:txBody>
          <a:bodyPr/>
          <a:lstStyle/>
          <a:p>
            <a:r>
              <a:rPr lang="en-US" dirty="0" smtClean="0"/>
              <a:t>Verify you wish to submit the claim</a:t>
            </a:r>
          </a:p>
          <a:p>
            <a:endParaRPr lang="en-US" dirty="0"/>
          </a:p>
        </p:txBody>
      </p:sp>
      <p:pic>
        <p:nvPicPr>
          <p:cNvPr id="4" name="Picture 3"/>
          <p:cNvPicPr>
            <a:picLocks noChangeAspect="1"/>
          </p:cNvPicPr>
          <p:nvPr/>
        </p:nvPicPr>
        <p:blipFill>
          <a:blip r:embed="rId3"/>
          <a:stretch>
            <a:fillRect/>
          </a:stretch>
        </p:blipFill>
        <p:spPr>
          <a:xfrm>
            <a:off x="368795" y="1699758"/>
            <a:ext cx="4058630" cy="1546427"/>
          </a:xfrm>
          <a:prstGeom prst="rect">
            <a:avLst/>
          </a:prstGeom>
          <a:ln>
            <a:solidFill>
              <a:schemeClr val="accent1"/>
            </a:solidFill>
          </a:ln>
        </p:spPr>
      </p:pic>
      <p:pic>
        <p:nvPicPr>
          <p:cNvPr id="7" name="Picture 6"/>
          <p:cNvPicPr>
            <a:picLocks noChangeAspect="1"/>
          </p:cNvPicPr>
          <p:nvPr/>
        </p:nvPicPr>
        <p:blipFill>
          <a:blip r:embed="rId4"/>
          <a:stretch>
            <a:fillRect/>
          </a:stretch>
        </p:blipFill>
        <p:spPr>
          <a:xfrm>
            <a:off x="4390257" y="4531486"/>
            <a:ext cx="4474413" cy="1310747"/>
          </a:xfrm>
          <a:prstGeom prst="rect">
            <a:avLst/>
          </a:prstGeom>
          <a:ln>
            <a:solidFill>
              <a:schemeClr val="accent1"/>
            </a:solidFill>
          </a:ln>
        </p:spPr>
      </p:pic>
      <p:cxnSp>
        <p:nvCxnSpPr>
          <p:cNvPr id="8" name="Straight Connector 7"/>
          <p:cNvCxnSpPr/>
          <p:nvPr/>
        </p:nvCxnSpPr>
        <p:spPr>
          <a:xfrm>
            <a:off x="856034" y="3887472"/>
            <a:ext cx="743193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9206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Starting a Status Report</a:t>
            </a:r>
            <a:endParaRPr lang="en-US" dirty="0"/>
          </a:p>
        </p:txBody>
      </p:sp>
      <p:sp>
        <p:nvSpPr>
          <p:cNvPr id="8" name="Content Placeholder 7"/>
          <p:cNvSpPr>
            <a:spLocks noGrp="1"/>
          </p:cNvSpPr>
          <p:nvPr>
            <p:ph sz="half" idx="1"/>
          </p:nvPr>
        </p:nvSpPr>
        <p:spPr/>
        <p:txBody>
          <a:bodyPr/>
          <a:lstStyle/>
          <a:p>
            <a:endParaRPr lang="en-US"/>
          </a:p>
        </p:txBody>
      </p:sp>
      <p:sp>
        <p:nvSpPr>
          <p:cNvPr id="11" name="Content Placeholder 10"/>
          <p:cNvSpPr>
            <a:spLocks noGrp="1"/>
          </p:cNvSpPr>
          <p:nvPr>
            <p:ph sz="half" idx="2"/>
          </p:nvPr>
        </p:nvSpPr>
        <p:spPr>
          <a:xfrm>
            <a:off x="4900935" y="1597981"/>
            <a:ext cx="3983347" cy="4578982"/>
          </a:xfrm>
        </p:spPr>
        <p:txBody>
          <a:bodyPr/>
          <a:lstStyle/>
          <a:p>
            <a:r>
              <a:rPr lang="en-US" dirty="0" smtClean="0"/>
              <a:t> Choose ‘Status Reports’ from the components list.</a:t>
            </a:r>
          </a:p>
          <a:p>
            <a:r>
              <a:rPr lang="en-US" dirty="0" smtClean="0"/>
              <a:t>Click ‘Add Status Report’ on the right side of the screen.</a:t>
            </a:r>
          </a:p>
          <a:p>
            <a:endParaRPr lang="en-US" dirty="0"/>
          </a:p>
        </p:txBody>
      </p:sp>
      <p:pic>
        <p:nvPicPr>
          <p:cNvPr id="3" name="Picture 2"/>
          <p:cNvPicPr>
            <a:picLocks noChangeAspect="1"/>
          </p:cNvPicPr>
          <p:nvPr/>
        </p:nvPicPr>
        <p:blipFill>
          <a:blip r:embed="rId3"/>
          <a:stretch>
            <a:fillRect/>
          </a:stretch>
        </p:blipFill>
        <p:spPr>
          <a:xfrm>
            <a:off x="259717" y="1207722"/>
            <a:ext cx="4448175" cy="4875529"/>
          </a:xfrm>
          <a:prstGeom prst="rect">
            <a:avLst/>
          </a:prstGeom>
        </p:spPr>
      </p:pic>
      <p:sp>
        <p:nvSpPr>
          <p:cNvPr id="12" name="Down Arrow 11"/>
          <p:cNvSpPr/>
          <p:nvPr/>
        </p:nvSpPr>
        <p:spPr>
          <a:xfrm rot="5400000">
            <a:off x="1686871" y="2526211"/>
            <a:ext cx="244823" cy="423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stretch>
            <a:fillRect/>
          </a:stretch>
        </p:blipFill>
        <p:spPr>
          <a:xfrm>
            <a:off x="5425767" y="3807725"/>
            <a:ext cx="2863267" cy="892073"/>
          </a:xfrm>
          <a:prstGeom prst="rect">
            <a:avLst/>
          </a:prstGeom>
        </p:spPr>
      </p:pic>
    </p:spTree>
    <p:extLst>
      <p:ext uri="{BB962C8B-B14F-4D97-AF65-F5344CB8AC3E}">
        <p14:creationId xmlns:p14="http://schemas.microsoft.com/office/powerpoint/2010/main" val="4279112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 Status Report </a:t>
            </a:r>
            <a:r>
              <a:rPr lang="en-US" sz="3200" i="1" dirty="0" smtClean="0"/>
              <a:t>(continued)</a:t>
            </a:r>
            <a:r>
              <a:rPr lang="en-US" dirty="0" smtClean="0"/>
              <a:t>	</a:t>
            </a:r>
            <a:endParaRPr lang="en-US" dirty="0"/>
          </a:p>
        </p:txBody>
      </p:sp>
      <p:sp>
        <p:nvSpPr>
          <p:cNvPr id="3" name="Content Placeholder 2"/>
          <p:cNvSpPr>
            <a:spLocks noGrp="1"/>
          </p:cNvSpPr>
          <p:nvPr>
            <p:ph idx="1"/>
          </p:nvPr>
        </p:nvSpPr>
        <p:spPr>
          <a:xfrm>
            <a:off x="457200" y="1511300"/>
            <a:ext cx="8407400" cy="4665663"/>
          </a:xfrm>
        </p:spPr>
        <p:txBody>
          <a:bodyPr/>
          <a:lstStyle/>
          <a:p>
            <a:r>
              <a:rPr lang="en-US" sz="2400" dirty="0" smtClean="0"/>
              <a:t>The Status Report will auto populate</a:t>
            </a:r>
          </a:p>
          <a:p>
            <a:r>
              <a:rPr lang="en-US" sz="2400" dirty="0" smtClean="0"/>
              <a:t>Sub-Type: “Quarterly Report”</a:t>
            </a:r>
          </a:p>
          <a:p>
            <a:r>
              <a:rPr lang="en-US" sz="2400" dirty="0" smtClean="0"/>
              <a:t>Enter the report dates for the reporting period, e.g., start date: 01-1-22 end date: 03-31-22 (see the reporting schedule for appropriate reporting period dates)</a:t>
            </a:r>
          </a:p>
          <a:p>
            <a:endParaRPr lang="en-US" sz="2400" dirty="0"/>
          </a:p>
        </p:txBody>
      </p:sp>
      <p:pic>
        <p:nvPicPr>
          <p:cNvPr id="4" name="Picture 3"/>
          <p:cNvPicPr>
            <a:picLocks noChangeAspect="1"/>
          </p:cNvPicPr>
          <p:nvPr/>
        </p:nvPicPr>
        <p:blipFill>
          <a:blip r:embed="rId3"/>
          <a:stretch>
            <a:fillRect/>
          </a:stretch>
        </p:blipFill>
        <p:spPr>
          <a:xfrm>
            <a:off x="0" y="3402842"/>
            <a:ext cx="9108175" cy="2517707"/>
          </a:xfrm>
          <a:prstGeom prst="rect">
            <a:avLst/>
          </a:prstGeom>
        </p:spPr>
      </p:pic>
    </p:spTree>
    <p:extLst>
      <p:ext uri="{BB962C8B-B14F-4D97-AF65-F5344CB8AC3E}">
        <p14:creationId xmlns:p14="http://schemas.microsoft.com/office/powerpoint/2010/main" val="1607278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Accessing Performance Management Tool “PMT” Reports for required Status Reports</a:t>
            </a:r>
            <a:endParaRPr lang="en-US" sz="3600" dirty="0"/>
          </a:p>
        </p:txBody>
      </p:sp>
      <p:sp>
        <p:nvSpPr>
          <p:cNvPr id="3" name="Content Placeholder 2"/>
          <p:cNvSpPr>
            <a:spLocks noGrp="1"/>
          </p:cNvSpPr>
          <p:nvPr>
            <p:ph idx="1"/>
          </p:nvPr>
        </p:nvSpPr>
        <p:spPr/>
        <p:txBody>
          <a:bodyPr/>
          <a:lstStyle/>
          <a:p>
            <a:r>
              <a:rPr lang="en-US" sz="2000" dirty="0" smtClean="0"/>
              <a:t>Once your grant is awarded and before the first reporting period DCJS staff will register you in the OJP BJA reporting system at </a:t>
            </a:r>
            <a:r>
              <a:rPr lang="en-US" sz="2000" dirty="0" smtClean="0">
                <a:hlinkClick r:id="rId3"/>
              </a:rPr>
              <a:t>https://ojpsso.ojp.gov/</a:t>
            </a:r>
            <a:endParaRPr lang="en-US" sz="2000" dirty="0" smtClean="0"/>
          </a:p>
          <a:p>
            <a:endParaRPr lang="en-US" sz="2000" dirty="0" smtClean="0"/>
          </a:p>
          <a:p>
            <a:endParaRPr lang="en-US" sz="2000" dirty="0"/>
          </a:p>
        </p:txBody>
      </p:sp>
      <p:pic>
        <p:nvPicPr>
          <p:cNvPr id="4" name="Picture 3"/>
          <p:cNvPicPr>
            <a:picLocks noChangeAspect="1"/>
          </p:cNvPicPr>
          <p:nvPr/>
        </p:nvPicPr>
        <p:blipFill>
          <a:blip r:embed="rId4"/>
          <a:stretch>
            <a:fillRect/>
          </a:stretch>
        </p:blipFill>
        <p:spPr>
          <a:xfrm>
            <a:off x="2277684" y="2364442"/>
            <a:ext cx="4588632" cy="3908055"/>
          </a:xfrm>
          <a:prstGeom prst="rect">
            <a:avLst/>
          </a:prstGeom>
        </p:spPr>
      </p:pic>
    </p:spTree>
    <p:extLst>
      <p:ext uri="{BB962C8B-B14F-4D97-AF65-F5344CB8AC3E}">
        <p14:creationId xmlns:p14="http://schemas.microsoft.com/office/powerpoint/2010/main" val="212549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Award Package</a:t>
            </a:r>
            <a:endParaRPr lang="en-US" dirty="0"/>
          </a:p>
        </p:txBody>
      </p:sp>
      <p:sp>
        <p:nvSpPr>
          <p:cNvPr id="3" name="Content Placeholder 2"/>
          <p:cNvSpPr>
            <a:spLocks noGrp="1"/>
          </p:cNvSpPr>
          <p:nvPr>
            <p:ph idx="1"/>
          </p:nvPr>
        </p:nvSpPr>
        <p:spPr>
          <a:xfrm>
            <a:off x="457200" y="1407542"/>
            <a:ext cx="8229600" cy="4769421"/>
          </a:xfrm>
        </p:spPr>
        <p:txBody>
          <a:bodyPr/>
          <a:lstStyle/>
          <a:p>
            <a:r>
              <a:rPr lang="en-US" dirty="0" smtClean="0"/>
              <a:t>Acceptance of the grant award constitutes its agreement that the grantee assumes full responsibility for the management of all aspects of the grant and the activities funded by the grant. </a:t>
            </a:r>
          </a:p>
          <a:p>
            <a:r>
              <a:rPr lang="en-US" dirty="0" smtClean="0"/>
              <a:t>By signing the Statement of Grant Award/Acceptance, the grantee agrees to comply with all the special conditions outlined.</a:t>
            </a:r>
          </a:p>
          <a:p>
            <a:r>
              <a:rPr lang="en-US" dirty="0" smtClean="0"/>
              <a:t>Contains the Statement of Grant Award (SOGA).</a:t>
            </a:r>
          </a:p>
          <a:p>
            <a:r>
              <a:rPr lang="en-US" dirty="0" smtClean="0"/>
              <a:t>The signed SOGA should be sent to the DCJS grants administration division as outlined in the award package (please copy your grant monitor on the email).</a:t>
            </a:r>
            <a:endParaRPr lang="en-US" dirty="0"/>
          </a:p>
        </p:txBody>
      </p:sp>
    </p:spTree>
    <p:extLst>
      <p:ext uri="{BB962C8B-B14F-4D97-AF65-F5344CB8AC3E}">
        <p14:creationId xmlns:p14="http://schemas.microsoft.com/office/powerpoint/2010/main" val="2971336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Status Report</a:t>
            </a:r>
            <a:endParaRPr lang="en-US" dirty="0"/>
          </a:p>
        </p:txBody>
      </p:sp>
      <p:pic>
        <p:nvPicPr>
          <p:cNvPr id="4" name="Content Placeholder 3"/>
          <p:cNvPicPr>
            <a:picLocks noGrp="1" noChangeAspect="1"/>
          </p:cNvPicPr>
          <p:nvPr>
            <p:ph idx="1"/>
          </p:nvPr>
        </p:nvPicPr>
        <p:blipFill>
          <a:blip r:embed="rId3"/>
          <a:stretch>
            <a:fillRect/>
          </a:stretch>
        </p:blipFill>
        <p:spPr>
          <a:xfrm>
            <a:off x="300251" y="2470246"/>
            <a:ext cx="8543497" cy="2036222"/>
          </a:xfrm>
          <a:prstGeom prst="rect">
            <a:avLst/>
          </a:prstGeom>
        </p:spPr>
      </p:pic>
    </p:spTree>
    <p:extLst>
      <p:ext uri="{BB962C8B-B14F-4D97-AF65-F5344CB8AC3E}">
        <p14:creationId xmlns:p14="http://schemas.microsoft.com/office/powerpoint/2010/main" val="3052260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Encumbrances</a:t>
            </a:r>
            <a:endParaRPr lang="en-US" dirty="0"/>
          </a:p>
        </p:txBody>
      </p:sp>
      <p:sp>
        <p:nvSpPr>
          <p:cNvPr id="4" name="Content Placeholder 3"/>
          <p:cNvSpPr>
            <a:spLocks noGrp="1"/>
          </p:cNvSpPr>
          <p:nvPr>
            <p:ph sz="half" idx="2"/>
          </p:nvPr>
        </p:nvSpPr>
        <p:spPr>
          <a:xfrm>
            <a:off x="4629150" y="1597981"/>
            <a:ext cx="3841750" cy="4578982"/>
          </a:xfrm>
        </p:spPr>
        <p:txBody>
          <a:bodyPr/>
          <a:lstStyle/>
          <a:p>
            <a:r>
              <a:rPr lang="en-US" sz="2400" dirty="0" smtClean="0"/>
              <a:t>Encumbrances are actions that need to be taken before you can implement the project or submit a claim. </a:t>
            </a:r>
            <a:endParaRPr lang="en-US" sz="2400" dirty="0"/>
          </a:p>
        </p:txBody>
      </p:sp>
      <p:pic>
        <p:nvPicPr>
          <p:cNvPr id="5" name="Content Placeholder 4"/>
          <p:cNvPicPr>
            <a:picLocks noGrp="1" noChangeAspect="1"/>
          </p:cNvPicPr>
          <p:nvPr>
            <p:ph sz="half" idx="1"/>
          </p:nvPr>
        </p:nvPicPr>
        <p:blipFill>
          <a:blip r:embed="rId3"/>
          <a:stretch>
            <a:fillRect/>
          </a:stretch>
        </p:blipFill>
        <p:spPr>
          <a:xfrm>
            <a:off x="452438" y="1407542"/>
            <a:ext cx="4062412" cy="4521345"/>
          </a:xfrm>
          <a:prstGeom prst="rect">
            <a:avLst/>
          </a:prstGeom>
          <a:ln>
            <a:solidFill>
              <a:schemeClr val="accent1">
                <a:lumMod val="75000"/>
              </a:schemeClr>
            </a:solidFill>
          </a:ln>
        </p:spPr>
      </p:pic>
      <p:sp>
        <p:nvSpPr>
          <p:cNvPr id="6" name="Down Arrow 5"/>
          <p:cNvSpPr/>
          <p:nvPr/>
        </p:nvSpPr>
        <p:spPr>
          <a:xfrm rot="5400000">
            <a:off x="1756076" y="4246838"/>
            <a:ext cx="244823" cy="423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2602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Encumbrances </a:t>
            </a:r>
            <a:r>
              <a:rPr lang="en-US" sz="3200" i="1" dirty="0" smtClean="0"/>
              <a:t>(continued)</a:t>
            </a:r>
            <a:endParaRPr lang="en-US" sz="3200" i="1" dirty="0"/>
          </a:p>
        </p:txBody>
      </p:sp>
      <p:sp>
        <p:nvSpPr>
          <p:cNvPr id="3" name="Content Placeholder 2"/>
          <p:cNvSpPr>
            <a:spLocks noGrp="1"/>
          </p:cNvSpPr>
          <p:nvPr>
            <p:ph sz="half" idx="1"/>
          </p:nvPr>
        </p:nvSpPr>
        <p:spPr/>
        <p:txBody>
          <a:bodyPr/>
          <a:lstStyle/>
          <a:p>
            <a:r>
              <a:rPr lang="en-US" dirty="0" smtClean="0"/>
              <a:t>Status will let you know if it’s been completed</a:t>
            </a:r>
          </a:p>
          <a:p>
            <a:r>
              <a:rPr lang="en-US" dirty="0" smtClean="0"/>
              <a:t>Compliance Date will tell you when it was approved</a:t>
            </a:r>
          </a:p>
          <a:p>
            <a:r>
              <a:rPr lang="en-US" dirty="0" smtClean="0"/>
              <a:t>Description will tell you what needs to be done</a:t>
            </a:r>
            <a:endParaRPr lang="en-US" dirty="0" smtClean="0"/>
          </a:p>
        </p:txBody>
      </p:sp>
      <p:sp>
        <p:nvSpPr>
          <p:cNvPr id="4" name="Content Placeholder 3"/>
          <p:cNvSpPr>
            <a:spLocks noGrp="1"/>
          </p:cNvSpPr>
          <p:nvPr>
            <p:ph sz="half" idx="2"/>
          </p:nvPr>
        </p:nvSpPr>
        <p:spPr>
          <a:xfrm>
            <a:off x="4953000" y="1597981"/>
            <a:ext cx="3962400" cy="4578982"/>
          </a:xfrm>
        </p:spPr>
        <p:txBody>
          <a:bodyPr/>
          <a:lstStyle/>
          <a:p>
            <a:r>
              <a:rPr lang="en-US" dirty="0" smtClean="0"/>
              <a:t>Due Date will tell you when you must complete the action by</a:t>
            </a:r>
          </a:p>
          <a:p>
            <a:r>
              <a:rPr lang="en-US" dirty="0" smtClean="0"/>
              <a:t>Hold Payment, when yes, indicates you will not be able to submit a claim until it has been met</a:t>
            </a:r>
          </a:p>
          <a:p>
            <a:endParaRPr lang="en-US" dirty="0"/>
          </a:p>
        </p:txBody>
      </p:sp>
      <p:pic>
        <p:nvPicPr>
          <p:cNvPr id="5" name="Picture 4"/>
          <p:cNvPicPr>
            <a:picLocks noChangeAspect="1"/>
          </p:cNvPicPr>
          <p:nvPr/>
        </p:nvPicPr>
        <p:blipFill>
          <a:blip r:embed="rId3"/>
          <a:stretch>
            <a:fillRect/>
          </a:stretch>
        </p:blipFill>
        <p:spPr>
          <a:xfrm>
            <a:off x="117692" y="4590079"/>
            <a:ext cx="8909930" cy="803011"/>
          </a:xfrm>
          <a:prstGeom prst="rect">
            <a:avLst/>
          </a:prstGeom>
          <a:ln>
            <a:solidFill>
              <a:schemeClr val="accent1"/>
            </a:solidFill>
          </a:ln>
        </p:spPr>
      </p:pic>
    </p:spTree>
    <p:extLst>
      <p:ext uri="{BB962C8B-B14F-4D97-AF65-F5344CB8AC3E}">
        <p14:creationId xmlns:p14="http://schemas.microsoft.com/office/powerpoint/2010/main" val="1143114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Contract Amendments</a:t>
            </a:r>
            <a:endParaRPr lang="en-US" dirty="0"/>
          </a:p>
        </p:txBody>
      </p:sp>
      <p:sp>
        <p:nvSpPr>
          <p:cNvPr id="3" name="Content Placeholder 2"/>
          <p:cNvSpPr>
            <a:spLocks noGrp="1"/>
          </p:cNvSpPr>
          <p:nvPr>
            <p:ph sz="half" idx="1"/>
          </p:nvPr>
        </p:nvSpPr>
        <p:spPr>
          <a:xfrm>
            <a:off x="452761" y="1597981"/>
            <a:ext cx="3865239" cy="4578982"/>
          </a:xfrm>
        </p:spPr>
        <p:txBody>
          <a:bodyPr/>
          <a:lstStyle/>
          <a:p>
            <a:r>
              <a:rPr lang="en-US" dirty="0" smtClean="0"/>
              <a:t>Contract Amendments is a request to change the grant</a:t>
            </a:r>
          </a:p>
          <a:p>
            <a:r>
              <a:rPr lang="en-US" dirty="0" smtClean="0"/>
              <a:t>Any changes must be approved by DCJS before it can take effect</a:t>
            </a:r>
            <a:endParaRPr lang="en-US" dirty="0"/>
          </a:p>
        </p:txBody>
      </p:sp>
      <p:sp>
        <p:nvSpPr>
          <p:cNvPr id="4" name="Content Placeholder 3"/>
          <p:cNvSpPr>
            <a:spLocks noGrp="1"/>
          </p:cNvSpPr>
          <p:nvPr>
            <p:ph sz="half" idx="2"/>
          </p:nvPr>
        </p:nvSpPr>
        <p:spPr>
          <a:xfrm>
            <a:off x="4800600" y="1597981"/>
            <a:ext cx="3899516" cy="4578982"/>
          </a:xfrm>
        </p:spPr>
        <p:txBody>
          <a:bodyPr/>
          <a:lstStyle/>
          <a:p>
            <a:r>
              <a:rPr lang="en-US" dirty="0" smtClean="0"/>
              <a:t>Types: </a:t>
            </a:r>
          </a:p>
          <a:p>
            <a:pPr lvl="1"/>
            <a:r>
              <a:rPr lang="en-US" sz="2000" dirty="0" smtClean="0"/>
              <a:t>Budget Revision </a:t>
            </a:r>
          </a:p>
          <a:p>
            <a:pPr lvl="1"/>
            <a:r>
              <a:rPr lang="en-US" sz="2000" dirty="0" smtClean="0"/>
              <a:t>Amendment</a:t>
            </a:r>
          </a:p>
          <a:p>
            <a:pPr lvl="1"/>
            <a:r>
              <a:rPr lang="en-US" sz="2000" dirty="0" smtClean="0"/>
              <a:t>Budget Revision </a:t>
            </a:r>
          </a:p>
          <a:p>
            <a:pPr lvl="1"/>
            <a:r>
              <a:rPr lang="en-US" sz="2000" dirty="0" smtClean="0"/>
              <a:t>In Line Adjustment</a:t>
            </a:r>
          </a:p>
          <a:p>
            <a:pPr lvl="1"/>
            <a:r>
              <a:rPr lang="en-US" sz="2000" dirty="0" smtClean="0"/>
              <a:t>Change Grant Funded Staff</a:t>
            </a:r>
          </a:p>
          <a:p>
            <a:pPr lvl="1"/>
            <a:r>
              <a:rPr lang="en-US" sz="2000" dirty="0" smtClean="0"/>
              <a:t>Change in Authorized Official</a:t>
            </a:r>
          </a:p>
          <a:p>
            <a:pPr lvl="1"/>
            <a:r>
              <a:rPr lang="en-US" sz="2000" dirty="0" smtClean="0"/>
              <a:t>Change in Award Sponsorship</a:t>
            </a:r>
          </a:p>
          <a:p>
            <a:pPr lvl="1"/>
            <a:r>
              <a:rPr lang="en-US" sz="2000" dirty="0" smtClean="0"/>
              <a:t>Grant Award Period Extension</a:t>
            </a:r>
          </a:p>
          <a:p>
            <a:pPr lvl="1"/>
            <a:r>
              <a:rPr lang="en-US" sz="2000" dirty="0" smtClean="0"/>
              <a:t>Project Scope of Work Revision</a:t>
            </a:r>
          </a:p>
          <a:p>
            <a:pPr lvl="1"/>
            <a:r>
              <a:rPr lang="en-US" sz="2000" dirty="0" smtClean="0"/>
              <a:t>Reporting Extension</a:t>
            </a:r>
          </a:p>
          <a:p>
            <a:pPr lvl="1"/>
            <a:r>
              <a:rPr lang="en-US" sz="2000" dirty="0" smtClean="0"/>
              <a:t>Other</a:t>
            </a:r>
            <a:endParaRPr lang="en-US" sz="2000" dirty="0"/>
          </a:p>
        </p:txBody>
      </p:sp>
    </p:spTree>
    <p:extLst>
      <p:ext uri="{BB962C8B-B14F-4D97-AF65-F5344CB8AC3E}">
        <p14:creationId xmlns:p14="http://schemas.microsoft.com/office/powerpoint/2010/main" val="833385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Amendments </a:t>
            </a:r>
            <a:r>
              <a:rPr lang="en-US" sz="3200" i="1" dirty="0" smtClean="0"/>
              <a:t>(continued)</a:t>
            </a:r>
            <a:endParaRPr lang="en-US" sz="3200" i="1" dirty="0"/>
          </a:p>
        </p:txBody>
      </p:sp>
      <p:sp>
        <p:nvSpPr>
          <p:cNvPr id="3" name="Content Placeholder 2"/>
          <p:cNvSpPr>
            <a:spLocks noGrp="1"/>
          </p:cNvSpPr>
          <p:nvPr>
            <p:ph sz="half" idx="1"/>
          </p:nvPr>
        </p:nvSpPr>
        <p:spPr>
          <a:xfrm>
            <a:off x="4780124" y="1556907"/>
            <a:ext cx="3853965" cy="4578981"/>
          </a:xfrm>
        </p:spPr>
        <p:txBody>
          <a:bodyPr/>
          <a:lstStyle/>
          <a:p>
            <a:r>
              <a:rPr lang="en-US" sz="2400" dirty="0" smtClean="0"/>
              <a:t>Choose ‘Contract Amendment’ from the components list</a:t>
            </a:r>
          </a:p>
          <a:p>
            <a:endParaRPr lang="en-US" sz="2400" dirty="0" smtClean="0"/>
          </a:p>
          <a:p>
            <a:r>
              <a:rPr lang="en-US" sz="2400" dirty="0" smtClean="0"/>
              <a:t>Click ‘Add Amendment’</a:t>
            </a:r>
            <a:endParaRPr lang="en-US" sz="2400" dirty="0"/>
          </a:p>
        </p:txBody>
      </p:sp>
      <p:pic>
        <p:nvPicPr>
          <p:cNvPr id="5" name="Content Placeholder 4"/>
          <p:cNvPicPr>
            <a:picLocks noGrp="1" noChangeAspect="1"/>
          </p:cNvPicPr>
          <p:nvPr>
            <p:ph sz="half" idx="2"/>
          </p:nvPr>
        </p:nvPicPr>
        <p:blipFill>
          <a:blip r:embed="rId3"/>
          <a:stretch>
            <a:fillRect/>
          </a:stretch>
        </p:blipFill>
        <p:spPr>
          <a:xfrm>
            <a:off x="418202" y="1556907"/>
            <a:ext cx="4070350" cy="4530180"/>
          </a:xfrm>
          <a:prstGeom prst="rect">
            <a:avLst/>
          </a:prstGeom>
          <a:ln>
            <a:solidFill>
              <a:schemeClr val="accent1">
                <a:lumMod val="75000"/>
              </a:schemeClr>
            </a:solidFill>
          </a:ln>
        </p:spPr>
      </p:pic>
      <p:sp>
        <p:nvSpPr>
          <p:cNvPr id="6" name="Down Arrow 5"/>
          <p:cNvSpPr/>
          <p:nvPr/>
        </p:nvSpPr>
        <p:spPr>
          <a:xfrm rot="5400000">
            <a:off x="1959316" y="3998783"/>
            <a:ext cx="244823" cy="423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4"/>
          <a:srcRect t="35107"/>
          <a:stretch/>
        </p:blipFill>
        <p:spPr>
          <a:xfrm>
            <a:off x="4780124" y="3846398"/>
            <a:ext cx="3276129" cy="1012372"/>
          </a:xfrm>
          <a:prstGeom prst="rect">
            <a:avLst/>
          </a:prstGeom>
          <a:ln>
            <a:solidFill>
              <a:schemeClr val="accent1"/>
            </a:solidFill>
          </a:ln>
        </p:spPr>
      </p:pic>
    </p:spTree>
    <p:extLst>
      <p:ext uri="{BB962C8B-B14F-4D97-AF65-F5344CB8AC3E}">
        <p14:creationId xmlns:p14="http://schemas.microsoft.com/office/powerpoint/2010/main" val="3780051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Amendments </a:t>
            </a:r>
            <a:r>
              <a:rPr lang="en-US" sz="3200" i="1" dirty="0" smtClean="0"/>
              <a:t>(continued)</a:t>
            </a:r>
            <a:endParaRPr lang="en-US" sz="4400" i="1" dirty="0"/>
          </a:p>
        </p:txBody>
      </p:sp>
      <p:sp>
        <p:nvSpPr>
          <p:cNvPr id="6" name="Content Placeholder 5"/>
          <p:cNvSpPr>
            <a:spLocks noGrp="1"/>
          </p:cNvSpPr>
          <p:nvPr>
            <p:ph idx="1"/>
          </p:nvPr>
        </p:nvSpPr>
        <p:spPr>
          <a:xfrm>
            <a:off x="457200" y="2311399"/>
            <a:ext cx="8229600" cy="4231323"/>
          </a:xfrm>
        </p:spPr>
        <p:txBody>
          <a:bodyPr/>
          <a:lstStyle/>
          <a:p>
            <a:endParaRPr lang="en-US" sz="2400" dirty="0" smtClean="0"/>
          </a:p>
          <a:p>
            <a:endParaRPr lang="en-US" sz="2400" dirty="0"/>
          </a:p>
          <a:p>
            <a:endParaRPr lang="en-US" sz="2400" dirty="0" smtClean="0"/>
          </a:p>
          <a:p>
            <a:r>
              <a:rPr lang="en-US" sz="2400" dirty="0" smtClean="0"/>
              <a:t>General Information will be the same for all amendments</a:t>
            </a:r>
          </a:p>
          <a:p>
            <a:r>
              <a:rPr lang="en-US" sz="2400" dirty="0" smtClean="0"/>
              <a:t>The status will be auto populated</a:t>
            </a:r>
          </a:p>
          <a:p>
            <a:r>
              <a:rPr lang="en-US" sz="2400" dirty="0" smtClean="0"/>
              <a:t>Choose the amendment type from the drop down box</a:t>
            </a:r>
          </a:p>
          <a:p>
            <a:r>
              <a:rPr lang="en-US" sz="2400" dirty="0" smtClean="0"/>
              <a:t>The title should include a brief description of the amendment (e.g., budget amendment request for equipment)</a:t>
            </a:r>
          </a:p>
          <a:p>
            <a:pPr marL="0" indent="0">
              <a:buNone/>
            </a:pPr>
            <a:endParaRPr lang="en-US" sz="2400" dirty="0"/>
          </a:p>
        </p:txBody>
      </p:sp>
      <p:pic>
        <p:nvPicPr>
          <p:cNvPr id="5" name="Content Placeholder 4"/>
          <p:cNvPicPr>
            <a:picLocks noGrp="1" noChangeAspect="1"/>
          </p:cNvPicPr>
          <p:nvPr>
            <p:ph sz="half" idx="4294967295"/>
          </p:nvPr>
        </p:nvPicPr>
        <p:blipFill>
          <a:blip r:embed="rId3"/>
          <a:stretch>
            <a:fillRect/>
          </a:stretch>
        </p:blipFill>
        <p:spPr>
          <a:xfrm>
            <a:off x="597052" y="1523921"/>
            <a:ext cx="7949895" cy="1851047"/>
          </a:xfrm>
          <a:prstGeom prst="rect">
            <a:avLst/>
          </a:prstGeom>
          <a:ln>
            <a:solidFill>
              <a:schemeClr val="accent1"/>
            </a:solidFill>
          </a:ln>
        </p:spPr>
      </p:pic>
    </p:spTree>
    <p:extLst>
      <p:ext uri="{BB962C8B-B14F-4D97-AF65-F5344CB8AC3E}">
        <p14:creationId xmlns:p14="http://schemas.microsoft.com/office/powerpoint/2010/main" val="3633134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Contacting DCJS</a:t>
            </a:r>
            <a:endParaRPr lang="en-US" dirty="0"/>
          </a:p>
        </p:txBody>
      </p:sp>
      <p:sp>
        <p:nvSpPr>
          <p:cNvPr id="3" name="Content Placeholder 2"/>
          <p:cNvSpPr>
            <a:spLocks noGrp="1"/>
          </p:cNvSpPr>
          <p:nvPr>
            <p:ph idx="1"/>
          </p:nvPr>
        </p:nvSpPr>
        <p:spPr>
          <a:xfrm>
            <a:off x="355600" y="1407542"/>
            <a:ext cx="8788400" cy="4769421"/>
          </a:xfrm>
        </p:spPr>
        <p:txBody>
          <a:bodyPr/>
          <a:lstStyle/>
          <a:p>
            <a:r>
              <a:rPr lang="en-US" sz="2400" dirty="0" smtClean="0"/>
              <a:t>Status reports: Grant Monitor</a:t>
            </a:r>
          </a:p>
          <a:p>
            <a:r>
              <a:rPr lang="en-US" sz="2400" dirty="0" smtClean="0"/>
              <a:t>Goals and Objectives: Grant Monitor</a:t>
            </a:r>
          </a:p>
          <a:p>
            <a:r>
              <a:rPr lang="en-US" sz="2400" dirty="0" smtClean="0"/>
              <a:t>Budget Amendment: Grant Monitor</a:t>
            </a:r>
          </a:p>
          <a:p>
            <a:r>
              <a:rPr lang="en-US" sz="2400" dirty="0" smtClean="0"/>
              <a:t>Financial Reporting/Claims: Will Abbott or Mark </a:t>
            </a:r>
            <a:r>
              <a:rPr lang="en-US" sz="2400" dirty="0" err="1" smtClean="0"/>
              <a:t>Fero</a:t>
            </a:r>
            <a:endParaRPr lang="en-US" sz="2400" dirty="0" smtClean="0"/>
          </a:p>
          <a:p>
            <a:r>
              <a:rPr lang="en-US" sz="2400" dirty="0" smtClean="0"/>
              <a:t>Grant Closeout: Andrew Wooldridge or Mark </a:t>
            </a:r>
            <a:r>
              <a:rPr lang="en-US" sz="2400" dirty="0" err="1" smtClean="0"/>
              <a:t>Fero</a:t>
            </a:r>
            <a:endParaRPr lang="en-US" sz="2400" dirty="0" smtClean="0"/>
          </a:p>
          <a:p>
            <a:r>
              <a:rPr lang="en-US" sz="2400" dirty="0" smtClean="0"/>
              <a:t>OGMS technical support: </a:t>
            </a:r>
            <a:r>
              <a:rPr lang="en-US" sz="2400" dirty="0" smtClean="0">
                <a:hlinkClick r:id="rId3"/>
              </a:rPr>
              <a:t>ogmssupport@dcjs.virginia.gov</a:t>
            </a:r>
            <a:endParaRPr lang="en-US" sz="2400" dirty="0" smtClean="0"/>
          </a:p>
          <a:p>
            <a:endParaRPr lang="en-US" sz="1000" dirty="0" smtClean="0"/>
          </a:p>
          <a:p>
            <a:r>
              <a:rPr lang="en-US" sz="2400" dirty="0" smtClean="0"/>
              <a:t>For financial questions, contact: </a:t>
            </a:r>
          </a:p>
          <a:p>
            <a:pPr lvl="1"/>
            <a:r>
              <a:rPr lang="en-US" sz="2000" dirty="0" smtClean="0"/>
              <a:t>Will Abbott: (804) 997-5195 or </a:t>
            </a:r>
            <a:r>
              <a:rPr lang="en-US" sz="2000" dirty="0" smtClean="0">
                <a:hlinkClick r:id="rId4"/>
              </a:rPr>
              <a:t>will.abbott@dcjs.virginia.gov</a:t>
            </a:r>
            <a:r>
              <a:rPr lang="en-US" sz="2000" dirty="0" smtClean="0"/>
              <a:t>  </a:t>
            </a:r>
          </a:p>
          <a:p>
            <a:pPr lvl="1"/>
            <a:r>
              <a:rPr lang="en-US" sz="2000" dirty="0" smtClean="0"/>
              <a:t>Mark </a:t>
            </a:r>
            <a:r>
              <a:rPr lang="en-US" sz="2000" dirty="0" err="1" smtClean="0"/>
              <a:t>Fero</a:t>
            </a:r>
            <a:r>
              <a:rPr lang="en-US" sz="2000" dirty="0" smtClean="0"/>
              <a:t>: (804) 225-2782 or </a:t>
            </a:r>
            <a:r>
              <a:rPr lang="en-US" sz="2000" dirty="0" smtClean="0">
                <a:hlinkClick r:id="rId5"/>
              </a:rPr>
              <a:t>mark.fero@dcjs.virginia.gov</a:t>
            </a:r>
            <a:r>
              <a:rPr lang="en-US" sz="2000" dirty="0" smtClean="0"/>
              <a:t>.</a:t>
            </a:r>
          </a:p>
          <a:p>
            <a:pPr lvl="1"/>
            <a:r>
              <a:rPr lang="en-US" sz="2000" dirty="0" smtClean="0"/>
              <a:t>Andrew Wooldridge: (804) 225-1863 or </a:t>
            </a:r>
            <a:r>
              <a:rPr lang="en-US" sz="2000" dirty="0" smtClean="0">
                <a:hlinkClick r:id="rId6"/>
              </a:rPr>
              <a:t>andrew.wooldridge@dcjs.virginia.gov</a:t>
            </a:r>
            <a:endParaRPr lang="en-US" sz="2000" dirty="0" smtClean="0"/>
          </a:p>
          <a:p>
            <a:endParaRPr lang="en-US" sz="2400" dirty="0" smtClean="0"/>
          </a:p>
        </p:txBody>
      </p:sp>
    </p:spTree>
    <p:extLst>
      <p:ext uri="{BB962C8B-B14F-4D97-AF65-F5344CB8AC3E}">
        <p14:creationId xmlns:p14="http://schemas.microsoft.com/office/powerpoint/2010/main" val="1088709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is your main contact person?</a:t>
            </a:r>
            <a:endParaRPr lang="en-US" dirty="0"/>
          </a:p>
        </p:txBody>
      </p:sp>
      <p:sp>
        <p:nvSpPr>
          <p:cNvPr id="3" name="Content Placeholder 2"/>
          <p:cNvSpPr>
            <a:spLocks noGrp="1"/>
          </p:cNvSpPr>
          <p:nvPr>
            <p:ph idx="1"/>
          </p:nvPr>
        </p:nvSpPr>
        <p:spPr/>
        <p:txBody>
          <a:bodyPr/>
          <a:lstStyle/>
          <a:p>
            <a:r>
              <a:rPr lang="en-US" smtClean="0"/>
              <a:t>This should be the person who will have day-to-day responsibility for managing the project and who will be the contact if DCJS needs project-related information.</a:t>
            </a:r>
          </a:p>
          <a:p>
            <a:r>
              <a:rPr lang="en-US" smtClean="0"/>
              <a:t>If this person is different than the one listed as the Project Director on the grant, send name, email address, and phone number to your Grant Monitor. </a:t>
            </a:r>
            <a:endParaRPr lang="en-US" dirty="0"/>
          </a:p>
        </p:txBody>
      </p:sp>
    </p:spTree>
    <p:extLst>
      <p:ext uri="{BB962C8B-B14F-4D97-AF65-F5344CB8AC3E}">
        <p14:creationId xmlns:p14="http://schemas.microsoft.com/office/powerpoint/2010/main" val="2934029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042416"/>
          </a:xfrm>
        </p:spPr>
        <p:txBody>
          <a:bodyPr/>
          <a:lstStyle/>
          <a:p>
            <a:pPr algn="ctr"/>
            <a:r>
              <a:rPr lang="en-US" dirty="0"/>
              <a:t>Division </a:t>
            </a:r>
            <a:r>
              <a:rPr lang="en-US" dirty="0" smtClean="0"/>
              <a:t>of Law </a:t>
            </a:r>
            <a:r>
              <a:rPr lang="en-US" dirty="0"/>
              <a:t>Enforcement </a:t>
            </a:r>
            <a:r>
              <a:rPr lang="en-US" dirty="0" smtClean="0"/>
              <a:t>– Grant </a:t>
            </a:r>
            <a:r>
              <a:rPr lang="en-US" dirty="0" smtClean="0"/>
              <a:t>Staff</a:t>
            </a:r>
            <a:endParaRPr lang="en-US" dirty="0"/>
          </a:p>
        </p:txBody>
      </p:sp>
      <p:sp>
        <p:nvSpPr>
          <p:cNvPr id="3" name="Content Placeholder 2"/>
          <p:cNvSpPr>
            <a:spLocks noGrp="1"/>
          </p:cNvSpPr>
          <p:nvPr>
            <p:ph idx="1"/>
          </p:nvPr>
        </p:nvSpPr>
        <p:spPr/>
        <p:txBody>
          <a:bodyPr/>
          <a:lstStyle/>
          <a:p>
            <a:r>
              <a:rPr lang="en-US" sz="2000" dirty="0" smtClean="0"/>
              <a:t>Ms. Nicole Phelps, Criminal Justice Grant Program Specialist (Byrne/JAG grants, Body Worn Camera grants, Critical Incident Stress Management grants, and Local Law Enforcement grants)</a:t>
            </a:r>
          </a:p>
          <a:p>
            <a:pPr marL="0" indent="0">
              <a:buNone/>
            </a:pPr>
            <a:r>
              <a:rPr lang="en-US" sz="2000" dirty="0" smtClean="0"/>
              <a:t>    804-263-3388  </a:t>
            </a:r>
            <a:r>
              <a:rPr lang="en-US" sz="2000" dirty="0" smtClean="0">
                <a:hlinkClick r:id="rId3"/>
              </a:rPr>
              <a:t>Nicole.Phelps@dcjs.virginia.gov</a:t>
            </a:r>
            <a:endParaRPr lang="en-US" sz="2000" dirty="0" smtClean="0"/>
          </a:p>
          <a:p>
            <a:endParaRPr lang="en-US" sz="2000" dirty="0" smtClean="0"/>
          </a:p>
          <a:p>
            <a:r>
              <a:rPr lang="en-US" sz="2000" dirty="0" smtClean="0"/>
              <a:t>Mr. Chris Boucher, Criminal Justice Grant Program Specialist (Coronavirus Emergency Supplemental Funding grants)</a:t>
            </a:r>
          </a:p>
          <a:p>
            <a:pPr marL="0" indent="0">
              <a:buNone/>
            </a:pPr>
            <a:r>
              <a:rPr lang="en-US" sz="2000" dirty="0" smtClean="0"/>
              <a:t>    804-584-0510 </a:t>
            </a:r>
            <a:r>
              <a:rPr lang="en-US" sz="2000" dirty="0" smtClean="0">
                <a:hlinkClick r:id="rId4"/>
              </a:rPr>
              <a:t>Christopher.Boucher@dcjs.virginia.gov</a:t>
            </a:r>
            <a:endParaRPr lang="en-US" sz="2000" dirty="0" smtClean="0"/>
          </a:p>
          <a:p>
            <a:endParaRPr lang="en-US" sz="2000" dirty="0" smtClean="0"/>
          </a:p>
          <a:p>
            <a:r>
              <a:rPr lang="en-US" sz="2000" dirty="0" smtClean="0"/>
              <a:t>Mr. Tracy Matthews, Law Enforcement Training and Grants Supervisor (Combating Hate Crimes grants and Substantial Risk Protective Order grants)</a:t>
            </a:r>
          </a:p>
          <a:p>
            <a:pPr marL="0" indent="0">
              <a:buNone/>
            </a:pPr>
            <a:r>
              <a:rPr lang="en-US" sz="2000" dirty="0" smtClean="0"/>
              <a:t>     804-371-0635 </a:t>
            </a:r>
            <a:r>
              <a:rPr lang="en-US" sz="2000" dirty="0" smtClean="0">
                <a:hlinkClick r:id="rId5"/>
              </a:rPr>
              <a:t>Tracy.Matthews@dcjs.virginia.gov</a:t>
            </a:r>
            <a:endParaRPr lang="en-US" sz="2000" dirty="0" smtClean="0"/>
          </a:p>
          <a:p>
            <a:endParaRPr lang="en-US" sz="2000" dirty="0"/>
          </a:p>
        </p:txBody>
      </p:sp>
    </p:spTree>
    <p:extLst>
      <p:ext uri="{BB962C8B-B14F-4D97-AF65-F5344CB8AC3E}">
        <p14:creationId xmlns:p14="http://schemas.microsoft.com/office/powerpoint/2010/main" val="4075112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39654" y="238836"/>
            <a:ext cx="4610100" cy="5943600"/>
          </a:xfrm>
          <a:prstGeom prst="rect">
            <a:avLst/>
          </a:prstGeom>
        </p:spPr>
      </p:pic>
    </p:spTree>
    <p:extLst>
      <p:ext uri="{BB962C8B-B14F-4D97-AF65-F5344CB8AC3E}">
        <p14:creationId xmlns:p14="http://schemas.microsoft.com/office/powerpoint/2010/main" val="142710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Grant Conditions and Requirements</a:t>
            </a:r>
            <a:endParaRPr lang="en-US" dirty="0"/>
          </a:p>
        </p:txBody>
      </p:sp>
      <p:sp>
        <p:nvSpPr>
          <p:cNvPr id="3" name="Content Placeholder 2"/>
          <p:cNvSpPr>
            <a:spLocks noGrp="1"/>
          </p:cNvSpPr>
          <p:nvPr>
            <p:ph idx="1"/>
          </p:nvPr>
        </p:nvSpPr>
        <p:spPr/>
        <p:txBody>
          <a:bodyPr/>
          <a:lstStyle/>
          <a:p>
            <a:r>
              <a:rPr lang="en-US" dirty="0" smtClean="0"/>
              <a:t>All Grant requirements can be found at </a:t>
            </a:r>
            <a:r>
              <a:rPr lang="en-US" dirty="0" smtClean="0">
                <a:hlinkClick r:id="rId3"/>
              </a:rPr>
              <a:t>www.dcjs.virginia.gov/grants/grant-requirements</a:t>
            </a:r>
            <a:endParaRPr lang="en-US" dirty="0" smtClean="0"/>
          </a:p>
          <a:p>
            <a:endParaRPr lang="en-US" dirty="0" smtClean="0"/>
          </a:p>
          <a:p>
            <a:r>
              <a:rPr lang="en-US" dirty="0" smtClean="0"/>
              <a:t>Byrne/JAG grant conditions include reporting requirements, grant restrictions, contract amendments for the grant program, financial audits, and the reporting schedule.</a:t>
            </a:r>
          </a:p>
          <a:p>
            <a:endParaRPr lang="en-US" dirty="0"/>
          </a:p>
        </p:txBody>
      </p:sp>
    </p:spTree>
    <p:extLst>
      <p:ext uri="{BB962C8B-B14F-4D97-AF65-F5344CB8AC3E}">
        <p14:creationId xmlns:p14="http://schemas.microsoft.com/office/powerpoint/2010/main" val="437994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Byrne/JAG Specific Conditions of Note</a:t>
            </a:r>
            <a:endParaRPr lang="en-US" dirty="0"/>
          </a:p>
        </p:txBody>
      </p:sp>
      <p:sp>
        <p:nvSpPr>
          <p:cNvPr id="3" name="Content Placeholder 2"/>
          <p:cNvSpPr>
            <a:spLocks noGrp="1"/>
          </p:cNvSpPr>
          <p:nvPr>
            <p:ph idx="1"/>
          </p:nvPr>
        </p:nvSpPr>
        <p:spPr/>
        <p:txBody>
          <a:bodyPr/>
          <a:lstStyle/>
          <a:p>
            <a:pPr marL="0" indent="0">
              <a:buNone/>
            </a:pPr>
            <a:r>
              <a:rPr lang="en-US" dirty="0" smtClean="0"/>
              <a:t>40. Required Reports</a:t>
            </a:r>
          </a:p>
          <a:p>
            <a:pPr marL="520700" indent="0">
              <a:buNone/>
            </a:pPr>
            <a:r>
              <a:rPr lang="en-US" sz="2200" dirty="0" smtClean="0"/>
              <a:t>The </a:t>
            </a:r>
            <a:r>
              <a:rPr lang="en-US" sz="2200" dirty="0" err="1" smtClean="0"/>
              <a:t>subgrantee</a:t>
            </a:r>
            <a:r>
              <a:rPr lang="en-US" sz="2200" dirty="0" smtClean="0"/>
              <a:t> agrees to submit, on or before scheduled due dates, such reports as required by DCJS.  </a:t>
            </a:r>
          </a:p>
          <a:p>
            <a:pPr marL="520700" indent="0">
              <a:buNone/>
            </a:pPr>
            <a:r>
              <a:rPr lang="en-US" sz="2200" dirty="0" smtClean="0"/>
              <a:t>For this grant program, DCJS requires quarterly reporting to the Bureau of Justice Assistance, Office of Justice Programs (“OJP”), Performance Measuring Tool (“PMT”) Management system to ensure compliance with federal reporting guidelines. The quarterly reporting completed on the OJP federal site will need to be uploaded to the DCJS OGMS system as your quarterly status report. Failure to comply in a timely manner may result in DCJS withholding disbursement of grant funds and/or termination of the grant. DCJS will set up the grantee in the BJA OJP federal site so the grantee is able to complete the required reports before the first quarterly reporting period ends.</a:t>
            </a:r>
          </a:p>
          <a:p>
            <a:endParaRPr lang="en-US" dirty="0"/>
          </a:p>
        </p:txBody>
      </p:sp>
    </p:spTree>
    <p:extLst>
      <p:ext uri="{BB962C8B-B14F-4D97-AF65-F5344CB8AC3E}">
        <p14:creationId xmlns:p14="http://schemas.microsoft.com/office/powerpoint/2010/main" val="3169541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Reporting Requirements</a:t>
            </a:r>
            <a:endParaRPr lang="en-US" dirty="0"/>
          </a:p>
        </p:txBody>
      </p:sp>
      <p:sp>
        <p:nvSpPr>
          <p:cNvPr id="3" name="Content Placeholder 2"/>
          <p:cNvSpPr>
            <a:spLocks noGrp="1"/>
          </p:cNvSpPr>
          <p:nvPr>
            <p:ph idx="1"/>
          </p:nvPr>
        </p:nvSpPr>
        <p:spPr/>
        <p:txBody>
          <a:bodyPr/>
          <a:lstStyle/>
          <a:p>
            <a:r>
              <a:rPr lang="en-US" sz="2000" dirty="0" smtClean="0"/>
              <a:t>PROGRESS (Status) REPORTS for this grant program are due within 15 days after the end of each calendar quarter and must be approved by your DCJS Grant Monitor. Please reference #40 above for further information.</a:t>
            </a:r>
          </a:p>
          <a:p>
            <a:r>
              <a:rPr lang="en-US" sz="2000" dirty="0" smtClean="0"/>
              <a:t>BUDGET (Contract) AMENDMENTS – may be submitted for consideration through OGMS. Please review your Special Conditions carefully to determine the requirements and procedures for amending budgets. For budget amendment questions, contact your assigned Grant Monitor.</a:t>
            </a:r>
          </a:p>
          <a:p>
            <a:r>
              <a:rPr lang="en-US" sz="2000" dirty="0" smtClean="0"/>
              <a:t>REQUEST FOR FUNDS- to draw down grant funds a Claim must be submitted via the DCJS OGMS system</a:t>
            </a:r>
          </a:p>
          <a:p>
            <a:r>
              <a:rPr lang="en-US" sz="2000" dirty="0" smtClean="0"/>
              <a:t>FINANCIAL REPORTS &amp; REIMBURSEMENTS (Claims) – OGMS Detail of Expenditure/Reimbursement forms are due within 45 days after the end of the grant period. If the due date falls on a weekend or non-business day, the report is due on the next business day. For financial questions, contact Mark </a:t>
            </a:r>
            <a:r>
              <a:rPr lang="en-US" sz="2000" dirty="0" err="1" smtClean="0"/>
              <a:t>Fero</a:t>
            </a:r>
            <a:r>
              <a:rPr lang="en-US" sz="2000" dirty="0" smtClean="0"/>
              <a:t> at 804</a:t>
            </a:r>
            <a:r>
              <a:rPr lang="en-US" sz="2000" dirty="0" smtClean="0"/>
              <a:t>-</a:t>
            </a:r>
            <a:r>
              <a:rPr lang="en-US" sz="2000" dirty="0" smtClean="0"/>
              <a:t>225-2782 or via email at </a:t>
            </a:r>
            <a:r>
              <a:rPr lang="en-US" sz="2000" dirty="0" smtClean="0">
                <a:hlinkClick r:id="rId2"/>
              </a:rPr>
              <a:t>Mark.Fero@dcjs.virginia.gov</a:t>
            </a:r>
            <a:endParaRPr lang="en-US" sz="2000" dirty="0"/>
          </a:p>
        </p:txBody>
      </p:sp>
    </p:spTree>
    <p:extLst>
      <p:ext uri="{BB962C8B-B14F-4D97-AF65-F5344CB8AC3E}">
        <p14:creationId xmlns:p14="http://schemas.microsoft.com/office/powerpoint/2010/main" val="85045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Documentation Retention</a:t>
            </a:r>
            <a:endParaRPr lang="en-US" dirty="0"/>
          </a:p>
        </p:txBody>
      </p:sp>
      <p:sp>
        <p:nvSpPr>
          <p:cNvPr id="3" name="Content Placeholder 2"/>
          <p:cNvSpPr>
            <a:spLocks noGrp="1"/>
          </p:cNvSpPr>
          <p:nvPr>
            <p:ph idx="1"/>
          </p:nvPr>
        </p:nvSpPr>
        <p:spPr/>
        <p:txBody>
          <a:bodyPr/>
          <a:lstStyle/>
          <a:p>
            <a:r>
              <a:rPr lang="en-US" dirty="0" smtClean="0"/>
              <a:t>Records pertinent to the award must be retained for a period of three (3) years from the date of submission of the final expenditure report. </a:t>
            </a:r>
          </a:p>
          <a:p>
            <a:r>
              <a:rPr lang="en-US" dirty="0" err="1" smtClean="0"/>
              <a:t>Subgrantee</a:t>
            </a:r>
            <a:r>
              <a:rPr lang="en-US" dirty="0" smtClean="0"/>
              <a:t> must provide access, including performance measurement information, in addition to the financial records, supporting documents, statistical records, and other pertinent records indicated at 2 C.F.R. 200.333.</a:t>
            </a:r>
            <a:endParaRPr lang="en-US" dirty="0"/>
          </a:p>
        </p:txBody>
      </p:sp>
    </p:spTree>
    <p:extLst>
      <p:ext uri="{BB962C8B-B14F-4D97-AF65-F5344CB8AC3E}">
        <p14:creationId xmlns:p14="http://schemas.microsoft.com/office/powerpoint/2010/main" val="687225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Byrne/JAG Status Reports</a:t>
            </a:r>
            <a:endParaRPr lang="en-US" dirty="0"/>
          </a:p>
        </p:txBody>
      </p:sp>
      <p:sp>
        <p:nvSpPr>
          <p:cNvPr id="3" name="Content Placeholder 2"/>
          <p:cNvSpPr>
            <a:spLocks noGrp="1"/>
          </p:cNvSpPr>
          <p:nvPr>
            <p:ph idx="1"/>
          </p:nvPr>
        </p:nvSpPr>
        <p:spPr/>
        <p:txBody>
          <a:bodyPr/>
          <a:lstStyle/>
          <a:p>
            <a:r>
              <a:rPr lang="en-US" sz="2400" dirty="0" smtClean="0"/>
              <a:t>Status reports are completed on the federal Office of Justice Programs website </a:t>
            </a:r>
            <a:r>
              <a:rPr lang="en-US" sz="2400" dirty="0" smtClean="0">
                <a:hlinkClick r:id="rId3"/>
              </a:rPr>
              <a:t>https://ojpsso.ojp.gov/</a:t>
            </a:r>
            <a:endParaRPr lang="en-US" sz="2400" dirty="0" smtClean="0"/>
          </a:p>
          <a:p>
            <a:r>
              <a:rPr lang="en-US" sz="2400" dirty="0" smtClean="0"/>
              <a:t>A designated person from your agency will be granted access to complete the required DOJ OJP Performance Management Tool (“PMT”) report (the primary contact listed in OGMS will likely be the person granted access unless otherwise told by the grantee)</a:t>
            </a:r>
          </a:p>
          <a:p>
            <a:r>
              <a:rPr lang="en-US" sz="2400" dirty="0" smtClean="0"/>
              <a:t>Once the report is completed, the grantee will need to save or print the report, and upload the report into OGMS as their quarterly status report.</a:t>
            </a:r>
          </a:p>
          <a:p>
            <a:r>
              <a:rPr lang="en-US" sz="2400" dirty="0" smtClean="0"/>
              <a:t>Resources on how to complete, save, and upload PMT/status reports will be forthcoming before the first quarterly reporting period.</a:t>
            </a:r>
            <a:endParaRPr lang="en-US" sz="2400" dirty="0" smtClean="0"/>
          </a:p>
        </p:txBody>
      </p:sp>
    </p:spTree>
    <p:extLst>
      <p:ext uri="{BB962C8B-B14F-4D97-AF65-F5344CB8AC3E}">
        <p14:creationId xmlns:p14="http://schemas.microsoft.com/office/powerpoint/2010/main" val="38944734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2274</TotalTime>
  <Words>4307</Words>
  <Application>Microsoft Office PowerPoint</Application>
  <PresentationFormat>On-screen Show (4:3)</PresentationFormat>
  <Paragraphs>357</Paragraphs>
  <Slides>38</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Office Theme</vt:lpstr>
      <vt:lpstr>Byrne/JAG Grant Program  </vt:lpstr>
      <vt:lpstr>What to expect?</vt:lpstr>
      <vt:lpstr>Award Package</vt:lpstr>
      <vt:lpstr>PowerPoint Presentation</vt:lpstr>
      <vt:lpstr>Grant Conditions and Requirements</vt:lpstr>
      <vt:lpstr>Byrne/JAG Specific Conditions of Note</vt:lpstr>
      <vt:lpstr>Reporting Requirements</vt:lpstr>
      <vt:lpstr>Documentation Retention</vt:lpstr>
      <vt:lpstr>Byrne/JAG Status Reports</vt:lpstr>
      <vt:lpstr>Reporting Schedule:  9-month grant – Equipment &amp; Training</vt:lpstr>
      <vt:lpstr>Reporting Schedule:  18-month grant – Public Safety Based Programs</vt:lpstr>
      <vt:lpstr>Register in OGMS</vt:lpstr>
      <vt:lpstr>Accessing your Grant</vt:lpstr>
      <vt:lpstr>Accessing your Grant (continued)</vt:lpstr>
      <vt:lpstr>Accessing your Grant (continued)</vt:lpstr>
      <vt:lpstr>Starting a Claim</vt:lpstr>
      <vt:lpstr>Starting a Claim (continued)</vt:lpstr>
      <vt:lpstr>Starting a Claim (continued)</vt:lpstr>
      <vt:lpstr>Reimbursement</vt:lpstr>
      <vt:lpstr>Reimbursement (continued)</vt:lpstr>
      <vt:lpstr>Detail of Expenditures</vt:lpstr>
      <vt:lpstr>Detail of Expenditures (continued)</vt:lpstr>
      <vt:lpstr>Claim Supporting Documentation</vt:lpstr>
      <vt:lpstr>OGMS Claim Certification Form</vt:lpstr>
      <vt:lpstr>Submitting the Claim</vt:lpstr>
      <vt:lpstr>Submitting the Claim (continued)</vt:lpstr>
      <vt:lpstr>Starting a Status Report</vt:lpstr>
      <vt:lpstr>Starting a Status Report (continued) </vt:lpstr>
      <vt:lpstr>Accessing Performance Management Tool “PMT” Reports for required Status Reports</vt:lpstr>
      <vt:lpstr>Submitting Status Report</vt:lpstr>
      <vt:lpstr>Encumbrances</vt:lpstr>
      <vt:lpstr>Encumbrances (continued)</vt:lpstr>
      <vt:lpstr>Contract Amendments</vt:lpstr>
      <vt:lpstr>Contract Amendments (continued)</vt:lpstr>
      <vt:lpstr>Contract Amendments (continued)</vt:lpstr>
      <vt:lpstr>Contacting DCJS</vt:lpstr>
      <vt:lpstr>Who is your main contact person?</vt:lpstr>
      <vt:lpstr>Division of Law Enforcement – Grant Staff</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Dietz, Marsha (DCJS)</dc:creator>
  <cp:lastModifiedBy>Marsha Dietz</cp:lastModifiedBy>
  <cp:revision>99</cp:revision>
  <dcterms:created xsi:type="dcterms:W3CDTF">2018-12-18T15:23:02Z</dcterms:created>
  <dcterms:modified xsi:type="dcterms:W3CDTF">2022-01-14T02:44:21Z</dcterms:modified>
</cp:coreProperties>
</file>