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317" r:id="rId4"/>
    <p:sldId id="315" r:id="rId5"/>
    <p:sldId id="258" r:id="rId6"/>
    <p:sldId id="295" r:id="rId7"/>
    <p:sldId id="266" r:id="rId8"/>
    <p:sldId id="267" r:id="rId9"/>
    <p:sldId id="268" r:id="rId10"/>
    <p:sldId id="269" r:id="rId11"/>
    <p:sldId id="270" r:id="rId12"/>
    <p:sldId id="260" r:id="rId13"/>
    <p:sldId id="265" r:id="rId14"/>
    <p:sldId id="259" r:id="rId15"/>
    <p:sldId id="271" r:id="rId16"/>
    <p:sldId id="272" r:id="rId17"/>
    <p:sldId id="309" r:id="rId18"/>
    <p:sldId id="310" r:id="rId19"/>
    <p:sldId id="311" r:id="rId20"/>
    <p:sldId id="312" r:id="rId21"/>
    <p:sldId id="313" r:id="rId22"/>
    <p:sldId id="314" r:id="rId23"/>
    <p:sldId id="318" r:id="rId24"/>
    <p:sldId id="319" r:id="rId25"/>
    <p:sldId id="345" r:id="rId26"/>
    <p:sldId id="316" r:id="rId27"/>
    <p:sldId id="321" r:id="rId28"/>
    <p:sldId id="320" r:id="rId29"/>
    <p:sldId id="322" r:id="rId30"/>
    <p:sldId id="323" r:id="rId31"/>
    <p:sldId id="324" r:id="rId32"/>
    <p:sldId id="326" r:id="rId33"/>
    <p:sldId id="327" r:id="rId34"/>
    <p:sldId id="328" r:id="rId35"/>
    <p:sldId id="329" r:id="rId36"/>
    <p:sldId id="330" r:id="rId37"/>
    <p:sldId id="331" r:id="rId38"/>
    <p:sldId id="337" r:id="rId39"/>
    <p:sldId id="338" r:id="rId40"/>
    <p:sldId id="332" r:id="rId41"/>
    <p:sldId id="339" r:id="rId42"/>
    <p:sldId id="333" r:id="rId43"/>
    <p:sldId id="340" r:id="rId44"/>
    <p:sldId id="341" r:id="rId45"/>
    <p:sldId id="342" r:id="rId46"/>
    <p:sldId id="343" r:id="rId47"/>
    <p:sldId id="334" r:id="rId48"/>
    <p:sldId id="263" r:id="rId49"/>
    <p:sldId id="344" r:id="rId50"/>
    <p:sldId id="336" r:id="rId51"/>
    <p:sldId id="335" r:id="rId52"/>
    <p:sldId id="261" r:id="rId53"/>
    <p:sldId id="307" r:id="rId54"/>
    <p:sldId id="308" r:id="rId5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67484" autoAdjust="0"/>
  </p:normalViewPr>
  <p:slideViewPr>
    <p:cSldViewPr snapToGrid="0">
      <p:cViewPr varScale="1">
        <p:scale>
          <a:sx n="57" d="100"/>
          <a:sy n="57" d="100"/>
        </p:scale>
        <p:origin x="241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33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81013"/>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4143375" y="4"/>
            <a:ext cx="3170238" cy="481013"/>
          </a:xfrm>
          <a:prstGeom prst="rect">
            <a:avLst/>
          </a:prstGeom>
        </p:spPr>
        <p:txBody>
          <a:bodyPr vert="horz" lIns="91432" tIns="45716" rIns="91432" bIns="45716" rtlCol="0"/>
          <a:lstStyle>
            <a:lvl1pPr algn="r">
              <a:defRPr sz="1200"/>
            </a:lvl1pPr>
          </a:lstStyle>
          <a:p>
            <a:r>
              <a:rPr lang="en-US" smtClean="0"/>
              <a:t>8/19/2020</a:t>
            </a:r>
            <a:endParaRPr lang="en-US"/>
          </a:p>
        </p:txBody>
      </p:sp>
      <p:sp>
        <p:nvSpPr>
          <p:cNvPr id="4" name="Footer Placeholder 3"/>
          <p:cNvSpPr>
            <a:spLocks noGrp="1"/>
          </p:cNvSpPr>
          <p:nvPr>
            <p:ph type="ftr" sz="quarter" idx="2"/>
          </p:nvPr>
        </p:nvSpPr>
        <p:spPr>
          <a:xfrm>
            <a:off x="0" y="9120190"/>
            <a:ext cx="3170238" cy="481012"/>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90"/>
            <a:ext cx="3170238" cy="481012"/>
          </a:xfrm>
          <a:prstGeom prst="rect">
            <a:avLst/>
          </a:prstGeom>
        </p:spPr>
        <p:txBody>
          <a:bodyPr vert="horz" lIns="91432" tIns="45716" rIns="91432" bIns="45716" rtlCol="0" anchor="b"/>
          <a:lstStyle>
            <a:lvl1pPr algn="r">
              <a:defRPr sz="1200"/>
            </a:lvl1pPr>
          </a:lstStyle>
          <a:p>
            <a:fld id="{3BE40739-C335-4B65-ACC0-CA5E4AD7BDFF}" type="slidenum">
              <a:rPr lang="en-US" smtClean="0"/>
              <a:t>‹#›</a:t>
            </a:fld>
            <a:endParaRPr lang="en-US"/>
          </a:p>
        </p:txBody>
      </p:sp>
    </p:spTree>
    <p:extLst>
      <p:ext uri="{BB962C8B-B14F-4D97-AF65-F5344CB8AC3E}">
        <p14:creationId xmlns:p14="http://schemas.microsoft.com/office/powerpoint/2010/main" val="203602380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22.93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439 31 0,'-31'0'890,"-1"0"-452,1 0-110,0 0-187,-1 0-126,1 0 1,0 0 0,-1 0 15,1 0 234,-1 0-140,1 0-78,0 0-15,-1 0 202,1 0-125,31-31 344</inkml:trace>
</inkml:ink>
</file>

<file path=ppt/ink/ink10.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05.66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0,'31'0'172,"0"0"-125,1 0-16,-1 0 0,0 0-15,1 0 31,-1 0-32,0 0 1,1 0 15,-1 0 0,1 0 1,-1 0 15,0 0-32,1 0 32,-1 0 0,0 0 15,1 0 17,-1 0-48,0 0 47,1 0 16</inkml:trace>
</inkml:ink>
</file>

<file path=ppt/ink/ink11.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06.34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18.80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31 0,'0'-31'110,"32"31"-17,-1 0-61,0 0-17,1 0 16,-1 0-15,1 0 0,-1 0 15,0 0 16,1 0-16,-1 0-31,0 0 31,1 0 1,-1 0-32,0 0 31,1 0-16,-1 0 64,0 0 61</inkml:trace>
</inkml:ink>
</file>

<file path=ppt/ink/ink13.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34.22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33 0,'32'0'125,"-1"0"0,0 0-93,1 0-1,-1 0 63,1 0-16,-1 0-47,0 0 0,1 0 16,-1 0 31,0 0-31,1 0 0,-1 0-16,0 0 47,-31-31-62,32 31 46,-1 0-15,1 0 0,-1 0-16,0 0 94,1 0-31,-1 0 0,0 0-63,1 0 47,-1 0-46</inkml:trace>
</inkml:ink>
</file>

<file path=ppt/ink/ink14.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52.62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0,'31'0'109,"0"0"-62,1 0-32,-1 0 1,0 0 15,0 0-15,0 0 15,1 0-15,-1 0-1,0 0 17,1 0-1,-1 0 16,0 0-32,0 0 17,0 0 15,0 0-16,1 0-16,-1 0 79</inkml:trace>
</inkml:ink>
</file>

<file path=ppt/ink/ink15.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54.96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33 0,'32'0'218,"-1"0"-186,0 0 14,1 0-30,-32-31 0,31 31-1,0 0 17,1 0 14,-1 0 1,0 0-15,1 0 30,-1 0 1,0 0-48,1 0 48,-1 0 15</inkml:trace>
</inkml:ink>
</file>

<file path=ppt/ink/ink16.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57.86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33 0,'32'0'140,"-1"0"-124,0 0 15,1 0 1,-1 0-17,1 0 1,-1 0 15,0 0-15,1 0 15,-1 0-15,0 0-1,1 0 16,-1 0-15,0 0 15,1 0-15,-1 0 31,0 0 0,1 0-32,-1 0 17,1 0 14,-1 0-30,0 0 47,1 0-48,-1 0 16,0 0 94,1 0-62,-1 0-47,0 0 109,-31-31-94,32 31 0,-1 0-15,0 0-1,1 0 48,-1 0 31</inkml:trace>
</inkml:ink>
</file>

<file path=ppt/ink/ink17.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8T15:19:40.84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45 0,'46'0'281,"-1"0"-265,0 0-1,1 0 48,-1 0 124,0 0-156,1 0 1,-1 0 265,0 0-266,46 0-16,-45 0 17,-1-45-1,0 45 94</inkml:trace>
</inkml:ink>
</file>

<file path=ppt/ink/ink18.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8T15:19:44.27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0,'46'0'297,"-1"0"-250,1 0-16,-1 0 32,0 0-48,1 0 16,-1 0 16,0 0 0,1 0 0,-1 0 0,0 0-16,1 0 172</inkml:trace>
</inkml:ink>
</file>

<file path=ppt/ink/ink19.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8T15:19:46.94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48 0,'46'0'265,"-1"0"-233,1 0-17,-1 0 32,0 0 0,1 0-16,-1 0 0,0 0 32,-45-45-47,46 45-1,44 0 1,-44 0 31,-1 0-16,0 0 16,1 0-47,-1 0 31,1 0 32,-1 0-17,0 0 1</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31.03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0,'31'0'453,"32"0"-297,-32 0-109,1 0 203,-1 0-187,0 0-48,1 0 1,-1 0 31,0 0 187,1 0-234,-1 0 16,1 0 343,-1 0-343,0 0-16,1 0 422</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39.39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62 0,'0'-31'328,"31"31"-203,0 0-109,1 0 78,-1 0-16,0 0 0,1 0-78,-1 0 31,0 0 16,1 0 47,-1 0 31,1 0-125,-1 0 93,0 0 751,-31-31-828,32 31-1</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44.30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33 0,'32'0'265,"-1"-32"-249,0 32 31,1 0-32,-1 0 79,0 0 0,1 0-63,-1 0 32,1 0-48,-1 0 32,0 0 0,1 0 31,-1 0 32,0 0 218,1 0-328,-1 0 47</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48.54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38 0,'31'0'250,"1"0"-235,-1-32 16,0 32-15,1 0 0,-1 0 31,0 0 46,1 0-61,-1 0-1,0 0 31,1 0-30,-1 0 14,1 0-14,-1 0-1,0 0 16</inkml:trace>
</inkml:ink>
</file>

<file path=ppt/ink/ink6.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50.80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0,'32'0'219,"-1"0"15,-31 32-202,31-32-32,1 0 15,-1 0 16,0 0 48,1 0 30,-1 0-93,0 0 62,1 0-63,-1 0 110,0 0-31,1 0-47,-1 0 47</inkml:trace>
</inkml:ink>
</file>

<file path=ppt/ink/ink7.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53.72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11 0,'31'0'141,"0"0"-110,1 0-16,-1 0 17,0 0-17,1 0 17,-1 0-17,0 0 16,1 0 16,-1 0-31,0 0 31,1 0-32,-1 0 17,1 0 46,-1 0-47,0 0 16,1 0 78,-32 31-125</inkml:trace>
</inkml:ink>
</file>

<file path=ppt/ink/ink8.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6:58.83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 0,'31'0'141,"1"0"-110,-1 0 16,0 0-16,1 0 16,-1 0 0,0 0 0,1 0-32,-1 0 32,0 0 0,1 0-31,-1 0 15,1 0 16,-1 0 46,0 0-14,1 0 14</inkml:trace>
</inkml:ink>
</file>

<file path=ppt/ink/ink9.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21-10-13T15:37:01.34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0,'31'0'203,"0"0"-187,31 0 93,-31 0-93,1 0 15,-1 0 16,0 0-16,1 0-15,-2 0 46,2 0 17,-1 0 46,0 0-63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87" y="4"/>
            <a:ext cx="3169920" cy="481727"/>
          </a:xfrm>
          <a:prstGeom prst="rect">
            <a:avLst/>
          </a:prstGeom>
        </p:spPr>
        <p:txBody>
          <a:bodyPr vert="horz" lIns="96653" tIns="48326" rIns="96653" bIns="48326" rtlCol="0"/>
          <a:lstStyle>
            <a:lvl1pPr algn="r">
              <a:defRPr sz="1300"/>
            </a:lvl1pPr>
          </a:lstStyle>
          <a:p>
            <a:r>
              <a:rPr lang="en-US" smtClean="0"/>
              <a:t>8/19/2020</a:t>
            </a:r>
            <a:endParaRPr lang="en-US" dirty="0"/>
          </a:p>
        </p:txBody>
      </p:sp>
      <p:sp>
        <p:nvSpPr>
          <p:cNvPr id="4" name="Slide Image Placeholder 3"/>
          <p:cNvSpPr>
            <a:spLocks noGrp="1" noRot="1" noChangeAspect="1"/>
          </p:cNvSpPr>
          <p:nvPr>
            <p:ph type="sldImg" idx="2"/>
          </p:nvPr>
        </p:nvSpPr>
        <p:spPr>
          <a:xfrm>
            <a:off x="1465481" y="908743"/>
            <a:ext cx="4321175" cy="3240088"/>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0" y="4303986"/>
            <a:ext cx="5852160" cy="4815489"/>
          </a:xfrm>
          <a:prstGeom prst="rect">
            <a:avLst/>
          </a:prstGeom>
        </p:spPr>
        <p:txBody>
          <a:bodyPr vert="horz" lIns="96653" tIns="48326" rIns="96653" bIns="48326"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53" tIns="48326" rIns="96653" bIns="48326" rtlCol="0" anchor="b"/>
          <a:lstStyle>
            <a:lvl1pPr algn="r">
              <a:defRPr sz="1300"/>
            </a:lvl1pPr>
          </a:lstStyle>
          <a:p>
            <a:fld id="{C1562E72-729C-4682-BE8A-67802A90023B}" type="slidenum">
              <a:rPr lang="en-US" smtClean="0"/>
              <a:t>‹#›</a:t>
            </a:fld>
            <a:endParaRPr lang="en-US"/>
          </a:p>
        </p:txBody>
      </p:sp>
    </p:spTree>
    <p:extLst>
      <p:ext uri="{BB962C8B-B14F-4D97-AF65-F5344CB8AC3E}">
        <p14:creationId xmlns:p14="http://schemas.microsoft.com/office/powerpoint/2010/main" val="972820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VAgrantsDCJS@webgrantsmail.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520" y="481731"/>
            <a:ext cx="5840132" cy="4379027"/>
          </a:xfrm>
        </p:spPr>
      </p:sp>
      <p:sp>
        <p:nvSpPr>
          <p:cNvPr id="3" name="Notes Placeholder 2"/>
          <p:cNvSpPr>
            <a:spLocks noGrp="1"/>
          </p:cNvSpPr>
          <p:nvPr>
            <p:ph type="body" idx="1"/>
          </p:nvPr>
        </p:nvSpPr>
        <p:spPr>
          <a:xfrm>
            <a:off x="731520" y="5124019"/>
            <a:ext cx="5852160" cy="3995455"/>
          </a:xfrm>
        </p:spPr>
        <p:txBody>
          <a:bodyPr/>
          <a:lstStyle/>
          <a:p>
            <a:r>
              <a:rPr lang="en-US" dirty="0" smtClean="0"/>
              <a:t>Hello! This presentation is for the basic grant management for the SRO/SSO Incentive Grant Program. The information is specific to this grant program and may</a:t>
            </a:r>
            <a:r>
              <a:rPr lang="en-US" baseline="0" dirty="0" smtClean="0"/>
              <a:t> be different from other DCJS grants. </a:t>
            </a:r>
            <a:endParaRPr lang="en-US" dirty="0" smtClean="0"/>
          </a:p>
          <a:p>
            <a:endParaRPr lang="en-US" dirty="0" smtClean="0"/>
          </a:p>
          <a:p>
            <a:r>
              <a:rPr lang="en-US" dirty="0" smtClean="0"/>
              <a:t>If you have any questions about the information</a:t>
            </a:r>
            <a:r>
              <a:rPr lang="en-US" baseline="0" dirty="0" smtClean="0"/>
              <a:t> provided in the slides, please contact Michelle Miles at michelle.miles@dcjs.Virginia.gov or 804-225-1846. </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34796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955675"/>
            <a:ext cx="6832600" cy="5124450"/>
          </a:xfrm>
        </p:spPr>
      </p:sp>
      <p:sp>
        <p:nvSpPr>
          <p:cNvPr id="3" name="Notes Placeholder 2"/>
          <p:cNvSpPr>
            <a:spLocks noGrp="1"/>
          </p:cNvSpPr>
          <p:nvPr>
            <p:ph type="body" idx="1"/>
          </p:nvPr>
        </p:nvSpPr>
        <p:spPr>
          <a:xfrm>
            <a:off x="731520" y="6545179"/>
            <a:ext cx="5852160" cy="2574296"/>
          </a:xfrm>
        </p:spPr>
        <p:txBody>
          <a:bodyPr/>
          <a:lstStyle/>
          <a:p>
            <a:pPr lvl="0"/>
            <a:r>
              <a:rPr lang="en-US" dirty="0"/>
              <a:t>Number </a:t>
            </a:r>
            <a:r>
              <a:rPr lang="en-US" dirty="0" smtClean="0"/>
              <a:t>20 </a:t>
            </a:r>
            <a:r>
              <a:rPr lang="en-US" dirty="0"/>
              <a:t>is the requirement for law enforcement and school divisions to enter into a MOU that must be renewed every 2 years if they are receiving funding for a SRO position</a:t>
            </a:r>
            <a:r>
              <a:rPr lang="en-US" dirty="0" smtClean="0"/>
              <a:t>.</a:t>
            </a:r>
          </a:p>
          <a:p>
            <a:pPr lvl="0"/>
            <a:endParaRPr lang="en-US" dirty="0"/>
          </a:p>
          <a:p>
            <a:pPr lvl="0"/>
            <a:r>
              <a:rPr lang="en-US" dirty="0"/>
              <a:t>Number </a:t>
            </a:r>
            <a:r>
              <a:rPr lang="en-US" dirty="0" smtClean="0"/>
              <a:t>21 </a:t>
            </a:r>
            <a:r>
              <a:rPr lang="en-US" dirty="0"/>
              <a:t>says you agree to provide additional information upon request</a:t>
            </a:r>
            <a:r>
              <a:rPr lang="en-US" dirty="0" smtClean="0"/>
              <a:t>.</a:t>
            </a:r>
          </a:p>
          <a:p>
            <a:pPr lvl="0"/>
            <a:endParaRPr lang="en-US" dirty="0"/>
          </a:p>
          <a:p>
            <a:pPr lvl="0"/>
            <a:r>
              <a:rPr lang="en-US" dirty="0"/>
              <a:t>In addition, number </a:t>
            </a:r>
            <a:r>
              <a:rPr lang="en-US" dirty="0" smtClean="0"/>
              <a:t>22 </a:t>
            </a:r>
            <a:r>
              <a:rPr lang="en-US" dirty="0"/>
              <a:t>says the SSO must meet eligibility and training requirements for certification outlined in the Virginia Administrative Code. </a:t>
            </a:r>
          </a:p>
        </p:txBody>
      </p:sp>
      <p:sp>
        <p:nvSpPr>
          <p:cNvPr id="4" name="Slide Number Placeholder 3"/>
          <p:cNvSpPr>
            <a:spLocks noGrp="1"/>
          </p:cNvSpPr>
          <p:nvPr>
            <p:ph type="sldNum" sz="quarter" idx="10"/>
          </p:nvPr>
        </p:nvSpPr>
        <p:spPr/>
        <p:txBody>
          <a:bodyPr/>
          <a:lstStyle/>
          <a:p>
            <a:fld id="{C1562E72-729C-4682-BE8A-67802A90023B}" type="slidenum">
              <a:rPr lang="en-US" smtClean="0"/>
              <a:t>10</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2964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876300"/>
            <a:ext cx="6959600" cy="5219700"/>
          </a:xfrm>
        </p:spPr>
      </p:sp>
      <p:sp>
        <p:nvSpPr>
          <p:cNvPr id="3" name="Notes Placeholder 2"/>
          <p:cNvSpPr>
            <a:spLocks noGrp="1"/>
          </p:cNvSpPr>
          <p:nvPr>
            <p:ph type="body" idx="1"/>
          </p:nvPr>
        </p:nvSpPr>
        <p:spPr>
          <a:xfrm>
            <a:off x="731520" y="6914147"/>
            <a:ext cx="5852160" cy="2205328"/>
          </a:xfrm>
        </p:spPr>
        <p:txBody>
          <a:bodyPr/>
          <a:lstStyle/>
          <a:p>
            <a:pPr lvl="0"/>
            <a:r>
              <a:rPr lang="en-US" dirty="0"/>
              <a:t>Number </a:t>
            </a:r>
            <a:r>
              <a:rPr lang="en-US" dirty="0" smtClean="0"/>
              <a:t>23 </a:t>
            </a:r>
            <a:r>
              <a:rPr lang="en-US" dirty="0"/>
              <a:t>includes any actions that must be approved before you can receive funding. It means corrections need to be made so please contact your grant monitor if you have questions about what needs to be corrected. </a:t>
            </a:r>
            <a:endParaRPr lang="en-US" dirty="0" smtClean="0"/>
          </a:p>
          <a:p>
            <a:pPr lvl="0"/>
            <a:endParaRPr lang="en-US" dirty="0"/>
          </a:p>
          <a:p>
            <a:pPr lvl="0"/>
            <a:r>
              <a:rPr lang="en-US" dirty="0"/>
              <a:t>They are due August </a:t>
            </a:r>
            <a:r>
              <a:rPr lang="en-US" dirty="0" smtClean="0"/>
              <a:t>31</a:t>
            </a:r>
            <a:r>
              <a:rPr lang="en-US" baseline="30000" dirty="0" smtClean="0"/>
              <a:t>st</a:t>
            </a:r>
            <a:r>
              <a:rPr lang="en-US" dirty="0" smtClean="0"/>
              <a:t> , unless otherwise noted, to your </a:t>
            </a:r>
            <a:r>
              <a:rPr lang="en-US" dirty="0"/>
              <a:t>grant </a:t>
            </a:r>
            <a:r>
              <a:rPr lang="en-US" dirty="0" smtClean="0"/>
              <a:t>monitor using the Correspondence</a:t>
            </a:r>
            <a:r>
              <a:rPr lang="en-US" baseline="0" dirty="0" smtClean="0"/>
              <a:t> component in OGMS</a:t>
            </a:r>
            <a:r>
              <a:rPr lang="en-US" dirty="0" smtClean="0"/>
              <a:t>.  </a:t>
            </a:r>
            <a:r>
              <a:rPr lang="en-US" dirty="0"/>
              <a:t>These </a:t>
            </a:r>
            <a:r>
              <a:rPr lang="en-US" dirty="0" smtClean="0"/>
              <a:t>encumbrances can </a:t>
            </a:r>
            <a:r>
              <a:rPr lang="en-US" dirty="0"/>
              <a:t>take up to 30 days to process depending on any back and forth to make sure they are right.</a:t>
            </a:r>
          </a:p>
        </p:txBody>
      </p:sp>
      <p:sp>
        <p:nvSpPr>
          <p:cNvPr id="4" name="Slide Number Placeholder 3"/>
          <p:cNvSpPr>
            <a:spLocks noGrp="1"/>
          </p:cNvSpPr>
          <p:nvPr>
            <p:ph type="sldNum" sz="quarter" idx="10"/>
          </p:nvPr>
        </p:nvSpPr>
        <p:spPr/>
        <p:txBody>
          <a:bodyPr/>
          <a:lstStyle/>
          <a:p>
            <a:fld id="{C1562E72-729C-4682-BE8A-67802A90023B}" type="slidenum">
              <a:rPr lang="en-US" smtClean="0"/>
              <a:t>11</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21830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416" y="763672"/>
            <a:ext cx="7038363" cy="5277480"/>
          </a:xfrm>
        </p:spPr>
      </p:sp>
      <p:sp>
        <p:nvSpPr>
          <p:cNvPr id="3" name="Notes Placeholder 2"/>
          <p:cNvSpPr>
            <a:spLocks noGrp="1"/>
          </p:cNvSpPr>
          <p:nvPr>
            <p:ph type="body" idx="1"/>
          </p:nvPr>
        </p:nvSpPr>
        <p:spPr>
          <a:xfrm>
            <a:off x="731520" y="6561221"/>
            <a:ext cx="5852160" cy="255825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a:t>
            </a:r>
            <a:r>
              <a:rPr lang="en-US" dirty="0"/>
              <a:t>is very important to know that both </a:t>
            </a:r>
            <a:r>
              <a:rPr lang="en-US" dirty="0" smtClean="0"/>
              <a:t>status reports </a:t>
            </a:r>
            <a:r>
              <a:rPr lang="en-US" dirty="0"/>
              <a:t>and </a:t>
            </a:r>
            <a:r>
              <a:rPr lang="en-US" dirty="0" smtClean="0"/>
              <a:t>claims are </a:t>
            </a:r>
            <a:r>
              <a:rPr lang="en-US" dirty="0"/>
              <a:t>due quarterly. There is a schedule at the end of the grant requirements, but they are due 15 days after the end of the quarter. For example, as you can see on the slide, your first quarter progress report and financial report for this fiscal year are due October 15</a:t>
            </a:r>
            <a:r>
              <a:rPr lang="en-US" baseline="30000" dirty="0"/>
              <a:t>th</a:t>
            </a:r>
            <a:r>
              <a:rPr lang="en-US" dirty="0"/>
              <a:t>. </a:t>
            </a:r>
            <a:r>
              <a:rPr lang="en-US" baseline="0" dirty="0" smtClean="0"/>
              <a:t>Failure to submit reports by the deadline dates may result in delay for reimbursement requests and/or cancellation of the award.</a:t>
            </a:r>
            <a:endParaRPr lang="en-US" dirty="0" smtClean="0"/>
          </a:p>
          <a:p>
            <a:pPr lvl="0"/>
            <a:endParaRPr lang="en-US"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a financial review component to a monitoring visit, your expenditure reports should align with the reports in OGMS. It is advised not to split the grant in four even parts. Your locality’s financial system needs to match what you enter on your financial reports/claims. </a:t>
            </a:r>
          </a:p>
          <a:p>
            <a:pPr lvl="0"/>
            <a:endParaRPr lang="en-US" dirty="0"/>
          </a:p>
          <a:p>
            <a:pPr lvl="0"/>
            <a:r>
              <a:rPr lang="en-US" dirty="0"/>
              <a:t>You are still required to submit both reports even if no funds were expended and no activities were performed. You would simply enter 0’s in the financial report and note on the progress report the reason why no activities were performed, such as a vacancy in the position. </a:t>
            </a:r>
          </a:p>
        </p:txBody>
      </p:sp>
      <p:sp>
        <p:nvSpPr>
          <p:cNvPr id="4" name="Slide Number Placeholder 3"/>
          <p:cNvSpPr>
            <a:spLocks noGrp="1"/>
          </p:cNvSpPr>
          <p:nvPr>
            <p:ph type="sldNum" sz="quarter" idx="10"/>
          </p:nvPr>
        </p:nvSpPr>
        <p:spPr/>
        <p:txBody>
          <a:bodyPr/>
          <a:lstStyle/>
          <a:p>
            <a:fld id="{C1562E72-729C-4682-BE8A-67802A90023B}" type="slidenum">
              <a:rPr lang="en-US" smtClean="0"/>
              <a:t>12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45026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1004888"/>
            <a:ext cx="6961187" cy="5219700"/>
          </a:xfrm>
        </p:spPr>
      </p:sp>
      <p:sp>
        <p:nvSpPr>
          <p:cNvPr id="3" name="Notes Placeholder 2"/>
          <p:cNvSpPr>
            <a:spLocks noGrp="1"/>
          </p:cNvSpPr>
          <p:nvPr>
            <p:ph type="body" idx="1"/>
          </p:nvPr>
        </p:nvSpPr>
        <p:spPr>
          <a:xfrm>
            <a:off x="731520" y="7523747"/>
            <a:ext cx="5852160" cy="1595728"/>
          </a:xfrm>
        </p:spPr>
        <p:txBody>
          <a:bodyPr/>
          <a:lstStyle/>
          <a:p>
            <a:pPr lvl="0"/>
            <a:r>
              <a:rPr lang="en-US" dirty="0" smtClean="0"/>
              <a:t>Budget</a:t>
            </a:r>
            <a:r>
              <a:rPr lang="en-US" baseline="0" dirty="0" smtClean="0"/>
              <a:t> amendments should be submitted through OGMS for consideration. We will discuss amendment types in more detail when we discuss Contract Amendments.</a:t>
            </a:r>
          </a:p>
          <a:p>
            <a:pPr lvl="0"/>
            <a:endParaRPr lang="en-US" baseline="0" dirty="0" smtClean="0"/>
          </a:p>
          <a:p>
            <a:pPr lvl="0"/>
            <a:r>
              <a:rPr lang="en-US" dirty="0" smtClean="0"/>
              <a:t>For information on how to complete the status reports, please</a:t>
            </a:r>
            <a:r>
              <a:rPr lang="en-US" baseline="0" dirty="0" smtClean="0"/>
              <a:t> go to https://www.dcjs.virginia.gov/virginia-center-school-and-campus-safety/public-safety/grants/srosso-incentive-grant-program. Under ‘Resources’ there is a status report presentation and report examples.</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58679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695325"/>
            <a:ext cx="6937375" cy="5203825"/>
          </a:xfrm>
        </p:spPr>
      </p:sp>
      <p:sp>
        <p:nvSpPr>
          <p:cNvPr id="3" name="Notes Placeholder 2"/>
          <p:cNvSpPr>
            <a:spLocks noGrp="1"/>
          </p:cNvSpPr>
          <p:nvPr>
            <p:ph type="body" idx="1"/>
          </p:nvPr>
        </p:nvSpPr>
        <p:spPr>
          <a:xfrm>
            <a:off x="731520" y="6112042"/>
            <a:ext cx="5852160" cy="3007433"/>
          </a:xfrm>
        </p:spPr>
        <p:txBody>
          <a:bodyPr/>
          <a:lstStyle/>
          <a:p>
            <a:pPr lvl="0"/>
            <a:r>
              <a:rPr lang="en-US" dirty="0"/>
              <a:t>Next, we will discuss documentation retention and provide you with a list of records you will be required to show during a monitoring visit</a:t>
            </a:r>
            <a:r>
              <a:rPr lang="en-US" dirty="0" smtClean="0"/>
              <a:t>.</a:t>
            </a:r>
          </a:p>
          <a:p>
            <a:pPr lvl="0"/>
            <a:endParaRPr lang="en-US" dirty="0"/>
          </a:p>
          <a:p>
            <a:pPr lvl="0"/>
            <a:r>
              <a:rPr lang="en-US" dirty="0"/>
              <a:t>You must keep grant records for 3 years after the end of the final financial report. This means you should have documents available on the current year and the three previous years, if you have had the grant that long. </a:t>
            </a:r>
            <a:endParaRPr lang="en-US" dirty="0" smtClean="0"/>
          </a:p>
          <a:p>
            <a:pPr lvl="0"/>
            <a:endParaRPr lang="en-US" dirty="0"/>
          </a:p>
          <a:p>
            <a:pPr lvl="0"/>
            <a:r>
              <a:rPr lang="en-US" dirty="0"/>
              <a:t>We do recommend that you check with your locality to see if they have any additional policies for record retention and if they must be available beyond what the grant requires.</a:t>
            </a:r>
          </a:p>
        </p:txBody>
      </p:sp>
      <p:sp>
        <p:nvSpPr>
          <p:cNvPr id="4" name="Slide Number Placeholder 3"/>
          <p:cNvSpPr>
            <a:spLocks noGrp="1"/>
          </p:cNvSpPr>
          <p:nvPr>
            <p:ph type="sldNum" sz="quarter" idx="10"/>
          </p:nvPr>
        </p:nvSpPr>
        <p:spPr/>
        <p:txBody>
          <a:bodyPr/>
          <a:lstStyle/>
          <a:p>
            <a:fld id="{C1562E72-729C-4682-BE8A-67802A90023B}" type="slidenum">
              <a:rPr lang="en-US" smtClean="0"/>
              <a:t>14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421328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700088"/>
            <a:ext cx="6937375" cy="5203825"/>
          </a:xfrm>
        </p:spPr>
      </p:sp>
      <p:sp>
        <p:nvSpPr>
          <p:cNvPr id="3" name="Notes Placeholder 2"/>
          <p:cNvSpPr>
            <a:spLocks noGrp="1"/>
          </p:cNvSpPr>
          <p:nvPr>
            <p:ph type="body" idx="1"/>
          </p:nvPr>
        </p:nvSpPr>
        <p:spPr>
          <a:xfrm>
            <a:off x="731520" y="6625389"/>
            <a:ext cx="5852160" cy="2494086"/>
          </a:xfrm>
        </p:spPr>
        <p:txBody>
          <a:bodyPr/>
          <a:lstStyle/>
          <a:p>
            <a:pPr lvl="0"/>
            <a:r>
              <a:rPr lang="en-US" dirty="0"/>
              <a:t>When you are contacted for a monitoring visit, and after a date has been scheduled, you will receive a list of documents that need to be accessible upon request. </a:t>
            </a:r>
            <a:endParaRPr lang="en-US" dirty="0" smtClean="0"/>
          </a:p>
          <a:p>
            <a:pPr lvl="0"/>
            <a:endParaRPr lang="en-US" dirty="0"/>
          </a:p>
          <a:p>
            <a:pPr lvl="0"/>
            <a:r>
              <a:rPr lang="en-US" dirty="0"/>
              <a:t>These include signed grant award documents, such as the SOGA and application and includes approved reports and special </a:t>
            </a:r>
            <a:r>
              <a:rPr lang="en-US" dirty="0" smtClean="0"/>
              <a:t>conditions/encumbrances. </a:t>
            </a:r>
          </a:p>
          <a:p>
            <a:pPr lvl="0"/>
            <a:endParaRPr lang="en-US" dirty="0"/>
          </a:p>
          <a:p>
            <a:pPr lvl="0"/>
            <a:r>
              <a:rPr lang="en-US" dirty="0"/>
              <a:t>We recommend that you keep the award packages together, or have all parts easily accessible so you can refer back to make sure you are in compliance with the grant.</a:t>
            </a:r>
          </a:p>
        </p:txBody>
      </p:sp>
      <p:sp>
        <p:nvSpPr>
          <p:cNvPr id="4" name="Slide Number Placeholder 3"/>
          <p:cNvSpPr>
            <a:spLocks noGrp="1"/>
          </p:cNvSpPr>
          <p:nvPr>
            <p:ph type="sldNum" sz="quarter" idx="10"/>
          </p:nvPr>
        </p:nvSpPr>
        <p:spPr/>
        <p:txBody>
          <a:bodyPr/>
          <a:lstStyle/>
          <a:p>
            <a:fld id="{C1562E72-729C-4682-BE8A-67802A90023B}" type="slidenum">
              <a:rPr lang="en-US" smtClean="0"/>
              <a:t>15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02696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547688"/>
            <a:ext cx="6896100" cy="5172075"/>
          </a:xfrm>
        </p:spPr>
      </p:sp>
      <p:sp>
        <p:nvSpPr>
          <p:cNvPr id="3" name="Notes Placeholder 2"/>
          <p:cNvSpPr>
            <a:spLocks noGrp="1"/>
          </p:cNvSpPr>
          <p:nvPr>
            <p:ph type="body" idx="1"/>
          </p:nvPr>
        </p:nvSpPr>
        <p:spPr>
          <a:xfrm>
            <a:off x="699770" y="5710989"/>
            <a:ext cx="5852160" cy="3408487"/>
          </a:xfrm>
        </p:spPr>
        <p:txBody>
          <a:bodyPr/>
          <a:lstStyle/>
          <a:p>
            <a:pPr lvl="0"/>
            <a:r>
              <a:rPr lang="en-US" dirty="0"/>
              <a:t>During the site visit, you will also be required to provide some documentation on current or recent activities. </a:t>
            </a:r>
            <a:endParaRPr lang="en-US" dirty="0" smtClean="0"/>
          </a:p>
          <a:p>
            <a:pPr lvl="0"/>
            <a:endParaRPr lang="en-US" dirty="0"/>
          </a:p>
          <a:p>
            <a:pPr lvl="0"/>
            <a:r>
              <a:rPr lang="en-US" dirty="0"/>
              <a:t>You will need to provide evidence that supports the information reported on your progress reports. </a:t>
            </a:r>
            <a:endParaRPr lang="en-US" dirty="0" smtClean="0"/>
          </a:p>
          <a:p>
            <a:pPr lvl="0"/>
            <a:endParaRPr lang="en-US" dirty="0"/>
          </a:p>
          <a:p>
            <a:pPr lvl="0"/>
            <a:r>
              <a:rPr lang="en-US" dirty="0"/>
              <a:t>For example, if you reported that you provided training or instructions to students or staff, your supporting documentation could include your outlook calendar. </a:t>
            </a:r>
            <a:endParaRPr lang="en-US" dirty="0" smtClean="0"/>
          </a:p>
          <a:p>
            <a:pPr lvl="0"/>
            <a:endParaRPr lang="en-US" dirty="0"/>
          </a:p>
          <a:p>
            <a:pPr lvl="0"/>
            <a:r>
              <a:rPr lang="en-US" dirty="0"/>
              <a:t>When reporting on the number of incidents, you might have calls of service logs or Power School reports. </a:t>
            </a:r>
            <a:endParaRPr lang="en-US" dirty="0" smtClean="0"/>
          </a:p>
          <a:p>
            <a:pPr lvl="0"/>
            <a:endParaRPr lang="en-US" dirty="0"/>
          </a:p>
          <a:p>
            <a:pPr lvl="0"/>
            <a:r>
              <a:rPr lang="en-US" dirty="0"/>
              <a:t>The supporting documentation can be in any form that works for you as long as it can back up what you entered on a </a:t>
            </a:r>
            <a:r>
              <a:rPr lang="en-US" dirty="0" smtClean="0"/>
              <a:t>status </a:t>
            </a:r>
            <a:r>
              <a:rPr lang="en-US" dirty="0"/>
              <a:t>report or goals and objectives. </a:t>
            </a:r>
            <a:endParaRPr lang="en-US" dirty="0" smtClean="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financial review, you will need to show how your financial system records grant expenditures, obligations, and receipt of grant funds. This is commonly done by using a coding system where grant funds are assigned a certain code to track those monies</a:t>
            </a:r>
            <a:r>
              <a:rPr lang="en-US" dirty="0" smtClean="0"/>
              <a:t>. </a:t>
            </a:r>
            <a:r>
              <a:rPr lang="en-US" baseline="0" dirty="0" smtClean="0"/>
              <a:t>Grantees must properly track and maintain adequate supporting documentation for local match provided. </a:t>
            </a:r>
          </a:p>
          <a:p>
            <a:pPr lvl="0"/>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16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98488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827088"/>
            <a:ext cx="6897687" cy="5173662"/>
          </a:xfrm>
        </p:spPr>
      </p:sp>
      <p:sp>
        <p:nvSpPr>
          <p:cNvPr id="3" name="Notes Placeholder 2"/>
          <p:cNvSpPr>
            <a:spLocks noGrp="1"/>
          </p:cNvSpPr>
          <p:nvPr>
            <p:ph type="body" idx="1"/>
          </p:nvPr>
        </p:nvSpPr>
        <p:spPr>
          <a:xfrm>
            <a:off x="731520" y="6689558"/>
            <a:ext cx="5852160" cy="2429917"/>
          </a:xfrm>
        </p:spPr>
        <p:txBody>
          <a:bodyPr/>
          <a:lstStyle/>
          <a:p>
            <a:pPr lvl="0"/>
            <a:r>
              <a:rPr lang="en-US" sz="1200" kern="1200" dirty="0" smtClean="0">
                <a:solidFill>
                  <a:schemeClr val="tx1"/>
                </a:solidFill>
                <a:effectLst/>
                <a:latin typeface="+mn-lt"/>
                <a:ea typeface="+mn-ea"/>
                <a:cs typeface="+mn-cs"/>
              </a:rPr>
              <a:t>For the next few sections of the presentation, I’m going to discuss how to navigate registering and completing contract amendments and claims in OGMS.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It’s important that anyone in your locality that will work on the application or the grant must register in the system. This would include Project Directors, Project Administrators, Finance Officers, and anyone who will be submitting reports and completing the application.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It’s important to note that OGMS is compatible with many different browsers but when you are in the system, it’s recommended that you use the OGMS menu and not the browser menu.</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17</a:t>
            </a:fld>
            <a:endParaRPr lang="en-US"/>
          </a:p>
        </p:txBody>
      </p:sp>
    </p:spTree>
    <p:extLst>
      <p:ext uri="{BB962C8B-B14F-4D97-AF65-F5344CB8AC3E}">
        <p14:creationId xmlns:p14="http://schemas.microsoft.com/office/powerpoint/2010/main" val="153599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715963"/>
            <a:ext cx="7000875" cy="5251450"/>
          </a:xfrm>
        </p:spPr>
      </p:sp>
      <p:sp>
        <p:nvSpPr>
          <p:cNvPr id="3" name="Notes Placeholder 2"/>
          <p:cNvSpPr>
            <a:spLocks noGrp="1"/>
          </p:cNvSpPr>
          <p:nvPr>
            <p:ph type="body" idx="1"/>
          </p:nvPr>
        </p:nvSpPr>
        <p:spPr>
          <a:xfrm>
            <a:off x="731520" y="6833937"/>
            <a:ext cx="5852160" cy="2285538"/>
          </a:xfrm>
        </p:spPr>
        <p:txBody>
          <a:bodyPr/>
          <a:lstStyle/>
          <a:p>
            <a:pPr lvl="0"/>
            <a:r>
              <a:rPr lang="en-US" sz="1200" kern="1200" dirty="0" smtClean="0">
                <a:solidFill>
                  <a:schemeClr val="tx1"/>
                </a:solidFill>
                <a:effectLst/>
                <a:latin typeface="+mn-lt"/>
                <a:ea typeface="+mn-ea"/>
                <a:cs typeface="+mn-cs"/>
              </a:rPr>
              <a:t>The URL for OGMS is ogms.dcjs.virginia.gov</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Once you enter the URL in your browser, it will take you to the Login page.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From there you will choose ‘Click here to Register’</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18</a:t>
            </a:fld>
            <a:endParaRPr lang="en-US"/>
          </a:p>
        </p:txBody>
      </p:sp>
    </p:spTree>
    <p:extLst>
      <p:ext uri="{BB962C8B-B14F-4D97-AF65-F5344CB8AC3E}">
        <p14:creationId xmlns:p14="http://schemas.microsoft.com/office/powerpoint/2010/main" val="378382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860425"/>
            <a:ext cx="6788150" cy="5091113"/>
          </a:xfrm>
        </p:spPr>
      </p:sp>
      <p:sp>
        <p:nvSpPr>
          <p:cNvPr id="3" name="Notes Placeholder 2"/>
          <p:cNvSpPr>
            <a:spLocks noGrp="1"/>
          </p:cNvSpPr>
          <p:nvPr>
            <p:ph type="body" idx="1"/>
          </p:nvPr>
        </p:nvSpPr>
        <p:spPr>
          <a:xfrm>
            <a:off x="731520" y="6882063"/>
            <a:ext cx="5852160" cy="2237412"/>
          </a:xfrm>
        </p:spPr>
        <p:txBody>
          <a:bodyPr/>
          <a:lstStyle/>
          <a:p>
            <a:pPr lvl="0"/>
            <a:r>
              <a:rPr lang="en-US" sz="1200" kern="1200" dirty="0" smtClean="0">
                <a:solidFill>
                  <a:schemeClr val="tx1"/>
                </a:solidFill>
                <a:effectLst/>
                <a:latin typeface="+mn-lt"/>
                <a:ea typeface="+mn-ea"/>
                <a:cs typeface="+mn-cs"/>
              </a:rPr>
              <a:t>On the Registration page, enter the personal contact and organization information requested.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required fields will have a Red Asterisk or the box will be outlined in red.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 Program Area of Interest, you will choose ‘FREE’. This will not prevent you from seeing or applying for opportunities in other program areas, it’s used only for registration purposes.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the UEI, or unique entity identifier, you will enter your 9-digit DUNS number.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under FIPS code, you will choose your locality from the drop down list. If you do not see your locality in the list, please contact the OGMS support email and copy me. The email address will be on a slide at the end of the presentation.</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19</a:t>
            </a:fld>
            <a:endParaRPr lang="en-US"/>
          </a:p>
        </p:txBody>
      </p:sp>
    </p:spTree>
    <p:extLst>
      <p:ext uri="{BB962C8B-B14F-4D97-AF65-F5344CB8AC3E}">
        <p14:creationId xmlns:p14="http://schemas.microsoft.com/office/powerpoint/2010/main" val="356225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989013"/>
            <a:ext cx="6167438" cy="4625975"/>
          </a:xfrm>
        </p:spPr>
      </p:sp>
      <p:sp>
        <p:nvSpPr>
          <p:cNvPr id="3" name="Notes Placeholder 2"/>
          <p:cNvSpPr>
            <a:spLocks noGrp="1"/>
          </p:cNvSpPr>
          <p:nvPr>
            <p:ph type="body" idx="1"/>
          </p:nvPr>
        </p:nvSpPr>
        <p:spPr>
          <a:xfrm>
            <a:off x="731520" y="5823284"/>
            <a:ext cx="5852160" cy="3296191"/>
          </a:xfrm>
        </p:spPr>
        <p:txBody>
          <a:bodyPr/>
          <a:lstStyle/>
          <a:p>
            <a:pPr lvl="0"/>
            <a:r>
              <a:rPr lang="en-US" dirty="0" smtClean="0"/>
              <a:t>This presentation will go over:</a:t>
            </a:r>
            <a:endParaRPr lang="en-US" dirty="0"/>
          </a:p>
          <a:p>
            <a:pPr lvl="1"/>
            <a:r>
              <a:rPr lang="en-US" dirty="0" smtClean="0"/>
              <a:t>The </a:t>
            </a:r>
            <a:r>
              <a:rPr lang="en-US" dirty="0"/>
              <a:t>Statement of Grant Award</a:t>
            </a:r>
          </a:p>
          <a:p>
            <a:pPr lvl="1"/>
            <a:r>
              <a:rPr lang="en-US" dirty="0" smtClean="0"/>
              <a:t>Grant Requirements</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Reporting Requirements</a:t>
            </a:r>
          </a:p>
          <a:p>
            <a:pPr lvl="1"/>
            <a:r>
              <a:rPr lang="en-US" dirty="0" smtClean="0"/>
              <a:t>Documentation </a:t>
            </a:r>
            <a:r>
              <a:rPr lang="en-US" dirty="0"/>
              <a:t>Retention</a:t>
            </a:r>
          </a:p>
          <a:p>
            <a:pPr lvl="1"/>
            <a:r>
              <a:rPr lang="en-US" dirty="0" smtClean="0"/>
              <a:t>On-line Grants Management </a:t>
            </a:r>
            <a:r>
              <a:rPr lang="en-US" dirty="0"/>
              <a:t>System </a:t>
            </a:r>
            <a:r>
              <a:rPr lang="en-US" dirty="0" smtClean="0"/>
              <a:t>(OGMS)</a:t>
            </a:r>
          </a:p>
          <a:p>
            <a:pPr lvl="1"/>
            <a:r>
              <a:rPr lang="en-US" dirty="0" smtClean="0"/>
              <a:t>Claims</a:t>
            </a:r>
          </a:p>
          <a:p>
            <a:pPr lvl="1"/>
            <a:r>
              <a:rPr lang="en-US" dirty="0" smtClean="0"/>
              <a:t>Encumbrances</a:t>
            </a:r>
            <a:endParaRPr lang="en-US" dirty="0"/>
          </a:p>
          <a:p>
            <a:pPr lvl="1"/>
            <a:r>
              <a:rPr lang="en-US" dirty="0" smtClean="0"/>
              <a:t>Contract Amendments</a:t>
            </a:r>
            <a:endParaRPr lang="en-US" dirty="0"/>
          </a:p>
          <a:p>
            <a:pPr lvl="1"/>
            <a:r>
              <a:rPr lang="en-US" dirty="0"/>
              <a:t>And provide you with contact information for DCJS staff.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0556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800100"/>
            <a:ext cx="6808787" cy="5105400"/>
          </a:xfrm>
        </p:spPr>
      </p:sp>
      <p:sp>
        <p:nvSpPr>
          <p:cNvPr id="3" name="Notes Placeholder 2"/>
          <p:cNvSpPr>
            <a:spLocks noGrp="1"/>
          </p:cNvSpPr>
          <p:nvPr>
            <p:ph type="body" idx="1"/>
          </p:nvPr>
        </p:nvSpPr>
        <p:spPr>
          <a:xfrm>
            <a:off x="731520" y="6695268"/>
            <a:ext cx="5852160" cy="2424207"/>
          </a:xfrm>
        </p:spPr>
        <p:txBody>
          <a:bodyPr/>
          <a:lstStyle/>
          <a:p>
            <a:pPr lvl="0"/>
            <a:r>
              <a:rPr lang="en-US" sz="1200" kern="1200" dirty="0" smtClean="0">
                <a:solidFill>
                  <a:schemeClr val="tx1"/>
                </a:solidFill>
                <a:effectLst/>
                <a:latin typeface="+mn-lt"/>
                <a:ea typeface="+mn-ea"/>
                <a:cs typeface="+mn-cs"/>
              </a:rPr>
              <a:t>After completing the required fields and clicking ‘Save Registration Information,’ you will receive a message letting you know that a confirmation email was sent to the email address you entered.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not approving your registration but confirming we received your information.</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20</a:t>
            </a:fld>
            <a:endParaRPr lang="en-US"/>
          </a:p>
        </p:txBody>
      </p:sp>
    </p:spTree>
    <p:extLst>
      <p:ext uri="{BB962C8B-B14F-4D97-AF65-F5344CB8AC3E}">
        <p14:creationId xmlns:p14="http://schemas.microsoft.com/office/powerpoint/2010/main" val="178782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1033463"/>
            <a:ext cx="6580188" cy="4933950"/>
          </a:xfrm>
        </p:spPr>
      </p:sp>
      <p:sp>
        <p:nvSpPr>
          <p:cNvPr id="3" name="Notes Placeholder 2"/>
          <p:cNvSpPr>
            <a:spLocks noGrp="1"/>
          </p:cNvSpPr>
          <p:nvPr>
            <p:ph type="body" idx="1"/>
          </p:nvPr>
        </p:nvSpPr>
        <p:spPr>
          <a:xfrm>
            <a:off x="731520" y="6772759"/>
            <a:ext cx="5852160" cy="2346716"/>
          </a:xfrm>
        </p:spPr>
        <p:txBody>
          <a:bodyPr/>
          <a:lstStyle/>
          <a:p>
            <a:pPr lvl="0"/>
            <a:r>
              <a:rPr lang="en-US" sz="1200" kern="1200" dirty="0" smtClean="0">
                <a:solidFill>
                  <a:schemeClr val="tx1"/>
                </a:solidFill>
                <a:effectLst/>
                <a:latin typeface="+mn-lt"/>
                <a:ea typeface="+mn-ea"/>
                <a:cs typeface="+mn-cs"/>
              </a:rPr>
              <a:t>You will receive three separate email alerts; the first one will say your registration is under review and once it’s been approved you will receive an email with your username and the third one will have your temporary password.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Alerts will be sent from </a:t>
            </a:r>
            <a:r>
              <a:rPr lang="en-US" sz="1200" u="sng" kern="1200" dirty="0" smtClean="0">
                <a:solidFill>
                  <a:schemeClr val="tx1"/>
                </a:solidFill>
                <a:effectLst/>
                <a:latin typeface="+mn-lt"/>
                <a:ea typeface="+mn-ea"/>
                <a:cs typeface="+mn-cs"/>
                <a:hlinkClick r:id="rId3"/>
              </a:rPr>
              <a:t>VAgrantsDCJS@webgrantsmail.com</a:t>
            </a:r>
            <a:r>
              <a:rPr lang="en-US" sz="1200" kern="1200" dirty="0" smtClean="0">
                <a:solidFill>
                  <a:schemeClr val="tx1"/>
                </a:solidFill>
                <a:effectLst/>
                <a:latin typeface="+mn-lt"/>
                <a:ea typeface="+mn-ea"/>
                <a:cs typeface="+mn-cs"/>
              </a:rPr>
              <a:t>. It’s beneficial to add this address to your email contact lists so the alerts aren’t filtered incorrectly.</a:t>
            </a:r>
          </a:p>
          <a:p>
            <a:pPr lvl="0"/>
            <a:r>
              <a:rPr lang="en-US" sz="1200" kern="1200" dirty="0" smtClean="0">
                <a:solidFill>
                  <a:schemeClr val="tx1"/>
                </a:solidFill>
                <a:effectLst/>
                <a:latin typeface="+mn-lt"/>
                <a:ea typeface="+mn-ea"/>
                <a:cs typeface="+mn-cs"/>
              </a:rPr>
              <a:t>Once you’ve received your username and password you can log into DCJS OGMS.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individual will not automatically have access to the grant and must be added as an additional contact. Additional information</a:t>
            </a:r>
            <a:r>
              <a:rPr lang="en-US" sz="1200" kern="1200" baseline="0" dirty="0" smtClean="0">
                <a:solidFill>
                  <a:schemeClr val="tx1"/>
                </a:solidFill>
                <a:effectLst/>
                <a:latin typeface="+mn-lt"/>
                <a:ea typeface="+mn-ea"/>
                <a:cs typeface="+mn-cs"/>
              </a:rPr>
              <a:t> on how to add someone is discussed later in the presentation.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21</a:t>
            </a:fld>
            <a:endParaRPr lang="en-US"/>
          </a:p>
        </p:txBody>
      </p:sp>
    </p:spTree>
    <p:extLst>
      <p:ext uri="{BB962C8B-B14F-4D97-AF65-F5344CB8AC3E}">
        <p14:creationId xmlns:p14="http://schemas.microsoft.com/office/powerpoint/2010/main" val="247717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830263"/>
            <a:ext cx="6726238" cy="5043487"/>
          </a:xfrm>
        </p:spPr>
      </p:sp>
      <p:sp>
        <p:nvSpPr>
          <p:cNvPr id="3" name="Notes Placeholder 2"/>
          <p:cNvSpPr>
            <a:spLocks noGrp="1"/>
          </p:cNvSpPr>
          <p:nvPr>
            <p:ph type="body" idx="1"/>
          </p:nvPr>
        </p:nvSpPr>
        <p:spPr>
          <a:xfrm>
            <a:off x="731520" y="6788258"/>
            <a:ext cx="5852160" cy="2331217"/>
          </a:xfrm>
        </p:spPr>
        <p:txBody>
          <a:bodyPr/>
          <a:lstStyle/>
          <a:p>
            <a:pPr lvl="0"/>
            <a:r>
              <a:rPr lang="en-US" sz="1200" kern="1200" dirty="0" smtClean="0">
                <a:solidFill>
                  <a:schemeClr val="tx1"/>
                </a:solidFill>
                <a:effectLst/>
                <a:latin typeface="+mn-lt"/>
                <a:ea typeface="+mn-ea"/>
                <a:cs typeface="+mn-cs"/>
              </a:rPr>
              <a:t>When you go to the login page, you will find announcements on the right hand side of the screen.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area will include any open funding opportunities, system maintenance alerts, and other information that will be helpful with managing your grants in OGMS.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 the area where you log in will be the single sign on tool but it is for DCJS users only.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login, you will use your username and temporary password from your emails.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will then ask you to change your password when you sign in for the first time.</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22</a:t>
            </a:fld>
            <a:endParaRPr lang="en-US"/>
          </a:p>
        </p:txBody>
      </p:sp>
    </p:spTree>
    <p:extLst>
      <p:ext uri="{BB962C8B-B14F-4D97-AF65-F5344CB8AC3E}">
        <p14:creationId xmlns:p14="http://schemas.microsoft.com/office/powerpoint/2010/main" val="723818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1063625"/>
            <a:ext cx="6846888" cy="5135563"/>
          </a:xfrm>
        </p:spPr>
      </p:sp>
      <p:sp>
        <p:nvSpPr>
          <p:cNvPr id="3" name="Notes Placeholder 2"/>
          <p:cNvSpPr>
            <a:spLocks noGrp="1"/>
          </p:cNvSpPr>
          <p:nvPr>
            <p:ph type="body" idx="1"/>
          </p:nvPr>
        </p:nvSpPr>
        <p:spPr>
          <a:xfrm>
            <a:off x="731520" y="6912244"/>
            <a:ext cx="5852160" cy="2207231"/>
          </a:xfrm>
        </p:spPr>
        <p:txBody>
          <a:bodyPr/>
          <a:lstStyle/>
          <a:p>
            <a:r>
              <a:rPr lang="en-US" dirty="0" smtClean="0"/>
              <a:t>To access your grant, click on ‘Grants’ in the vertical</a:t>
            </a:r>
            <a:r>
              <a:rPr lang="en-US" baseline="0" dirty="0" smtClean="0"/>
              <a:t> tool bar on the left hand side of the screen. </a:t>
            </a:r>
          </a:p>
          <a:p>
            <a:endParaRPr lang="en-US" baseline="0" dirty="0" smtClean="0"/>
          </a:p>
          <a:p>
            <a:r>
              <a:rPr lang="en-US" baseline="0" dirty="0" smtClean="0"/>
              <a:t>This will bring you to the list of ‘Active Grant’s where you can select the grant you would like to access. If you don’t see the grant in this list, contact your Project Director to add you as an additional contact on the grant. </a:t>
            </a:r>
          </a:p>
          <a:p>
            <a:endParaRPr lang="en-US" baseline="0" dirty="0" smtClean="0"/>
          </a:p>
          <a:p>
            <a:r>
              <a:rPr lang="en-US" baseline="0" dirty="0" smtClean="0"/>
              <a:t>If your grant is listed as ‘Awarded’ and not ‘Underway’ that means DCJS has not received the signed SOGA. You will not have access to all grant components until it has been received and reviewed.</a:t>
            </a:r>
            <a:endParaRPr lang="en-US" dirty="0"/>
          </a:p>
        </p:txBody>
      </p:sp>
      <p:sp>
        <p:nvSpPr>
          <p:cNvPr id="4" name="Slide Number Placeholder 3"/>
          <p:cNvSpPr>
            <a:spLocks noGrp="1"/>
          </p:cNvSpPr>
          <p:nvPr>
            <p:ph type="sldNum" sz="quarter" idx="10"/>
          </p:nvPr>
        </p:nvSpPr>
        <p:spPr/>
        <p:txBody>
          <a:bodyPr/>
          <a:lstStyle/>
          <a:p>
            <a:fld id="{5FDC9EA7-33B7-43B0-8081-BA36CF544FAE}" type="slidenum">
              <a:rPr lang="en-US" smtClean="0"/>
              <a:t>23</a:t>
            </a:fld>
            <a:endParaRPr lang="en-US" dirty="0"/>
          </a:p>
        </p:txBody>
      </p:sp>
    </p:spTree>
    <p:extLst>
      <p:ext uri="{BB962C8B-B14F-4D97-AF65-F5344CB8AC3E}">
        <p14:creationId xmlns:p14="http://schemas.microsoft.com/office/powerpoint/2010/main" val="273292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063625"/>
            <a:ext cx="7032625" cy="5275263"/>
          </a:xfrm>
        </p:spPr>
      </p:sp>
      <p:sp>
        <p:nvSpPr>
          <p:cNvPr id="3" name="Notes Placeholder 2"/>
          <p:cNvSpPr>
            <a:spLocks noGrp="1"/>
          </p:cNvSpPr>
          <p:nvPr>
            <p:ph type="body" idx="1"/>
          </p:nvPr>
        </p:nvSpPr>
        <p:spPr>
          <a:xfrm>
            <a:off x="731520" y="7547675"/>
            <a:ext cx="5852160" cy="1571800"/>
          </a:xfrm>
        </p:spPr>
        <p:txBody>
          <a:bodyPr/>
          <a:lstStyle/>
          <a:p>
            <a:r>
              <a:rPr lang="en-US" dirty="0" smtClean="0"/>
              <a:t>After you click on the grant</a:t>
            </a:r>
            <a:r>
              <a:rPr lang="en-US" baseline="0" dirty="0" smtClean="0"/>
              <a:t> you will see the list of grant components. The grant components may be different for each grant program. </a:t>
            </a:r>
          </a:p>
          <a:p>
            <a:endParaRPr lang="en-US" baseline="0" dirty="0" smtClean="0"/>
          </a:p>
          <a:p>
            <a:r>
              <a:rPr lang="en-US" baseline="0" dirty="0" smtClean="0"/>
              <a:t>Under ‘General Information’ is where the Project Director can add additional contacts.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DC9EA7-33B7-43B0-8081-BA36CF544FAE}" type="slidenum">
              <a:rPr lang="en-US" smtClean="0"/>
              <a:t>24</a:t>
            </a:fld>
            <a:endParaRPr lang="en-US" dirty="0"/>
          </a:p>
        </p:txBody>
      </p:sp>
    </p:spTree>
    <p:extLst>
      <p:ext uri="{BB962C8B-B14F-4D97-AF65-F5344CB8AC3E}">
        <p14:creationId xmlns:p14="http://schemas.microsoft.com/office/powerpoint/2010/main" val="101266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notes that individuals listed as contacts on the grant have </a:t>
            </a:r>
            <a:r>
              <a:rPr lang="en-US" b="1" baseline="0" dirty="0" smtClean="0"/>
              <a:t>full access to all grant components </a:t>
            </a:r>
            <a:r>
              <a:rPr lang="en-US" baseline="0" dirty="0" smtClean="0"/>
              <a:t>so it’s important for the grantee to discuss roles and responsibilities in OGMS.</a:t>
            </a:r>
          </a:p>
          <a:p>
            <a:endParaRPr lang="en-US" dirty="0" smtClean="0"/>
          </a:p>
          <a:p>
            <a:r>
              <a:rPr lang="en-US" dirty="0" smtClean="0"/>
              <a:t>To add someone to the grant, or remove them, click ‘Edit Additional Contacts’.</a:t>
            </a:r>
          </a:p>
          <a:p>
            <a:endParaRPr lang="en-US" dirty="0" smtClean="0"/>
          </a:p>
          <a:p>
            <a:r>
              <a:rPr lang="en-US" dirty="0" smtClean="0"/>
              <a:t>Click</a:t>
            </a:r>
            <a:r>
              <a:rPr lang="en-US" baseline="0" dirty="0" smtClean="0"/>
              <a:t> in the ‘Additional Grantee Contacts’ box and a drop down box will appear with all the individuals associated with the same organization. Choose the person you want to add and click ‘Save’. </a:t>
            </a:r>
          </a:p>
          <a:p>
            <a:endParaRPr lang="en-US" baseline="0" dirty="0" smtClean="0"/>
          </a:p>
          <a:p>
            <a:r>
              <a:rPr lang="en-US" baseline="0" dirty="0" smtClean="0"/>
              <a:t>To remove someone, click the ‘x’ beside their name in the box and select ‘Save’.</a:t>
            </a:r>
            <a:endParaRPr lang="en-US" dirty="0" smtClean="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25</a:t>
            </a:fld>
            <a:endParaRPr lang="en-US"/>
          </a:p>
        </p:txBody>
      </p:sp>
    </p:spTree>
    <p:extLst>
      <p:ext uri="{BB962C8B-B14F-4D97-AF65-F5344CB8AC3E}">
        <p14:creationId xmlns:p14="http://schemas.microsoft.com/office/powerpoint/2010/main" val="209682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862013"/>
            <a:ext cx="6724650" cy="5043487"/>
          </a:xfrm>
        </p:spPr>
      </p:sp>
      <p:sp>
        <p:nvSpPr>
          <p:cNvPr id="3" name="Notes Placeholder 2"/>
          <p:cNvSpPr>
            <a:spLocks noGrp="1"/>
          </p:cNvSpPr>
          <p:nvPr>
            <p:ph type="body" idx="1"/>
          </p:nvPr>
        </p:nvSpPr>
        <p:spPr>
          <a:xfrm>
            <a:off x="731520" y="7160217"/>
            <a:ext cx="5852160" cy="19592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this point in this presentation we will choose the ‘Claims’ component.  </a:t>
            </a:r>
          </a:p>
          <a:p>
            <a:endParaRPr lang="en-US" dirty="0" smtClean="0"/>
          </a:p>
          <a:p>
            <a:r>
              <a:rPr lang="en-US" dirty="0" smtClean="0"/>
              <a:t>When you click on ‘Claims’ it will bring you to a screen that lists </a:t>
            </a:r>
            <a:r>
              <a:rPr lang="en-US" baseline="0" dirty="0" smtClean="0"/>
              <a:t>claims that are in editing status, have been submitted, or were withdrawn. </a:t>
            </a:r>
          </a:p>
          <a:p>
            <a:endParaRPr lang="en-US" baseline="0" dirty="0" smtClean="0"/>
          </a:p>
          <a:p>
            <a:r>
              <a:rPr lang="en-US" baseline="0" dirty="0" smtClean="0"/>
              <a:t>To start a claim, click the ‘Add Claim’ button.</a:t>
            </a:r>
            <a:endParaRPr lang="en-US" dirty="0" smtClean="0"/>
          </a:p>
          <a:p>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26</a:t>
            </a:fld>
            <a:endParaRPr lang="en-US"/>
          </a:p>
        </p:txBody>
      </p:sp>
    </p:spTree>
    <p:extLst>
      <p:ext uri="{BB962C8B-B14F-4D97-AF65-F5344CB8AC3E}">
        <p14:creationId xmlns:p14="http://schemas.microsoft.com/office/powerpoint/2010/main" val="47309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784225"/>
            <a:ext cx="6867525" cy="5151438"/>
          </a:xfrm>
        </p:spPr>
      </p:sp>
      <p:sp>
        <p:nvSpPr>
          <p:cNvPr id="3" name="Notes Placeholder 2"/>
          <p:cNvSpPr>
            <a:spLocks noGrp="1"/>
          </p:cNvSpPr>
          <p:nvPr>
            <p:ph type="body" idx="1"/>
          </p:nvPr>
        </p:nvSpPr>
        <p:spPr>
          <a:xfrm>
            <a:off x="731520" y="6292312"/>
            <a:ext cx="5852160" cy="2827163"/>
          </a:xfrm>
        </p:spPr>
        <p:txBody>
          <a:bodyPr/>
          <a:lstStyle/>
          <a:p>
            <a:r>
              <a:rPr lang="en-US" dirty="0" smtClean="0"/>
              <a:t>OGMS</a:t>
            </a:r>
            <a:r>
              <a:rPr lang="en-US" baseline="0" dirty="0" smtClean="0"/>
              <a:t> will ask you to complete the General Information portion of the claim before you can save it. </a:t>
            </a:r>
          </a:p>
          <a:p>
            <a:endParaRPr lang="en-US" baseline="0" dirty="0" smtClean="0"/>
          </a:p>
          <a:p>
            <a:r>
              <a:rPr lang="en-US" baseline="0" dirty="0" smtClean="0"/>
              <a:t>The status will be auto populated</a:t>
            </a:r>
          </a:p>
          <a:p>
            <a:endParaRPr lang="en-US" baseline="0" dirty="0" smtClean="0"/>
          </a:p>
          <a:p>
            <a:r>
              <a:rPr lang="en-US" baseline="0" dirty="0" smtClean="0"/>
              <a:t>Under Type, choose ‘Reimbursement’</a:t>
            </a:r>
          </a:p>
          <a:p>
            <a:endParaRPr lang="en-US" baseline="0" dirty="0" smtClean="0"/>
          </a:p>
          <a:p>
            <a:r>
              <a:rPr lang="en-US" baseline="0" dirty="0" smtClean="0"/>
              <a:t>The report dates are the beginning and end of the quarter. Those are:</a:t>
            </a:r>
          </a:p>
          <a:p>
            <a:endParaRPr lang="en-US" baseline="0" dirty="0" smtClean="0"/>
          </a:p>
          <a:p>
            <a:r>
              <a:rPr lang="en-US" baseline="0" dirty="0" smtClean="0"/>
              <a:t>1</a:t>
            </a:r>
            <a:r>
              <a:rPr lang="en-US" baseline="30000" dirty="0" smtClean="0"/>
              <a:t>st</a:t>
            </a:r>
            <a:r>
              <a:rPr lang="en-US" baseline="0" dirty="0" smtClean="0"/>
              <a:t> Quarter- July 1 through September 30</a:t>
            </a:r>
          </a:p>
          <a:p>
            <a:r>
              <a:rPr lang="en-US" baseline="0" dirty="0" smtClean="0"/>
              <a:t>2</a:t>
            </a:r>
            <a:r>
              <a:rPr lang="en-US" baseline="30000" dirty="0" smtClean="0"/>
              <a:t>nd</a:t>
            </a:r>
            <a:r>
              <a:rPr lang="en-US" baseline="0" dirty="0" smtClean="0"/>
              <a:t> Quarter- October 1 through December 31</a:t>
            </a:r>
          </a:p>
          <a:p>
            <a:r>
              <a:rPr lang="en-US" baseline="0" dirty="0" smtClean="0"/>
              <a:t>3</a:t>
            </a:r>
            <a:r>
              <a:rPr lang="en-US" baseline="30000" dirty="0" smtClean="0"/>
              <a:t>Rd</a:t>
            </a:r>
            <a:r>
              <a:rPr lang="en-US" baseline="0" dirty="0" smtClean="0"/>
              <a:t> Quarter- January 1 through March 31</a:t>
            </a:r>
          </a:p>
          <a:p>
            <a:r>
              <a:rPr lang="en-US" baseline="0" dirty="0" smtClean="0"/>
              <a:t>4</a:t>
            </a:r>
            <a:r>
              <a:rPr lang="en-US" baseline="30000" dirty="0" smtClean="0"/>
              <a:t>th</a:t>
            </a:r>
            <a:r>
              <a:rPr lang="en-US" baseline="0" dirty="0" smtClean="0"/>
              <a:t> Quarter- April 1 through June 30</a:t>
            </a:r>
          </a:p>
          <a:p>
            <a:endParaRPr lang="en-US" baseline="0" dirty="0" smtClean="0"/>
          </a:p>
        </p:txBody>
      </p:sp>
      <p:sp>
        <p:nvSpPr>
          <p:cNvPr id="4" name="Slide Number Placeholder 3"/>
          <p:cNvSpPr>
            <a:spLocks noGrp="1"/>
          </p:cNvSpPr>
          <p:nvPr>
            <p:ph type="sldNum" sz="quarter" idx="10"/>
          </p:nvPr>
        </p:nvSpPr>
        <p:spPr/>
        <p:txBody>
          <a:bodyPr/>
          <a:lstStyle/>
          <a:p>
            <a:fld id="{5FDC9EA7-33B7-43B0-8081-BA36CF544FAE}" type="slidenum">
              <a:rPr lang="en-US" smtClean="0"/>
              <a:t>27</a:t>
            </a:fld>
            <a:endParaRPr lang="en-US" dirty="0"/>
          </a:p>
        </p:txBody>
      </p:sp>
    </p:spTree>
    <p:extLst>
      <p:ext uri="{BB962C8B-B14F-4D97-AF65-F5344CB8AC3E}">
        <p14:creationId xmlns:p14="http://schemas.microsoft.com/office/powerpoint/2010/main" val="195692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975" y="660400"/>
            <a:ext cx="7011988" cy="5259388"/>
          </a:xfrm>
        </p:spPr>
      </p:sp>
      <p:sp>
        <p:nvSpPr>
          <p:cNvPr id="3" name="Notes Placeholder 2"/>
          <p:cNvSpPr>
            <a:spLocks noGrp="1"/>
          </p:cNvSpPr>
          <p:nvPr>
            <p:ph type="body" idx="1"/>
          </p:nvPr>
        </p:nvSpPr>
        <p:spPr>
          <a:xfrm>
            <a:off x="731520" y="6633275"/>
            <a:ext cx="5852160" cy="2486200"/>
          </a:xfrm>
        </p:spPr>
        <p:txBody>
          <a:bodyPr/>
          <a:lstStyle/>
          <a:p>
            <a:r>
              <a:rPr lang="en-US" dirty="0" smtClean="0"/>
              <a:t>Once the ‘General</a:t>
            </a:r>
            <a:r>
              <a:rPr lang="en-US" baseline="0" dirty="0" smtClean="0"/>
              <a:t> Information’ has been completed, you will see the ‘Claim Details’ page. A claim cannot be submitted until all components have been marked as complete.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 system has created a claim number as soon as you clicked ‘Save Form’. If you log out of the system at this point or any future point, you will click on the existing claim until it has been submitted</a:t>
            </a:r>
          </a:p>
          <a:p>
            <a:endParaRPr lang="en-US" baseline="0" dirty="0" smtClean="0"/>
          </a:p>
          <a:p>
            <a:r>
              <a:rPr lang="en-US" baseline="0" dirty="0" smtClean="0"/>
              <a:t>The ‘Reimbursement’ form is where you will enter the quarter’s expenses and local match.</a:t>
            </a:r>
          </a:p>
          <a:p>
            <a:endParaRPr lang="en-US" baseline="0" dirty="0" smtClean="0"/>
          </a:p>
          <a:p>
            <a:r>
              <a:rPr lang="en-US" baseline="0" dirty="0" smtClean="0"/>
              <a:t>The ‘Detail of Expenditures’ is where you will describe the funds that were expended during the quarter and break it down between Special funds and Match.</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28</a:t>
            </a:fld>
            <a:endParaRPr lang="en-US"/>
          </a:p>
        </p:txBody>
      </p:sp>
    </p:spTree>
    <p:extLst>
      <p:ext uri="{BB962C8B-B14F-4D97-AF65-F5344CB8AC3E}">
        <p14:creationId xmlns:p14="http://schemas.microsoft.com/office/powerpoint/2010/main" val="672591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Click</a:t>
            </a:r>
            <a:r>
              <a:rPr lang="en-US" baseline="0" dirty="0" smtClean="0"/>
              <a:t> on ‘Edit Reimbursement’</a:t>
            </a:r>
          </a:p>
          <a:p>
            <a:endParaRPr lang="en-US" baseline="0" dirty="0" smtClean="0"/>
          </a:p>
          <a:p>
            <a:r>
              <a:rPr lang="en-US" baseline="0" dirty="0" smtClean="0"/>
              <a:t>The grid will only allow you to enter amounts in the categories where there is an approved budget. </a:t>
            </a:r>
          </a:p>
          <a:p>
            <a:endParaRPr lang="en-US" baseline="0" dirty="0" smtClean="0"/>
          </a:p>
          <a:p>
            <a:r>
              <a:rPr lang="en-US" baseline="0" dirty="0" smtClean="0"/>
              <a:t>Enter line item totals for all state funding under the ‘Expenses This Period’ column.</a:t>
            </a:r>
          </a:p>
          <a:p>
            <a:endParaRPr lang="en-US" baseline="0" dirty="0" smtClean="0"/>
          </a:p>
          <a:p>
            <a:r>
              <a:rPr lang="en-US" baseline="0" dirty="0" smtClean="0"/>
              <a:t>All local match should be reported under the ‘Match Expenses This Period’ column.</a:t>
            </a:r>
          </a:p>
          <a:p>
            <a:endParaRPr lang="en-US" baseline="0" dirty="0" smtClean="0"/>
          </a:p>
          <a:p>
            <a:r>
              <a:rPr lang="en-US" baseline="0" dirty="0" smtClean="0"/>
              <a:t>When complete, click ‘Save Reimbursement’. If you do not save the form and you either back out of the form or section of the form,  your information will be lost.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29</a:t>
            </a:fld>
            <a:endParaRPr lang="en-US"/>
          </a:p>
        </p:txBody>
      </p:sp>
    </p:spTree>
    <p:extLst>
      <p:ext uri="{BB962C8B-B14F-4D97-AF65-F5344CB8AC3E}">
        <p14:creationId xmlns:p14="http://schemas.microsoft.com/office/powerpoint/2010/main" val="376686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1036638"/>
            <a:ext cx="6297612" cy="4722812"/>
          </a:xfrm>
        </p:spPr>
      </p:sp>
      <p:sp>
        <p:nvSpPr>
          <p:cNvPr id="3" name="Notes Placeholder 2"/>
          <p:cNvSpPr>
            <a:spLocks noGrp="1"/>
          </p:cNvSpPr>
          <p:nvPr>
            <p:ph type="body" idx="1"/>
          </p:nvPr>
        </p:nvSpPr>
        <p:spPr>
          <a:xfrm>
            <a:off x="731520" y="6400800"/>
            <a:ext cx="5852160" cy="2718675"/>
          </a:xfrm>
        </p:spPr>
        <p:txBody>
          <a:bodyPr/>
          <a:lstStyle/>
          <a:p>
            <a:r>
              <a:rPr lang="en-US" dirty="0" smtClean="0"/>
              <a:t>On</a:t>
            </a:r>
            <a:r>
              <a:rPr lang="en-US" baseline="0" dirty="0" smtClean="0"/>
              <a:t> the DCJS website there are additional resources on how to navigate OGMS. We are requiring Project Directors to watch the OGMS Grant Tracking Overview video but we encourage anyone who will be working with the grant to watch it as well. These resources can be found on the OGMS Training and Resources page at https://www.dcjs.virginia.gov/grants/ogms-training-resources.</a:t>
            </a:r>
          </a:p>
          <a:p>
            <a:endParaRPr lang="en-US" baseline="0" dirty="0" smtClean="0"/>
          </a:p>
          <a:p>
            <a:r>
              <a:rPr lang="en-US" baseline="0" dirty="0" smtClean="0"/>
              <a:t>We also strongly recommend that you sign up for DCJS Updates via our website. To register, go to dcjs.Virginia.gov and click in the yellow box that says ‘DCJS Updates’. You will be brought to the login screen where you can create an account. After your registration is complete you can sign up to receive various updates on trainings, announcements, and grant opportunities.  </a:t>
            </a:r>
            <a:endParaRPr lang="en-US" dirty="0"/>
          </a:p>
        </p:txBody>
      </p:sp>
      <p:sp>
        <p:nvSpPr>
          <p:cNvPr id="4" name="Slide Number Placeholder 3"/>
          <p:cNvSpPr>
            <a:spLocks noGrp="1"/>
          </p:cNvSpPr>
          <p:nvPr>
            <p:ph type="sldNum" sz="quarter" idx="10"/>
          </p:nvPr>
        </p:nvSpPr>
        <p:spPr/>
        <p:txBody>
          <a:bodyPr/>
          <a:lstStyle/>
          <a:p>
            <a:fld id="{5FDC9EA7-33B7-43B0-8081-BA36CF544FAE}" type="slidenum">
              <a:rPr lang="en-US" smtClean="0"/>
              <a:t>3</a:t>
            </a:fld>
            <a:endParaRPr lang="en-US" dirty="0"/>
          </a:p>
        </p:txBody>
      </p:sp>
    </p:spTree>
    <p:extLst>
      <p:ext uri="{BB962C8B-B14F-4D97-AF65-F5344CB8AC3E}">
        <p14:creationId xmlns:p14="http://schemas.microsoft.com/office/powerpoint/2010/main" val="733732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After you’ve saved the form, you</a:t>
            </a:r>
            <a:r>
              <a:rPr lang="en-US" baseline="0" dirty="0" smtClean="0"/>
              <a:t> will see the ‘Match Percentage’ in the far right column. </a:t>
            </a:r>
          </a:p>
          <a:p>
            <a:endParaRPr lang="en-US" baseline="0" dirty="0" smtClean="0"/>
          </a:p>
          <a:p>
            <a:r>
              <a:rPr lang="en-US" baseline="0" dirty="0" smtClean="0"/>
              <a:t>Match can be met anytime through the grant year as long as you’ve met the total match by the end of the fiscal year. Grantees must properly track and maintain adequate supporting documentation for local match provided. </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30</a:t>
            </a:fld>
            <a:endParaRPr lang="en-US"/>
          </a:p>
        </p:txBody>
      </p:sp>
    </p:spTree>
    <p:extLst>
      <p:ext uri="{BB962C8B-B14F-4D97-AF65-F5344CB8AC3E}">
        <p14:creationId xmlns:p14="http://schemas.microsoft.com/office/powerpoint/2010/main" val="378933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Now we will discuss how to complete</a:t>
            </a:r>
            <a:r>
              <a:rPr lang="en-US" baseline="0" dirty="0" smtClean="0"/>
              <a:t> the ‘Detail of Expenditures’ component. </a:t>
            </a:r>
          </a:p>
          <a:p>
            <a:endParaRPr lang="en-US" dirty="0" smtClean="0"/>
          </a:p>
          <a:p>
            <a:r>
              <a:rPr lang="en-US" dirty="0" smtClean="0"/>
              <a:t>This section must correspond with the expenditures</a:t>
            </a:r>
            <a:r>
              <a:rPr lang="en-US" baseline="0" dirty="0" smtClean="0"/>
              <a:t> reported in the reimbursement component but this is where the expenditures are broken down.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enter</a:t>
            </a:r>
            <a:r>
              <a:rPr lang="en-US" baseline="0" dirty="0" smtClean="0"/>
              <a:t> your detailed expenditures, click on the ‘Detail of Expenditures’ form and then the green ‘Add Row’ button on the right hand side.</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31</a:t>
            </a:fld>
            <a:endParaRPr lang="en-US"/>
          </a:p>
        </p:txBody>
      </p:sp>
    </p:spTree>
    <p:extLst>
      <p:ext uri="{BB962C8B-B14F-4D97-AF65-F5344CB8AC3E}">
        <p14:creationId xmlns:p14="http://schemas.microsoft.com/office/powerpoint/2010/main" val="2839201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baseline="0" dirty="0" smtClean="0"/>
              <a:t>For the purpose of this presentation we will only go over the ‘Personnel Expenditures’ section since the majority of SRO/SSO grants are personnel expenses only.</a:t>
            </a:r>
          </a:p>
          <a:p>
            <a:endParaRPr lang="en-US" dirty="0" smtClean="0"/>
          </a:p>
          <a:p>
            <a:r>
              <a:rPr lang="en-US" dirty="0" smtClean="0"/>
              <a:t>Under the ‘Personnel Expenditures’ section you will include expenditures for salary and fringe benefits. </a:t>
            </a:r>
          </a:p>
          <a:p>
            <a:endParaRPr lang="en-US" dirty="0" smtClean="0"/>
          </a:p>
          <a:p>
            <a:r>
              <a:rPr lang="en-US" dirty="0" smtClean="0"/>
              <a:t>For the description you need to enter the employee’s name and the school they</a:t>
            </a:r>
            <a:r>
              <a:rPr lang="en-US" baseline="0" dirty="0" smtClean="0"/>
              <a:t> are assigned to if you have more than one individual on the grant. </a:t>
            </a:r>
          </a:p>
          <a:p>
            <a:endParaRPr lang="en-US" baseline="0" dirty="0" smtClean="0"/>
          </a:p>
          <a:p>
            <a:r>
              <a:rPr lang="en-US" baseline="0" dirty="0" smtClean="0"/>
              <a:t>After you’ve entered the personnel expenses click ‘Save Row’.</a:t>
            </a:r>
          </a:p>
          <a:p>
            <a:endParaRPr lang="en-US" baseline="0" dirty="0" smtClean="0"/>
          </a:p>
          <a:p>
            <a:r>
              <a:rPr lang="en-US" baseline="0" dirty="0" smtClean="0"/>
              <a:t>Once you’ve completed all sections you can click ‘Mark as Complete’.</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32</a:t>
            </a:fld>
            <a:endParaRPr lang="en-US"/>
          </a:p>
        </p:txBody>
      </p:sp>
    </p:spTree>
    <p:extLst>
      <p:ext uri="{BB962C8B-B14F-4D97-AF65-F5344CB8AC3E}">
        <p14:creationId xmlns:p14="http://schemas.microsoft.com/office/powerpoint/2010/main" val="803100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Before you submit the claim, it</a:t>
            </a:r>
            <a:r>
              <a:rPr lang="en-US" baseline="0" dirty="0" smtClean="0"/>
              <a:t> is encouraged to preview the claim to make sure the ‘Detail of Expenditures’ and ‘Reimbursement’ sections are inline. In preview form you will need to click ‘Edit Claim’ to return to the claim you were working on. </a:t>
            </a:r>
          </a:p>
          <a:p>
            <a:endParaRPr lang="en-US" baseline="0" dirty="0" smtClean="0"/>
          </a:p>
          <a:p>
            <a:r>
              <a:rPr lang="en-US" baseline="0" dirty="0" smtClean="0"/>
              <a:t>All sections must be marked as complete before you can submit the claim. After you’ve reviewed the information, and it’s accurate according to your approved budget, click ‘Submit Claim’</a:t>
            </a:r>
          </a:p>
          <a:p>
            <a:endParaRPr lang="en-US" baseline="0" dirty="0" smtClean="0"/>
          </a:p>
          <a:p>
            <a:r>
              <a:rPr lang="en-US" baseline="0" dirty="0" smtClean="0"/>
              <a:t>You are not able to delete a claim but you can withdraw the claim before it has been submitted. It will remain in your list of all the claims associated with your grant. </a:t>
            </a:r>
          </a:p>
          <a:p>
            <a:endParaRPr lang="en-US" baseline="0" dirty="0" smtClean="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33</a:t>
            </a:fld>
            <a:endParaRPr lang="en-US"/>
          </a:p>
        </p:txBody>
      </p:sp>
    </p:spTree>
    <p:extLst>
      <p:ext uri="{BB962C8B-B14F-4D97-AF65-F5344CB8AC3E}">
        <p14:creationId xmlns:p14="http://schemas.microsoft.com/office/powerpoint/2010/main" val="410188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The</a:t>
            </a:r>
            <a:r>
              <a:rPr lang="en-US" baseline="0" dirty="0" smtClean="0"/>
              <a:t> last step is to verify that you are ready to submit the claim. Remember that once it’s submitted you are not able to edit the forms. </a:t>
            </a:r>
          </a:p>
          <a:p>
            <a:endParaRPr lang="en-US" baseline="0" dirty="0" smtClean="0"/>
          </a:p>
          <a:p>
            <a:r>
              <a:rPr lang="en-US" baseline="0" dirty="0" smtClean="0"/>
              <a:t>After you’ve submitted the claim you can return to the ‘Claims’ component to see that it’s been submitted.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34</a:t>
            </a:fld>
            <a:endParaRPr lang="en-US"/>
          </a:p>
        </p:txBody>
      </p:sp>
    </p:spTree>
    <p:extLst>
      <p:ext uri="{BB962C8B-B14F-4D97-AF65-F5344CB8AC3E}">
        <p14:creationId xmlns:p14="http://schemas.microsoft.com/office/powerpoint/2010/main" val="1823451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Now</a:t>
            </a:r>
            <a:r>
              <a:rPr lang="en-US" baseline="0" dirty="0" smtClean="0"/>
              <a:t> we will discuss ‘Encumbrances’ which are actions that need to be taken before you can implement the project or submit a claim. </a:t>
            </a:r>
          </a:p>
          <a:p>
            <a:endParaRPr lang="en-US" baseline="0" dirty="0" smtClean="0"/>
          </a:p>
          <a:p>
            <a:r>
              <a:rPr lang="en-US" baseline="0" dirty="0" smtClean="0"/>
              <a:t>Encumbrances can be viewed while the grant is in ‘Awarded’ and ‘Underway’ status and it is the grantees responsibility to check this component for any actions they need to take.  </a:t>
            </a:r>
          </a:p>
          <a:p>
            <a:endParaRPr lang="en-US" baseline="0" dirty="0" smtClean="0"/>
          </a:p>
          <a:p>
            <a:r>
              <a:rPr lang="en-US" baseline="0" dirty="0" smtClean="0"/>
              <a:t>An encumbrance, with a hold on payments, can be entered if status reports and other requested documentation are not provided on time.</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35</a:t>
            </a:fld>
            <a:endParaRPr lang="en-US"/>
          </a:p>
        </p:txBody>
      </p:sp>
    </p:spTree>
    <p:extLst>
      <p:ext uri="{BB962C8B-B14F-4D97-AF65-F5344CB8AC3E}">
        <p14:creationId xmlns:p14="http://schemas.microsoft.com/office/powerpoint/2010/main" val="3522154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The status will let you know if the encumbrance has been completed.</a:t>
            </a:r>
            <a:r>
              <a:rPr lang="en-US" baseline="0" dirty="0" smtClean="0"/>
              <a:t> The box will either say Pending, Compliant, or Cancelled. ‘Pending’ status means you still need to complete the action. ‘Compliant’ means the action has been taken and the Grant Monitor and/or Grants Management have approved. If it says ‘Cancelled’ then the encumbrance is not longer needed. </a:t>
            </a:r>
          </a:p>
          <a:p>
            <a:endParaRPr lang="en-US" baseline="0" dirty="0" smtClean="0"/>
          </a:p>
          <a:p>
            <a:r>
              <a:rPr lang="en-US" baseline="0" dirty="0" smtClean="0"/>
              <a:t>‘Compliance Date’ will let you know when the action was completed and approved by the Grant Monitor and/or Grants Management. </a:t>
            </a:r>
          </a:p>
          <a:p>
            <a:endParaRPr lang="en-US" baseline="0" dirty="0" smtClean="0"/>
          </a:p>
          <a:p>
            <a:r>
              <a:rPr lang="en-US" baseline="0" dirty="0" smtClean="0"/>
              <a:t>‘Description’ will explain what action you need to take to be in compliance. If the description is not clear, contact your Grant Monitor for additional guidance. It is preferable to submit any information via the ‘Correspondence’ component in OGMS unless it says otherwise. </a:t>
            </a:r>
          </a:p>
          <a:p>
            <a:endParaRPr lang="en-US" baseline="0" dirty="0" smtClean="0"/>
          </a:p>
          <a:p>
            <a:r>
              <a:rPr lang="en-US" baseline="0" dirty="0" smtClean="0"/>
              <a:t>Due date is the date when the action must be completed by and submitted to DCJS. </a:t>
            </a:r>
          </a:p>
          <a:p>
            <a:endParaRPr lang="en-US" baseline="0" dirty="0" smtClean="0"/>
          </a:p>
          <a:p>
            <a:r>
              <a:rPr lang="en-US" baseline="0" dirty="0" smtClean="0"/>
              <a:t>If there is a ‘Yes’ under ‘Hold Payment’ then you will not be able to submit a claim for reimbursement until you are in compliance with the encumbrance.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36</a:t>
            </a:fld>
            <a:endParaRPr lang="en-US"/>
          </a:p>
        </p:txBody>
      </p:sp>
    </p:spTree>
    <p:extLst>
      <p:ext uri="{BB962C8B-B14F-4D97-AF65-F5344CB8AC3E}">
        <p14:creationId xmlns:p14="http://schemas.microsoft.com/office/powerpoint/2010/main" val="51490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Moving on, a ‘Contract Amendment’ is the request to make a change to your grant. </a:t>
            </a:r>
          </a:p>
          <a:p>
            <a:endParaRPr lang="en-US" dirty="0" smtClean="0"/>
          </a:p>
          <a:p>
            <a:r>
              <a:rPr lang="en-US" dirty="0" smtClean="0"/>
              <a:t>There are several types but</a:t>
            </a:r>
            <a:r>
              <a:rPr lang="en-US" baseline="0" dirty="0" smtClean="0"/>
              <a:t> this presentation will go through a few since some would rarely apply to this grant program.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37</a:t>
            </a:fld>
            <a:endParaRPr lang="en-US"/>
          </a:p>
        </p:txBody>
      </p:sp>
    </p:spTree>
    <p:extLst>
      <p:ext uri="{BB962C8B-B14F-4D97-AF65-F5344CB8AC3E}">
        <p14:creationId xmlns:p14="http://schemas.microsoft.com/office/powerpoint/2010/main" val="2607478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To start</a:t>
            </a:r>
            <a:r>
              <a:rPr lang="en-US" baseline="0" dirty="0" smtClean="0"/>
              <a:t> a ‘Contract Amendment’ choose it from the components list under your grant.</a:t>
            </a:r>
          </a:p>
          <a:p>
            <a:endParaRPr lang="en-US" baseline="0" dirty="0" smtClean="0"/>
          </a:p>
          <a:p>
            <a:r>
              <a:rPr lang="en-US" baseline="0" dirty="0" smtClean="0"/>
              <a:t>If you’ve previously started a contract amendment it will show up in the amendments list and include the type of amendment and status.</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38</a:t>
            </a:fld>
            <a:endParaRPr lang="en-US"/>
          </a:p>
        </p:txBody>
      </p:sp>
    </p:spTree>
    <p:extLst>
      <p:ext uri="{BB962C8B-B14F-4D97-AF65-F5344CB8AC3E}">
        <p14:creationId xmlns:p14="http://schemas.microsoft.com/office/powerpoint/2010/main" val="3745485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You will be asked to complete the general</a:t>
            </a:r>
            <a:r>
              <a:rPr lang="en-US" baseline="0" dirty="0" smtClean="0"/>
              <a:t> information which is the same for all contract amendment types.</a:t>
            </a:r>
          </a:p>
          <a:p>
            <a:endParaRPr lang="en-US" baseline="0" dirty="0" smtClean="0"/>
          </a:p>
          <a:p>
            <a:r>
              <a:rPr lang="en-US" baseline="0" dirty="0" smtClean="0"/>
              <a:t>The status is auto populated and the type is chosen from the drop down box.</a:t>
            </a:r>
          </a:p>
          <a:p>
            <a:endParaRPr lang="en-US" baseline="0" dirty="0" smtClean="0"/>
          </a:p>
          <a:p>
            <a:r>
              <a:rPr lang="en-US" baseline="0" dirty="0" smtClean="0"/>
              <a:t>For the title, you want to briefly describe the request you are submitting. For a ‘Budget Revision-In Lind Adjustment’ it could be something like, “Salary Adjustment for SRO.” For an extension request for a status report the title should include the quarter such as, “2</a:t>
            </a:r>
            <a:r>
              <a:rPr lang="en-US" baseline="30000" dirty="0" smtClean="0"/>
              <a:t>nd</a:t>
            </a:r>
            <a:r>
              <a:rPr lang="en-US" baseline="0" dirty="0" smtClean="0"/>
              <a:t> Quarter Status Report Extension Request.”</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39</a:t>
            </a:fld>
            <a:endParaRPr lang="en-US"/>
          </a:p>
        </p:txBody>
      </p:sp>
    </p:spTree>
    <p:extLst>
      <p:ext uri="{BB962C8B-B14F-4D97-AF65-F5344CB8AC3E}">
        <p14:creationId xmlns:p14="http://schemas.microsoft.com/office/powerpoint/2010/main" val="391410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81" y="381801"/>
            <a:ext cx="6974237" cy="5229397"/>
          </a:xfrm>
        </p:spPr>
      </p:sp>
      <p:sp>
        <p:nvSpPr>
          <p:cNvPr id="3" name="Notes Placeholder 2"/>
          <p:cNvSpPr>
            <a:spLocks noGrp="1"/>
          </p:cNvSpPr>
          <p:nvPr>
            <p:ph type="body" idx="1"/>
          </p:nvPr>
        </p:nvSpPr>
        <p:spPr>
          <a:xfrm>
            <a:off x="731520" y="6106332"/>
            <a:ext cx="5852160" cy="3013143"/>
          </a:xfrm>
        </p:spPr>
        <p:txBody>
          <a:bodyPr/>
          <a:lstStyle/>
          <a:p>
            <a:pPr lvl="0"/>
            <a:r>
              <a:rPr lang="en-US" sz="1200" kern="1200" dirty="0" smtClean="0">
                <a:solidFill>
                  <a:schemeClr val="tx1"/>
                </a:solidFill>
                <a:effectLst/>
                <a:latin typeface="+mn-lt"/>
                <a:ea typeface="+mn-ea"/>
                <a:cs typeface="+mn-cs"/>
              </a:rPr>
              <a:t>Those of you who have grants with DCJS will notice that some of the terminology with the new system has changed.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big one to point out is a solicitation is now referred to as a ‘funding opportunity’.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a few other changes such as; a progress report is now a status report. A ‘Claim’ will include reimbursement requests and detail of expenditures what we currently refer to as the financial report and voucher.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 would like to point out that this presentation focuses on the SRO/SSO Incentive Grant Program in detail and some information might not be applicable to other DCJS grants. Please contact your grant monitor for the other program for additional guidance.</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a:t>
            </a:fld>
            <a:endParaRPr lang="en-US"/>
          </a:p>
        </p:txBody>
      </p:sp>
    </p:spTree>
    <p:extLst>
      <p:ext uri="{BB962C8B-B14F-4D97-AF65-F5344CB8AC3E}">
        <p14:creationId xmlns:p14="http://schemas.microsoft.com/office/powerpoint/2010/main" val="2169657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An in-Line budget adjustment allows you to move funds within the same budget category. In addition to indicating the changes within the budget category, you are asked to submit justification for the change in the space provided. </a:t>
            </a:r>
          </a:p>
          <a:p>
            <a:endParaRPr lang="en-US" dirty="0" smtClean="0"/>
          </a:p>
          <a:p>
            <a:r>
              <a:rPr lang="en-US" dirty="0" smtClean="0"/>
              <a:t>The purpose of the justification is to explain the reason for the change and to itemize the proposed costs. In the justification, please indicate the following: </a:t>
            </a:r>
          </a:p>
          <a:p>
            <a:r>
              <a:rPr lang="en-US" dirty="0" smtClean="0"/>
              <a:t>Why the change is being requested;</a:t>
            </a:r>
          </a:p>
          <a:p>
            <a:r>
              <a:rPr lang="en-US" dirty="0" smtClean="0"/>
              <a:t>Where the funds are being moved to;</a:t>
            </a:r>
          </a:p>
          <a:p>
            <a:r>
              <a:rPr lang="en-US" dirty="0" smtClean="0"/>
              <a:t>Where the funds are being moved from.</a:t>
            </a:r>
          </a:p>
          <a:p>
            <a:r>
              <a:rPr lang="en-US" dirty="0" smtClean="0"/>
              <a:t>Then itemize all new requests or changes. </a:t>
            </a:r>
          </a:p>
          <a:p>
            <a:endParaRPr lang="en-US" dirty="0" smtClean="0"/>
          </a:p>
          <a:p>
            <a:r>
              <a:rPr lang="en-US" dirty="0" smtClean="0"/>
              <a:t>In</a:t>
            </a:r>
            <a:r>
              <a:rPr lang="en-US" baseline="0" dirty="0" smtClean="0"/>
              <a:t> </a:t>
            </a:r>
            <a:r>
              <a:rPr lang="en-US" dirty="0" smtClean="0"/>
              <a:t>line adjustments can be submitted anytime during the year, but must be approved by DCJS prior to funds being expended.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40</a:t>
            </a:fld>
            <a:endParaRPr lang="en-US"/>
          </a:p>
        </p:txBody>
      </p:sp>
    </p:spTree>
    <p:extLst>
      <p:ext uri="{BB962C8B-B14F-4D97-AF65-F5344CB8AC3E}">
        <p14:creationId xmlns:p14="http://schemas.microsoft.com/office/powerpoint/2010/main" val="1469983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Once</a:t>
            </a:r>
            <a:r>
              <a:rPr lang="en-US" baseline="0" dirty="0" smtClean="0"/>
              <a:t> the in line budget adjustment has been reviewed and approved by DCJS, you may be asked to revise the component form. The component will have ‘Pending Version’ in red font to the right of the component title.</a:t>
            </a:r>
          </a:p>
          <a:p>
            <a:endParaRPr lang="en-US" baseline="0" dirty="0" smtClean="0"/>
          </a:p>
          <a:p>
            <a:r>
              <a:rPr lang="en-US" baseline="0" dirty="0" smtClean="0"/>
              <a:t>The appropriate form will be unlocked so you are able to make the approved changes from your contract amendment. Make sure to change all applicable fields as demonstrated in the example on this slide.</a:t>
            </a:r>
          </a:p>
          <a:p>
            <a:endParaRPr lang="en-US" baseline="0" dirty="0" smtClean="0"/>
          </a:p>
          <a:p>
            <a:r>
              <a:rPr lang="en-US" baseline="0" dirty="0" smtClean="0"/>
              <a:t>You are not able to ask for more than what was awarded so make sure the totals match those amounts.</a:t>
            </a:r>
          </a:p>
          <a:p>
            <a:endParaRPr lang="en-US" baseline="0" dirty="0" smtClean="0"/>
          </a:p>
          <a:p>
            <a:r>
              <a:rPr lang="en-US" baseline="0" dirty="0" smtClean="0"/>
              <a:t>You will need to mark it as complete and submit the corrected version. The form will be reviewed for accuracy and then marked as the current version by the Grant Monitor.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41</a:t>
            </a:fld>
            <a:endParaRPr lang="en-US"/>
          </a:p>
        </p:txBody>
      </p:sp>
    </p:spTree>
    <p:extLst>
      <p:ext uri="{BB962C8B-B14F-4D97-AF65-F5344CB8AC3E}">
        <p14:creationId xmlns:p14="http://schemas.microsoft.com/office/powerpoint/2010/main" val="29624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 change in grant funded staff is</a:t>
            </a:r>
            <a:r>
              <a:rPr lang="en-US" baseline="0" dirty="0" smtClean="0"/>
              <a:t> used when the SRO or SSO filling the position on the grant changes or goes out on extended leave.</a:t>
            </a:r>
          </a:p>
          <a:p>
            <a:endParaRPr lang="en-US" baseline="0" dirty="0" smtClean="0"/>
          </a:p>
          <a:p>
            <a:r>
              <a:rPr lang="en-US" baseline="0" dirty="0" smtClean="0"/>
              <a:t>This form should </a:t>
            </a:r>
            <a:r>
              <a:rPr lang="en-US" b="1" baseline="0" dirty="0" smtClean="0"/>
              <a:t>not</a:t>
            </a:r>
            <a:r>
              <a:rPr lang="en-US" baseline="0" dirty="0" smtClean="0"/>
              <a:t> be used for changes in authorized officials (Project Director, Project Administrator, Finance Officer).</a:t>
            </a:r>
          </a:p>
          <a:p>
            <a:endParaRPr lang="en-US" baseline="0" dirty="0" smtClean="0"/>
          </a:p>
          <a:p>
            <a:r>
              <a:rPr lang="en-US" baseline="0" dirty="0" smtClean="0"/>
              <a:t>After completing the general information you will be taken to the ‘Amendment Details’ page where you will click on ‘Program Update’.</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42</a:t>
            </a:fld>
            <a:endParaRPr lang="en-US"/>
          </a:p>
        </p:txBody>
      </p:sp>
    </p:spTree>
    <p:extLst>
      <p:ext uri="{BB962C8B-B14F-4D97-AF65-F5344CB8AC3E}">
        <p14:creationId xmlns:p14="http://schemas.microsoft.com/office/powerpoint/2010/main" val="1781102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All grant-funded programs are required to notify DCJS within 30 days of any personnel changes in the grant funded program.</a:t>
            </a:r>
          </a:p>
          <a:p>
            <a:endParaRPr lang="en-US" dirty="0" smtClean="0"/>
          </a:p>
          <a:p>
            <a:r>
              <a:rPr lang="en-US" dirty="0" smtClean="0"/>
              <a:t>Compete the appropriate section for the change you are requesting.</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attachments section is an opportunity to include additional documentation such as the SRO Basic training records and DCJS certification. This information is required before the amendment can be approved. . </a:t>
            </a:r>
          </a:p>
          <a:p>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43</a:t>
            </a:fld>
            <a:endParaRPr lang="en-US"/>
          </a:p>
        </p:txBody>
      </p:sp>
    </p:spTree>
    <p:extLst>
      <p:ext uri="{BB962C8B-B14F-4D97-AF65-F5344CB8AC3E}">
        <p14:creationId xmlns:p14="http://schemas.microsoft.com/office/powerpoint/2010/main" val="1108095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If</a:t>
            </a:r>
            <a:r>
              <a:rPr lang="en-US" baseline="0" dirty="0" smtClean="0"/>
              <a:t> staff is no longer involved with the grant you will want to remove them as an additional contact. The Project Director can do this by going to the ‘General Information’ component under Grant Components. If they are leaving the organization/agency you can send an email to ogmssupport@dcjs.Virginia.gov to request that the person be removed from your organization’s profile. </a:t>
            </a:r>
          </a:p>
          <a:p>
            <a:endParaRPr lang="en-US" baseline="0" dirty="0" smtClean="0"/>
          </a:p>
          <a:p>
            <a:r>
              <a:rPr lang="en-US" baseline="0" dirty="0" smtClean="0"/>
              <a:t>If the new staff should have access to the grant in OGMS, they will need to register in the system and the Project Director can add them as an additional contact on the grant.</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44</a:t>
            </a:fld>
            <a:endParaRPr lang="en-US"/>
          </a:p>
        </p:txBody>
      </p:sp>
    </p:spTree>
    <p:extLst>
      <p:ext uri="{BB962C8B-B14F-4D97-AF65-F5344CB8AC3E}">
        <p14:creationId xmlns:p14="http://schemas.microsoft.com/office/powerpoint/2010/main" val="3151109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If the staff member is going to be out on</a:t>
            </a:r>
            <a:r>
              <a:rPr lang="en-US" baseline="0" dirty="0" smtClean="0"/>
              <a:t> leave for more than 30 days then complete the ‘Extended Leave’ section.</a:t>
            </a:r>
          </a:p>
          <a:p>
            <a:endParaRPr lang="en-US" baseline="0" dirty="0" smtClean="0"/>
          </a:p>
          <a:p>
            <a:r>
              <a:rPr lang="en-US" baseline="0" dirty="0" smtClean="0"/>
              <a:t>If another staff will be temporarily providing coverage you should provide their information as well.</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45</a:t>
            </a:fld>
            <a:endParaRPr lang="en-US"/>
          </a:p>
        </p:txBody>
      </p:sp>
    </p:spTree>
    <p:extLst>
      <p:ext uri="{BB962C8B-B14F-4D97-AF65-F5344CB8AC3E}">
        <p14:creationId xmlns:p14="http://schemas.microsoft.com/office/powerpoint/2010/main" val="2597409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When new</a:t>
            </a:r>
            <a:r>
              <a:rPr lang="en-US" baseline="0" dirty="0" smtClean="0"/>
              <a:t> grant funded staff is added to the grant, j</a:t>
            </a:r>
            <a:r>
              <a:rPr lang="en-US" dirty="0" smtClean="0"/>
              <a:t>ust like with the in</a:t>
            </a:r>
            <a:r>
              <a:rPr lang="en-US" baseline="0" dirty="0" smtClean="0"/>
              <a:t> line budget adjustment, you will be asked to revise the ‘Free-Personnel and Employee Fringe Benefits’ component.</a:t>
            </a:r>
          </a:p>
          <a:p>
            <a:endParaRPr lang="en-US" baseline="0" dirty="0" smtClean="0"/>
          </a:p>
          <a:p>
            <a:r>
              <a:rPr lang="en-US" baseline="0" dirty="0" smtClean="0"/>
              <a:t>You will need to change the name on the ‘Personnel’, ‘Employee Fringe Benefits’, and ‘Position and Justification’ sections. The date of DCJS certification in the category of Law Enforcement should be provided and should demonstrate no less than 3 years of certified law enforcement experience. </a:t>
            </a:r>
          </a:p>
          <a:p>
            <a:endParaRPr lang="en-US" baseline="0" dirty="0" smtClean="0"/>
          </a:p>
          <a:p>
            <a:r>
              <a:rPr lang="en-US" baseline="0" dirty="0" smtClean="0"/>
              <a:t>Any changes to the salary or fringe benefits should also be recorded. Remember, you are not able to ask for more than what was awarded and the totals should remain the same. If you need assistance or have any questions, contact Michelle Miles.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46</a:t>
            </a:fld>
            <a:endParaRPr lang="en-US"/>
          </a:p>
        </p:txBody>
      </p:sp>
    </p:spTree>
    <p:extLst>
      <p:ext uri="{BB962C8B-B14F-4D97-AF65-F5344CB8AC3E}">
        <p14:creationId xmlns:p14="http://schemas.microsoft.com/office/powerpoint/2010/main" val="3214248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For any changes to the Project Director, Project Administrator,</a:t>
            </a:r>
            <a:r>
              <a:rPr lang="en-US" baseline="0" dirty="0" smtClean="0"/>
              <a:t> or Finance Officer a ‘Change in Authorized Official’ should be submitted. </a:t>
            </a:r>
          </a:p>
          <a:p>
            <a:endParaRPr lang="en-US" baseline="0" dirty="0" smtClean="0"/>
          </a:p>
          <a:p>
            <a:r>
              <a:rPr lang="en-US" baseline="0" dirty="0" smtClean="0"/>
              <a:t>Again, the general information is the same for all amendment types but you would choose ‘Change in Authorized Official’ from the drop down box. An example for a title could be, “Change in Project Director.”</a:t>
            </a:r>
          </a:p>
          <a:p>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47</a:t>
            </a:fld>
            <a:endParaRPr lang="en-US"/>
          </a:p>
        </p:txBody>
      </p:sp>
    </p:spTree>
    <p:extLst>
      <p:ext uri="{BB962C8B-B14F-4D97-AF65-F5344CB8AC3E}">
        <p14:creationId xmlns:p14="http://schemas.microsoft.com/office/powerpoint/2010/main" val="1366737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pPr lvl="0"/>
            <a:r>
              <a:rPr lang="en-US" dirty="0" smtClean="0"/>
              <a:t>You </a:t>
            </a:r>
            <a:r>
              <a:rPr lang="en-US" dirty="0"/>
              <a:t>should notify your grant monitor within 30 days of any changes in grant related personnel</a:t>
            </a:r>
            <a:r>
              <a:rPr lang="en-US" dirty="0" smtClean="0"/>
              <a:t>.</a:t>
            </a:r>
          </a:p>
          <a:p>
            <a:pPr lvl="0"/>
            <a:endParaRPr lang="en-US" dirty="0"/>
          </a:p>
          <a:p>
            <a:pPr lvl="0"/>
            <a:r>
              <a:rPr lang="en-US" dirty="0"/>
              <a:t>The Project Administrator must sign the form if there is a change to the Project Director, Project Administrator, or Finance Officer</a:t>
            </a:r>
            <a:r>
              <a:rPr lang="en-US" dirty="0" smtClean="0"/>
              <a:t>. The Program Update Form can be found on the DCJS website under ‘Forms’ at https://www.dcjs.virginia.gov/virginia-center-school-and-campus-safety/public-safety/grants/srosso-incentive-grant-program.</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48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713716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A program update form must be completed and signed by the Project Administrator.</a:t>
            </a:r>
            <a:r>
              <a:rPr lang="en-US" baseline="0" dirty="0" smtClean="0"/>
              <a:t> </a:t>
            </a:r>
          </a:p>
          <a:p>
            <a:endParaRPr lang="en-US" baseline="0" dirty="0" smtClean="0"/>
          </a:p>
          <a:p>
            <a:r>
              <a:rPr lang="en-US" baseline="0" dirty="0" smtClean="0"/>
              <a:t>The description should briefly explain the change you are requesting, such as, “Change Project Director from Jane Smith to Susan Doe”</a:t>
            </a:r>
          </a:p>
          <a:p>
            <a:endParaRPr lang="en-US" baseline="0" dirty="0" smtClean="0"/>
          </a:p>
          <a:p>
            <a:r>
              <a:rPr lang="en-US" baseline="0" dirty="0" smtClean="0"/>
              <a:t>The form must be uploaded as an attachment and will be reviewed by DCJS. Once it’s been approved Grants Management will update the ‘Face Sheet’ component in OGMS.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49</a:t>
            </a:fld>
            <a:endParaRPr lang="en-US"/>
          </a:p>
        </p:txBody>
      </p:sp>
    </p:spTree>
    <p:extLst>
      <p:ext uri="{BB962C8B-B14F-4D97-AF65-F5344CB8AC3E}">
        <p14:creationId xmlns:p14="http://schemas.microsoft.com/office/powerpoint/2010/main" val="364600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481013"/>
            <a:ext cx="6781800" cy="5086350"/>
          </a:xfrm>
        </p:spPr>
      </p:sp>
      <p:sp>
        <p:nvSpPr>
          <p:cNvPr id="3" name="Notes Placeholder 2"/>
          <p:cNvSpPr>
            <a:spLocks noGrp="1"/>
          </p:cNvSpPr>
          <p:nvPr>
            <p:ph type="body" idx="1"/>
          </p:nvPr>
        </p:nvSpPr>
        <p:spPr>
          <a:xfrm>
            <a:off x="731520" y="5823284"/>
            <a:ext cx="5852160" cy="3296191"/>
          </a:xfrm>
        </p:spPr>
        <p:txBody>
          <a:bodyPr/>
          <a:lstStyle/>
          <a:p>
            <a:pPr lvl="0"/>
            <a:r>
              <a:rPr lang="en-US" dirty="0" smtClean="0"/>
              <a:t>Now we </a:t>
            </a:r>
            <a:r>
              <a:rPr lang="en-US" dirty="0"/>
              <a:t>are going to </a:t>
            </a:r>
            <a:r>
              <a:rPr lang="en-US" dirty="0" smtClean="0"/>
              <a:t>discuss the </a:t>
            </a:r>
            <a:r>
              <a:rPr lang="en-US" dirty="0"/>
              <a:t>Award Package, which notifies you that you have been awarded the grant and provides important information to maintain compliance. </a:t>
            </a:r>
            <a:endParaRPr lang="en-US" dirty="0" smtClean="0"/>
          </a:p>
          <a:p>
            <a:pPr lvl="0"/>
            <a:endParaRPr lang="en-US" dirty="0"/>
          </a:p>
          <a:p>
            <a:pPr lvl="0"/>
            <a:r>
              <a:rPr lang="en-US" dirty="0"/>
              <a:t>By accepting the grant and signing the Statement of Grant Award, the locality agrees that they assume full responsibility for the management of the grant and agrees to comply with all </a:t>
            </a:r>
            <a:r>
              <a:rPr lang="en-US" dirty="0" smtClean="0"/>
              <a:t>23 requirements. </a:t>
            </a:r>
          </a:p>
          <a:p>
            <a:pPr lvl="0"/>
            <a:endParaRPr lang="en-US" dirty="0"/>
          </a:p>
          <a:p>
            <a:pPr lvl="0"/>
            <a:r>
              <a:rPr lang="en-US" dirty="0"/>
              <a:t>The Award Package includes the Award Letter, the Statement of Grant Award or SOGA, Special Conditions, Reporting Requirements, and the Reporting Schedule. </a:t>
            </a:r>
            <a:endParaRPr lang="en-US" dirty="0" smtClean="0"/>
          </a:p>
          <a:p>
            <a:pPr lvl="0"/>
            <a:endParaRPr lang="en-US" dirty="0" smtClean="0"/>
          </a:p>
          <a:p>
            <a:pPr lvl="0"/>
            <a:r>
              <a:rPr lang="en-US" dirty="0" smtClean="0"/>
              <a:t>You will receive the Award</a:t>
            </a:r>
            <a:r>
              <a:rPr lang="en-US" baseline="0" dirty="0" smtClean="0"/>
              <a:t> Letter and Statement of Grant Award by email but the other documents are located on the DCJS website. (https://www.dcjs.virginia.gov/grants/programs/fy2022-school-resource-officerschool-security-officer)</a:t>
            </a:r>
            <a:endParaRPr lang="en-US" dirty="0"/>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5</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3200177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You will need to submit a reporting extension contract</a:t>
            </a:r>
            <a:r>
              <a:rPr lang="en-US" baseline="0" dirty="0" smtClean="0"/>
              <a:t> amendment i</a:t>
            </a:r>
            <a:r>
              <a:rPr lang="en-US" dirty="0" smtClean="0"/>
              <a:t>f you know your status report or claim will be late.</a:t>
            </a:r>
          </a:p>
          <a:p>
            <a:endParaRPr lang="en-US" dirty="0" smtClean="0"/>
          </a:p>
          <a:p>
            <a:r>
              <a:rPr lang="en-US" dirty="0" smtClean="0"/>
              <a:t>Award recipients must submit the required financial and programmatic reports, unless otherwise specified in the terms and conditions of the award, 15 calendar days following the end of the calendar quarter. </a:t>
            </a:r>
          </a:p>
          <a:p>
            <a:endParaRPr lang="en-US" dirty="0" smtClean="0"/>
          </a:p>
          <a:p>
            <a:r>
              <a:rPr lang="en-US" dirty="0" smtClean="0"/>
              <a:t>Failure to submit complete and accurate reports in a timely manner can potentially result in delayed funding and impact future funding. </a:t>
            </a:r>
          </a:p>
          <a:p>
            <a:endParaRPr lang="en-US" dirty="0" smtClean="0"/>
          </a:p>
          <a:p>
            <a:r>
              <a:rPr lang="en-US" dirty="0" smtClean="0"/>
              <a:t>To submit a report extension, indicate the current reporting period, explain the reason for the delay, and provide the date in which the report will be submitted.</a:t>
            </a:r>
          </a:p>
          <a:p>
            <a:endParaRPr lang="en-US" dirty="0" smtClean="0"/>
          </a:p>
          <a:p>
            <a:r>
              <a:rPr lang="en-US" dirty="0" smtClean="0"/>
              <a:t>All requests will be reviewed and approval is contingent upon adequate justification of the request.</a:t>
            </a:r>
          </a:p>
          <a:p>
            <a:endParaRPr lang="en-US" dirty="0" smtClean="0"/>
          </a:p>
          <a:p>
            <a:r>
              <a:rPr lang="en-US" dirty="0" smtClean="0"/>
              <a:t>No more than two report extensions will be approved per award period.</a:t>
            </a:r>
          </a:p>
          <a:p>
            <a:r>
              <a:rPr lang="en-US" dirty="0" smtClean="0"/>
              <a:t/>
            </a:r>
            <a:br>
              <a:rPr lang="en-US" dirty="0" smtClean="0"/>
            </a:br>
            <a:r>
              <a:rPr lang="en-US" dirty="0" smtClean="0"/>
              <a:t>The request for an extension must be submitted prior to the reporting deadline. </a:t>
            </a:r>
            <a:endParaRPr lang="en-US" dirty="0"/>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50</a:t>
            </a:fld>
            <a:endParaRPr lang="en-US"/>
          </a:p>
        </p:txBody>
      </p:sp>
    </p:spTree>
    <p:extLst>
      <p:ext uri="{BB962C8B-B14F-4D97-AF65-F5344CB8AC3E}">
        <p14:creationId xmlns:p14="http://schemas.microsoft.com/office/powerpoint/2010/main" val="1635714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r>
              <a:rPr lang="en-US" dirty="0" smtClean="0"/>
              <a:t>To change the scope or objectives for grant-funded projects, you must submit an amendment request and receive approval prior to implementing the change.</a:t>
            </a:r>
          </a:p>
          <a:p>
            <a:endParaRPr lang="en-US" dirty="0" smtClean="0"/>
          </a:p>
          <a:p>
            <a:r>
              <a:rPr lang="en-US" dirty="0" smtClean="0"/>
              <a:t>The</a:t>
            </a:r>
            <a:r>
              <a:rPr lang="en-US" baseline="0" dirty="0" smtClean="0"/>
              <a:t> ‘Project Scope of Work Revision’ can be used to request a change in your grant objectives or activities, a change to the school where the grant funded staff is assigned, or </a:t>
            </a:r>
            <a:r>
              <a:rPr lang="en-US" dirty="0" smtClean="0"/>
              <a:t>other revisions that cause a project to change substantially from what was approved.</a:t>
            </a:r>
            <a:endParaRPr lang="en-US" baseline="0" dirty="0" smtClean="0"/>
          </a:p>
          <a:p>
            <a:endParaRPr lang="en-US" baseline="0" dirty="0" smtClean="0"/>
          </a:p>
          <a:p>
            <a:r>
              <a:rPr lang="en-US" dirty="0" smtClean="0"/>
              <a:t>The request should describe the scope change needed and the impact the change will have on the timeline and budget. Discuss and document any unique circumstances that will impact the ability to meet the expectations of the funded project. </a:t>
            </a:r>
          </a:p>
          <a:p>
            <a:endParaRPr lang="en-US" dirty="0" smtClean="0"/>
          </a:p>
          <a:p>
            <a:r>
              <a:rPr lang="en-US" dirty="0" smtClean="0"/>
              <a:t>Prior to submitting the amendment request, consult with your DCJS grant monitor with questions to ensure that the potential changes are in line with the purpose of the funding.</a:t>
            </a:r>
          </a:p>
          <a:p>
            <a:r>
              <a:rPr lang="en-US" dirty="0" smtClean="0"/>
              <a:t/>
            </a:r>
            <a:br>
              <a:rPr lang="en-US" dirty="0" smtClean="0"/>
            </a:br>
            <a:r>
              <a:rPr lang="en-US" dirty="0" smtClean="0"/>
              <a:t>All project scope requests must be submitted no later than 45 days prior to end of the award period. </a:t>
            </a:r>
          </a:p>
        </p:txBody>
      </p:sp>
      <p:sp>
        <p:nvSpPr>
          <p:cNvPr id="4" name="Date Placeholder 3"/>
          <p:cNvSpPr>
            <a:spLocks noGrp="1"/>
          </p:cNvSpPr>
          <p:nvPr>
            <p:ph type="dt" idx="10"/>
          </p:nvPr>
        </p:nvSpPr>
        <p:spPr/>
        <p:txBody>
          <a:bodyPr/>
          <a:lstStyle/>
          <a:p>
            <a:r>
              <a:rPr lang="en-US" smtClean="0"/>
              <a:t>8/19/2020</a:t>
            </a:r>
            <a:endParaRPr lang="en-US" dirty="0"/>
          </a:p>
        </p:txBody>
      </p:sp>
      <p:sp>
        <p:nvSpPr>
          <p:cNvPr id="5" name="Slide Number Placeholder 4"/>
          <p:cNvSpPr>
            <a:spLocks noGrp="1"/>
          </p:cNvSpPr>
          <p:nvPr>
            <p:ph type="sldNum" sz="quarter" idx="11"/>
          </p:nvPr>
        </p:nvSpPr>
        <p:spPr/>
        <p:txBody>
          <a:bodyPr/>
          <a:lstStyle/>
          <a:p>
            <a:fld id="{C1562E72-729C-4682-BE8A-67802A90023B}" type="slidenum">
              <a:rPr lang="en-US" smtClean="0"/>
              <a:t>51</a:t>
            </a:fld>
            <a:endParaRPr lang="en-US"/>
          </a:p>
        </p:txBody>
      </p:sp>
    </p:spTree>
    <p:extLst>
      <p:ext uri="{BB962C8B-B14F-4D97-AF65-F5344CB8AC3E}">
        <p14:creationId xmlns:p14="http://schemas.microsoft.com/office/powerpoint/2010/main" val="3718878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pPr lvl="0"/>
            <a:r>
              <a:rPr lang="en-US" dirty="0"/>
              <a:t>Here is some guidance for who to contact and when. </a:t>
            </a:r>
            <a:endParaRPr lang="en-US" dirty="0" smtClean="0"/>
          </a:p>
          <a:p>
            <a:pPr lvl="0"/>
            <a:endParaRPr lang="en-US" dirty="0"/>
          </a:p>
          <a:p>
            <a:pPr lvl="0"/>
            <a:r>
              <a:rPr lang="en-US" dirty="0"/>
              <a:t>If you have questions about your grant’s </a:t>
            </a:r>
            <a:r>
              <a:rPr lang="en-US" dirty="0" smtClean="0"/>
              <a:t>status </a:t>
            </a:r>
            <a:r>
              <a:rPr lang="en-US" dirty="0"/>
              <a:t>reports, goals and objectives, budget amendments or other programmatic issues, you will need to contact your grant monitor</a:t>
            </a:r>
            <a:r>
              <a:rPr lang="en-US" dirty="0" smtClean="0"/>
              <a:t>.</a:t>
            </a:r>
          </a:p>
          <a:p>
            <a:pPr lvl="0"/>
            <a:endParaRPr lang="en-US" dirty="0"/>
          </a:p>
          <a:p>
            <a:pPr lvl="0"/>
            <a:r>
              <a:rPr lang="en-US" dirty="0"/>
              <a:t>For questions on </a:t>
            </a:r>
            <a:r>
              <a:rPr lang="en-US" dirty="0" smtClean="0"/>
              <a:t>claims and reimbursements, </a:t>
            </a:r>
            <a:r>
              <a:rPr lang="en-US" dirty="0"/>
              <a:t>please contact </a:t>
            </a:r>
            <a:r>
              <a:rPr lang="en-US" dirty="0" smtClean="0"/>
              <a:t>Will Abbott. </a:t>
            </a:r>
            <a:r>
              <a:rPr lang="en-US" dirty="0"/>
              <a:t>You can find their contact information on the bottom of this slide or in the award package</a:t>
            </a:r>
            <a:r>
              <a:rPr lang="en-US" dirty="0" smtClean="0"/>
              <a:t>.</a:t>
            </a:r>
          </a:p>
          <a:p>
            <a:pPr lvl="0"/>
            <a:endParaRPr lang="en-US" dirty="0"/>
          </a:p>
          <a:p>
            <a:pPr lvl="0"/>
            <a:r>
              <a:rPr lang="en-US" dirty="0"/>
              <a:t>Contact Andrew Wooldridge or Mark </a:t>
            </a:r>
            <a:r>
              <a:rPr lang="en-US" dirty="0" err="1"/>
              <a:t>Fero</a:t>
            </a:r>
            <a:r>
              <a:rPr lang="en-US" dirty="0"/>
              <a:t> if you have any questions about the grant closeout. </a:t>
            </a:r>
            <a:endParaRPr lang="en-US" dirty="0" smtClean="0"/>
          </a:p>
          <a:p>
            <a:pPr lvl="0"/>
            <a:endParaRPr lang="en-US" dirty="0"/>
          </a:p>
          <a:p>
            <a:pPr lvl="0"/>
            <a:r>
              <a:rPr lang="en-US" dirty="0"/>
              <a:t>When contacting various staff at DCJS about your grant, feel free to copy your grant monitor. </a:t>
            </a:r>
          </a:p>
          <a:p>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52</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852626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08050"/>
            <a:ext cx="4321175" cy="3240088"/>
          </a:xfrm>
        </p:spPr>
      </p:sp>
      <p:sp>
        <p:nvSpPr>
          <p:cNvPr id="3" name="Notes Placeholder 2"/>
          <p:cNvSpPr>
            <a:spLocks noGrp="1"/>
          </p:cNvSpPr>
          <p:nvPr>
            <p:ph type="body" idx="1"/>
          </p:nvPr>
        </p:nvSpPr>
        <p:spPr/>
        <p:txBody>
          <a:bodyPr/>
          <a:lstStyle/>
          <a:p>
            <a:pPr lvl="0"/>
            <a:r>
              <a:rPr lang="en-US" dirty="0" smtClean="0"/>
              <a:t>Here is the contact information for the Virginia Center for School and Campus Safety K-12 Staff</a:t>
            </a:r>
          </a:p>
          <a:p>
            <a:pPr lvl="0"/>
            <a:endParaRPr lang="en-US" dirty="0" smtClean="0"/>
          </a:p>
          <a:p>
            <a:pPr lvl="0"/>
            <a:r>
              <a:rPr lang="en-US" dirty="0" smtClean="0"/>
              <a:t>Michelle</a:t>
            </a:r>
            <a:r>
              <a:rPr lang="en-US" baseline="0" dirty="0" smtClean="0"/>
              <a:t> Miles is </a:t>
            </a:r>
            <a:r>
              <a:rPr lang="en-US" dirty="0" smtClean="0"/>
              <a:t>the grant monitor for all SRO/SSO grants.</a:t>
            </a:r>
            <a:r>
              <a:rPr lang="en-US" baseline="0" dirty="0" smtClean="0"/>
              <a:t> Her</a:t>
            </a:r>
            <a:r>
              <a:rPr lang="en-US" dirty="0" smtClean="0"/>
              <a:t> normal business hours are Monday through Friday, 7 am to 3:30 pm. </a:t>
            </a:r>
          </a:p>
          <a:p>
            <a:pPr lvl="0"/>
            <a:endParaRPr lang="en-US" dirty="0" smtClean="0"/>
          </a:p>
          <a:p>
            <a:pPr lvl="0"/>
            <a:r>
              <a:rPr lang="en-US" dirty="0" smtClean="0"/>
              <a:t>If I she is not available and you need immediate assistance, you can contact Kim Simons or James Christian and they will try to help you in her absence. </a:t>
            </a:r>
          </a:p>
          <a:p>
            <a:pPr lvl="0"/>
            <a:endParaRPr lang="en-US" dirty="0"/>
          </a:p>
          <a:p>
            <a:pPr lvl="0"/>
            <a:r>
              <a:rPr lang="en-US" dirty="0" smtClean="0"/>
              <a:t>Kim </a:t>
            </a:r>
            <a:r>
              <a:rPr lang="en-US" dirty="0"/>
              <a:t>Simon is the SRO/SSO Training and Program Coordinator. You can contact her with any questions or needed guidance relating to the role, duties, training or certification of SROs and SSOs</a:t>
            </a:r>
            <a:r>
              <a:rPr lang="en-US" dirty="0" smtClean="0"/>
              <a:t>.</a:t>
            </a:r>
          </a:p>
          <a:p>
            <a:pPr lvl="0"/>
            <a:endParaRPr lang="en-US" dirty="0"/>
          </a:p>
          <a:p>
            <a:pPr lvl="0"/>
            <a:r>
              <a:rPr lang="en-US" dirty="0"/>
              <a:t>For questions about the SSO certification database, you can contact Carol Miller at schoolsecurity@dcjs.virginia.gov.</a:t>
            </a:r>
          </a:p>
        </p:txBody>
      </p:sp>
      <p:sp>
        <p:nvSpPr>
          <p:cNvPr id="4" name="Slide Number Placeholder 3"/>
          <p:cNvSpPr>
            <a:spLocks noGrp="1"/>
          </p:cNvSpPr>
          <p:nvPr>
            <p:ph type="sldNum" sz="quarter" idx="10"/>
          </p:nvPr>
        </p:nvSpPr>
        <p:spPr/>
        <p:txBody>
          <a:bodyPr/>
          <a:lstStyle/>
          <a:p>
            <a:fld id="{C1562E72-729C-4682-BE8A-67802A90023B}" type="slidenum">
              <a:rPr lang="en-US" smtClean="0"/>
              <a:t>53</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729618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viewing</a:t>
            </a:r>
            <a:r>
              <a:rPr lang="en-US" baseline="0" dirty="0" smtClean="0"/>
              <a:t> this presentation. Again, if you have any questions about the material presented, please contact Michelle Miles through the Correspondence component or at michelle.miles@dcjs.Virginia.gov or 804-225-1846.</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54</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66413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684213"/>
            <a:ext cx="7000875" cy="5251450"/>
          </a:xfrm>
        </p:spPr>
      </p:sp>
      <p:sp>
        <p:nvSpPr>
          <p:cNvPr id="3" name="Notes Placeholder 2"/>
          <p:cNvSpPr>
            <a:spLocks noGrp="1"/>
          </p:cNvSpPr>
          <p:nvPr>
            <p:ph type="body" idx="1"/>
          </p:nvPr>
        </p:nvSpPr>
        <p:spPr>
          <a:xfrm>
            <a:off x="731520" y="6368716"/>
            <a:ext cx="5852160" cy="2750759"/>
          </a:xfrm>
        </p:spPr>
        <p:txBody>
          <a:bodyPr/>
          <a:lstStyle/>
          <a:p>
            <a:pPr lvl="0"/>
            <a:r>
              <a:rPr lang="en-US" dirty="0"/>
              <a:t>The Statement of Grant Award (SOGA) contains the grant number, grant start and end dates, and the budget broken down by state special funds and the required local match</a:t>
            </a:r>
            <a:r>
              <a:rPr lang="en-US" dirty="0" smtClean="0"/>
              <a:t>.</a:t>
            </a:r>
          </a:p>
          <a:p>
            <a:pPr lvl="0"/>
            <a:endParaRPr lang="en-US" dirty="0"/>
          </a:p>
          <a:p>
            <a:pPr lvl="0"/>
            <a:r>
              <a:rPr lang="en-US" dirty="0"/>
              <a:t>When reviewing the SOGA, verify that all information is correct. If contact information has changed, at this point, you can cross it out and enter the new information before it is signed. Any changes after the SOGA has been submitted to DCJS, will need to be done through a </a:t>
            </a:r>
            <a:r>
              <a:rPr lang="en-US" dirty="0" smtClean="0"/>
              <a:t>Contract Amendment </a:t>
            </a:r>
            <a:r>
              <a:rPr lang="en-US" dirty="0"/>
              <a:t>which we will discuss later on. </a:t>
            </a:r>
            <a:endParaRPr lang="en-US" dirty="0" smtClean="0"/>
          </a:p>
          <a:p>
            <a:pPr lvl="0"/>
            <a:endParaRPr lang="en-US" dirty="0"/>
          </a:p>
          <a:p>
            <a:pPr lvl="0"/>
            <a:r>
              <a:rPr lang="en-US" dirty="0"/>
              <a:t>The Project Administrator must sign the SOGA, which must be the person who has the authority to commit the locality to comply with the terms of the grant. This would be the County Administrator, City or Town Manager, or Mayor. The exception would be if another individual were given signing authority. In that case, we must have a letter or memo from the Project Administrator stating this. </a:t>
            </a:r>
          </a:p>
        </p:txBody>
      </p:sp>
      <p:sp>
        <p:nvSpPr>
          <p:cNvPr id="4" name="Slide Number Placeholder 3"/>
          <p:cNvSpPr>
            <a:spLocks noGrp="1"/>
          </p:cNvSpPr>
          <p:nvPr>
            <p:ph type="sldNum" sz="quarter" idx="10"/>
          </p:nvPr>
        </p:nvSpPr>
        <p:spPr/>
        <p:txBody>
          <a:bodyPr/>
          <a:lstStyle/>
          <a:p>
            <a:fld id="{C1562E72-729C-4682-BE8A-67802A90023B}" type="slidenum">
              <a:rPr lang="en-US" smtClean="0"/>
              <a:t>6</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249368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715963"/>
            <a:ext cx="6897687" cy="5172075"/>
          </a:xfrm>
        </p:spPr>
      </p:sp>
      <p:sp>
        <p:nvSpPr>
          <p:cNvPr id="3" name="Notes Placeholder 2"/>
          <p:cNvSpPr>
            <a:spLocks noGrp="1"/>
          </p:cNvSpPr>
          <p:nvPr>
            <p:ph type="body" idx="1"/>
          </p:nvPr>
        </p:nvSpPr>
        <p:spPr>
          <a:xfrm>
            <a:off x="731520" y="6657474"/>
            <a:ext cx="5852160" cy="2462001"/>
          </a:xfrm>
        </p:spPr>
        <p:txBody>
          <a:bodyPr/>
          <a:lstStyle/>
          <a:p>
            <a:pPr lvl="0"/>
            <a:r>
              <a:rPr lang="en-US" sz="1200" dirty="0"/>
              <a:t>There are </a:t>
            </a:r>
            <a:r>
              <a:rPr lang="en-US" sz="1200" dirty="0" smtClean="0"/>
              <a:t>16 </a:t>
            </a:r>
            <a:r>
              <a:rPr lang="en-US" sz="1200" dirty="0"/>
              <a:t>general special conditions for all DCJS state funded awards and we will highlight some of them next</a:t>
            </a:r>
            <a:r>
              <a:rPr lang="en-US" sz="1200" dirty="0" smtClean="0"/>
              <a:t>.</a:t>
            </a:r>
          </a:p>
          <a:p>
            <a:pPr lvl="0"/>
            <a:r>
              <a:rPr lang="en-US" sz="1200" dirty="0" smtClean="0"/>
              <a:t> </a:t>
            </a:r>
            <a:endParaRPr lang="en-US" sz="1200" dirty="0"/>
          </a:p>
          <a:p>
            <a:pPr lvl="0"/>
            <a:r>
              <a:rPr lang="en-US" sz="1200" dirty="0"/>
              <a:t>It is very important that you read all of them because there might be some action, on your part, needed to remain in compliance. </a:t>
            </a:r>
            <a:endParaRPr lang="en-US" sz="1200" dirty="0" smtClean="0"/>
          </a:p>
          <a:p>
            <a:pPr lvl="0"/>
            <a:endParaRPr lang="en-US" sz="1200" dirty="0"/>
          </a:p>
          <a:p>
            <a:pPr lvl="0"/>
            <a:r>
              <a:rPr lang="en-US" sz="1200" dirty="0"/>
              <a:t>By signing the SOGA, you agree to comply with all of the special conditions, if you fall out of compliance, it could affect future funding opportunities. </a:t>
            </a:r>
          </a:p>
        </p:txBody>
      </p:sp>
      <p:sp>
        <p:nvSpPr>
          <p:cNvPr id="4" name="Slide Number Placeholder 3"/>
          <p:cNvSpPr>
            <a:spLocks noGrp="1"/>
          </p:cNvSpPr>
          <p:nvPr>
            <p:ph type="sldNum" sz="quarter" idx="10"/>
          </p:nvPr>
        </p:nvSpPr>
        <p:spPr/>
        <p:txBody>
          <a:bodyPr/>
          <a:lstStyle/>
          <a:p>
            <a:fld id="{C1562E72-729C-4682-BE8A-67802A90023B}" type="slidenum">
              <a:rPr lang="en-US" smtClean="0"/>
              <a:t>7</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58353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65188"/>
            <a:ext cx="4321175" cy="3240087"/>
          </a:xfrm>
        </p:spPr>
      </p:sp>
      <p:sp>
        <p:nvSpPr>
          <p:cNvPr id="3" name="Notes Placeholder 2"/>
          <p:cNvSpPr>
            <a:spLocks noGrp="1"/>
          </p:cNvSpPr>
          <p:nvPr>
            <p:ph type="body" idx="1"/>
          </p:nvPr>
        </p:nvSpPr>
        <p:spPr>
          <a:xfrm>
            <a:off x="731519" y="4236544"/>
            <a:ext cx="5852160" cy="4882932"/>
          </a:xfrm>
        </p:spPr>
        <p:txBody>
          <a:bodyPr/>
          <a:lstStyle/>
          <a:p>
            <a:pPr lvl="0">
              <a:lnSpc>
                <a:spcPct val="100000"/>
              </a:lnSpc>
            </a:pPr>
            <a:r>
              <a:rPr lang="en-US" sz="1100" smtClean="0"/>
              <a:t>Now</a:t>
            </a:r>
            <a:r>
              <a:rPr lang="en-US" sz="1100" baseline="0" smtClean="0"/>
              <a:t> I</a:t>
            </a:r>
            <a:r>
              <a:rPr lang="en-US" sz="1100" smtClean="0"/>
              <a:t> </a:t>
            </a:r>
            <a:r>
              <a:rPr lang="en-US" sz="1100" dirty="0"/>
              <a:t>am going to discuss, briefly, five of the generic </a:t>
            </a:r>
            <a:r>
              <a:rPr lang="en-US" sz="1100" dirty="0" smtClean="0"/>
              <a:t>requirements. </a:t>
            </a:r>
            <a:r>
              <a:rPr lang="en-US" sz="1100" dirty="0"/>
              <a:t>Please make sure to read all of them in their entirety in the award package so you understand the requirements of each one</a:t>
            </a:r>
            <a:r>
              <a:rPr lang="en-US" sz="1100" dirty="0" smtClean="0"/>
              <a:t>.</a:t>
            </a:r>
          </a:p>
          <a:p>
            <a:pPr lvl="0">
              <a:lnSpc>
                <a:spcPct val="100000"/>
              </a:lnSpc>
            </a:pPr>
            <a:endParaRPr lang="en-US" sz="1100" dirty="0"/>
          </a:p>
          <a:p>
            <a:pPr lvl="0">
              <a:lnSpc>
                <a:spcPct val="100000"/>
              </a:lnSpc>
            </a:pPr>
            <a:r>
              <a:rPr lang="en-US" sz="1100" dirty="0"/>
              <a:t>Special condition #2, Financial Management Systems, says that Grantees must properly track the use of grant funds and maintain adequate supporting documentation including proper records for all paid grant and match staff</a:t>
            </a:r>
            <a:r>
              <a:rPr lang="en-US" sz="1100" dirty="0" smtClean="0"/>
              <a:t>.</a:t>
            </a:r>
          </a:p>
          <a:p>
            <a:pPr lvl="0">
              <a:lnSpc>
                <a:spcPct val="100000"/>
              </a:lnSpc>
            </a:pPr>
            <a:endParaRPr lang="en-US" sz="1100" dirty="0"/>
          </a:p>
          <a:p>
            <a:pPr lvl="0">
              <a:lnSpc>
                <a:spcPct val="100000"/>
              </a:lnSpc>
            </a:pPr>
            <a:r>
              <a:rPr lang="en-US" sz="1100" dirty="0"/>
              <a:t>Number 4, Documentation Requirements, requires grantees to provide documentation upon request; this will be discussed in more detail later in the presentation</a:t>
            </a:r>
            <a:r>
              <a:rPr lang="en-US" sz="1100" dirty="0" smtClean="0"/>
              <a:t>.</a:t>
            </a:r>
          </a:p>
          <a:p>
            <a:pPr lvl="0">
              <a:lnSpc>
                <a:spcPct val="100000"/>
              </a:lnSpc>
            </a:pPr>
            <a:endParaRPr lang="en-US" sz="1100" dirty="0"/>
          </a:p>
          <a:p>
            <a:pPr lvl="0">
              <a:lnSpc>
                <a:spcPct val="100000"/>
              </a:lnSpc>
            </a:pPr>
            <a:r>
              <a:rPr lang="en-US" sz="1100" dirty="0"/>
              <a:t>Number 5, Additional Monitoring Requirements, says that the grantee agrees to comply with requests for financial and programmatic grant monitoring. This can include an in-person site visit, an enhanced desk review, or a virtual monitoring visit. </a:t>
            </a:r>
            <a:endParaRPr lang="en-US" sz="1100" dirty="0" smtClean="0"/>
          </a:p>
          <a:p>
            <a:pPr lvl="0">
              <a:lnSpc>
                <a:spcPct val="100000"/>
              </a:lnSpc>
            </a:pPr>
            <a:endParaRPr lang="en-US" sz="1100" dirty="0"/>
          </a:p>
          <a:p>
            <a:pPr lvl="0">
              <a:lnSpc>
                <a:spcPct val="100000"/>
              </a:lnSpc>
            </a:pPr>
            <a:r>
              <a:rPr lang="en-US" sz="1100" dirty="0"/>
              <a:t>Number 6, Record Retention and Access, includes performance measure data in addition to financial records, supporting documents, statistical records, and other pertinent papers. It is important to note you must keep grant records for the current and past three grant years. For example, at this time you should have available grant records for </a:t>
            </a:r>
            <a:r>
              <a:rPr lang="en-US" sz="1100" dirty="0" smtClean="0"/>
              <a:t>FY22, FY21, FY20, </a:t>
            </a:r>
            <a:r>
              <a:rPr lang="en-US" sz="1100" dirty="0"/>
              <a:t>and </a:t>
            </a:r>
            <a:r>
              <a:rPr lang="en-US" sz="1100" dirty="0" smtClean="0"/>
              <a:t>FY19, </a:t>
            </a:r>
            <a:r>
              <a:rPr lang="en-US" sz="1100" dirty="0"/>
              <a:t>if you have had the grant that long. </a:t>
            </a:r>
            <a:endParaRPr lang="en-US" sz="1100" dirty="0" smtClean="0"/>
          </a:p>
          <a:p>
            <a:pPr lvl="0">
              <a:lnSpc>
                <a:spcPct val="100000"/>
              </a:lnSpc>
            </a:pPr>
            <a:endParaRPr lang="en-US" sz="1100" dirty="0"/>
          </a:p>
          <a:p>
            <a:pPr lvl="0">
              <a:lnSpc>
                <a:spcPct val="100000"/>
              </a:lnSpc>
            </a:pPr>
            <a:r>
              <a:rPr lang="en-US" sz="1100" dirty="0"/>
              <a:t>Number 10 addresses </a:t>
            </a:r>
            <a:r>
              <a:rPr lang="en-US" sz="1100" dirty="0" smtClean="0"/>
              <a:t>contract </a:t>
            </a:r>
            <a:r>
              <a:rPr lang="en-US" sz="1100" dirty="0"/>
              <a:t>amendments. </a:t>
            </a:r>
            <a:r>
              <a:rPr lang="en-US" sz="1100" dirty="0" smtClean="0"/>
              <a:t>All </a:t>
            </a:r>
            <a:r>
              <a:rPr lang="en-US" sz="1100" dirty="0"/>
              <a:t>changes to the budget must be approved before those funds can be expended. There are two ways to complete a budget amendment. If you are moving money between line items, such as Personnel and Equipment, then you must submit a </a:t>
            </a:r>
            <a:r>
              <a:rPr lang="en-US" sz="1100" dirty="0" smtClean="0"/>
              <a:t>Budget Revision-Amendment </a:t>
            </a:r>
            <a:r>
              <a:rPr lang="en-US" sz="1100" dirty="0"/>
              <a:t>through </a:t>
            </a:r>
            <a:r>
              <a:rPr lang="en-US" sz="1100" dirty="0" smtClean="0"/>
              <a:t>OGMS. </a:t>
            </a:r>
            <a:r>
              <a:rPr lang="en-US" sz="1100" dirty="0"/>
              <a:t>No more than two are permitted and the deadline is 45 days prior to the end of the grant year. If you are moving money within a line item, such as Personnel, then you need to </a:t>
            </a:r>
            <a:r>
              <a:rPr lang="en-US" sz="1100" dirty="0" smtClean="0"/>
              <a:t>complete a Budget</a:t>
            </a:r>
            <a:r>
              <a:rPr lang="en-US" sz="1100" baseline="0" dirty="0" smtClean="0"/>
              <a:t> Revision- In Line Adjustment </a:t>
            </a:r>
            <a:r>
              <a:rPr lang="en-US" sz="1100" dirty="0" smtClean="0"/>
              <a:t>with </a:t>
            </a:r>
            <a:r>
              <a:rPr lang="en-US" sz="1100" dirty="0"/>
              <a:t>the reason and justification for the change and the basis of computation of the new amounts. </a:t>
            </a:r>
            <a:r>
              <a:rPr lang="en-US" sz="1100" dirty="0" smtClean="0"/>
              <a:t>Contract Amendments will be discussed in further detail later in the presentation.</a:t>
            </a:r>
          </a:p>
          <a:p>
            <a:pPr lvl="0">
              <a:lnSpc>
                <a:spcPct val="100000"/>
              </a:lnSpc>
            </a:pPr>
            <a:endParaRPr lang="en-US" sz="1100" baseline="0" dirty="0" smtClean="0"/>
          </a:p>
          <a:p>
            <a:pPr lvl="0">
              <a:lnSpc>
                <a:spcPct val="100000"/>
              </a:lnSpc>
            </a:pPr>
            <a:endParaRPr lang="en-US" sz="1100" baseline="0" dirty="0" smtClean="0"/>
          </a:p>
          <a:p>
            <a:pPr lvl="0">
              <a:lnSpc>
                <a:spcPct val="100000"/>
              </a:lnSpc>
            </a:pPr>
            <a:endParaRPr lang="en-US" sz="1100" baseline="0" dirty="0" smtClean="0"/>
          </a:p>
          <a:p>
            <a:pPr lvl="0">
              <a:lnSpc>
                <a:spcPct val="100000"/>
              </a:lnSpc>
            </a:pPr>
            <a:endParaRPr lang="en-US" sz="1100" dirty="0"/>
          </a:p>
        </p:txBody>
      </p:sp>
      <p:sp>
        <p:nvSpPr>
          <p:cNvPr id="4" name="Slide Number Placeholder 3"/>
          <p:cNvSpPr>
            <a:spLocks noGrp="1"/>
          </p:cNvSpPr>
          <p:nvPr>
            <p:ph type="sldNum" sz="quarter" idx="10"/>
          </p:nvPr>
        </p:nvSpPr>
        <p:spPr/>
        <p:txBody>
          <a:bodyPr/>
          <a:lstStyle/>
          <a:p>
            <a:fld id="{C1562E72-729C-4682-BE8A-67802A90023B}" type="slidenum">
              <a:rPr lang="en-US" smtClean="0"/>
              <a:t>8</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80266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813" y="715963"/>
            <a:ext cx="6897687" cy="5172075"/>
          </a:xfrm>
        </p:spPr>
      </p:sp>
      <p:sp>
        <p:nvSpPr>
          <p:cNvPr id="3" name="Notes Placeholder 2"/>
          <p:cNvSpPr>
            <a:spLocks noGrp="1"/>
          </p:cNvSpPr>
          <p:nvPr>
            <p:ph type="body" idx="1"/>
          </p:nvPr>
        </p:nvSpPr>
        <p:spPr>
          <a:xfrm>
            <a:off x="731520" y="6400800"/>
            <a:ext cx="5852160" cy="2718675"/>
          </a:xfrm>
        </p:spPr>
        <p:txBody>
          <a:bodyPr/>
          <a:lstStyle/>
          <a:p>
            <a:pPr lvl="0"/>
            <a:r>
              <a:rPr lang="en-US" dirty="0"/>
              <a:t>There are six specific SRO/SSO Incentive Grant Program Special Conditions. Again, please read them in their entirety in the award package</a:t>
            </a:r>
            <a:r>
              <a:rPr lang="en-US" dirty="0" smtClean="0"/>
              <a:t>.</a:t>
            </a:r>
          </a:p>
          <a:p>
            <a:pPr lvl="0"/>
            <a:endParaRPr lang="en-US" dirty="0"/>
          </a:p>
          <a:p>
            <a:pPr lvl="0"/>
            <a:r>
              <a:rPr lang="en-US" dirty="0"/>
              <a:t>Number </a:t>
            </a:r>
            <a:r>
              <a:rPr lang="en-US" dirty="0" smtClean="0"/>
              <a:t>17 </a:t>
            </a:r>
            <a:r>
              <a:rPr lang="en-US" dirty="0"/>
              <a:t>is the position requirements for SROs. Included in the condition is that the SRO must be 21 years of age or older and have no less than 3 years of certified law enforcement experience</a:t>
            </a:r>
            <a:r>
              <a:rPr lang="en-US" dirty="0" smtClean="0"/>
              <a:t>.</a:t>
            </a:r>
          </a:p>
          <a:p>
            <a:pPr lvl="0"/>
            <a:endParaRPr lang="en-US" dirty="0"/>
          </a:p>
          <a:p>
            <a:pPr lvl="0"/>
            <a:r>
              <a:rPr lang="en-US" dirty="0"/>
              <a:t>Number </a:t>
            </a:r>
            <a:r>
              <a:rPr lang="en-US" dirty="0" smtClean="0"/>
              <a:t>18 </a:t>
            </a:r>
            <a:r>
              <a:rPr lang="en-US" dirty="0"/>
              <a:t>references the SRO Basic Training Course stating that you must notify your grant monitor if you are unable to complete the training within a specified time. </a:t>
            </a:r>
            <a:endParaRPr lang="en-US" dirty="0" smtClean="0"/>
          </a:p>
          <a:p>
            <a:pPr lvl="0"/>
            <a:endParaRPr lang="en-US" dirty="0"/>
          </a:p>
          <a:p>
            <a:pPr lvl="0"/>
            <a:r>
              <a:rPr lang="en-US" dirty="0"/>
              <a:t>Number </a:t>
            </a:r>
            <a:r>
              <a:rPr lang="en-US" dirty="0" smtClean="0"/>
              <a:t>19 </a:t>
            </a:r>
            <a:r>
              <a:rPr lang="en-US" dirty="0"/>
              <a:t>says anyone employed, as </a:t>
            </a:r>
            <a:r>
              <a:rPr lang="en-US" dirty="0" smtClean="0"/>
              <a:t>an </a:t>
            </a:r>
            <a:r>
              <a:rPr lang="en-US" dirty="0"/>
              <a:t>SRO after July 1, 2020, must comply with the minimum training standards for </a:t>
            </a:r>
            <a:r>
              <a:rPr lang="en-US" dirty="0" smtClean="0"/>
              <a:t>SROs.</a:t>
            </a:r>
            <a:endParaRPr lang="en-US" dirty="0"/>
          </a:p>
        </p:txBody>
      </p:sp>
      <p:sp>
        <p:nvSpPr>
          <p:cNvPr id="4" name="Slide Number Placeholder 3"/>
          <p:cNvSpPr>
            <a:spLocks noGrp="1"/>
          </p:cNvSpPr>
          <p:nvPr>
            <p:ph type="sldNum" sz="quarter" idx="10"/>
          </p:nvPr>
        </p:nvSpPr>
        <p:spPr/>
        <p:txBody>
          <a:bodyPr/>
          <a:lstStyle/>
          <a:p>
            <a:fld id="{C1562E72-729C-4682-BE8A-67802A90023B}" type="slidenum">
              <a:rPr lang="en-US" smtClean="0"/>
              <a:t>9</a:t>
            </a:fld>
            <a:endParaRPr lang="en-US"/>
          </a:p>
        </p:txBody>
      </p:sp>
      <p:sp>
        <p:nvSpPr>
          <p:cNvPr id="5" name="Date Placeholder 4"/>
          <p:cNvSpPr>
            <a:spLocks noGrp="1"/>
          </p:cNvSpPr>
          <p:nvPr>
            <p:ph type="dt" idx="11"/>
          </p:nvPr>
        </p:nvSpPr>
        <p:spPr/>
        <p:txBody>
          <a:bodyPr/>
          <a:lstStyle/>
          <a:p>
            <a:r>
              <a:rPr lang="en-US" smtClean="0"/>
              <a:t>8/19/2020</a:t>
            </a:r>
            <a:endParaRPr lang="en-US" dirty="0"/>
          </a:p>
        </p:txBody>
      </p:sp>
    </p:spTree>
    <p:extLst>
      <p:ext uri="{BB962C8B-B14F-4D97-AF65-F5344CB8AC3E}">
        <p14:creationId xmlns:p14="http://schemas.microsoft.com/office/powerpoint/2010/main" val="179332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88953" y="6356351"/>
            <a:ext cx="2057400" cy="365125"/>
          </a:xfrm>
        </p:spPr>
        <p:txBody>
          <a:bodyPr/>
          <a:lstStyle/>
          <a:p>
            <a:fld id="{0C2D2FCA-A509-419B-8F76-10819BEFAE6F}" type="datetimeFigureOut">
              <a:rPr lang="en-US" smtClean="0"/>
              <a:t>1/4/2022</a:t>
            </a:fld>
            <a:endParaRPr lang="en-US"/>
          </a:p>
        </p:txBody>
      </p:sp>
      <p:sp>
        <p:nvSpPr>
          <p:cNvPr id="5" name="Footer Placeholder 4"/>
          <p:cNvSpPr>
            <a:spLocks noGrp="1"/>
          </p:cNvSpPr>
          <p:nvPr>
            <p:ph type="ftr" sz="quarter" idx="11"/>
          </p:nvPr>
        </p:nvSpPr>
        <p:spPr>
          <a:xfrm>
            <a:off x="3028950" y="6356351"/>
            <a:ext cx="3086100" cy="365125"/>
          </a:xfrm>
        </p:spPr>
        <p:txBody>
          <a:bodyPr/>
          <a:lstStyle/>
          <a:p>
            <a:endParaRPr lang="en-US"/>
          </a:p>
        </p:txBody>
      </p:sp>
      <p:sp>
        <p:nvSpPr>
          <p:cNvPr id="6" name="Slide Number Placeholder 5"/>
          <p:cNvSpPr>
            <a:spLocks noGrp="1"/>
          </p:cNvSpPr>
          <p:nvPr>
            <p:ph type="sldNum" sz="quarter" idx="12"/>
          </p:nvPr>
        </p:nvSpPr>
        <p:spPr>
          <a:xfrm>
            <a:off x="6653259" y="6356351"/>
            <a:ext cx="2057400" cy="365125"/>
          </a:xfrm>
        </p:spPr>
        <p:txBody>
          <a:bodyPr/>
          <a:lstStyle/>
          <a:p>
            <a:fld id="{602FC458-F1F2-4988-9912-50B92EDCE08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97981"/>
            <a:ext cx="8229600" cy="457898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1/4/2022</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2761" y="1597981"/>
            <a:ext cx="4062089" cy="4578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597981"/>
            <a:ext cx="4070967" cy="4578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1096" y="6356351"/>
            <a:ext cx="2057400" cy="365125"/>
          </a:xfrm>
        </p:spPr>
        <p:txBody>
          <a:bodyPr/>
          <a:lstStyle/>
          <a:p>
            <a:fld id="{0C2D2FCA-A509-419B-8F76-10819BEFAE6F}"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53259" y="6356351"/>
            <a:ext cx="2057400" cy="365125"/>
          </a:xfrm>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81429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3883" y="1624612"/>
            <a:ext cx="4054299"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35006" y="2468004"/>
            <a:ext cx="4063176" cy="3657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24612"/>
            <a:ext cx="4070967"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468004"/>
            <a:ext cx="4079844" cy="3657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C2D2FCA-A509-419B-8F76-10819BEFAE6F}"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FC458-F1F2-4988-9912-50B92EDCE08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02482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1096" y="6356351"/>
            <a:ext cx="2057400" cy="365125"/>
          </a:xfrm>
        </p:spPr>
        <p:txBody>
          <a:bodyPr/>
          <a:lstStyle/>
          <a:p>
            <a:fld id="{0C2D2FCA-A509-419B-8F76-10819BEFAE6F}"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016754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639" y="381740"/>
            <a:ext cx="3117380" cy="1562470"/>
          </a:xfrm>
        </p:spPr>
        <p:txBody>
          <a:bodyPr anchor="b"/>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887391" y="381740"/>
            <a:ext cx="4812726" cy="56195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1639" y="2057400"/>
            <a:ext cx="3117380" cy="393192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C2D2FCA-A509-419B-8F76-10819BEFAE6F}"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1556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cjs.virginia.gov/virginia-center-school-and-campus-safety/public-safety/grants/srosso-incentive-grant-progra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VAgrantsDCJS@webgrantsmai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dcjs.virginia.gov/grants/ogms-training-resourc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dcjs.virginia.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38.emf"/><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35.png"/><Relationship Id="rId21" Type="http://schemas.openxmlformats.org/officeDocument/2006/relationships/image" Target="../media/image42.emf"/><Relationship Id="rId34" Type="http://schemas.openxmlformats.org/officeDocument/2006/relationships/customXml" Target="../ink/ink15.xml"/><Relationship Id="rId7" Type="http://schemas.openxmlformats.org/officeDocument/2006/relationships/image" Target="../media/image35.emf"/><Relationship Id="rId12" Type="http://schemas.openxmlformats.org/officeDocument/2006/relationships/customXml" Target="../ink/ink4.xml"/><Relationship Id="rId17" Type="http://schemas.openxmlformats.org/officeDocument/2006/relationships/image" Target="../media/image40.emf"/><Relationship Id="rId25" Type="http://schemas.openxmlformats.org/officeDocument/2006/relationships/image" Target="../media/image44.emf"/><Relationship Id="rId33" Type="http://schemas.openxmlformats.org/officeDocument/2006/relationships/image" Target="../media/image48.emf"/><Relationship Id="rId2" Type="http://schemas.openxmlformats.org/officeDocument/2006/relationships/notesSlide" Target="../notesSlides/notesSlide41.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37.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50.emf"/><Relationship Id="rId5" Type="http://schemas.openxmlformats.org/officeDocument/2006/relationships/image" Target="../media/image37.png"/><Relationship Id="rId15" Type="http://schemas.openxmlformats.org/officeDocument/2006/relationships/image" Target="../media/image39.emf"/><Relationship Id="rId23" Type="http://schemas.openxmlformats.org/officeDocument/2006/relationships/image" Target="../media/image43.emf"/><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41.emf"/><Relationship Id="rId31" Type="http://schemas.openxmlformats.org/officeDocument/2006/relationships/image" Target="../media/image47.emf"/><Relationship Id="rId4" Type="http://schemas.openxmlformats.org/officeDocument/2006/relationships/image" Target="../media/image36.png"/><Relationship Id="rId9" Type="http://schemas.openxmlformats.org/officeDocument/2006/relationships/image" Target="../media/image36.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45.emf"/><Relationship Id="rId30" Type="http://schemas.openxmlformats.org/officeDocument/2006/relationships/customXml" Target="../ink/ink13.xml"/><Relationship Id="rId35" Type="http://schemas.openxmlformats.org/officeDocument/2006/relationships/image" Target="../media/image49.emf"/></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3.png"/><Relationship Id="rId7" Type="http://schemas.openxmlformats.org/officeDocument/2006/relationships/customXml" Target="../ink/ink18.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customXml" Target="../ink/ink17.xml"/><Relationship Id="rId10" Type="http://schemas.openxmlformats.org/officeDocument/2006/relationships/image" Target="../media/image53.emf"/><Relationship Id="rId4" Type="http://schemas.openxmlformats.org/officeDocument/2006/relationships/image" Target="../media/image44.png"/><Relationship Id="rId9" Type="http://schemas.openxmlformats.org/officeDocument/2006/relationships/customXml" Target="../ink/ink1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dcjs.virginia.gov/virginia-center-school-and-campus-safety/public-safety/grants/srosso-incentive-grant-progra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cjs.virginia.gov/grants/programs/fy2022-school-resource-officerschool-security-offic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hyperlink" Target="mailto:ogmssupport@dcjs.virginia.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mailto:andrew.wooldridge@dcjs.virginia.gov" TargetMode="External"/><Relationship Id="rId5" Type="http://schemas.openxmlformats.org/officeDocument/2006/relationships/hyperlink" Target="mailto:mark.fero@dcjs.virginia.gov" TargetMode="External"/><Relationship Id="rId4" Type="http://schemas.openxmlformats.org/officeDocument/2006/relationships/hyperlink" Target="mailto:will.abbott@dcjs.virginia.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Michelle.miles@dcjs.Virginia.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schoolsecurity@dcjs.Virginia.gov" TargetMode="External"/><Relationship Id="rId5" Type="http://schemas.openxmlformats.org/officeDocument/2006/relationships/hyperlink" Target="mailto:james.christian@dcjs.virginia.gov" TargetMode="External"/><Relationship Id="rId4" Type="http://schemas.openxmlformats.org/officeDocument/2006/relationships/hyperlink" Target="mailto:kim.simon@dcjs.virginia.gov"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9111"/>
            <a:ext cx="7772400" cy="1459937"/>
          </a:xfrm>
        </p:spPr>
        <p:txBody>
          <a:bodyPr/>
          <a:lstStyle/>
          <a:p>
            <a:r>
              <a:rPr lang="en-US" sz="4400" dirty="0" smtClean="0"/>
              <a:t>SRO/SSO Incentive Grant Program </a:t>
            </a:r>
            <a:br>
              <a:rPr lang="en-US" sz="4400" dirty="0" smtClean="0"/>
            </a:br>
            <a:r>
              <a:rPr lang="en-US" sz="4400" dirty="0" smtClean="0"/>
              <a:t>Grant Management</a:t>
            </a:r>
            <a:endParaRPr lang="en-US" sz="4400" dirty="0"/>
          </a:p>
        </p:txBody>
      </p:sp>
      <p:sp>
        <p:nvSpPr>
          <p:cNvPr id="3" name="Subtitle 2"/>
          <p:cNvSpPr>
            <a:spLocks noGrp="1"/>
          </p:cNvSpPr>
          <p:nvPr>
            <p:ph type="subTitle" idx="1"/>
          </p:nvPr>
        </p:nvSpPr>
        <p:spPr/>
        <p:txBody>
          <a:bodyPr/>
          <a:lstStyle/>
          <a:p>
            <a:r>
              <a:rPr lang="en-US" sz="2000" dirty="0" smtClean="0"/>
              <a:t>Michelle Miles, SRO/SSO Grant Monitor</a:t>
            </a:r>
          </a:p>
          <a:p>
            <a:r>
              <a:rPr lang="en-US" sz="2000" dirty="0" smtClean="0"/>
              <a:t>Virginia Center for School and Campus Safety</a:t>
            </a:r>
            <a:endParaRPr lang="en-US" sz="2000" dirty="0"/>
          </a:p>
        </p:txBody>
      </p:sp>
    </p:spTree>
    <p:extLst>
      <p:ext uri="{BB962C8B-B14F-4D97-AF65-F5344CB8AC3E}">
        <p14:creationId xmlns:p14="http://schemas.microsoft.com/office/powerpoint/2010/main" val="3458540204"/>
      </p:ext>
    </p:extLst>
  </p:cSld>
  <p:clrMapOvr>
    <a:masterClrMapping/>
  </p:clrMapOvr>
  <mc:AlternateContent xmlns:mc="http://schemas.openxmlformats.org/markup-compatibility/2006" xmlns:p14="http://schemas.microsoft.com/office/powerpoint/2010/main">
    <mc:Choice Requires="p14">
      <p:transition spd="slow" p14:dur="2000" advTm="26895"/>
    </mc:Choice>
    <mc:Fallback xmlns="">
      <p:transition spd="slow" advTm="2689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SRO/SSO Specific </a:t>
            </a:r>
            <a:r>
              <a:rPr lang="en-US" dirty="0" smtClean="0"/>
              <a:t>Conditions </a:t>
            </a:r>
            <a:r>
              <a:rPr lang="en-US" sz="2800" i="1" dirty="0"/>
              <a:t>(continued)</a:t>
            </a:r>
            <a:endParaRPr lang="en-US" sz="2800" dirty="0"/>
          </a:p>
        </p:txBody>
      </p:sp>
      <p:sp>
        <p:nvSpPr>
          <p:cNvPr id="3" name="Content Placeholder 2"/>
          <p:cNvSpPr>
            <a:spLocks noGrp="1"/>
          </p:cNvSpPr>
          <p:nvPr>
            <p:ph idx="1"/>
          </p:nvPr>
        </p:nvSpPr>
        <p:spPr/>
        <p:txBody>
          <a:bodyPr/>
          <a:lstStyle/>
          <a:p>
            <a:pPr marL="0" indent="0">
              <a:buNone/>
            </a:pPr>
            <a:r>
              <a:rPr lang="en-US" sz="2000" b="1" dirty="0" smtClean="0"/>
              <a:t>20.  Memorandum </a:t>
            </a:r>
            <a:r>
              <a:rPr lang="en-US" sz="2000" b="1" dirty="0"/>
              <a:t>of Understanding</a:t>
            </a:r>
          </a:p>
          <a:p>
            <a:pPr marL="400050" indent="-400050">
              <a:spcBef>
                <a:spcPts val="0"/>
              </a:spcBef>
              <a:buNone/>
              <a:tabLst>
                <a:tab pos="400050" algn="l"/>
              </a:tabLst>
            </a:pPr>
            <a:r>
              <a:rPr lang="en-US" sz="2000" dirty="0" smtClean="0"/>
              <a:t>	As </a:t>
            </a:r>
            <a:r>
              <a:rPr lang="en-US" sz="2000" dirty="0"/>
              <a:t>required by </a:t>
            </a:r>
            <a:r>
              <a:rPr lang="en-US" sz="2000" dirty="0" smtClean="0"/>
              <a:t>§ 22.1-280.2:3</a:t>
            </a:r>
            <a:r>
              <a:rPr lang="en-US" sz="2000" dirty="0"/>
              <a:t>, a grantee receiving funds for one or more SRO positions shall enter into a MOU between local law enforcement and the school division, to be reviewed every </a:t>
            </a:r>
            <a:r>
              <a:rPr lang="en-US" sz="2000" dirty="0" smtClean="0"/>
              <a:t>two (2) years</a:t>
            </a:r>
            <a:r>
              <a:rPr lang="en-US" sz="2000" dirty="0"/>
              <a:t>.</a:t>
            </a:r>
          </a:p>
          <a:p>
            <a:pPr marL="0" indent="0">
              <a:buNone/>
            </a:pPr>
            <a:r>
              <a:rPr lang="en-US" sz="2000" b="1" dirty="0" smtClean="0"/>
              <a:t>21.  Additional </a:t>
            </a:r>
            <a:r>
              <a:rPr lang="en-US" sz="2000" b="1" dirty="0"/>
              <a:t>reporting </a:t>
            </a:r>
            <a:r>
              <a:rPr lang="en-US" sz="2000" b="1" dirty="0" smtClean="0"/>
              <a:t>requirements</a:t>
            </a:r>
          </a:p>
          <a:p>
            <a:pPr marL="400050" indent="-400050">
              <a:spcBef>
                <a:spcPts val="0"/>
              </a:spcBef>
              <a:buNone/>
              <a:tabLst>
                <a:tab pos="400050" algn="l"/>
              </a:tabLst>
            </a:pPr>
            <a:r>
              <a:rPr lang="en-US" sz="2000" dirty="0" smtClean="0"/>
              <a:t>	Agrees </a:t>
            </a:r>
            <a:r>
              <a:rPr lang="en-US" sz="2000" dirty="0"/>
              <a:t>to provide additional information to DCJS, as requested, to support reporting requirements to the General Assembly.</a:t>
            </a:r>
          </a:p>
          <a:p>
            <a:pPr marL="0" indent="0">
              <a:buNone/>
            </a:pPr>
            <a:r>
              <a:rPr lang="en-US" sz="2000" b="1" dirty="0" smtClean="0"/>
              <a:t>22.  School </a:t>
            </a:r>
            <a:r>
              <a:rPr lang="en-US" sz="2000" b="1" dirty="0"/>
              <a:t>Security Officer </a:t>
            </a:r>
            <a:r>
              <a:rPr lang="en-US" sz="2000" b="1" dirty="0" smtClean="0"/>
              <a:t>Requirements</a:t>
            </a:r>
          </a:p>
          <a:p>
            <a:pPr marL="400050" indent="-400050">
              <a:spcBef>
                <a:spcPts val="0"/>
              </a:spcBef>
              <a:buNone/>
              <a:tabLst>
                <a:tab pos="400050" algn="l"/>
              </a:tabLst>
            </a:pPr>
            <a:r>
              <a:rPr lang="en-US" sz="2000" dirty="0" smtClean="0"/>
              <a:t>	SSOs </a:t>
            </a:r>
            <a:r>
              <a:rPr lang="en-US" sz="2000" dirty="0"/>
              <a:t>must meet eligibility and training requirements for certification as a SSO as outlined in 6VAC20-240</a:t>
            </a:r>
            <a:r>
              <a:rPr lang="en-US" sz="2000" dirty="0" smtClean="0"/>
              <a:t>.</a:t>
            </a:r>
            <a:endParaRPr lang="en-US" sz="2000" dirty="0"/>
          </a:p>
        </p:txBody>
      </p:sp>
    </p:spTree>
    <p:extLst>
      <p:ext uri="{BB962C8B-B14F-4D97-AF65-F5344CB8AC3E}">
        <p14:creationId xmlns:p14="http://schemas.microsoft.com/office/powerpoint/2010/main" val="3169541224"/>
      </p:ext>
    </p:extLst>
  </p:cSld>
  <p:clrMapOvr>
    <a:masterClrMapping/>
  </p:clrMapOvr>
  <mc:AlternateContent xmlns:mc="http://schemas.openxmlformats.org/markup-compatibility/2006" xmlns:p14="http://schemas.microsoft.com/office/powerpoint/2010/main">
    <mc:Choice Requires="p14">
      <p:transition spd="slow" p14:dur="2000" advTm="33954"/>
    </mc:Choice>
    <mc:Fallback xmlns="">
      <p:transition spd="slow" advTm="3395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SRO/SSO Specific </a:t>
            </a:r>
            <a:r>
              <a:rPr lang="en-US" dirty="0" smtClean="0"/>
              <a:t>Conditions </a:t>
            </a:r>
            <a:r>
              <a:rPr lang="en-US" sz="2800" i="1" dirty="0"/>
              <a:t>(continued)</a:t>
            </a:r>
            <a:endParaRPr lang="en-US" sz="2800" dirty="0"/>
          </a:p>
        </p:txBody>
      </p:sp>
      <p:sp>
        <p:nvSpPr>
          <p:cNvPr id="3" name="Content Placeholder 2"/>
          <p:cNvSpPr>
            <a:spLocks noGrp="1"/>
          </p:cNvSpPr>
          <p:nvPr>
            <p:ph idx="1"/>
          </p:nvPr>
        </p:nvSpPr>
        <p:spPr/>
        <p:txBody>
          <a:bodyPr/>
          <a:lstStyle/>
          <a:p>
            <a:pPr marL="514350" indent="-514350">
              <a:buNone/>
            </a:pPr>
            <a:r>
              <a:rPr lang="en-US" sz="2000" b="1" dirty="0" smtClean="0"/>
              <a:t>23.</a:t>
            </a:r>
            <a:r>
              <a:rPr lang="en-US" sz="2000" dirty="0" smtClean="0"/>
              <a:t> 	Any additional “action item” encumbrances related to your award will be shown online via OGMS. </a:t>
            </a:r>
          </a:p>
          <a:p>
            <a:pPr marL="514350" indent="-514350">
              <a:buNone/>
            </a:pPr>
            <a:r>
              <a:rPr lang="en-US" sz="2000" dirty="0" smtClean="0"/>
              <a:t>	Actions must be taken, and approved by the Grant Monitor and/or Grants Management, before funds can be requested. Action item encumbrances are due August 31</a:t>
            </a:r>
            <a:r>
              <a:rPr lang="en-US" sz="2000" baseline="30000" dirty="0" smtClean="0"/>
              <a:t>st</a:t>
            </a:r>
            <a:r>
              <a:rPr lang="en-US" sz="2000" dirty="0" smtClean="0"/>
              <a:t> of the grant fiscal year.</a:t>
            </a:r>
          </a:p>
          <a:p>
            <a:pPr marL="0" indent="0">
              <a:buNone/>
            </a:pPr>
            <a:endParaRPr lang="en-US" dirty="0"/>
          </a:p>
          <a:p>
            <a:pPr marL="0" indent="0" algn="ctr">
              <a:buNone/>
            </a:pPr>
            <a:r>
              <a:rPr lang="en-US" dirty="0" smtClean="0"/>
              <a:t>Encumbrances can be </a:t>
            </a:r>
            <a:br>
              <a:rPr lang="en-US" dirty="0" smtClean="0"/>
            </a:br>
            <a:r>
              <a:rPr lang="en-US" dirty="0" smtClean="0"/>
              <a:t>sent to your Grant Monitor, </a:t>
            </a:r>
            <a:br>
              <a:rPr lang="en-US" dirty="0" smtClean="0"/>
            </a:br>
            <a:r>
              <a:rPr lang="en-US" dirty="0" smtClean="0"/>
              <a:t>through Correspondences, </a:t>
            </a:r>
            <a:br>
              <a:rPr lang="en-US" dirty="0" smtClean="0"/>
            </a:br>
            <a:r>
              <a:rPr lang="en-US" dirty="0" smtClean="0"/>
              <a:t>unless otherwise instructed.</a:t>
            </a:r>
            <a:br>
              <a:rPr lang="en-US" dirty="0" smtClean="0"/>
            </a:br>
            <a:endParaRPr lang="en-US" dirty="0"/>
          </a:p>
        </p:txBody>
      </p:sp>
    </p:spTree>
    <p:extLst>
      <p:ext uri="{BB962C8B-B14F-4D97-AF65-F5344CB8AC3E}">
        <p14:creationId xmlns:p14="http://schemas.microsoft.com/office/powerpoint/2010/main" val="1958667919"/>
      </p:ext>
    </p:extLst>
  </p:cSld>
  <p:clrMapOvr>
    <a:masterClrMapping/>
  </p:clrMapOvr>
  <mc:AlternateContent xmlns:mc="http://schemas.openxmlformats.org/markup-compatibility/2006" xmlns:p14="http://schemas.microsoft.com/office/powerpoint/2010/main">
    <mc:Choice Requires="p14">
      <p:transition spd="slow" p14:dur="2000" advTm="31322"/>
    </mc:Choice>
    <mc:Fallback xmlns="">
      <p:transition spd="slow" advTm="3132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endParaRPr lang="en-US" dirty="0"/>
          </a:p>
        </p:txBody>
      </p:sp>
      <p:sp>
        <p:nvSpPr>
          <p:cNvPr id="3" name="Content Placeholder 2"/>
          <p:cNvSpPr>
            <a:spLocks noGrp="1"/>
          </p:cNvSpPr>
          <p:nvPr>
            <p:ph idx="1"/>
          </p:nvPr>
        </p:nvSpPr>
        <p:spPr/>
        <p:txBody>
          <a:bodyPr/>
          <a:lstStyle/>
          <a:p>
            <a:r>
              <a:rPr lang="en-US" sz="1800" b="1" dirty="0"/>
              <a:t>FINANCIAL </a:t>
            </a:r>
            <a:r>
              <a:rPr lang="en-US" sz="1800" b="1" dirty="0" smtClean="0"/>
              <a:t>REPORTS &amp; REIMBURSEMENTS (CLAIMS) </a:t>
            </a:r>
            <a:r>
              <a:rPr lang="en-US" sz="1800" dirty="0"/>
              <a:t>are due within 15 days after the end of each calendar </a:t>
            </a:r>
            <a:r>
              <a:rPr lang="en-US" sz="1800" dirty="0" smtClean="0"/>
              <a:t>quarter. Reports </a:t>
            </a:r>
            <a:r>
              <a:rPr lang="en-US" sz="1800" dirty="0"/>
              <a:t>are required even if </a:t>
            </a:r>
            <a:r>
              <a:rPr lang="en-US" sz="1800" dirty="0" smtClean="0"/>
              <a:t>no expenditures </a:t>
            </a:r>
            <a:r>
              <a:rPr lang="en-US" sz="1800" dirty="0"/>
              <a:t>occurred during the quarter. If the due date falls on a weekend or </a:t>
            </a:r>
            <a:r>
              <a:rPr lang="en-US" sz="1800" dirty="0" smtClean="0"/>
              <a:t>non-business day</a:t>
            </a:r>
            <a:r>
              <a:rPr lang="en-US" sz="1800" dirty="0"/>
              <a:t>, the report is due on the next business day. </a:t>
            </a:r>
          </a:p>
          <a:p>
            <a:r>
              <a:rPr lang="en-US" sz="1800" b="1" dirty="0" smtClean="0"/>
              <a:t>PROGRESS/STATUS </a:t>
            </a:r>
            <a:r>
              <a:rPr lang="en-US" sz="1800" b="1" dirty="0"/>
              <a:t>REPORTS </a:t>
            </a:r>
            <a:r>
              <a:rPr lang="en-US" sz="1800" dirty="0"/>
              <a:t>for most grant programs are due within 15 days after the end </a:t>
            </a:r>
            <a:r>
              <a:rPr lang="en-US" sz="1800" dirty="0" smtClean="0"/>
              <a:t>of each </a:t>
            </a:r>
            <a:r>
              <a:rPr lang="en-US" sz="1800" dirty="0"/>
              <a:t>calendar quarter and must be approved by your DCJS Grant Monitor</a:t>
            </a:r>
            <a:r>
              <a:rPr lang="en-US" sz="1800" dirty="0" smtClean="0"/>
              <a:t>.</a:t>
            </a:r>
          </a:p>
          <a:p>
            <a:endParaRPr lang="en-US" sz="1800" dirty="0"/>
          </a:p>
          <a:p>
            <a:r>
              <a:rPr lang="en-US" sz="1800" b="1" dirty="0" smtClean="0"/>
              <a:t>Reporting Schedule</a:t>
            </a:r>
          </a:p>
          <a:p>
            <a:endParaRPr lang="en-US" sz="1800" dirty="0">
              <a:solidFill>
                <a:srgbClr val="FF0000"/>
              </a:solidFill>
            </a:endParaRPr>
          </a:p>
        </p:txBody>
      </p:sp>
      <p:pic>
        <p:nvPicPr>
          <p:cNvPr id="5" name="Picture 4"/>
          <p:cNvPicPr>
            <a:picLocks noChangeAspect="1"/>
          </p:cNvPicPr>
          <p:nvPr/>
        </p:nvPicPr>
        <p:blipFill>
          <a:blip r:embed="rId3"/>
          <a:stretch>
            <a:fillRect/>
          </a:stretch>
        </p:blipFill>
        <p:spPr>
          <a:xfrm>
            <a:off x="2960755" y="3389279"/>
            <a:ext cx="4699169" cy="2330585"/>
          </a:xfrm>
          <a:prstGeom prst="rect">
            <a:avLst/>
          </a:prstGeom>
        </p:spPr>
      </p:pic>
    </p:spTree>
    <p:extLst>
      <p:ext uri="{BB962C8B-B14F-4D97-AF65-F5344CB8AC3E}">
        <p14:creationId xmlns:p14="http://schemas.microsoft.com/office/powerpoint/2010/main" val="1507179558"/>
      </p:ext>
    </p:extLst>
  </p:cSld>
  <p:clrMapOvr>
    <a:masterClrMapping/>
  </p:clrMapOvr>
  <mc:AlternateContent xmlns:mc="http://schemas.openxmlformats.org/markup-compatibility/2006" xmlns:p14="http://schemas.microsoft.com/office/powerpoint/2010/main">
    <mc:Choice Requires="p14">
      <p:transition spd="slow" p14:dur="2000" advTm="55991"/>
    </mc:Choice>
    <mc:Fallback xmlns="">
      <p:transition spd="slow" advTm="5599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r>
              <a:rPr lang="en-US" sz="2800" dirty="0" smtClean="0"/>
              <a:t> </a:t>
            </a:r>
            <a:r>
              <a:rPr lang="en-US" sz="2800" i="1" dirty="0" smtClean="0"/>
              <a:t>(continued)</a:t>
            </a:r>
            <a:endParaRPr lang="en-US" i="1" dirty="0"/>
          </a:p>
        </p:txBody>
      </p:sp>
      <p:sp>
        <p:nvSpPr>
          <p:cNvPr id="3" name="Content Placeholder 2"/>
          <p:cNvSpPr>
            <a:spLocks noGrp="1"/>
          </p:cNvSpPr>
          <p:nvPr>
            <p:ph idx="1"/>
          </p:nvPr>
        </p:nvSpPr>
        <p:spPr/>
        <p:txBody>
          <a:bodyPr/>
          <a:lstStyle/>
          <a:p>
            <a:r>
              <a:rPr lang="en-US" sz="2000" b="1" dirty="0" smtClean="0"/>
              <a:t>BUDGET </a:t>
            </a:r>
            <a:r>
              <a:rPr lang="en-US" sz="2000" b="1" dirty="0"/>
              <a:t>AMENDMENTS </a:t>
            </a:r>
            <a:r>
              <a:rPr lang="en-US" sz="2000" dirty="0" smtClean="0"/>
              <a:t>may </a:t>
            </a:r>
            <a:r>
              <a:rPr lang="en-US" sz="2000" dirty="0"/>
              <a:t>be submitted </a:t>
            </a:r>
            <a:r>
              <a:rPr lang="en-US" sz="2000" dirty="0" smtClean="0"/>
              <a:t>for consideration through OGMS. </a:t>
            </a:r>
            <a:r>
              <a:rPr lang="en-US" sz="2000" dirty="0"/>
              <a:t>Please review </a:t>
            </a:r>
            <a:r>
              <a:rPr lang="en-US" sz="2000" dirty="0" smtClean="0"/>
              <a:t>your Special </a:t>
            </a:r>
            <a:r>
              <a:rPr lang="en-US" sz="2000" dirty="0"/>
              <a:t>Conditions carefully to determine the requirements and procedures for </a:t>
            </a:r>
            <a:r>
              <a:rPr lang="en-US" sz="2000" dirty="0" smtClean="0"/>
              <a:t>amending budgets.</a:t>
            </a:r>
            <a:endParaRPr lang="en-US" sz="2000" i="1" dirty="0"/>
          </a:p>
          <a:p>
            <a:r>
              <a:rPr lang="en-US" sz="2000" b="1" dirty="0" smtClean="0"/>
              <a:t>GRANT </a:t>
            </a:r>
            <a:r>
              <a:rPr lang="en-US" sz="2000" b="1" dirty="0"/>
              <a:t>CLOSEOUT: </a:t>
            </a:r>
            <a:r>
              <a:rPr lang="en-US" sz="2000" dirty="0" smtClean="0"/>
              <a:t>The grantee </a:t>
            </a:r>
            <a:r>
              <a:rPr lang="en-US" sz="2000" dirty="0"/>
              <a:t>has up to 45 days from the end of the award period to liquidate </a:t>
            </a:r>
            <a:r>
              <a:rPr lang="en-US" sz="2000" dirty="0" smtClean="0"/>
              <a:t>any unpaid </a:t>
            </a:r>
            <a:r>
              <a:rPr lang="en-US" sz="2000" dirty="0"/>
              <a:t>obligations and submit a final financial report. The liquidation period exists to </a:t>
            </a:r>
            <a:r>
              <a:rPr lang="en-US" sz="2000" dirty="0" smtClean="0"/>
              <a:t>allow projects </a:t>
            </a:r>
            <a:r>
              <a:rPr lang="en-US" sz="2000" dirty="0"/>
              <a:t>time to receive final invoices and make final </a:t>
            </a:r>
            <a:r>
              <a:rPr lang="en-US" sz="2000" dirty="0" smtClean="0"/>
              <a:t>payments – no </a:t>
            </a:r>
            <a:r>
              <a:rPr lang="en-US" sz="2000" dirty="0"/>
              <a:t>new obligations </a:t>
            </a:r>
            <a:r>
              <a:rPr lang="en-US" sz="2000" dirty="0" smtClean="0"/>
              <a:t>may be </a:t>
            </a:r>
            <a:r>
              <a:rPr lang="en-US" sz="2000" dirty="0"/>
              <a:t>incurred during this </a:t>
            </a:r>
            <a:r>
              <a:rPr lang="en-US" sz="2000" dirty="0" smtClean="0"/>
              <a:t>period.</a:t>
            </a:r>
            <a:endParaRPr lang="en-US" sz="2000" dirty="0"/>
          </a:p>
          <a:p>
            <a:r>
              <a:rPr lang="en-US" sz="2000" b="1" dirty="0" smtClean="0"/>
              <a:t>STATUS REPORTS</a:t>
            </a:r>
            <a:r>
              <a:rPr lang="en-US" sz="2000" dirty="0" smtClean="0"/>
              <a:t>: Additional guidance on how to complete the status reports for SROs and SSOs are available online on our DCJS </a:t>
            </a:r>
            <a:r>
              <a:rPr lang="en-US" sz="2000" dirty="0" smtClean="0">
                <a:hlinkClick r:id="rId3"/>
              </a:rPr>
              <a:t>SRO/SSO Incentive Grant Program page</a:t>
            </a:r>
            <a:r>
              <a:rPr lang="en-US" sz="2000" dirty="0" smtClean="0"/>
              <a:t> under Resources. </a:t>
            </a:r>
            <a:r>
              <a:rPr lang="en-US" sz="2000" dirty="0"/>
              <a:t>Failure to submit reports by the deadline dates may result in delay for reimbursement requests and/or cancellation of the award.</a:t>
            </a:r>
          </a:p>
          <a:p>
            <a:endParaRPr lang="en-US" sz="2000" dirty="0"/>
          </a:p>
        </p:txBody>
      </p:sp>
    </p:spTree>
    <p:extLst>
      <p:ext uri="{BB962C8B-B14F-4D97-AF65-F5344CB8AC3E}">
        <p14:creationId xmlns:p14="http://schemas.microsoft.com/office/powerpoint/2010/main" val="850456328"/>
      </p:ext>
    </p:extLst>
  </p:cSld>
  <p:clrMapOvr>
    <a:masterClrMapping/>
  </p:clrMapOvr>
  <mc:AlternateContent xmlns:mc="http://schemas.openxmlformats.org/markup-compatibility/2006" xmlns:p14="http://schemas.microsoft.com/office/powerpoint/2010/main">
    <mc:Choice Requires="p14">
      <p:transition spd="slow" p14:dur="2000" advTm="36824"/>
    </mc:Choice>
    <mc:Fallback xmlns="">
      <p:transition spd="slow" advTm="3682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Retention</a:t>
            </a:r>
            <a:endParaRPr lang="en-US" dirty="0"/>
          </a:p>
        </p:txBody>
      </p:sp>
      <p:sp>
        <p:nvSpPr>
          <p:cNvPr id="3" name="Content Placeholder 2"/>
          <p:cNvSpPr>
            <a:spLocks noGrp="1"/>
          </p:cNvSpPr>
          <p:nvPr>
            <p:ph idx="1"/>
          </p:nvPr>
        </p:nvSpPr>
        <p:spPr>
          <a:xfrm>
            <a:off x="457200" y="1597981"/>
            <a:ext cx="7563678" cy="4578982"/>
          </a:xfrm>
        </p:spPr>
        <p:txBody>
          <a:bodyPr/>
          <a:lstStyle/>
          <a:p>
            <a:r>
              <a:rPr lang="en-US" sz="2400" dirty="0"/>
              <a:t>Records pertinent to the award must be retained for a period of three (3) years from the date of submission of the final expenditure report</a:t>
            </a:r>
            <a:r>
              <a:rPr lang="en-US" sz="2400" i="1" dirty="0"/>
              <a:t>. </a:t>
            </a:r>
            <a:endParaRPr lang="en-US" sz="2400" i="1" dirty="0" smtClean="0"/>
          </a:p>
          <a:p>
            <a:r>
              <a:rPr lang="en-US" sz="2400" dirty="0" smtClean="0"/>
              <a:t>Grantee </a:t>
            </a:r>
            <a:r>
              <a:rPr lang="en-US" sz="2400" dirty="0"/>
              <a:t>must provide access, including performance measurement information, in addition to the financial records, supporting documents, statistical records, and other pertinent records</a:t>
            </a:r>
          </a:p>
        </p:txBody>
      </p:sp>
    </p:spTree>
    <p:extLst>
      <p:ext uri="{BB962C8B-B14F-4D97-AF65-F5344CB8AC3E}">
        <p14:creationId xmlns:p14="http://schemas.microsoft.com/office/powerpoint/2010/main" val="687225628"/>
      </p:ext>
    </p:extLst>
  </p:cSld>
  <p:clrMapOvr>
    <a:masterClrMapping/>
  </p:clrMapOvr>
  <mc:AlternateContent xmlns:mc="http://schemas.openxmlformats.org/markup-compatibility/2006" xmlns:p14="http://schemas.microsoft.com/office/powerpoint/2010/main">
    <mc:Choice Requires="p14">
      <p:transition spd="slow" p14:dur="2000" advTm="38614"/>
    </mc:Choice>
    <mc:Fallback xmlns="">
      <p:transition spd="slow" advTm="3861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Retention </a:t>
            </a:r>
            <a:r>
              <a:rPr lang="en-US" sz="2800" i="1" dirty="0"/>
              <a:t>(continued)</a:t>
            </a:r>
            <a:endParaRPr lang="en-US" dirty="0"/>
          </a:p>
        </p:txBody>
      </p:sp>
      <p:sp>
        <p:nvSpPr>
          <p:cNvPr id="3" name="Content Placeholder 2"/>
          <p:cNvSpPr>
            <a:spLocks noGrp="1"/>
          </p:cNvSpPr>
          <p:nvPr>
            <p:ph idx="1"/>
          </p:nvPr>
        </p:nvSpPr>
        <p:spPr/>
        <p:txBody>
          <a:bodyPr/>
          <a:lstStyle/>
          <a:p>
            <a:pPr marL="0" indent="0">
              <a:buNone/>
            </a:pPr>
            <a:r>
              <a:rPr lang="en-US" sz="2400" dirty="0" smtClean="0"/>
              <a:t>For the current grant year and the past three grant years </a:t>
            </a:r>
            <a:br>
              <a:rPr lang="en-US" sz="2400" dirty="0" smtClean="0"/>
            </a:br>
            <a:r>
              <a:rPr lang="en-US" sz="2400" dirty="0" smtClean="0"/>
              <a:t>(e.g., FY22, FY21, FY20, FY19): </a:t>
            </a:r>
          </a:p>
          <a:p>
            <a:r>
              <a:rPr lang="en-US" sz="2400" dirty="0" smtClean="0"/>
              <a:t>Signed Statement of Award Packages</a:t>
            </a:r>
          </a:p>
          <a:p>
            <a:r>
              <a:rPr lang="en-US" sz="2400" dirty="0" smtClean="0"/>
              <a:t>Signed grant applications</a:t>
            </a:r>
          </a:p>
          <a:p>
            <a:r>
              <a:rPr lang="en-US" sz="2400" dirty="0" smtClean="0"/>
              <a:t>Approved progress/status reports</a:t>
            </a:r>
          </a:p>
          <a:p>
            <a:r>
              <a:rPr lang="en-US" sz="2400" dirty="0" smtClean="0"/>
              <a:t>Approved financial reports/claims</a:t>
            </a:r>
          </a:p>
          <a:p>
            <a:r>
              <a:rPr lang="en-US" sz="2400" dirty="0" smtClean="0"/>
              <a:t>Approved special conditions/encumbrances </a:t>
            </a:r>
          </a:p>
          <a:p>
            <a:r>
              <a:rPr lang="en-US" sz="2400" dirty="0" smtClean="0"/>
              <a:t>Grant adjustment documentation (amendments, </a:t>
            </a:r>
            <a:br>
              <a:rPr lang="en-US" sz="2400" dirty="0" smtClean="0"/>
            </a:br>
            <a:r>
              <a:rPr lang="en-US" sz="2400" dirty="0" smtClean="0"/>
              <a:t>project scope changes, etc.)</a:t>
            </a:r>
          </a:p>
          <a:p>
            <a:endParaRPr lang="en-US" dirty="0"/>
          </a:p>
        </p:txBody>
      </p:sp>
    </p:spTree>
    <p:extLst>
      <p:ext uri="{BB962C8B-B14F-4D97-AF65-F5344CB8AC3E}">
        <p14:creationId xmlns:p14="http://schemas.microsoft.com/office/powerpoint/2010/main" val="1270954746"/>
      </p:ext>
    </p:extLst>
  </p:cSld>
  <p:clrMapOvr>
    <a:masterClrMapping/>
  </p:clrMapOvr>
  <mc:AlternateContent xmlns:mc="http://schemas.openxmlformats.org/markup-compatibility/2006" xmlns:p14="http://schemas.microsoft.com/office/powerpoint/2010/main">
    <mc:Choice Requires="p14">
      <p:transition spd="slow" p14:dur="2000" advTm="35540"/>
    </mc:Choice>
    <mc:Fallback xmlns="">
      <p:transition spd="slow" advTm="3554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Retention </a:t>
            </a:r>
            <a:r>
              <a:rPr lang="en-US" sz="2800" i="1" dirty="0"/>
              <a:t>(continued)</a:t>
            </a:r>
            <a:endParaRPr lang="en-US" dirty="0"/>
          </a:p>
        </p:txBody>
      </p:sp>
      <p:sp>
        <p:nvSpPr>
          <p:cNvPr id="3" name="Content Placeholder 2"/>
          <p:cNvSpPr>
            <a:spLocks noGrp="1"/>
          </p:cNvSpPr>
          <p:nvPr>
            <p:ph idx="1"/>
          </p:nvPr>
        </p:nvSpPr>
        <p:spPr/>
        <p:txBody>
          <a:bodyPr/>
          <a:lstStyle/>
          <a:p>
            <a:pPr marL="0" indent="0">
              <a:buNone/>
            </a:pPr>
            <a:r>
              <a:rPr lang="en-US" sz="2400" dirty="0" smtClean="0"/>
              <a:t>For the current grant year:</a:t>
            </a:r>
          </a:p>
          <a:p>
            <a:r>
              <a:rPr lang="en-US" sz="2400" dirty="0" smtClean="0"/>
              <a:t>Signed Memorandum of Understanding</a:t>
            </a:r>
          </a:p>
          <a:p>
            <a:r>
              <a:rPr lang="en-US" sz="2400" dirty="0" smtClean="0"/>
              <a:t>General Orders or Standard Operating Procedures</a:t>
            </a:r>
          </a:p>
          <a:p>
            <a:r>
              <a:rPr lang="en-US" sz="2400" dirty="0" smtClean="0"/>
              <a:t>Training and certification documents</a:t>
            </a:r>
          </a:p>
          <a:p>
            <a:r>
              <a:rPr lang="en-US" sz="2400" dirty="0" smtClean="0"/>
              <a:t>Evidence that supports the information reported on progress reports (e.g. outlook calendar, calls for service, check lists, Power School reports)</a:t>
            </a:r>
          </a:p>
          <a:p>
            <a:r>
              <a:rPr lang="en-US" sz="2400" dirty="0" smtClean="0"/>
              <a:t>Evidence of the financial system accurately recording the receipt, obligation, and expenditure of grant funds</a:t>
            </a:r>
          </a:p>
          <a:p>
            <a:r>
              <a:rPr lang="en-US" sz="2400" dirty="0" smtClean="0"/>
              <a:t>Personnel time sheets for grant funded employees</a:t>
            </a:r>
          </a:p>
          <a:p>
            <a:endParaRPr lang="en-US" dirty="0"/>
          </a:p>
        </p:txBody>
      </p:sp>
    </p:spTree>
    <p:extLst>
      <p:ext uri="{BB962C8B-B14F-4D97-AF65-F5344CB8AC3E}">
        <p14:creationId xmlns:p14="http://schemas.microsoft.com/office/powerpoint/2010/main" val="3775507400"/>
      </p:ext>
    </p:extLst>
  </p:cSld>
  <p:clrMapOvr>
    <a:masterClrMapping/>
  </p:clrMapOvr>
  <mc:AlternateContent xmlns:mc="http://schemas.openxmlformats.org/markup-compatibility/2006" xmlns:p14="http://schemas.microsoft.com/office/powerpoint/2010/main">
    <mc:Choice Requires="p14">
      <p:transition spd="slow" p14:dur="2000" advTm="73304"/>
    </mc:Choice>
    <mc:Fallback xmlns="">
      <p:transition spd="slow" advTm="7330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in OGMS</a:t>
            </a:r>
            <a:endParaRPr lang="en-US" dirty="0"/>
          </a:p>
        </p:txBody>
      </p:sp>
      <p:sp>
        <p:nvSpPr>
          <p:cNvPr id="3" name="Content Placeholder 2"/>
          <p:cNvSpPr>
            <a:spLocks noGrp="1"/>
          </p:cNvSpPr>
          <p:nvPr>
            <p:ph idx="1"/>
          </p:nvPr>
        </p:nvSpPr>
        <p:spPr>
          <a:xfrm>
            <a:off x="457200" y="1597981"/>
            <a:ext cx="7086600" cy="4578982"/>
          </a:xfrm>
        </p:spPr>
        <p:txBody>
          <a:bodyPr/>
          <a:lstStyle/>
          <a:p>
            <a:r>
              <a:rPr lang="en-US" sz="2400" dirty="0" smtClean="0"/>
              <a:t>Every user that manages a DCJS grant will need to register for an account. </a:t>
            </a:r>
          </a:p>
          <a:p>
            <a:r>
              <a:rPr lang="en-US" sz="2400" dirty="0" smtClean="0"/>
              <a:t>This includes those within your locality that are responsible for submitting a grant application, uploading status reports, entering financial reports, and reimbursements. </a:t>
            </a:r>
          </a:p>
          <a:p>
            <a:r>
              <a:rPr lang="en-US" sz="2400" dirty="0" smtClean="0"/>
              <a:t>Project Directors, Project Administrators, and Finance Officers should register.</a:t>
            </a:r>
          </a:p>
        </p:txBody>
      </p:sp>
    </p:spTree>
    <p:extLst>
      <p:ext uri="{BB962C8B-B14F-4D97-AF65-F5344CB8AC3E}">
        <p14:creationId xmlns:p14="http://schemas.microsoft.com/office/powerpoint/2010/main" val="466241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as a New User</a:t>
            </a:r>
            <a:endParaRPr lang="en-US" dirty="0"/>
          </a:p>
        </p:txBody>
      </p:sp>
      <p:sp>
        <p:nvSpPr>
          <p:cNvPr id="3" name="Content Placeholder 2"/>
          <p:cNvSpPr>
            <a:spLocks noGrp="1"/>
          </p:cNvSpPr>
          <p:nvPr>
            <p:ph idx="1"/>
          </p:nvPr>
        </p:nvSpPr>
        <p:spPr/>
        <p:txBody>
          <a:bodyPr/>
          <a:lstStyle/>
          <a:p>
            <a:r>
              <a:rPr lang="en-US" sz="2400" dirty="0" smtClean="0"/>
              <a:t>URL: Ogms.dcjs.Virginia.gov</a:t>
            </a:r>
          </a:p>
          <a:p>
            <a:r>
              <a:rPr lang="en-US" sz="2400" dirty="0" smtClean="0"/>
              <a:t>Click on ‘Click here to Register’</a:t>
            </a:r>
          </a:p>
          <a:p>
            <a:endParaRPr lang="en-US" sz="2400" dirty="0"/>
          </a:p>
        </p:txBody>
      </p:sp>
      <p:pic>
        <p:nvPicPr>
          <p:cNvPr id="4" name="Picture 3"/>
          <p:cNvPicPr/>
          <p:nvPr/>
        </p:nvPicPr>
        <p:blipFill>
          <a:blip r:embed="rId3"/>
          <a:stretch>
            <a:fillRect/>
          </a:stretch>
        </p:blipFill>
        <p:spPr>
          <a:xfrm>
            <a:off x="824969" y="2565752"/>
            <a:ext cx="6854891" cy="3296151"/>
          </a:xfrm>
          <a:prstGeom prst="rect">
            <a:avLst/>
          </a:prstGeom>
          <a:ln>
            <a:solidFill>
              <a:schemeClr val="accent1"/>
            </a:solidFill>
          </a:ln>
        </p:spPr>
      </p:pic>
      <p:cxnSp>
        <p:nvCxnSpPr>
          <p:cNvPr id="6" name="Straight Arrow Connector 5"/>
          <p:cNvCxnSpPr/>
          <p:nvPr/>
        </p:nvCxnSpPr>
        <p:spPr>
          <a:xfrm>
            <a:off x="1444815" y="4465074"/>
            <a:ext cx="9144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168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as a New User </a:t>
            </a:r>
            <a:r>
              <a:rPr lang="en-US" sz="2800" i="1" dirty="0"/>
              <a:t>(continued)</a:t>
            </a:r>
            <a:r>
              <a:rPr lang="en-US" dirty="0" smtClean="0"/>
              <a:t>	</a:t>
            </a:r>
            <a:endParaRPr lang="en-US" dirty="0"/>
          </a:p>
        </p:txBody>
      </p:sp>
      <p:sp>
        <p:nvSpPr>
          <p:cNvPr id="3" name="Content Placeholder 2"/>
          <p:cNvSpPr>
            <a:spLocks noGrp="1"/>
          </p:cNvSpPr>
          <p:nvPr>
            <p:ph sz="half" idx="1"/>
          </p:nvPr>
        </p:nvSpPr>
        <p:spPr>
          <a:xfrm>
            <a:off x="452761" y="1597981"/>
            <a:ext cx="4062089" cy="4578982"/>
          </a:xfrm>
        </p:spPr>
        <p:txBody>
          <a:bodyPr/>
          <a:lstStyle/>
          <a:p>
            <a:r>
              <a:rPr lang="en-US" sz="1800" dirty="0" smtClean="0"/>
              <a:t>All required fields are shown with a </a:t>
            </a:r>
            <a:r>
              <a:rPr lang="en-US" sz="1800" dirty="0" smtClean="0">
                <a:solidFill>
                  <a:srgbClr val="FF0000"/>
                </a:solidFill>
              </a:rPr>
              <a:t>Red Asterisk *</a:t>
            </a:r>
          </a:p>
        </p:txBody>
      </p:sp>
      <p:sp>
        <p:nvSpPr>
          <p:cNvPr id="5" name="Content Placeholder 4"/>
          <p:cNvSpPr>
            <a:spLocks noGrp="1"/>
          </p:cNvSpPr>
          <p:nvPr>
            <p:ph sz="half" idx="2"/>
          </p:nvPr>
        </p:nvSpPr>
        <p:spPr>
          <a:xfrm>
            <a:off x="4959626" y="1597981"/>
            <a:ext cx="3740490" cy="4578982"/>
          </a:xfrm>
        </p:spPr>
        <p:txBody>
          <a:bodyPr/>
          <a:lstStyle/>
          <a:p>
            <a:pPr>
              <a:lnSpc>
                <a:spcPct val="100000"/>
              </a:lnSpc>
            </a:pPr>
            <a:r>
              <a:rPr lang="en-US" sz="1800" dirty="0"/>
              <a:t>Program Area of Interest will be </a:t>
            </a:r>
            <a:r>
              <a:rPr lang="en-US" sz="1800" dirty="0" smtClean="0"/>
              <a:t/>
            </a:r>
            <a:br>
              <a:rPr lang="en-US" sz="1800" dirty="0" smtClean="0"/>
            </a:br>
            <a:r>
              <a:rPr lang="en-US" sz="1800" dirty="0" smtClean="0">
                <a:solidFill>
                  <a:srgbClr val="FF0000"/>
                </a:solidFill>
              </a:rPr>
              <a:t>‘FREE’</a:t>
            </a:r>
            <a:endParaRPr lang="en-US" sz="1800" dirty="0">
              <a:solidFill>
                <a:srgbClr val="FF0000"/>
              </a:solidFill>
            </a:endParaRPr>
          </a:p>
          <a:p>
            <a:pPr>
              <a:lnSpc>
                <a:spcPct val="100000"/>
              </a:lnSpc>
            </a:pPr>
            <a:r>
              <a:rPr lang="en-US" sz="1800" dirty="0" smtClean="0"/>
              <a:t>Your </a:t>
            </a:r>
            <a:r>
              <a:rPr lang="en-US" sz="1800" dirty="0"/>
              <a:t>Unique Entity Identifier (UEI) </a:t>
            </a:r>
            <a:r>
              <a:rPr lang="en-US" sz="1800" dirty="0" smtClean="0"/>
              <a:t>     </a:t>
            </a:r>
            <a:r>
              <a:rPr lang="en-US" sz="1800" dirty="0"/>
              <a:t>would be your 9 digit DUNS number.</a:t>
            </a:r>
          </a:p>
          <a:p>
            <a:pPr>
              <a:lnSpc>
                <a:spcPct val="100000"/>
              </a:lnSpc>
            </a:pPr>
            <a:endParaRPr lang="en-US" sz="2400" dirty="0"/>
          </a:p>
        </p:txBody>
      </p:sp>
      <p:pic>
        <p:nvPicPr>
          <p:cNvPr id="4" name="Picture 3"/>
          <p:cNvPicPr/>
          <p:nvPr/>
        </p:nvPicPr>
        <p:blipFill>
          <a:blip r:embed="rId3"/>
          <a:stretch>
            <a:fillRect/>
          </a:stretch>
        </p:blipFill>
        <p:spPr>
          <a:xfrm>
            <a:off x="178253" y="2147649"/>
            <a:ext cx="4611104" cy="3048752"/>
          </a:xfrm>
          <a:prstGeom prst="rect">
            <a:avLst/>
          </a:prstGeom>
          <a:ln>
            <a:solidFill>
              <a:schemeClr val="accent1"/>
            </a:solidFill>
          </a:ln>
        </p:spPr>
      </p:pic>
      <p:pic>
        <p:nvPicPr>
          <p:cNvPr id="6" name="Picture 5"/>
          <p:cNvPicPr/>
          <p:nvPr/>
        </p:nvPicPr>
        <p:blipFill>
          <a:blip r:embed="rId4"/>
          <a:stretch>
            <a:fillRect/>
          </a:stretch>
        </p:blipFill>
        <p:spPr>
          <a:xfrm>
            <a:off x="4026234" y="3071866"/>
            <a:ext cx="4357793" cy="3195408"/>
          </a:xfrm>
          <a:prstGeom prst="rect">
            <a:avLst/>
          </a:prstGeom>
          <a:ln>
            <a:solidFill>
              <a:schemeClr val="accent1"/>
            </a:solidFill>
          </a:ln>
        </p:spPr>
      </p:pic>
      <p:cxnSp>
        <p:nvCxnSpPr>
          <p:cNvPr id="8" name="Straight Arrow Connector 7"/>
          <p:cNvCxnSpPr/>
          <p:nvPr/>
        </p:nvCxnSpPr>
        <p:spPr>
          <a:xfrm>
            <a:off x="4026234" y="2664178"/>
            <a:ext cx="646661" cy="466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71533" y="4244622"/>
            <a:ext cx="611578" cy="5039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615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idx="1"/>
          </p:nvPr>
        </p:nvSpPr>
        <p:spPr>
          <a:xfrm>
            <a:off x="1421296" y="1407542"/>
            <a:ext cx="7265504" cy="4769421"/>
          </a:xfrm>
        </p:spPr>
        <p:txBody>
          <a:bodyPr/>
          <a:lstStyle/>
          <a:p>
            <a:r>
              <a:rPr lang="en-US" dirty="0" smtClean="0"/>
              <a:t>Statement of Grant Award Package</a:t>
            </a:r>
          </a:p>
          <a:p>
            <a:r>
              <a:rPr lang="en-US" dirty="0" smtClean="0"/>
              <a:t>Grant Requirements</a:t>
            </a:r>
          </a:p>
          <a:p>
            <a:r>
              <a:rPr lang="en-US" dirty="0"/>
              <a:t>Reporting Requirements</a:t>
            </a:r>
          </a:p>
          <a:p>
            <a:r>
              <a:rPr lang="en-US" dirty="0" smtClean="0"/>
              <a:t>Documentation Retention</a:t>
            </a:r>
          </a:p>
          <a:p>
            <a:r>
              <a:rPr lang="en-US" dirty="0" smtClean="0"/>
              <a:t>On-line Grants Management System (OGMS)</a:t>
            </a:r>
          </a:p>
          <a:p>
            <a:r>
              <a:rPr lang="en-US" dirty="0" smtClean="0"/>
              <a:t>Claims</a:t>
            </a:r>
          </a:p>
          <a:p>
            <a:r>
              <a:rPr lang="en-US" dirty="0" smtClean="0"/>
              <a:t>Encumbrances</a:t>
            </a:r>
          </a:p>
          <a:p>
            <a:r>
              <a:rPr lang="en-US" dirty="0" smtClean="0"/>
              <a:t>Contract Amendments</a:t>
            </a:r>
          </a:p>
          <a:p>
            <a:r>
              <a:rPr lang="en-US" dirty="0" smtClean="0"/>
              <a:t>DCJS Contacts</a:t>
            </a:r>
          </a:p>
          <a:p>
            <a:endParaRPr lang="en-US" dirty="0"/>
          </a:p>
        </p:txBody>
      </p:sp>
    </p:spTree>
    <p:extLst>
      <p:ext uri="{BB962C8B-B14F-4D97-AF65-F5344CB8AC3E}">
        <p14:creationId xmlns:p14="http://schemas.microsoft.com/office/powerpoint/2010/main" val="3701183255"/>
      </p:ext>
    </p:extLst>
  </p:cSld>
  <p:clrMapOvr>
    <a:masterClrMapping/>
  </p:clrMapOvr>
  <mc:AlternateContent xmlns:mc="http://schemas.openxmlformats.org/markup-compatibility/2006" xmlns:p14="http://schemas.microsoft.com/office/powerpoint/2010/main">
    <mc:Choice Requires="p14">
      <p:transition spd="slow" p14:dur="2000" advTm="34249"/>
    </mc:Choice>
    <mc:Fallback xmlns="">
      <p:transition spd="slow" advTm="3424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as a New User </a:t>
            </a:r>
            <a:r>
              <a:rPr lang="en-US" sz="2800" i="1" dirty="0"/>
              <a:t>(continued)</a:t>
            </a:r>
            <a:endParaRPr lang="en-US" dirty="0"/>
          </a:p>
        </p:txBody>
      </p:sp>
      <p:sp>
        <p:nvSpPr>
          <p:cNvPr id="3" name="Content Placeholder 2"/>
          <p:cNvSpPr>
            <a:spLocks noGrp="1"/>
          </p:cNvSpPr>
          <p:nvPr>
            <p:ph idx="1"/>
          </p:nvPr>
        </p:nvSpPr>
        <p:spPr>
          <a:xfrm>
            <a:off x="457200" y="1597981"/>
            <a:ext cx="7613374" cy="4578982"/>
          </a:xfrm>
        </p:spPr>
        <p:txBody>
          <a:bodyPr/>
          <a:lstStyle/>
          <a:p>
            <a:pPr marL="0" indent="0">
              <a:buNone/>
            </a:pPr>
            <a:r>
              <a:rPr lang="en-US" sz="2400" dirty="0" smtClean="0"/>
              <a:t>You will receive a confirmation of your registration with the message that an alert notification has been sent to your email address.</a:t>
            </a:r>
          </a:p>
          <a:p>
            <a:endParaRPr lang="en-US" sz="2400" dirty="0"/>
          </a:p>
          <a:p>
            <a:endParaRPr lang="en-US" sz="2400" dirty="0"/>
          </a:p>
        </p:txBody>
      </p:sp>
      <p:pic>
        <p:nvPicPr>
          <p:cNvPr id="4" name="graphics3"/>
          <p:cNvPicPr/>
          <p:nvPr/>
        </p:nvPicPr>
        <p:blipFill>
          <a:blip r:embed="rId3">
            <a:lum/>
            <a:alphaModFix/>
          </a:blip>
          <a:srcRect/>
          <a:stretch>
            <a:fillRect/>
          </a:stretch>
        </p:blipFill>
        <p:spPr>
          <a:xfrm>
            <a:off x="551965" y="3296653"/>
            <a:ext cx="8040070" cy="1720599"/>
          </a:xfrm>
          <a:prstGeom prst="rect">
            <a:avLst/>
          </a:prstGeom>
          <a:ln>
            <a:solidFill>
              <a:schemeClr val="accent1"/>
            </a:solidFill>
          </a:ln>
        </p:spPr>
      </p:pic>
    </p:spTree>
    <p:extLst>
      <p:ext uri="{BB962C8B-B14F-4D97-AF65-F5344CB8AC3E}">
        <p14:creationId xmlns:p14="http://schemas.microsoft.com/office/powerpoint/2010/main" val="2660279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as a New User </a:t>
            </a:r>
            <a:r>
              <a:rPr lang="en-US" sz="2800" i="1" dirty="0"/>
              <a:t>(continued)</a:t>
            </a:r>
            <a:endParaRPr lang="en-US" dirty="0"/>
          </a:p>
        </p:txBody>
      </p:sp>
      <p:sp>
        <p:nvSpPr>
          <p:cNvPr id="3" name="Content Placeholder 2"/>
          <p:cNvSpPr>
            <a:spLocks noGrp="1"/>
          </p:cNvSpPr>
          <p:nvPr>
            <p:ph idx="1"/>
          </p:nvPr>
        </p:nvSpPr>
        <p:spPr>
          <a:xfrm>
            <a:off x="457200" y="1597981"/>
            <a:ext cx="7722704" cy="4578982"/>
          </a:xfrm>
        </p:spPr>
        <p:txBody>
          <a:bodyPr/>
          <a:lstStyle/>
          <a:p>
            <a:r>
              <a:rPr lang="en-US" sz="2400" dirty="0" smtClean="0"/>
              <a:t>You will receive an email alert notifying you that your registration is under review.</a:t>
            </a:r>
          </a:p>
          <a:p>
            <a:r>
              <a:rPr lang="en-US" sz="2400" dirty="0" smtClean="0"/>
              <a:t>After your registration is approved, you will receive two separate email notifications with your assigned User ID and temporary password.</a:t>
            </a:r>
          </a:p>
          <a:p>
            <a:r>
              <a:rPr lang="en-US" sz="2400" dirty="0"/>
              <a:t>Alerts and Emails will be sent from </a:t>
            </a:r>
            <a:r>
              <a:rPr lang="en-US" sz="2400" dirty="0">
                <a:solidFill>
                  <a:srgbClr val="0070C0"/>
                </a:solidFill>
                <a:hlinkClick r:id="rId3"/>
              </a:rPr>
              <a:t>VAgrantsDCJS@webgrantsmail.com</a:t>
            </a:r>
            <a:endParaRPr lang="en-US" sz="2400" dirty="0">
              <a:solidFill>
                <a:srgbClr val="0070C0"/>
              </a:solidFill>
            </a:endParaRPr>
          </a:p>
          <a:p>
            <a:r>
              <a:rPr lang="en-US" sz="2400" dirty="0" smtClean="0"/>
              <a:t>Each email provides the URL for logging into OGMS.</a:t>
            </a:r>
          </a:p>
          <a:p>
            <a:r>
              <a:rPr lang="en-US" sz="2400" dirty="0" smtClean="0"/>
              <a:t>Once both emails are received you may log into DCJS OGMS. </a:t>
            </a:r>
            <a:endParaRPr lang="en-US" sz="2400" dirty="0"/>
          </a:p>
        </p:txBody>
      </p:sp>
    </p:spTree>
    <p:extLst>
      <p:ext uri="{BB962C8B-B14F-4D97-AF65-F5344CB8AC3E}">
        <p14:creationId xmlns:p14="http://schemas.microsoft.com/office/powerpoint/2010/main" val="246831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and Announcements</a:t>
            </a:r>
            <a:endParaRPr lang="en-US" dirty="0"/>
          </a:p>
        </p:txBody>
      </p:sp>
      <p:sp>
        <p:nvSpPr>
          <p:cNvPr id="3" name="Content Placeholder 2"/>
          <p:cNvSpPr>
            <a:spLocks noGrp="1"/>
          </p:cNvSpPr>
          <p:nvPr>
            <p:ph idx="1"/>
          </p:nvPr>
        </p:nvSpPr>
        <p:spPr/>
        <p:txBody>
          <a:bodyPr/>
          <a:lstStyle/>
          <a:p>
            <a:r>
              <a:rPr lang="en-US" sz="2400" dirty="0" smtClean="0"/>
              <a:t>You will be able to view open funding opportunities and notifications under ‘Announcements’</a:t>
            </a:r>
          </a:p>
          <a:p>
            <a:r>
              <a:rPr lang="en-US" sz="2400" dirty="0" smtClean="0"/>
              <a:t>Sign in by entering your User ID and password</a:t>
            </a:r>
          </a:p>
          <a:p>
            <a:endParaRPr lang="en-US" sz="2400" dirty="0"/>
          </a:p>
        </p:txBody>
      </p:sp>
      <p:pic>
        <p:nvPicPr>
          <p:cNvPr id="5" name="Picture 4"/>
          <p:cNvPicPr>
            <a:picLocks noChangeAspect="1"/>
          </p:cNvPicPr>
          <p:nvPr/>
        </p:nvPicPr>
        <p:blipFill>
          <a:blip r:embed="rId3"/>
          <a:stretch>
            <a:fillRect/>
          </a:stretch>
        </p:blipFill>
        <p:spPr>
          <a:xfrm>
            <a:off x="443710" y="2986211"/>
            <a:ext cx="8170032" cy="3024915"/>
          </a:xfrm>
          <a:prstGeom prst="rect">
            <a:avLst/>
          </a:prstGeom>
          <a:ln>
            <a:solidFill>
              <a:schemeClr val="accent1"/>
            </a:solidFill>
          </a:ln>
        </p:spPr>
      </p:pic>
      <p:pic>
        <p:nvPicPr>
          <p:cNvPr id="6" name="Picture 5"/>
          <p:cNvPicPr>
            <a:picLocks noChangeAspect="1"/>
          </p:cNvPicPr>
          <p:nvPr/>
        </p:nvPicPr>
        <p:blipFill rotWithShape="1">
          <a:blip r:embed="rId4"/>
          <a:srcRect l="1" r="1684" b="53944"/>
          <a:stretch/>
        </p:blipFill>
        <p:spPr>
          <a:xfrm>
            <a:off x="4014762" y="4662250"/>
            <a:ext cx="4598980" cy="1265021"/>
          </a:xfrm>
          <a:prstGeom prst="rect">
            <a:avLst/>
          </a:prstGeom>
        </p:spPr>
      </p:pic>
    </p:spTree>
    <p:extLst>
      <p:ext uri="{BB962C8B-B14F-4D97-AF65-F5344CB8AC3E}">
        <p14:creationId xmlns:p14="http://schemas.microsoft.com/office/powerpoint/2010/main" val="3214223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Grant</a:t>
            </a:r>
            <a:endParaRPr lang="en-US" i="1" dirty="0"/>
          </a:p>
        </p:txBody>
      </p:sp>
      <p:sp>
        <p:nvSpPr>
          <p:cNvPr id="3" name="Content Placeholder 2"/>
          <p:cNvSpPr>
            <a:spLocks noGrp="1"/>
          </p:cNvSpPr>
          <p:nvPr>
            <p:ph sz="half" idx="1"/>
          </p:nvPr>
        </p:nvSpPr>
        <p:spPr>
          <a:xfrm>
            <a:off x="452761" y="1597981"/>
            <a:ext cx="2875331" cy="4578982"/>
          </a:xfrm>
        </p:spPr>
        <p:txBody>
          <a:bodyPr/>
          <a:lstStyle/>
          <a:p>
            <a:pPr marL="0" indent="0">
              <a:buNone/>
            </a:pPr>
            <a:r>
              <a:rPr lang="en-US" sz="2400" dirty="0" smtClean="0"/>
              <a:t>From the Side Menu: </a:t>
            </a:r>
          </a:p>
          <a:p>
            <a:r>
              <a:rPr lang="en-US" sz="2400" dirty="0" smtClean="0"/>
              <a:t>Click on ‘Grants’</a:t>
            </a:r>
          </a:p>
          <a:p>
            <a:pPr marL="457200" lvl="1" indent="0">
              <a:buNone/>
            </a:pPr>
            <a:endParaRPr lang="en-US" dirty="0"/>
          </a:p>
        </p:txBody>
      </p:sp>
      <p:sp>
        <p:nvSpPr>
          <p:cNvPr id="4" name="Content Placeholder 3"/>
          <p:cNvSpPr>
            <a:spLocks noGrp="1"/>
          </p:cNvSpPr>
          <p:nvPr>
            <p:ph sz="half" idx="2"/>
          </p:nvPr>
        </p:nvSpPr>
        <p:spPr>
          <a:xfrm>
            <a:off x="3732551" y="1597981"/>
            <a:ext cx="4967565" cy="1947193"/>
          </a:xfrm>
        </p:spPr>
        <p:txBody>
          <a:bodyPr/>
          <a:lstStyle/>
          <a:p>
            <a:r>
              <a:rPr lang="en-US" sz="2400" dirty="0"/>
              <a:t>Select the Grant you would like to access in the </a:t>
            </a:r>
            <a:r>
              <a:rPr lang="en-US" sz="2400" dirty="0" smtClean="0"/>
              <a:t>‘Active Grants’ </a:t>
            </a:r>
            <a:r>
              <a:rPr lang="en-US" sz="2400" dirty="0"/>
              <a:t>listing.</a:t>
            </a:r>
          </a:p>
          <a:p>
            <a:r>
              <a:rPr lang="en-US" sz="2400" dirty="0"/>
              <a:t>If you need to access a closed grant, click on the </a:t>
            </a:r>
            <a:r>
              <a:rPr lang="en-US" sz="2400" dirty="0" smtClean="0"/>
              <a:t>‘Closed Grants’ </a:t>
            </a:r>
            <a:r>
              <a:rPr lang="en-US" sz="2400" dirty="0"/>
              <a:t>tab</a:t>
            </a:r>
            <a:r>
              <a:rPr lang="en-US" sz="2400" dirty="0" smtClean="0"/>
              <a:t>.</a:t>
            </a:r>
            <a:endParaRPr lang="en-US" sz="2400" dirty="0"/>
          </a:p>
        </p:txBody>
      </p:sp>
      <p:pic>
        <p:nvPicPr>
          <p:cNvPr id="5" name="graphics5"/>
          <p:cNvPicPr/>
          <p:nvPr/>
        </p:nvPicPr>
        <p:blipFill rotWithShape="1">
          <a:blip r:embed="rId3">
            <a:lum/>
            <a:alphaModFix/>
            <a:extLst>
              <a:ext uri="{28A0092B-C50C-407E-A947-70E740481C1C}">
                <a14:useLocalDpi xmlns:a14="http://schemas.microsoft.com/office/drawing/2010/main" val="0"/>
              </a:ext>
            </a:extLst>
          </a:blip>
          <a:srcRect t="21163"/>
          <a:stretch/>
        </p:blipFill>
        <p:spPr bwMode="auto">
          <a:xfrm>
            <a:off x="457604" y="2558431"/>
            <a:ext cx="2640330" cy="3228975"/>
          </a:xfrm>
          <a:prstGeom prst="rect">
            <a:avLst/>
          </a:prstGeom>
          <a:ln w="9525" cap="flat" cmpd="sng" algn="ctr">
            <a:solidFill>
              <a:schemeClr val="accent1">
                <a:lumMod val="7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6" name="graphics2"/>
          <p:cNvPicPr/>
          <p:nvPr/>
        </p:nvPicPr>
        <p:blipFill rotWithShape="1">
          <a:blip r:embed="rId4">
            <a:lum/>
            <a:alphaModFix/>
          </a:blip>
          <a:srcRect l="2080"/>
          <a:stretch/>
        </p:blipFill>
        <p:spPr>
          <a:xfrm>
            <a:off x="3620125" y="3452511"/>
            <a:ext cx="5305118" cy="2334895"/>
          </a:xfrm>
          <a:prstGeom prst="rect">
            <a:avLst/>
          </a:prstGeom>
          <a:ln>
            <a:solidFill>
              <a:schemeClr val="accent1">
                <a:lumMod val="75000"/>
              </a:schemeClr>
            </a:solidFill>
          </a:ln>
        </p:spPr>
      </p:pic>
      <p:cxnSp>
        <p:nvCxnSpPr>
          <p:cNvPr id="8" name="Straight Connector 7"/>
          <p:cNvCxnSpPr/>
          <p:nvPr/>
        </p:nvCxnSpPr>
        <p:spPr>
          <a:xfrm>
            <a:off x="3402767" y="1597981"/>
            <a:ext cx="29981" cy="4270668"/>
          </a:xfrm>
          <a:prstGeom prst="line">
            <a:avLst/>
          </a:prstGeom>
        </p:spPr>
        <p:style>
          <a:lnRef idx="1">
            <a:schemeClr val="dk1"/>
          </a:lnRef>
          <a:fillRef idx="0">
            <a:schemeClr val="dk1"/>
          </a:fillRef>
          <a:effectRef idx="0">
            <a:schemeClr val="dk1"/>
          </a:effectRef>
          <a:fontRef idx="minor">
            <a:schemeClr val="tx1"/>
          </a:fontRef>
        </p:style>
      </p:cxnSp>
      <p:sp>
        <p:nvSpPr>
          <p:cNvPr id="7" name="Down Arrow 6"/>
          <p:cNvSpPr/>
          <p:nvPr/>
        </p:nvSpPr>
        <p:spPr>
          <a:xfrm rot="5400000">
            <a:off x="1905251" y="4691185"/>
            <a:ext cx="341163" cy="59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163438" y="3575162"/>
            <a:ext cx="254660" cy="624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395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Grant </a:t>
            </a:r>
            <a:r>
              <a:rPr lang="en-US" sz="2800" i="1" dirty="0" smtClean="0"/>
              <a:t>(continued)</a:t>
            </a:r>
            <a:endParaRPr lang="en-US" i="1" dirty="0"/>
          </a:p>
        </p:txBody>
      </p:sp>
      <p:sp>
        <p:nvSpPr>
          <p:cNvPr id="3" name="Content Placeholder 2"/>
          <p:cNvSpPr>
            <a:spLocks noGrp="1"/>
          </p:cNvSpPr>
          <p:nvPr>
            <p:ph sz="half" idx="1"/>
          </p:nvPr>
        </p:nvSpPr>
        <p:spPr>
          <a:xfrm>
            <a:off x="452761" y="1597981"/>
            <a:ext cx="3662039" cy="4578982"/>
          </a:xfrm>
        </p:spPr>
        <p:txBody>
          <a:bodyPr/>
          <a:lstStyle/>
          <a:p>
            <a:r>
              <a:rPr lang="en-US" sz="2400" dirty="0"/>
              <a:t>Once </a:t>
            </a:r>
            <a:r>
              <a:rPr lang="en-US" sz="2400" dirty="0" smtClean="0"/>
              <a:t>you have </a:t>
            </a:r>
            <a:r>
              <a:rPr lang="en-US" sz="2400" dirty="0"/>
              <a:t>selected the Grant, you will be directed to the </a:t>
            </a:r>
            <a:r>
              <a:rPr lang="en-US" sz="2400" dirty="0" smtClean="0"/>
              <a:t>‘Grant Components’.</a:t>
            </a:r>
            <a:endParaRPr lang="en-US" sz="2400" dirty="0"/>
          </a:p>
          <a:p>
            <a:r>
              <a:rPr lang="en-US" sz="2400" dirty="0" smtClean="0"/>
              <a:t>Components may not be the same for all grant programs.</a:t>
            </a:r>
          </a:p>
          <a:p>
            <a:r>
              <a:rPr lang="en-US" sz="2400" dirty="0" smtClean="0"/>
              <a:t>‘General Information’ is where the Project Director can add additional contacts</a:t>
            </a:r>
          </a:p>
        </p:txBody>
      </p:sp>
      <p:pic>
        <p:nvPicPr>
          <p:cNvPr id="5" name="Content Placeholder 4"/>
          <p:cNvPicPr>
            <a:picLocks noGrp="1" noChangeAspect="1"/>
          </p:cNvPicPr>
          <p:nvPr>
            <p:ph sz="half" idx="2"/>
          </p:nvPr>
        </p:nvPicPr>
        <p:blipFill>
          <a:blip r:embed="rId3"/>
          <a:stretch>
            <a:fillRect/>
          </a:stretch>
        </p:blipFill>
        <p:spPr>
          <a:xfrm>
            <a:off x="4629150" y="1622698"/>
            <a:ext cx="4070350" cy="4530180"/>
          </a:xfrm>
          <a:prstGeom prst="rect">
            <a:avLst/>
          </a:prstGeom>
          <a:ln>
            <a:solidFill>
              <a:schemeClr val="accent1">
                <a:lumMod val="75000"/>
              </a:schemeClr>
            </a:solidFill>
          </a:ln>
        </p:spPr>
      </p:pic>
      <p:sp>
        <p:nvSpPr>
          <p:cNvPr id="6" name="Down Arrow 5"/>
          <p:cNvSpPr/>
          <p:nvPr/>
        </p:nvSpPr>
        <p:spPr>
          <a:xfrm rot="5400000">
            <a:off x="5995566" y="2534416"/>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816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your Grant </a:t>
            </a:r>
            <a:r>
              <a:rPr lang="en-US" sz="2800" i="1" dirty="0"/>
              <a:t>(continued)</a:t>
            </a:r>
            <a:endParaRPr lang="en-US" dirty="0"/>
          </a:p>
        </p:txBody>
      </p:sp>
      <p:sp>
        <p:nvSpPr>
          <p:cNvPr id="3" name="Content Placeholder 2"/>
          <p:cNvSpPr>
            <a:spLocks noGrp="1"/>
          </p:cNvSpPr>
          <p:nvPr>
            <p:ph sz="half" idx="1"/>
          </p:nvPr>
        </p:nvSpPr>
        <p:spPr>
          <a:xfrm>
            <a:off x="452762" y="1597981"/>
            <a:ext cx="3165928" cy="4578982"/>
          </a:xfrm>
        </p:spPr>
        <p:txBody>
          <a:bodyPr/>
          <a:lstStyle/>
          <a:p>
            <a:endParaRPr lang="en-US" dirty="0" smtClean="0"/>
          </a:p>
          <a:p>
            <a:r>
              <a:rPr lang="en-US" sz="2400" dirty="0" smtClean="0"/>
              <a:t>To add or remove someone from the grant click ‘Edit Additional Contacts’</a:t>
            </a:r>
            <a:endParaRPr lang="en-US" sz="2400" dirty="0"/>
          </a:p>
        </p:txBody>
      </p:sp>
      <p:sp>
        <p:nvSpPr>
          <p:cNvPr id="4" name="Content Placeholder 3"/>
          <p:cNvSpPr>
            <a:spLocks noGrp="1"/>
          </p:cNvSpPr>
          <p:nvPr>
            <p:ph sz="half" idx="2"/>
          </p:nvPr>
        </p:nvSpPr>
        <p:spPr>
          <a:xfrm>
            <a:off x="3618691" y="1597981"/>
            <a:ext cx="5081426" cy="4578982"/>
          </a:xfrm>
        </p:spPr>
        <p:txBody>
          <a:bodyPr/>
          <a:lstStyle/>
          <a:p>
            <a:endParaRPr lang="en-US" dirty="0"/>
          </a:p>
          <a:p>
            <a:r>
              <a:rPr lang="en-US" sz="2400" dirty="0" smtClean="0"/>
              <a:t>Click in the box and choose the individual you want to add</a:t>
            </a:r>
          </a:p>
          <a:p>
            <a:r>
              <a:rPr lang="en-US" sz="2400" dirty="0" smtClean="0"/>
              <a:t>To remove, click the ‘x’ next to the name in the box</a:t>
            </a:r>
          </a:p>
          <a:p>
            <a:endParaRPr lang="en-US" sz="2400" dirty="0"/>
          </a:p>
        </p:txBody>
      </p:sp>
      <p:pic>
        <p:nvPicPr>
          <p:cNvPr id="5" name="Picture 4"/>
          <p:cNvPicPr>
            <a:picLocks noChangeAspect="1"/>
          </p:cNvPicPr>
          <p:nvPr/>
        </p:nvPicPr>
        <p:blipFill>
          <a:blip r:embed="rId3"/>
          <a:stretch>
            <a:fillRect/>
          </a:stretch>
        </p:blipFill>
        <p:spPr>
          <a:xfrm>
            <a:off x="481718" y="3667281"/>
            <a:ext cx="2257425" cy="790575"/>
          </a:xfrm>
          <a:prstGeom prst="rect">
            <a:avLst/>
          </a:prstGeom>
        </p:spPr>
      </p:pic>
      <p:pic>
        <p:nvPicPr>
          <p:cNvPr id="6" name="Picture 5"/>
          <p:cNvPicPr>
            <a:picLocks noChangeAspect="1"/>
          </p:cNvPicPr>
          <p:nvPr/>
        </p:nvPicPr>
        <p:blipFill>
          <a:blip r:embed="rId4"/>
          <a:stretch>
            <a:fillRect/>
          </a:stretch>
        </p:blipFill>
        <p:spPr>
          <a:xfrm>
            <a:off x="3618690" y="3866537"/>
            <a:ext cx="5138783" cy="2062025"/>
          </a:xfrm>
          <a:prstGeom prst="rect">
            <a:avLst/>
          </a:prstGeom>
          <a:ln>
            <a:solidFill>
              <a:schemeClr val="accent1"/>
            </a:solidFill>
          </a:ln>
        </p:spPr>
      </p:pic>
      <p:sp>
        <p:nvSpPr>
          <p:cNvPr id="7" name="TextBox 6"/>
          <p:cNvSpPr txBox="1"/>
          <p:nvPr/>
        </p:nvSpPr>
        <p:spPr>
          <a:xfrm>
            <a:off x="452762" y="1298056"/>
            <a:ext cx="8234038" cy="400110"/>
          </a:xfrm>
          <a:prstGeom prst="rect">
            <a:avLst/>
          </a:prstGeom>
          <a:noFill/>
        </p:spPr>
        <p:txBody>
          <a:bodyPr wrap="square" rtlCol="0">
            <a:spAutoFit/>
          </a:bodyPr>
          <a:lstStyle/>
          <a:p>
            <a:r>
              <a:rPr lang="en-US" sz="2000" b="1" dirty="0" smtClean="0"/>
              <a:t>* Individuals </a:t>
            </a:r>
            <a:r>
              <a:rPr lang="en-US" sz="2000" b="1" dirty="0"/>
              <a:t>listed as a contact </a:t>
            </a:r>
            <a:r>
              <a:rPr lang="en-US" sz="2000" b="1" dirty="0" smtClean="0"/>
              <a:t>have </a:t>
            </a:r>
            <a:r>
              <a:rPr lang="en-US" sz="2000" b="1" dirty="0"/>
              <a:t>full access to all grant components</a:t>
            </a:r>
            <a:r>
              <a:rPr lang="en-US" sz="2000" dirty="0"/>
              <a:t>.</a:t>
            </a:r>
          </a:p>
        </p:txBody>
      </p:sp>
      <p:cxnSp>
        <p:nvCxnSpPr>
          <p:cNvPr id="9" name="Straight Connector 8"/>
          <p:cNvCxnSpPr/>
          <p:nvPr/>
        </p:nvCxnSpPr>
        <p:spPr>
          <a:xfrm flipH="1">
            <a:off x="3316478" y="1823309"/>
            <a:ext cx="38910" cy="435365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3181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Claim</a:t>
            </a:r>
            <a:endParaRPr lang="en-US" dirty="0"/>
          </a:p>
        </p:txBody>
      </p:sp>
      <p:sp>
        <p:nvSpPr>
          <p:cNvPr id="7" name="Content Placeholder 6"/>
          <p:cNvSpPr>
            <a:spLocks noGrp="1"/>
          </p:cNvSpPr>
          <p:nvPr>
            <p:ph sz="half" idx="1"/>
          </p:nvPr>
        </p:nvSpPr>
        <p:spPr/>
        <p:txBody>
          <a:bodyPr/>
          <a:lstStyle/>
          <a:p>
            <a:endParaRPr lang="en-US" dirty="0"/>
          </a:p>
        </p:txBody>
      </p:sp>
      <p:sp>
        <p:nvSpPr>
          <p:cNvPr id="11" name="Content Placeholder 10"/>
          <p:cNvSpPr>
            <a:spLocks noGrp="1"/>
          </p:cNvSpPr>
          <p:nvPr>
            <p:ph sz="half" idx="2"/>
          </p:nvPr>
        </p:nvSpPr>
        <p:spPr/>
        <p:txBody>
          <a:bodyPr/>
          <a:lstStyle/>
          <a:p>
            <a:r>
              <a:rPr lang="en-US" dirty="0"/>
              <a:t>Choose </a:t>
            </a:r>
            <a:r>
              <a:rPr lang="en-US" dirty="0" smtClean="0"/>
              <a:t>‘Claims’ </a:t>
            </a:r>
            <a:r>
              <a:rPr lang="en-US" dirty="0"/>
              <a:t>from the components list.</a:t>
            </a:r>
          </a:p>
          <a:p>
            <a:r>
              <a:rPr lang="en-US" dirty="0" smtClean="0"/>
              <a:t>Click ‘Add Claim’ </a:t>
            </a:r>
            <a:r>
              <a:rPr lang="en-US" dirty="0"/>
              <a:t>on the right side of the </a:t>
            </a:r>
            <a:r>
              <a:rPr lang="en-US" dirty="0" smtClean="0"/>
              <a:t>screen.</a:t>
            </a:r>
            <a:endParaRPr lang="en-US" dirty="0"/>
          </a:p>
          <a:p>
            <a:endParaRPr lang="en-US" dirty="0"/>
          </a:p>
        </p:txBody>
      </p:sp>
      <p:pic>
        <p:nvPicPr>
          <p:cNvPr id="9" name="Picture 8"/>
          <p:cNvPicPr>
            <a:picLocks noChangeAspect="1"/>
          </p:cNvPicPr>
          <p:nvPr/>
        </p:nvPicPr>
        <p:blipFill>
          <a:blip r:embed="rId3"/>
          <a:stretch>
            <a:fillRect/>
          </a:stretch>
        </p:blipFill>
        <p:spPr>
          <a:xfrm>
            <a:off x="5310250" y="3887472"/>
            <a:ext cx="2708763" cy="1215470"/>
          </a:xfrm>
          <a:prstGeom prst="rect">
            <a:avLst/>
          </a:prstGeom>
          <a:ln>
            <a:solidFill>
              <a:schemeClr val="accent1"/>
            </a:solidFill>
          </a:ln>
        </p:spPr>
      </p:pic>
      <p:pic>
        <p:nvPicPr>
          <p:cNvPr id="10" name="Content Placeholder 4"/>
          <p:cNvPicPr>
            <a:picLocks noChangeAspect="1"/>
          </p:cNvPicPr>
          <p:nvPr/>
        </p:nvPicPr>
        <p:blipFill>
          <a:blip r:embed="rId4"/>
          <a:stretch>
            <a:fillRect/>
          </a:stretch>
        </p:blipFill>
        <p:spPr>
          <a:xfrm>
            <a:off x="455410" y="1454534"/>
            <a:ext cx="4070350" cy="4530180"/>
          </a:xfrm>
          <a:prstGeom prst="rect">
            <a:avLst/>
          </a:prstGeom>
          <a:ln>
            <a:solidFill>
              <a:schemeClr val="accent1">
                <a:lumMod val="75000"/>
              </a:schemeClr>
            </a:solidFill>
          </a:ln>
        </p:spPr>
      </p:pic>
      <p:sp>
        <p:nvSpPr>
          <p:cNvPr id="12" name="Down Arrow 11"/>
          <p:cNvSpPr/>
          <p:nvPr/>
        </p:nvSpPr>
        <p:spPr>
          <a:xfrm rot="5400000">
            <a:off x="1290563" y="3630102"/>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659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Claim </a:t>
            </a:r>
            <a:r>
              <a:rPr lang="en-US" sz="2800" i="1" dirty="0" smtClean="0"/>
              <a:t>(continued)</a:t>
            </a:r>
            <a:endParaRPr lang="en-US" i="1" dirty="0"/>
          </a:p>
        </p:txBody>
      </p:sp>
      <p:sp>
        <p:nvSpPr>
          <p:cNvPr id="3" name="Content Placeholder 2"/>
          <p:cNvSpPr>
            <a:spLocks noGrp="1"/>
          </p:cNvSpPr>
          <p:nvPr>
            <p:ph idx="1"/>
          </p:nvPr>
        </p:nvSpPr>
        <p:spPr/>
        <p:txBody>
          <a:bodyPr/>
          <a:lstStyle/>
          <a:p>
            <a:r>
              <a:rPr lang="en-US" sz="2000" dirty="0" smtClean="0"/>
              <a:t>The status will be auto populated.</a:t>
            </a:r>
            <a:endParaRPr lang="en-US" sz="2000" dirty="0"/>
          </a:p>
          <a:p>
            <a:r>
              <a:rPr lang="en-US" sz="2000" dirty="0" smtClean="0"/>
              <a:t>Type: Reimbursement</a:t>
            </a:r>
            <a:endParaRPr lang="en-US" sz="2000" dirty="0"/>
          </a:p>
          <a:p>
            <a:r>
              <a:rPr lang="en-US" sz="2000" dirty="0" smtClean="0"/>
              <a:t>Report Period: the beginning and end of the quarter </a:t>
            </a:r>
          </a:p>
          <a:p>
            <a:r>
              <a:rPr lang="en-US" sz="2000" dirty="0" smtClean="0"/>
              <a:t>Final Request: Do not select ‘Yes’ unless this is your final quarterly </a:t>
            </a:r>
            <a:br>
              <a:rPr lang="en-US" sz="2000" dirty="0" smtClean="0"/>
            </a:br>
            <a:r>
              <a:rPr lang="en-US" sz="2000" dirty="0" smtClean="0"/>
              <a:t>Claim submission</a:t>
            </a:r>
          </a:p>
          <a:p>
            <a:r>
              <a:rPr lang="en-US" sz="2000" dirty="0" smtClean="0"/>
              <a:t>Click ‘Save Form’</a:t>
            </a:r>
            <a:endParaRPr lang="en-US" sz="2000" dirty="0"/>
          </a:p>
        </p:txBody>
      </p:sp>
      <p:pic>
        <p:nvPicPr>
          <p:cNvPr id="4" name="Picture 3"/>
          <p:cNvPicPr>
            <a:picLocks noChangeAspect="1"/>
          </p:cNvPicPr>
          <p:nvPr/>
        </p:nvPicPr>
        <p:blipFill>
          <a:blip r:embed="rId3"/>
          <a:stretch>
            <a:fillRect/>
          </a:stretch>
        </p:blipFill>
        <p:spPr>
          <a:xfrm>
            <a:off x="902297" y="3740728"/>
            <a:ext cx="7339405" cy="2303232"/>
          </a:xfrm>
          <a:prstGeom prst="rect">
            <a:avLst/>
          </a:prstGeom>
          <a:ln>
            <a:solidFill>
              <a:schemeClr val="accent1"/>
            </a:solidFill>
          </a:ln>
        </p:spPr>
      </p:pic>
    </p:spTree>
    <p:extLst>
      <p:ext uri="{BB962C8B-B14F-4D97-AF65-F5344CB8AC3E}">
        <p14:creationId xmlns:p14="http://schemas.microsoft.com/office/powerpoint/2010/main" val="718893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stretch>
            <a:fillRect/>
          </a:stretch>
        </p:blipFill>
        <p:spPr>
          <a:xfrm>
            <a:off x="457200" y="3887472"/>
            <a:ext cx="8229600" cy="1906073"/>
          </a:xfrm>
          <a:prstGeom prst="rect">
            <a:avLst/>
          </a:prstGeom>
          <a:ln>
            <a:solidFill>
              <a:schemeClr val="accent1"/>
            </a:solidFill>
          </a:ln>
        </p:spPr>
      </p:pic>
      <p:sp>
        <p:nvSpPr>
          <p:cNvPr id="2" name="Title 1"/>
          <p:cNvSpPr>
            <a:spLocks noGrp="1"/>
          </p:cNvSpPr>
          <p:nvPr>
            <p:ph type="title"/>
          </p:nvPr>
        </p:nvSpPr>
        <p:spPr/>
        <p:txBody>
          <a:bodyPr/>
          <a:lstStyle/>
          <a:p>
            <a:r>
              <a:rPr lang="en-US" dirty="0" smtClean="0"/>
              <a:t>Starting a Claim </a:t>
            </a:r>
            <a:r>
              <a:rPr lang="en-US" sz="2800" i="1" dirty="0" smtClean="0"/>
              <a:t>(continued)</a:t>
            </a:r>
            <a:endParaRPr lang="en-US" i="1" dirty="0"/>
          </a:p>
        </p:txBody>
      </p:sp>
      <p:sp>
        <p:nvSpPr>
          <p:cNvPr id="3" name="Content Placeholder 2"/>
          <p:cNvSpPr>
            <a:spLocks noGrp="1"/>
          </p:cNvSpPr>
          <p:nvPr>
            <p:ph idx="1"/>
          </p:nvPr>
        </p:nvSpPr>
        <p:spPr/>
        <p:txBody>
          <a:bodyPr/>
          <a:lstStyle/>
          <a:p>
            <a:r>
              <a:rPr lang="en-US" sz="2400" dirty="0" smtClean="0"/>
              <a:t>Claim number is auto populated</a:t>
            </a:r>
          </a:p>
          <a:p>
            <a:r>
              <a:rPr lang="en-US" sz="2400" b="1" dirty="0" smtClean="0"/>
              <a:t>Reimbursement –</a:t>
            </a:r>
            <a:r>
              <a:rPr lang="en-US" sz="2400" dirty="0" smtClean="0"/>
              <a:t> enter quarterly expenses to be reimbursed and report local match</a:t>
            </a:r>
          </a:p>
          <a:p>
            <a:r>
              <a:rPr lang="en-US" sz="2400" b="1" dirty="0" smtClean="0"/>
              <a:t>Detail of Expenditures – </a:t>
            </a:r>
            <a:r>
              <a:rPr lang="en-US" sz="2400" dirty="0" smtClean="0"/>
              <a:t>describe the funds expended during the quarter</a:t>
            </a:r>
          </a:p>
          <a:p>
            <a:pPr marL="0" indent="0">
              <a:buNone/>
            </a:pPr>
            <a:endParaRPr lang="en-US" dirty="0"/>
          </a:p>
        </p:txBody>
      </p:sp>
    </p:spTree>
    <p:extLst>
      <p:ext uri="{BB962C8B-B14F-4D97-AF65-F5344CB8AC3E}">
        <p14:creationId xmlns:p14="http://schemas.microsoft.com/office/powerpoint/2010/main" val="301142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a:t>
            </a:r>
            <a:endParaRPr lang="en-US" dirty="0"/>
          </a:p>
        </p:txBody>
      </p:sp>
      <p:pic>
        <p:nvPicPr>
          <p:cNvPr id="4" name="Content Placeholder 3"/>
          <p:cNvPicPr>
            <a:picLocks noGrp="1" noChangeAspect="1"/>
          </p:cNvPicPr>
          <p:nvPr>
            <p:ph idx="1"/>
          </p:nvPr>
        </p:nvPicPr>
        <p:blipFill>
          <a:blip r:embed="rId3"/>
          <a:stretch>
            <a:fillRect/>
          </a:stretch>
        </p:blipFill>
        <p:spPr>
          <a:xfrm>
            <a:off x="4572000" y="1743015"/>
            <a:ext cx="1905000" cy="590550"/>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163574" y="2703144"/>
            <a:ext cx="8882455" cy="3232474"/>
          </a:xfrm>
          <a:prstGeom prst="rect">
            <a:avLst/>
          </a:prstGeom>
          <a:ln>
            <a:solidFill>
              <a:schemeClr val="accent1"/>
            </a:solidFill>
          </a:ln>
        </p:spPr>
      </p:pic>
      <p:sp>
        <p:nvSpPr>
          <p:cNvPr id="3" name="TextBox 2"/>
          <p:cNvSpPr txBox="1"/>
          <p:nvPr/>
        </p:nvSpPr>
        <p:spPr>
          <a:xfrm>
            <a:off x="457200" y="1407542"/>
            <a:ext cx="463731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Click ‘Edit Reimbursement’</a:t>
            </a:r>
          </a:p>
          <a:p>
            <a:pPr marL="285750" indent="-285750">
              <a:buFont typeface="Arial" panose="020B0604020202020204" pitchFamily="34" charset="0"/>
              <a:buChar char="•"/>
            </a:pPr>
            <a:r>
              <a:rPr lang="en-US" sz="2400" dirty="0" smtClean="0"/>
              <a:t>Enter line item totals</a:t>
            </a:r>
          </a:p>
          <a:p>
            <a:pPr marL="285750" indent="-285750">
              <a:buFont typeface="Arial" panose="020B0604020202020204" pitchFamily="34" charset="0"/>
              <a:buChar char="•"/>
            </a:pPr>
            <a:r>
              <a:rPr lang="en-US" sz="2400" dirty="0" smtClean="0"/>
              <a:t>Click ‘Save Reimbursement’</a:t>
            </a:r>
            <a:endParaRPr lang="en-US" sz="2400" dirty="0"/>
          </a:p>
        </p:txBody>
      </p:sp>
    </p:spTree>
    <p:extLst>
      <p:ext uri="{BB962C8B-B14F-4D97-AF65-F5344CB8AC3E}">
        <p14:creationId xmlns:p14="http://schemas.microsoft.com/office/powerpoint/2010/main" val="384900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DCJS Resources</a:t>
            </a:r>
            <a:endParaRPr lang="en-US" dirty="0"/>
          </a:p>
        </p:txBody>
      </p:sp>
      <p:sp>
        <p:nvSpPr>
          <p:cNvPr id="3" name="Content Placeholder 2"/>
          <p:cNvSpPr>
            <a:spLocks noGrp="1"/>
          </p:cNvSpPr>
          <p:nvPr>
            <p:ph sz="half" idx="1"/>
          </p:nvPr>
        </p:nvSpPr>
        <p:spPr/>
        <p:txBody>
          <a:bodyPr/>
          <a:lstStyle/>
          <a:p>
            <a:pPr marL="0" indent="0">
              <a:buNone/>
            </a:pPr>
            <a:r>
              <a:rPr lang="en-US" sz="2400" dirty="0" smtClean="0"/>
              <a:t>OGMS Training &amp; Resources</a:t>
            </a:r>
          </a:p>
          <a:p>
            <a:r>
              <a:rPr lang="en-US" sz="2000" dirty="0" smtClean="0"/>
              <a:t>Visit </a:t>
            </a:r>
            <a:r>
              <a:rPr lang="en-US" sz="2000" dirty="0" smtClean="0">
                <a:hlinkClick r:id="rId3"/>
              </a:rPr>
              <a:t>https://www.dcjs.virginia.gov/grants/ogms-training-resources</a:t>
            </a:r>
            <a:r>
              <a:rPr lang="en-US" sz="2000" dirty="0" smtClean="0"/>
              <a:t> for training documents and videos.</a:t>
            </a:r>
          </a:p>
          <a:p>
            <a:r>
              <a:rPr lang="en-US" sz="2000" dirty="0" smtClean="0"/>
              <a:t>All Project Directors are required to watch the OGMS Grant Tracking Overview video. </a:t>
            </a:r>
          </a:p>
          <a:p>
            <a:pPr marL="0" indent="0">
              <a:buNone/>
            </a:pPr>
            <a:r>
              <a:rPr lang="en-US" sz="2400" dirty="0" smtClean="0"/>
              <a:t>Notifications</a:t>
            </a:r>
          </a:p>
          <a:p>
            <a:r>
              <a:rPr lang="en-US" sz="2000" dirty="0" smtClean="0"/>
              <a:t>Sign up to receive notification for upcoming trainings and other events. </a:t>
            </a:r>
          </a:p>
          <a:p>
            <a:endParaRPr lang="en-US" sz="2400" dirty="0"/>
          </a:p>
        </p:txBody>
      </p:sp>
      <p:sp>
        <p:nvSpPr>
          <p:cNvPr id="7" name="Content Placeholder 6"/>
          <p:cNvSpPr>
            <a:spLocks noGrp="1"/>
          </p:cNvSpPr>
          <p:nvPr>
            <p:ph sz="half" idx="2"/>
          </p:nvPr>
        </p:nvSpPr>
        <p:spPr/>
        <p:txBody>
          <a:bodyPr/>
          <a:lstStyle/>
          <a:p>
            <a:endParaRPr lang="en-US" dirty="0"/>
          </a:p>
        </p:txBody>
      </p:sp>
      <p:pic>
        <p:nvPicPr>
          <p:cNvPr id="4" name="Picture 3">
            <a:hlinkClick r:id="rId4"/>
          </p:cNvPr>
          <p:cNvPicPr>
            <a:picLocks noChangeAspect="1"/>
          </p:cNvPicPr>
          <p:nvPr/>
        </p:nvPicPr>
        <p:blipFill>
          <a:blip r:embed="rId5"/>
          <a:stretch>
            <a:fillRect/>
          </a:stretch>
        </p:blipFill>
        <p:spPr>
          <a:xfrm>
            <a:off x="631031" y="5650988"/>
            <a:ext cx="3457575" cy="514350"/>
          </a:xfrm>
          <a:prstGeom prst="rect">
            <a:avLst/>
          </a:prstGeom>
        </p:spPr>
      </p:pic>
      <p:pic>
        <p:nvPicPr>
          <p:cNvPr id="5" name="Picture 4"/>
          <p:cNvPicPr>
            <a:picLocks noChangeAspect="1"/>
          </p:cNvPicPr>
          <p:nvPr/>
        </p:nvPicPr>
        <p:blipFill rotWithShape="1">
          <a:blip r:embed="rId6"/>
          <a:srcRect r="3526"/>
          <a:stretch/>
        </p:blipFill>
        <p:spPr>
          <a:xfrm>
            <a:off x="4652202" y="1597981"/>
            <a:ext cx="4024859" cy="4166715"/>
          </a:xfrm>
          <a:prstGeom prst="rect">
            <a:avLst/>
          </a:prstGeom>
          <a:ln>
            <a:solidFill>
              <a:schemeClr val="accent1">
                <a:lumMod val="75000"/>
              </a:schemeClr>
            </a:solidFill>
          </a:ln>
        </p:spPr>
      </p:pic>
    </p:spTree>
    <p:extLst>
      <p:ext uri="{BB962C8B-B14F-4D97-AF65-F5344CB8AC3E}">
        <p14:creationId xmlns:p14="http://schemas.microsoft.com/office/powerpoint/2010/main" val="12790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Reimbursement </a:t>
            </a:r>
            <a:r>
              <a:rPr lang="en-US" sz="2800" i="1" dirty="0" smtClean="0"/>
              <a:t>(continued)</a:t>
            </a:r>
            <a:endParaRPr lang="en-US" i="1" dirty="0"/>
          </a:p>
        </p:txBody>
      </p:sp>
      <p:sp>
        <p:nvSpPr>
          <p:cNvPr id="6" name="Content Placeholder 5"/>
          <p:cNvSpPr>
            <a:spLocks noGrp="1"/>
          </p:cNvSpPr>
          <p:nvPr>
            <p:ph idx="1"/>
          </p:nvPr>
        </p:nvSpPr>
        <p:spPr>
          <a:xfrm>
            <a:off x="457200" y="1709529"/>
            <a:ext cx="8229600" cy="4467433"/>
          </a:xfrm>
        </p:spPr>
        <p:txBody>
          <a:bodyPr/>
          <a:lstStyle/>
          <a:p>
            <a:r>
              <a:rPr lang="en-US" sz="2400" dirty="0" smtClean="0"/>
              <a:t>‘Match Percentage’ will be calculated after the form </a:t>
            </a:r>
            <a:br>
              <a:rPr lang="en-US" sz="2400" dirty="0" smtClean="0"/>
            </a:br>
            <a:r>
              <a:rPr lang="en-US" sz="2400" dirty="0" smtClean="0"/>
              <a:t>has been saved</a:t>
            </a:r>
          </a:p>
          <a:p>
            <a:r>
              <a:rPr lang="en-US" sz="2400" dirty="0" smtClean="0"/>
              <a:t>Match can be met anytime through the grant year</a:t>
            </a:r>
            <a:endParaRPr lang="en-US" dirty="0"/>
          </a:p>
        </p:txBody>
      </p:sp>
      <p:pic>
        <p:nvPicPr>
          <p:cNvPr id="7" name="Content Placeholder 3"/>
          <p:cNvPicPr>
            <a:picLocks noChangeAspect="1"/>
          </p:cNvPicPr>
          <p:nvPr/>
        </p:nvPicPr>
        <p:blipFill>
          <a:blip r:embed="rId3"/>
          <a:stretch>
            <a:fillRect/>
          </a:stretch>
        </p:blipFill>
        <p:spPr>
          <a:xfrm>
            <a:off x="457200" y="2997704"/>
            <a:ext cx="8229600" cy="2808867"/>
          </a:xfrm>
          <a:prstGeom prst="rect">
            <a:avLst/>
          </a:prstGeom>
          <a:ln>
            <a:solidFill>
              <a:schemeClr val="accent1"/>
            </a:solidFill>
          </a:ln>
        </p:spPr>
      </p:pic>
      <p:sp>
        <p:nvSpPr>
          <p:cNvPr id="8" name="Down Arrow 7"/>
          <p:cNvSpPr/>
          <p:nvPr/>
        </p:nvSpPr>
        <p:spPr>
          <a:xfrm rot="18812071">
            <a:off x="7581900" y="2787830"/>
            <a:ext cx="495300" cy="74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100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of Expenditures</a:t>
            </a:r>
            <a:endParaRPr lang="en-US" dirty="0"/>
          </a:p>
        </p:txBody>
      </p:sp>
      <p:pic>
        <p:nvPicPr>
          <p:cNvPr id="4" name="Content Placeholder 3"/>
          <p:cNvPicPr>
            <a:picLocks noGrp="1" noChangeAspect="1"/>
          </p:cNvPicPr>
          <p:nvPr>
            <p:ph idx="1"/>
          </p:nvPr>
        </p:nvPicPr>
        <p:blipFill>
          <a:blip r:embed="rId3"/>
          <a:stretch>
            <a:fillRect/>
          </a:stretch>
        </p:blipFill>
        <p:spPr>
          <a:xfrm>
            <a:off x="457200" y="2025325"/>
            <a:ext cx="8229600" cy="1993703"/>
          </a:xfrm>
          <a:prstGeom prst="rect">
            <a:avLst/>
          </a:prstGeom>
          <a:ln>
            <a:solidFill>
              <a:schemeClr val="accent1"/>
            </a:solidFill>
          </a:ln>
        </p:spPr>
      </p:pic>
      <p:sp>
        <p:nvSpPr>
          <p:cNvPr id="5" name="Down Arrow 4"/>
          <p:cNvSpPr/>
          <p:nvPr/>
        </p:nvSpPr>
        <p:spPr>
          <a:xfrm rot="5400000">
            <a:off x="1675090" y="3362496"/>
            <a:ext cx="406561" cy="6494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148996" y="4168494"/>
            <a:ext cx="8846008" cy="1883872"/>
          </a:xfrm>
          <a:prstGeom prst="rect">
            <a:avLst/>
          </a:prstGeom>
          <a:ln>
            <a:solidFill>
              <a:schemeClr val="accent1"/>
            </a:solidFill>
          </a:ln>
        </p:spPr>
      </p:pic>
      <p:sp>
        <p:nvSpPr>
          <p:cNvPr id="7" name="Down Arrow 6"/>
          <p:cNvSpPr/>
          <p:nvPr/>
        </p:nvSpPr>
        <p:spPr>
          <a:xfrm>
            <a:off x="8202168" y="4184319"/>
            <a:ext cx="484632" cy="641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7871" y="1506527"/>
            <a:ext cx="86868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Must correspond with the expenditures reported in the reimbursement section</a:t>
            </a:r>
            <a:endParaRPr lang="en-US" sz="2000" dirty="0"/>
          </a:p>
        </p:txBody>
      </p:sp>
    </p:spTree>
    <p:extLst>
      <p:ext uri="{BB962C8B-B14F-4D97-AF65-F5344CB8AC3E}">
        <p14:creationId xmlns:p14="http://schemas.microsoft.com/office/powerpoint/2010/main" val="4061679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 of Expenditures </a:t>
            </a:r>
            <a:r>
              <a:rPr lang="en-US" sz="2800" i="1" dirty="0"/>
              <a:t>(continued)</a:t>
            </a:r>
            <a:endParaRPr lang="en-US" dirty="0"/>
          </a:p>
        </p:txBody>
      </p:sp>
      <p:sp>
        <p:nvSpPr>
          <p:cNvPr id="3" name="Content Placeholder 2"/>
          <p:cNvSpPr>
            <a:spLocks noGrp="1"/>
          </p:cNvSpPr>
          <p:nvPr>
            <p:ph idx="1"/>
          </p:nvPr>
        </p:nvSpPr>
        <p:spPr/>
        <p:txBody>
          <a:bodyPr/>
          <a:lstStyle/>
          <a:p>
            <a:r>
              <a:rPr lang="en-US" sz="2000" dirty="0" smtClean="0"/>
              <a:t>‘Personnel Expenditures’ should include salary and fringe benefits</a:t>
            </a:r>
          </a:p>
          <a:p>
            <a:r>
              <a:rPr lang="en-US" sz="2000" dirty="0" smtClean="0"/>
              <a:t>‘Description’: Employee’s name </a:t>
            </a:r>
          </a:p>
          <a:p>
            <a:pPr lvl="1"/>
            <a:r>
              <a:rPr lang="en-US" sz="1800" dirty="0"/>
              <a:t>If more than one employee on a grant, include the school</a:t>
            </a:r>
          </a:p>
          <a:p>
            <a:r>
              <a:rPr lang="en-US" sz="2000" dirty="0" smtClean="0"/>
              <a:t>Expenses should be broken down between Special and local match, </a:t>
            </a:r>
            <a:br>
              <a:rPr lang="en-US" sz="2000" dirty="0" smtClean="0"/>
            </a:br>
            <a:r>
              <a:rPr lang="en-US" sz="2000" dirty="0" smtClean="0"/>
              <a:t>if applicable.</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1175558" y="3413631"/>
            <a:ext cx="6792884" cy="2510413"/>
          </a:xfrm>
          <a:prstGeom prst="rect">
            <a:avLst/>
          </a:prstGeom>
          <a:ln>
            <a:solidFill>
              <a:schemeClr val="accent1"/>
            </a:solidFill>
          </a:ln>
        </p:spPr>
      </p:pic>
    </p:spTree>
    <p:extLst>
      <p:ext uri="{BB962C8B-B14F-4D97-AF65-F5344CB8AC3E}">
        <p14:creationId xmlns:p14="http://schemas.microsoft.com/office/powerpoint/2010/main" val="3854700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the Claim</a:t>
            </a:r>
            <a:endParaRPr lang="en-US" dirty="0"/>
          </a:p>
        </p:txBody>
      </p:sp>
      <p:sp>
        <p:nvSpPr>
          <p:cNvPr id="3" name="Content Placeholder 2"/>
          <p:cNvSpPr>
            <a:spLocks noGrp="1"/>
          </p:cNvSpPr>
          <p:nvPr>
            <p:ph idx="1"/>
          </p:nvPr>
        </p:nvSpPr>
        <p:spPr/>
        <p:txBody>
          <a:bodyPr/>
          <a:lstStyle/>
          <a:p>
            <a:r>
              <a:rPr lang="en-US" sz="2400" dirty="0" smtClean="0"/>
              <a:t>‘Preview Claim’ to verify the amounts in both sections are inline</a:t>
            </a:r>
          </a:p>
          <a:p>
            <a:r>
              <a:rPr lang="en-US" sz="2400" dirty="0" smtClean="0"/>
              <a:t>Submit Claim</a:t>
            </a:r>
          </a:p>
          <a:p>
            <a:r>
              <a:rPr lang="en-US" sz="2400" dirty="0" smtClean="0"/>
              <a:t>You are not able to delete a claim but can withdraw</a:t>
            </a:r>
          </a:p>
        </p:txBody>
      </p:sp>
      <p:pic>
        <p:nvPicPr>
          <p:cNvPr id="4" name="Picture 3"/>
          <p:cNvPicPr>
            <a:picLocks noChangeAspect="1"/>
          </p:cNvPicPr>
          <p:nvPr/>
        </p:nvPicPr>
        <p:blipFill>
          <a:blip r:embed="rId3"/>
          <a:stretch>
            <a:fillRect/>
          </a:stretch>
        </p:blipFill>
        <p:spPr>
          <a:xfrm>
            <a:off x="544094" y="3347826"/>
            <a:ext cx="8055813" cy="1764967"/>
          </a:xfrm>
          <a:prstGeom prst="rect">
            <a:avLst/>
          </a:prstGeom>
          <a:ln>
            <a:solidFill>
              <a:schemeClr val="accent1"/>
            </a:solidFill>
          </a:ln>
        </p:spPr>
      </p:pic>
    </p:spTree>
    <p:extLst>
      <p:ext uri="{BB962C8B-B14F-4D97-AF65-F5344CB8AC3E}">
        <p14:creationId xmlns:p14="http://schemas.microsoft.com/office/powerpoint/2010/main" val="2136681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the </a:t>
            </a:r>
            <a:r>
              <a:rPr lang="en-US" dirty="0" smtClean="0"/>
              <a:t>Claim </a:t>
            </a:r>
            <a:r>
              <a:rPr lang="en-US" sz="2800" i="1" dirty="0" smtClean="0"/>
              <a:t>(continued)</a:t>
            </a:r>
            <a:endParaRPr lang="en-US" i="1" dirty="0"/>
          </a:p>
        </p:txBody>
      </p:sp>
      <p:sp>
        <p:nvSpPr>
          <p:cNvPr id="3" name="Content Placeholder 2"/>
          <p:cNvSpPr>
            <a:spLocks noGrp="1"/>
          </p:cNvSpPr>
          <p:nvPr>
            <p:ph sz="half" idx="1"/>
          </p:nvPr>
        </p:nvSpPr>
        <p:spPr>
          <a:xfrm>
            <a:off x="452761" y="2226365"/>
            <a:ext cx="4062089" cy="3950598"/>
          </a:xfrm>
        </p:spPr>
        <p:txBody>
          <a:bodyPr/>
          <a:lstStyle/>
          <a:p>
            <a:endParaRPr lang="en-US" sz="2400" dirty="0" smtClean="0"/>
          </a:p>
          <a:p>
            <a:endParaRPr lang="en-US" sz="2400" dirty="0"/>
          </a:p>
          <a:p>
            <a:endParaRPr lang="en-US" sz="2400" dirty="0" smtClean="0"/>
          </a:p>
          <a:p>
            <a:endParaRPr lang="en-US" sz="2400" dirty="0"/>
          </a:p>
          <a:p>
            <a:pPr marL="0" indent="0">
              <a:buNone/>
            </a:pPr>
            <a:endParaRPr lang="en-US" sz="2400" dirty="0" smtClean="0"/>
          </a:p>
          <a:p>
            <a:r>
              <a:rPr lang="en-US" sz="2400" dirty="0" smtClean="0"/>
              <a:t>Claim has been submitted</a:t>
            </a:r>
            <a:endParaRPr lang="en-US" sz="2400" dirty="0"/>
          </a:p>
        </p:txBody>
      </p:sp>
      <p:sp>
        <p:nvSpPr>
          <p:cNvPr id="5" name="Content Placeholder 4"/>
          <p:cNvSpPr>
            <a:spLocks noGrp="1"/>
          </p:cNvSpPr>
          <p:nvPr>
            <p:ph sz="half" idx="2"/>
          </p:nvPr>
        </p:nvSpPr>
        <p:spPr>
          <a:xfrm>
            <a:off x="4629149" y="1597981"/>
            <a:ext cx="3658817" cy="4578982"/>
          </a:xfrm>
        </p:spPr>
        <p:txBody>
          <a:bodyPr/>
          <a:lstStyle/>
          <a:p>
            <a:r>
              <a:rPr lang="en-US" sz="2400" dirty="0"/>
              <a:t>Verify you wish to submit the claim</a:t>
            </a:r>
          </a:p>
          <a:p>
            <a:endParaRPr lang="en-US" sz="2400" dirty="0"/>
          </a:p>
        </p:txBody>
      </p:sp>
      <p:pic>
        <p:nvPicPr>
          <p:cNvPr id="4" name="Picture 3"/>
          <p:cNvPicPr>
            <a:picLocks noChangeAspect="1"/>
          </p:cNvPicPr>
          <p:nvPr/>
        </p:nvPicPr>
        <p:blipFill>
          <a:blip r:embed="rId3"/>
          <a:stretch>
            <a:fillRect/>
          </a:stretch>
        </p:blipFill>
        <p:spPr>
          <a:xfrm>
            <a:off x="368795" y="1699758"/>
            <a:ext cx="4058630" cy="1546427"/>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4099434" y="4528760"/>
            <a:ext cx="4474413" cy="1310747"/>
          </a:xfrm>
          <a:prstGeom prst="rect">
            <a:avLst/>
          </a:prstGeom>
          <a:ln>
            <a:solidFill>
              <a:schemeClr val="accent1"/>
            </a:solidFill>
          </a:ln>
        </p:spPr>
      </p:pic>
      <p:cxnSp>
        <p:nvCxnSpPr>
          <p:cNvPr id="8" name="Straight Connector 7"/>
          <p:cNvCxnSpPr/>
          <p:nvPr/>
        </p:nvCxnSpPr>
        <p:spPr>
          <a:xfrm>
            <a:off x="856034" y="3887472"/>
            <a:ext cx="743193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8741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Encumbrances</a:t>
            </a:r>
            <a:endParaRPr lang="en-US" dirty="0"/>
          </a:p>
        </p:txBody>
      </p:sp>
      <p:sp>
        <p:nvSpPr>
          <p:cNvPr id="4" name="Content Placeholder 3"/>
          <p:cNvSpPr>
            <a:spLocks noGrp="1"/>
          </p:cNvSpPr>
          <p:nvPr>
            <p:ph sz="half" idx="2"/>
          </p:nvPr>
        </p:nvSpPr>
        <p:spPr>
          <a:xfrm>
            <a:off x="4629150" y="1597981"/>
            <a:ext cx="3272460" cy="4578982"/>
          </a:xfrm>
        </p:spPr>
        <p:txBody>
          <a:bodyPr/>
          <a:lstStyle/>
          <a:p>
            <a:r>
              <a:rPr lang="en-US" sz="2400" dirty="0" smtClean="0"/>
              <a:t>Encumbrances are actions that need to be taken before you can implement the project or submit a claim. </a:t>
            </a:r>
            <a:endParaRPr lang="en-US" sz="2400" dirty="0"/>
          </a:p>
        </p:txBody>
      </p:sp>
      <p:pic>
        <p:nvPicPr>
          <p:cNvPr id="5" name="Content Placeholder 4"/>
          <p:cNvPicPr>
            <a:picLocks noGrp="1" noChangeAspect="1"/>
          </p:cNvPicPr>
          <p:nvPr>
            <p:ph sz="half" idx="1"/>
          </p:nvPr>
        </p:nvPicPr>
        <p:blipFill>
          <a:blip r:embed="rId3"/>
          <a:stretch>
            <a:fillRect/>
          </a:stretch>
        </p:blipFill>
        <p:spPr>
          <a:xfrm>
            <a:off x="452438" y="1407542"/>
            <a:ext cx="4062412" cy="4521345"/>
          </a:xfrm>
          <a:prstGeom prst="rect">
            <a:avLst/>
          </a:prstGeom>
          <a:ln>
            <a:solidFill>
              <a:schemeClr val="accent1">
                <a:lumMod val="75000"/>
              </a:schemeClr>
            </a:solidFill>
          </a:ln>
        </p:spPr>
      </p:pic>
      <p:sp>
        <p:nvSpPr>
          <p:cNvPr id="6" name="Down Arrow 5"/>
          <p:cNvSpPr/>
          <p:nvPr/>
        </p:nvSpPr>
        <p:spPr>
          <a:xfrm rot="5400000">
            <a:off x="1756076" y="4246838"/>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721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Encumbrances </a:t>
            </a:r>
            <a:r>
              <a:rPr lang="en-US" sz="2800" i="1" dirty="0" smtClean="0"/>
              <a:t>(continued)</a:t>
            </a:r>
            <a:endParaRPr lang="en-US" i="1" dirty="0"/>
          </a:p>
        </p:txBody>
      </p:sp>
      <p:sp>
        <p:nvSpPr>
          <p:cNvPr id="3" name="Content Placeholder 2"/>
          <p:cNvSpPr>
            <a:spLocks noGrp="1"/>
          </p:cNvSpPr>
          <p:nvPr>
            <p:ph sz="half" idx="1"/>
          </p:nvPr>
        </p:nvSpPr>
        <p:spPr>
          <a:xfrm>
            <a:off x="452762" y="1597981"/>
            <a:ext cx="3741552" cy="4578982"/>
          </a:xfrm>
        </p:spPr>
        <p:txBody>
          <a:bodyPr/>
          <a:lstStyle/>
          <a:p>
            <a:r>
              <a:rPr lang="en-US" sz="2400" b="1" dirty="0" smtClean="0"/>
              <a:t>Status</a:t>
            </a:r>
            <a:r>
              <a:rPr lang="en-US" sz="2400" dirty="0" smtClean="0"/>
              <a:t> will let you know if it’s been completed</a:t>
            </a:r>
          </a:p>
          <a:p>
            <a:r>
              <a:rPr lang="en-US" sz="2400" b="1" dirty="0" smtClean="0"/>
              <a:t>Compliance Date </a:t>
            </a:r>
            <a:r>
              <a:rPr lang="en-US" sz="2400" dirty="0" smtClean="0"/>
              <a:t>will tell you when it was approved</a:t>
            </a:r>
          </a:p>
          <a:p>
            <a:r>
              <a:rPr lang="en-US" sz="2400" b="1" dirty="0" smtClean="0"/>
              <a:t>Description</a:t>
            </a:r>
            <a:r>
              <a:rPr lang="en-US" sz="2400" dirty="0" smtClean="0"/>
              <a:t> will tell you what needs to be done</a:t>
            </a:r>
          </a:p>
        </p:txBody>
      </p:sp>
      <p:sp>
        <p:nvSpPr>
          <p:cNvPr id="4" name="Content Placeholder 3"/>
          <p:cNvSpPr>
            <a:spLocks noGrp="1"/>
          </p:cNvSpPr>
          <p:nvPr>
            <p:ph sz="half" idx="2"/>
          </p:nvPr>
        </p:nvSpPr>
        <p:spPr>
          <a:xfrm>
            <a:off x="4890052" y="1597981"/>
            <a:ext cx="3810064" cy="4578982"/>
          </a:xfrm>
        </p:spPr>
        <p:txBody>
          <a:bodyPr/>
          <a:lstStyle/>
          <a:p>
            <a:r>
              <a:rPr lang="en-US" sz="2400" b="1" dirty="0"/>
              <a:t>Due Date </a:t>
            </a:r>
            <a:r>
              <a:rPr lang="en-US" sz="2400" dirty="0"/>
              <a:t>will tell you when you must complete the action by</a:t>
            </a:r>
          </a:p>
          <a:p>
            <a:r>
              <a:rPr lang="en-US" sz="2400" b="1" dirty="0"/>
              <a:t>Hold Payment</a:t>
            </a:r>
            <a:r>
              <a:rPr lang="en-US" sz="2400" dirty="0"/>
              <a:t>, when yes, indicates you will not be able to submit a claim until it has been met</a:t>
            </a:r>
          </a:p>
          <a:p>
            <a:endParaRPr lang="en-US" sz="2400" dirty="0"/>
          </a:p>
        </p:txBody>
      </p:sp>
      <p:pic>
        <p:nvPicPr>
          <p:cNvPr id="5" name="Picture 4"/>
          <p:cNvPicPr>
            <a:picLocks noChangeAspect="1"/>
          </p:cNvPicPr>
          <p:nvPr/>
        </p:nvPicPr>
        <p:blipFill>
          <a:blip r:embed="rId3"/>
          <a:stretch>
            <a:fillRect/>
          </a:stretch>
        </p:blipFill>
        <p:spPr>
          <a:xfrm>
            <a:off x="117692" y="4590079"/>
            <a:ext cx="8909930" cy="803011"/>
          </a:xfrm>
          <a:prstGeom prst="rect">
            <a:avLst/>
          </a:prstGeom>
          <a:ln>
            <a:solidFill>
              <a:schemeClr val="accent1"/>
            </a:solidFill>
          </a:ln>
        </p:spPr>
      </p:pic>
    </p:spTree>
    <p:extLst>
      <p:ext uri="{BB962C8B-B14F-4D97-AF65-F5344CB8AC3E}">
        <p14:creationId xmlns:p14="http://schemas.microsoft.com/office/powerpoint/2010/main" val="1923024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Amendments</a:t>
            </a:r>
            <a:endParaRPr lang="en-US" dirty="0"/>
          </a:p>
        </p:txBody>
      </p:sp>
      <p:sp>
        <p:nvSpPr>
          <p:cNvPr id="3" name="Content Placeholder 2"/>
          <p:cNvSpPr>
            <a:spLocks noGrp="1"/>
          </p:cNvSpPr>
          <p:nvPr>
            <p:ph sz="half" idx="1"/>
          </p:nvPr>
        </p:nvSpPr>
        <p:spPr>
          <a:xfrm>
            <a:off x="452762" y="1597981"/>
            <a:ext cx="3224716" cy="4578982"/>
          </a:xfrm>
        </p:spPr>
        <p:txBody>
          <a:bodyPr/>
          <a:lstStyle/>
          <a:p>
            <a:r>
              <a:rPr lang="en-US" sz="2400" dirty="0" smtClean="0"/>
              <a:t>Contract Amendments is a request to change the grant</a:t>
            </a:r>
          </a:p>
          <a:p>
            <a:r>
              <a:rPr lang="en-US" sz="2400" dirty="0" smtClean="0"/>
              <a:t>Any changes must be approved by DCJS before it can take effect</a:t>
            </a:r>
            <a:endParaRPr lang="en-US" sz="2400" dirty="0"/>
          </a:p>
        </p:txBody>
      </p:sp>
      <p:sp>
        <p:nvSpPr>
          <p:cNvPr id="4" name="Content Placeholder 3"/>
          <p:cNvSpPr>
            <a:spLocks noGrp="1"/>
          </p:cNvSpPr>
          <p:nvPr>
            <p:ph sz="half" idx="2"/>
          </p:nvPr>
        </p:nvSpPr>
        <p:spPr/>
        <p:txBody>
          <a:bodyPr/>
          <a:lstStyle/>
          <a:p>
            <a:r>
              <a:rPr lang="en-US" sz="2400" dirty="0" smtClean="0"/>
              <a:t>Types: </a:t>
            </a:r>
          </a:p>
          <a:p>
            <a:pPr lvl="1">
              <a:buFont typeface="Wingdings" panose="05000000000000000000" pitchFamily="2" charset="2"/>
              <a:buChar char="§"/>
            </a:pPr>
            <a:r>
              <a:rPr lang="en-US" sz="2000" dirty="0" smtClean="0"/>
              <a:t>Budget Revision – Amendment</a:t>
            </a:r>
          </a:p>
          <a:p>
            <a:pPr lvl="1">
              <a:buFont typeface="Wingdings" panose="05000000000000000000" pitchFamily="2" charset="2"/>
              <a:buChar char="§"/>
            </a:pPr>
            <a:r>
              <a:rPr lang="en-US" sz="2000" dirty="0" smtClean="0"/>
              <a:t>Budget Revision – In Line Adjustment</a:t>
            </a:r>
          </a:p>
          <a:p>
            <a:pPr lvl="1">
              <a:buFont typeface="Wingdings" panose="05000000000000000000" pitchFamily="2" charset="2"/>
              <a:buChar char="§"/>
            </a:pPr>
            <a:r>
              <a:rPr lang="en-US" sz="2000" dirty="0" smtClean="0"/>
              <a:t>Change Grant Funded Staff</a:t>
            </a:r>
          </a:p>
          <a:p>
            <a:pPr lvl="1">
              <a:buFont typeface="Wingdings" panose="05000000000000000000" pitchFamily="2" charset="2"/>
              <a:buChar char="§"/>
            </a:pPr>
            <a:r>
              <a:rPr lang="en-US" sz="2000" dirty="0" smtClean="0"/>
              <a:t>Change in Authorized Official</a:t>
            </a:r>
          </a:p>
          <a:p>
            <a:pPr lvl="1">
              <a:buFont typeface="Wingdings" panose="05000000000000000000" pitchFamily="2" charset="2"/>
              <a:buChar char="§"/>
            </a:pPr>
            <a:r>
              <a:rPr lang="en-US" sz="2000" dirty="0" smtClean="0"/>
              <a:t>Change in Award Sponsorship</a:t>
            </a:r>
          </a:p>
          <a:p>
            <a:pPr lvl="1">
              <a:buFont typeface="Wingdings" panose="05000000000000000000" pitchFamily="2" charset="2"/>
              <a:buChar char="§"/>
            </a:pPr>
            <a:r>
              <a:rPr lang="en-US" sz="2000" dirty="0" smtClean="0"/>
              <a:t>Grant Award Period Extension</a:t>
            </a:r>
          </a:p>
          <a:p>
            <a:pPr lvl="1">
              <a:buFont typeface="Wingdings" panose="05000000000000000000" pitchFamily="2" charset="2"/>
              <a:buChar char="§"/>
            </a:pPr>
            <a:r>
              <a:rPr lang="en-US" sz="2000" dirty="0" smtClean="0"/>
              <a:t>Project Scope of Work Revision</a:t>
            </a:r>
          </a:p>
          <a:p>
            <a:pPr lvl="1">
              <a:buFont typeface="Wingdings" panose="05000000000000000000" pitchFamily="2" charset="2"/>
              <a:buChar char="§"/>
            </a:pPr>
            <a:r>
              <a:rPr lang="en-US" sz="2000" dirty="0" smtClean="0"/>
              <a:t>Reporting Extension</a:t>
            </a:r>
          </a:p>
          <a:p>
            <a:pPr lvl="1">
              <a:buFont typeface="Wingdings" panose="05000000000000000000" pitchFamily="2" charset="2"/>
              <a:buChar char="§"/>
            </a:pPr>
            <a:r>
              <a:rPr lang="en-US" sz="2000" dirty="0" smtClean="0"/>
              <a:t>Other</a:t>
            </a:r>
            <a:endParaRPr lang="en-US" sz="2000" dirty="0"/>
          </a:p>
        </p:txBody>
      </p:sp>
    </p:spTree>
    <p:extLst>
      <p:ext uri="{BB962C8B-B14F-4D97-AF65-F5344CB8AC3E}">
        <p14:creationId xmlns:p14="http://schemas.microsoft.com/office/powerpoint/2010/main" val="2974104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Amendments </a:t>
            </a:r>
            <a:r>
              <a:rPr lang="en-US" sz="2800" i="1" dirty="0" smtClean="0"/>
              <a:t>(continued)</a:t>
            </a:r>
            <a:endParaRPr lang="en-US" i="1" dirty="0"/>
          </a:p>
        </p:txBody>
      </p:sp>
      <p:sp>
        <p:nvSpPr>
          <p:cNvPr id="3" name="Content Placeholder 2"/>
          <p:cNvSpPr>
            <a:spLocks noGrp="1"/>
          </p:cNvSpPr>
          <p:nvPr>
            <p:ph sz="half" idx="1"/>
          </p:nvPr>
        </p:nvSpPr>
        <p:spPr>
          <a:xfrm>
            <a:off x="4780124" y="1556907"/>
            <a:ext cx="3853965" cy="4578981"/>
          </a:xfrm>
        </p:spPr>
        <p:txBody>
          <a:bodyPr/>
          <a:lstStyle/>
          <a:p>
            <a:r>
              <a:rPr lang="en-US" sz="2400" dirty="0" smtClean="0"/>
              <a:t>Choose ‘Contract Amendment’ from the components list</a:t>
            </a:r>
          </a:p>
          <a:p>
            <a:endParaRPr lang="en-US" sz="2400" dirty="0" smtClean="0"/>
          </a:p>
          <a:p>
            <a:r>
              <a:rPr lang="en-US" sz="2400" dirty="0" smtClean="0"/>
              <a:t>Click ‘Add Amendment’</a:t>
            </a:r>
            <a:endParaRPr lang="en-US" sz="2400" dirty="0"/>
          </a:p>
        </p:txBody>
      </p:sp>
      <p:pic>
        <p:nvPicPr>
          <p:cNvPr id="5" name="Content Placeholder 4"/>
          <p:cNvPicPr>
            <a:picLocks noGrp="1" noChangeAspect="1"/>
          </p:cNvPicPr>
          <p:nvPr>
            <p:ph sz="half" idx="2"/>
          </p:nvPr>
        </p:nvPicPr>
        <p:blipFill>
          <a:blip r:embed="rId3"/>
          <a:stretch>
            <a:fillRect/>
          </a:stretch>
        </p:blipFill>
        <p:spPr>
          <a:xfrm>
            <a:off x="418202" y="1556907"/>
            <a:ext cx="4070350" cy="4530180"/>
          </a:xfrm>
          <a:prstGeom prst="rect">
            <a:avLst/>
          </a:prstGeom>
          <a:ln>
            <a:solidFill>
              <a:schemeClr val="accent1">
                <a:lumMod val="75000"/>
              </a:schemeClr>
            </a:solidFill>
          </a:ln>
        </p:spPr>
      </p:pic>
      <p:sp>
        <p:nvSpPr>
          <p:cNvPr id="6" name="Down Arrow 5"/>
          <p:cNvSpPr/>
          <p:nvPr/>
        </p:nvSpPr>
        <p:spPr>
          <a:xfrm rot="5400000">
            <a:off x="1959316" y="3998783"/>
            <a:ext cx="244823" cy="423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35107"/>
          <a:stretch/>
        </p:blipFill>
        <p:spPr>
          <a:xfrm>
            <a:off x="4780124" y="3846398"/>
            <a:ext cx="3276129" cy="1012372"/>
          </a:xfrm>
          <a:prstGeom prst="rect">
            <a:avLst/>
          </a:prstGeom>
          <a:ln>
            <a:solidFill>
              <a:schemeClr val="accent1"/>
            </a:solidFill>
          </a:ln>
        </p:spPr>
      </p:pic>
    </p:spTree>
    <p:extLst>
      <p:ext uri="{BB962C8B-B14F-4D97-AF65-F5344CB8AC3E}">
        <p14:creationId xmlns:p14="http://schemas.microsoft.com/office/powerpoint/2010/main" val="754023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Amendments </a:t>
            </a:r>
            <a:r>
              <a:rPr lang="en-US" sz="2800" i="1" dirty="0" smtClean="0"/>
              <a:t>(continued)</a:t>
            </a:r>
            <a:endParaRPr lang="en-US" i="1" dirty="0"/>
          </a:p>
        </p:txBody>
      </p:sp>
      <p:sp>
        <p:nvSpPr>
          <p:cNvPr id="6" name="Content Placeholder 5"/>
          <p:cNvSpPr>
            <a:spLocks noGrp="1"/>
          </p:cNvSpPr>
          <p:nvPr>
            <p:ph idx="1"/>
          </p:nvPr>
        </p:nvSpPr>
        <p:spPr>
          <a:xfrm>
            <a:off x="457200" y="1963741"/>
            <a:ext cx="8229600" cy="4578982"/>
          </a:xfrm>
        </p:spPr>
        <p:txBody>
          <a:bodyPr/>
          <a:lstStyle/>
          <a:p>
            <a:endParaRPr lang="en-US" dirty="0" smtClean="0"/>
          </a:p>
          <a:p>
            <a:endParaRPr lang="en-US" dirty="0"/>
          </a:p>
          <a:p>
            <a:endParaRPr lang="en-US" dirty="0" smtClean="0"/>
          </a:p>
          <a:p>
            <a:r>
              <a:rPr lang="en-US" sz="2400" dirty="0" smtClean="0"/>
              <a:t>General Information will be the same for all amendments</a:t>
            </a:r>
          </a:p>
          <a:p>
            <a:r>
              <a:rPr lang="en-US" sz="2400" dirty="0" smtClean="0"/>
              <a:t>The status will be auto populated</a:t>
            </a:r>
          </a:p>
          <a:p>
            <a:r>
              <a:rPr lang="en-US" sz="2400" dirty="0" smtClean="0"/>
              <a:t>Choose the amendment type from the drop down box</a:t>
            </a:r>
          </a:p>
          <a:p>
            <a:r>
              <a:rPr lang="en-US" sz="2400" dirty="0" smtClean="0"/>
              <a:t>The title should include a brief description of the amendment (e.g., Salary Adjustment for SRO or 2nd Quarter Status Report Extension Request)</a:t>
            </a:r>
          </a:p>
          <a:p>
            <a:pPr marL="0" indent="0">
              <a:buNone/>
            </a:pPr>
            <a:endParaRPr lang="en-US" dirty="0"/>
          </a:p>
        </p:txBody>
      </p:sp>
      <p:pic>
        <p:nvPicPr>
          <p:cNvPr id="5" name="Content Placeholder 4"/>
          <p:cNvPicPr>
            <a:picLocks noGrp="1" noChangeAspect="1"/>
          </p:cNvPicPr>
          <p:nvPr>
            <p:ph sz="half" idx="4294967295"/>
          </p:nvPr>
        </p:nvPicPr>
        <p:blipFill>
          <a:blip r:embed="rId3"/>
          <a:stretch>
            <a:fillRect/>
          </a:stretch>
        </p:blipFill>
        <p:spPr>
          <a:xfrm>
            <a:off x="597052" y="1523921"/>
            <a:ext cx="7949895" cy="1851047"/>
          </a:xfrm>
          <a:prstGeom prst="rect">
            <a:avLst/>
          </a:prstGeom>
          <a:ln>
            <a:solidFill>
              <a:schemeClr val="accent1"/>
            </a:solidFill>
          </a:ln>
        </p:spPr>
      </p:pic>
    </p:spTree>
    <p:extLst>
      <p:ext uri="{BB962C8B-B14F-4D97-AF65-F5344CB8AC3E}">
        <p14:creationId xmlns:p14="http://schemas.microsoft.com/office/powerpoint/2010/main" val="410326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Text Placeholder 2"/>
          <p:cNvSpPr>
            <a:spLocks noGrp="1"/>
          </p:cNvSpPr>
          <p:nvPr>
            <p:ph type="body" idx="1"/>
          </p:nvPr>
        </p:nvSpPr>
        <p:spPr>
          <a:xfrm>
            <a:off x="1499532" y="1245193"/>
            <a:ext cx="3017877" cy="541575"/>
          </a:xfrm>
        </p:spPr>
        <p:txBody>
          <a:bodyPr/>
          <a:lstStyle/>
          <a:p>
            <a:r>
              <a:rPr lang="en-US" dirty="0" smtClean="0"/>
              <a:t>DCJS/GMIS	</a:t>
            </a:r>
            <a:endParaRPr lang="en-US" dirty="0"/>
          </a:p>
        </p:txBody>
      </p:sp>
      <p:sp>
        <p:nvSpPr>
          <p:cNvPr id="4" name="Content Placeholder 3"/>
          <p:cNvSpPr>
            <a:spLocks noGrp="1"/>
          </p:cNvSpPr>
          <p:nvPr>
            <p:ph sz="half" idx="2"/>
          </p:nvPr>
        </p:nvSpPr>
        <p:spPr>
          <a:xfrm>
            <a:off x="1573350" y="2025517"/>
            <a:ext cx="2944059" cy="4020077"/>
          </a:xfrm>
        </p:spPr>
        <p:txBody>
          <a:bodyPr/>
          <a:lstStyle/>
          <a:p>
            <a:r>
              <a:rPr lang="en-US" sz="1600" dirty="0" smtClean="0"/>
              <a:t>Solicitation</a:t>
            </a:r>
          </a:p>
          <a:p>
            <a:r>
              <a:rPr lang="en-US" sz="1600" dirty="0" smtClean="0"/>
              <a:t>Progress Reports</a:t>
            </a:r>
          </a:p>
          <a:p>
            <a:r>
              <a:rPr lang="en-US" sz="1600" dirty="0" smtClean="0"/>
              <a:t>Financial Reports</a:t>
            </a:r>
          </a:p>
          <a:p>
            <a:r>
              <a:rPr lang="en-US" sz="1600" dirty="0" smtClean="0"/>
              <a:t>Voucher</a:t>
            </a:r>
          </a:p>
          <a:p>
            <a:r>
              <a:rPr lang="en-US" sz="1600" dirty="0" smtClean="0"/>
              <a:t>Statement of Grant Award</a:t>
            </a:r>
          </a:p>
          <a:p>
            <a:r>
              <a:rPr lang="en-US" sz="1600" dirty="0" smtClean="0"/>
              <a:t>Budget Amendment</a:t>
            </a:r>
          </a:p>
          <a:p>
            <a:r>
              <a:rPr lang="en-US" sz="1600" dirty="0" smtClean="0"/>
              <a:t>Program Update Form</a:t>
            </a:r>
          </a:p>
          <a:p>
            <a:r>
              <a:rPr lang="en-US" sz="1600" dirty="0" smtClean="0"/>
              <a:t>Special Conditions</a:t>
            </a:r>
          </a:p>
          <a:p>
            <a:r>
              <a:rPr lang="en-US" sz="1600" dirty="0" smtClean="0"/>
              <a:t>Grant Program</a:t>
            </a:r>
          </a:p>
          <a:p>
            <a:r>
              <a:rPr lang="en-US" sz="1600" dirty="0" smtClean="0"/>
              <a:t>Email Notification</a:t>
            </a:r>
          </a:p>
          <a:p>
            <a:r>
              <a:rPr lang="en-US" sz="1600" dirty="0" smtClean="0"/>
              <a:t>Solicitation Posting</a:t>
            </a:r>
          </a:p>
          <a:p>
            <a:r>
              <a:rPr lang="en-US" sz="1600" dirty="0" smtClean="0"/>
              <a:t>Email to DCJS</a:t>
            </a:r>
          </a:p>
          <a:p>
            <a:pPr marL="0" indent="0">
              <a:buNone/>
            </a:pPr>
            <a:r>
              <a:rPr lang="en-US" dirty="0" smtClean="0"/>
              <a:t>	</a:t>
            </a:r>
            <a:endParaRPr lang="en-US" dirty="0"/>
          </a:p>
        </p:txBody>
      </p:sp>
      <p:sp>
        <p:nvSpPr>
          <p:cNvPr id="5" name="Text Placeholder 4"/>
          <p:cNvSpPr>
            <a:spLocks noGrp="1"/>
          </p:cNvSpPr>
          <p:nvPr>
            <p:ph type="body" sz="quarter" idx="3"/>
          </p:nvPr>
        </p:nvSpPr>
        <p:spPr>
          <a:xfrm>
            <a:off x="4615833" y="1415888"/>
            <a:ext cx="4070967" cy="433136"/>
          </a:xfrm>
        </p:spPr>
        <p:txBody>
          <a:bodyPr/>
          <a:lstStyle/>
          <a:p>
            <a:r>
              <a:rPr lang="en-US" dirty="0" smtClean="0"/>
              <a:t>OGMS</a:t>
            </a:r>
            <a:endParaRPr lang="en-US" dirty="0"/>
          </a:p>
        </p:txBody>
      </p:sp>
      <p:sp>
        <p:nvSpPr>
          <p:cNvPr id="6" name="Content Placeholder 5"/>
          <p:cNvSpPr>
            <a:spLocks noGrp="1"/>
          </p:cNvSpPr>
          <p:nvPr>
            <p:ph sz="quarter" idx="4"/>
          </p:nvPr>
        </p:nvSpPr>
        <p:spPr>
          <a:xfrm>
            <a:off x="4615833" y="2025517"/>
            <a:ext cx="4079844" cy="3832429"/>
          </a:xfrm>
        </p:spPr>
        <p:txBody>
          <a:bodyPr/>
          <a:lstStyle/>
          <a:p>
            <a:r>
              <a:rPr lang="en-US" sz="1600" dirty="0" smtClean="0"/>
              <a:t>Funding Opportunity</a:t>
            </a:r>
          </a:p>
          <a:p>
            <a:r>
              <a:rPr lang="en-US" sz="1600" dirty="0" smtClean="0"/>
              <a:t>Status Reports</a:t>
            </a:r>
          </a:p>
          <a:p>
            <a:r>
              <a:rPr lang="en-US" sz="1600" dirty="0" smtClean="0"/>
              <a:t>Claims/Detail of Expenditures</a:t>
            </a:r>
          </a:p>
          <a:p>
            <a:r>
              <a:rPr lang="en-US" sz="1600" dirty="0" smtClean="0"/>
              <a:t>Claim/Reimbursement</a:t>
            </a:r>
          </a:p>
          <a:p>
            <a:r>
              <a:rPr lang="en-US" sz="1600" dirty="0" smtClean="0"/>
              <a:t>Contract</a:t>
            </a:r>
          </a:p>
          <a:p>
            <a:r>
              <a:rPr lang="en-US" sz="1600" dirty="0" smtClean="0"/>
              <a:t>Contract Amendment</a:t>
            </a:r>
          </a:p>
          <a:p>
            <a:r>
              <a:rPr lang="en-US" sz="1600" dirty="0" smtClean="0"/>
              <a:t>Contract Amendment</a:t>
            </a:r>
          </a:p>
          <a:p>
            <a:r>
              <a:rPr lang="en-US" sz="1600" dirty="0" smtClean="0"/>
              <a:t>Negotiations/Encumbrances</a:t>
            </a:r>
          </a:p>
          <a:p>
            <a:r>
              <a:rPr lang="en-US" sz="1600" dirty="0" smtClean="0"/>
              <a:t>Program Area</a:t>
            </a:r>
          </a:p>
          <a:p>
            <a:r>
              <a:rPr lang="en-US" sz="1600" dirty="0" smtClean="0"/>
              <a:t>Alert</a:t>
            </a:r>
          </a:p>
          <a:p>
            <a:r>
              <a:rPr lang="en-US" sz="1600" dirty="0" smtClean="0"/>
              <a:t>Announcement</a:t>
            </a:r>
          </a:p>
          <a:p>
            <a:r>
              <a:rPr lang="en-US" sz="1600" dirty="0" smtClean="0"/>
              <a:t>Correspondence</a:t>
            </a:r>
            <a:endParaRPr lang="en-US" sz="1600" dirty="0"/>
          </a:p>
        </p:txBody>
      </p:sp>
    </p:spTree>
    <p:extLst>
      <p:ext uri="{BB962C8B-B14F-4D97-AF65-F5344CB8AC3E}">
        <p14:creationId xmlns:p14="http://schemas.microsoft.com/office/powerpoint/2010/main" val="2429866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 – In Line Adjustment</a:t>
            </a:r>
            <a:endParaRPr lang="en-US" dirty="0"/>
          </a:p>
        </p:txBody>
      </p:sp>
      <p:sp>
        <p:nvSpPr>
          <p:cNvPr id="5" name="Content Placeholder 4"/>
          <p:cNvSpPr>
            <a:spLocks noGrp="1"/>
          </p:cNvSpPr>
          <p:nvPr>
            <p:ph sz="half" idx="1"/>
          </p:nvPr>
        </p:nvSpPr>
        <p:spPr/>
        <p:txBody>
          <a:bodyPr/>
          <a:lstStyle/>
          <a:p>
            <a:r>
              <a:rPr lang="en-US" sz="2000" dirty="0" smtClean="0"/>
              <a:t>Click ‘Budget Revision (In Line Adjustment)’ from the </a:t>
            </a:r>
            <a:br>
              <a:rPr lang="en-US" sz="2000" dirty="0" smtClean="0"/>
            </a:br>
            <a:r>
              <a:rPr lang="en-US" sz="2000" dirty="0" smtClean="0"/>
              <a:t>‘Amendment Details’ screen</a:t>
            </a:r>
          </a:p>
          <a:p>
            <a:pPr marL="0" indent="0">
              <a:buNone/>
            </a:pPr>
            <a:endParaRPr lang="en-US" sz="2000" dirty="0" smtClean="0"/>
          </a:p>
          <a:p>
            <a:r>
              <a:rPr lang="en-US" sz="2000" dirty="0" smtClean="0"/>
              <a:t>Enter the justification for the change</a:t>
            </a:r>
          </a:p>
          <a:p>
            <a:r>
              <a:rPr lang="en-US" sz="2000" dirty="0" smtClean="0"/>
              <a:t>Click ‘Save Form’ </a:t>
            </a:r>
          </a:p>
          <a:p>
            <a:r>
              <a:rPr lang="en-US" sz="2000" dirty="0" smtClean="0"/>
              <a:t>Mark as complete and submit for review</a:t>
            </a:r>
            <a:endParaRPr lang="en-US" sz="2000" dirty="0"/>
          </a:p>
        </p:txBody>
      </p:sp>
      <p:pic>
        <p:nvPicPr>
          <p:cNvPr id="6" name="Picture 5"/>
          <p:cNvPicPr>
            <a:picLocks noChangeAspect="1"/>
          </p:cNvPicPr>
          <p:nvPr/>
        </p:nvPicPr>
        <p:blipFill>
          <a:blip r:embed="rId3"/>
          <a:stretch>
            <a:fillRect/>
          </a:stretch>
        </p:blipFill>
        <p:spPr>
          <a:xfrm>
            <a:off x="4375994" y="1468495"/>
            <a:ext cx="4635078" cy="1424691"/>
          </a:xfrm>
          <a:prstGeom prst="rect">
            <a:avLst/>
          </a:prstGeom>
        </p:spPr>
      </p:pic>
      <p:pic>
        <p:nvPicPr>
          <p:cNvPr id="7" name="Picture 6"/>
          <p:cNvPicPr>
            <a:picLocks noChangeAspect="1"/>
          </p:cNvPicPr>
          <p:nvPr/>
        </p:nvPicPr>
        <p:blipFill>
          <a:blip r:embed="rId4"/>
          <a:stretch>
            <a:fillRect/>
          </a:stretch>
        </p:blipFill>
        <p:spPr>
          <a:xfrm>
            <a:off x="1649533" y="4133694"/>
            <a:ext cx="7361539" cy="1848905"/>
          </a:xfrm>
          <a:prstGeom prst="rect">
            <a:avLst/>
          </a:prstGeom>
          <a:ln>
            <a:solidFill>
              <a:schemeClr val="accent1"/>
            </a:solidFill>
          </a:ln>
        </p:spPr>
      </p:pic>
      <p:sp>
        <p:nvSpPr>
          <p:cNvPr id="3" name="Right Arrow 2"/>
          <p:cNvSpPr/>
          <p:nvPr/>
        </p:nvSpPr>
        <p:spPr>
          <a:xfrm rot="10800000">
            <a:off x="6061765" y="2474097"/>
            <a:ext cx="631768" cy="335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372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t>
            </a:r>
            <a:r>
              <a:rPr lang="en-US" dirty="0" smtClean="0"/>
              <a:t>Revision – In </a:t>
            </a:r>
            <a:r>
              <a:rPr lang="en-US" dirty="0"/>
              <a:t>Line </a:t>
            </a:r>
            <a:r>
              <a:rPr lang="en-US" dirty="0" smtClean="0"/>
              <a:t>Adjustment </a:t>
            </a:r>
            <a:r>
              <a:rPr lang="en-US" sz="2800" i="1" dirty="0" smtClean="0"/>
              <a:t>(continued)</a:t>
            </a:r>
            <a:endParaRPr lang="en-US" sz="2800" i="1" dirty="0"/>
          </a:p>
        </p:txBody>
      </p:sp>
      <p:pic>
        <p:nvPicPr>
          <p:cNvPr id="4" name="Content Placeholder 3"/>
          <p:cNvPicPr>
            <a:picLocks noGrp="1" noChangeAspect="1"/>
          </p:cNvPicPr>
          <p:nvPr>
            <p:ph idx="1"/>
          </p:nvPr>
        </p:nvPicPr>
        <p:blipFill rotWithShape="1">
          <a:blip r:embed="rId3"/>
          <a:srcRect b="22817"/>
          <a:stretch/>
        </p:blipFill>
        <p:spPr>
          <a:xfrm>
            <a:off x="1092870" y="1506344"/>
            <a:ext cx="6958260" cy="850716"/>
          </a:xfrm>
          <a:prstGeom prst="rect">
            <a:avLst/>
          </a:prstGeom>
          <a:ln>
            <a:solidFill>
              <a:schemeClr val="accent1"/>
            </a:solidFill>
          </a:ln>
        </p:spPr>
      </p:pic>
      <p:pic>
        <p:nvPicPr>
          <p:cNvPr id="5" name="Picture 4"/>
          <p:cNvPicPr>
            <a:picLocks noChangeAspect="1"/>
          </p:cNvPicPr>
          <p:nvPr/>
        </p:nvPicPr>
        <p:blipFill rotWithShape="1">
          <a:blip r:embed="rId4"/>
          <a:srcRect t="5436" b="7126"/>
          <a:stretch/>
        </p:blipFill>
        <p:spPr>
          <a:xfrm>
            <a:off x="441157" y="2510119"/>
            <a:ext cx="5077796" cy="1943101"/>
          </a:xfrm>
          <a:prstGeom prst="rect">
            <a:avLst/>
          </a:prstGeom>
          <a:ln>
            <a:solidFill>
              <a:schemeClr val="accent1"/>
            </a:solidFill>
          </a:ln>
        </p:spPr>
      </p:pic>
      <p:pic>
        <p:nvPicPr>
          <p:cNvPr id="6" name="Picture 5"/>
          <p:cNvPicPr>
            <a:picLocks noChangeAspect="1"/>
          </p:cNvPicPr>
          <p:nvPr/>
        </p:nvPicPr>
        <p:blipFill rotWithShape="1">
          <a:blip r:embed="rId5"/>
          <a:srcRect t="6277" b="6678"/>
          <a:stretch/>
        </p:blipFill>
        <p:spPr>
          <a:xfrm>
            <a:off x="2996098" y="4031235"/>
            <a:ext cx="5511662" cy="2106386"/>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2190027" y="3262444"/>
              <a:ext cx="158400" cy="14760"/>
            </p14:xfrm>
          </p:contentPart>
        </mc:Choice>
        <mc:Fallback xmlns="">
          <p:pic>
            <p:nvPicPr>
              <p:cNvPr id="10" name="Ink 9"/>
              <p:cNvPicPr/>
              <p:nvPr/>
            </p:nvPicPr>
            <p:blipFill>
              <a:blip r:embed="rId7"/>
              <a:stretch>
                <a:fillRect/>
              </a:stretch>
            </p:blipFill>
            <p:spPr>
              <a:xfrm>
                <a:off x="2142147" y="3166324"/>
                <a:ext cx="254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4865547" y="4842484"/>
              <a:ext cx="181080" cy="720"/>
            </p14:xfrm>
          </p:contentPart>
        </mc:Choice>
        <mc:Fallback xmlns="">
          <p:pic>
            <p:nvPicPr>
              <p:cNvPr id="11" name="Ink 10"/>
              <p:cNvPicPr/>
              <p:nvPr/>
            </p:nvPicPr>
            <p:blipFill>
              <a:blip r:embed="rId9"/>
              <a:stretch>
                <a:fillRect/>
              </a:stretch>
            </p:blipFill>
            <p:spPr>
              <a:xfrm>
                <a:off x="4817667" y="4746724"/>
                <a:ext cx="276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6085227" y="4820524"/>
              <a:ext cx="158040" cy="22680"/>
            </p14:xfrm>
          </p:contentPart>
        </mc:Choice>
        <mc:Fallback xmlns="">
          <p:pic>
            <p:nvPicPr>
              <p:cNvPr id="12" name="Ink 11"/>
              <p:cNvPicPr/>
              <p:nvPr/>
            </p:nvPicPr>
            <p:blipFill>
              <a:blip r:embed="rId11"/>
              <a:stretch>
                <a:fillRect/>
              </a:stretch>
            </p:blipFill>
            <p:spPr>
              <a:xfrm>
                <a:off x="6036987" y="4724404"/>
                <a:ext cx="254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3239787" y="3273244"/>
              <a:ext cx="181080" cy="12240"/>
            </p14:xfrm>
          </p:contentPart>
        </mc:Choice>
        <mc:Fallback xmlns="">
          <p:pic>
            <p:nvPicPr>
              <p:cNvPr id="13" name="Ink 12"/>
              <p:cNvPicPr/>
              <p:nvPr/>
            </p:nvPicPr>
            <p:blipFill>
              <a:blip r:embed="rId13"/>
              <a:stretch>
                <a:fillRect/>
              </a:stretch>
            </p:blipFill>
            <p:spPr>
              <a:xfrm>
                <a:off x="3191907" y="3177484"/>
                <a:ext cx="276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4549467" y="3271444"/>
              <a:ext cx="169200" cy="14040"/>
            </p14:xfrm>
          </p:contentPart>
        </mc:Choice>
        <mc:Fallback xmlns="">
          <p:pic>
            <p:nvPicPr>
              <p:cNvPr id="14" name="Ink 13"/>
              <p:cNvPicPr/>
              <p:nvPr/>
            </p:nvPicPr>
            <p:blipFill>
              <a:blip r:embed="rId15"/>
              <a:stretch>
                <a:fillRect/>
              </a:stretch>
            </p:blipFill>
            <p:spPr>
              <a:xfrm>
                <a:off x="4501587" y="3175684"/>
                <a:ext cx="265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4842867" y="3273244"/>
              <a:ext cx="158040" cy="12960"/>
            </p14:xfrm>
          </p:contentPart>
        </mc:Choice>
        <mc:Fallback xmlns="">
          <p:pic>
            <p:nvPicPr>
              <p:cNvPr id="15" name="Ink 14"/>
              <p:cNvPicPr/>
              <p:nvPr/>
            </p:nvPicPr>
            <p:blipFill>
              <a:blip r:embed="rId17"/>
              <a:stretch>
                <a:fillRect/>
              </a:stretch>
            </p:blipFill>
            <p:spPr>
              <a:xfrm>
                <a:off x="4794987" y="3177484"/>
                <a:ext cx="254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295027" y="3281164"/>
              <a:ext cx="191880" cy="15480"/>
            </p14:xfrm>
          </p:contentPart>
        </mc:Choice>
        <mc:Fallback xmlns="">
          <p:pic>
            <p:nvPicPr>
              <p:cNvPr id="16" name="Ink 15"/>
              <p:cNvPicPr/>
              <p:nvPr/>
            </p:nvPicPr>
            <p:blipFill>
              <a:blip r:embed="rId19"/>
              <a:stretch>
                <a:fillRect/>
              </a:stretch>
            </p:blipFill>
            <p:spPr>
              <a:xfrm>
                <a:off x="5246787" y="3185044"/>
                <a:ext cx="288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p14:cNvContentPartPr/>
              <p14:nvPr/>
            </p14:nvContentPartPr>
            <p14:xfrm>
              <a:off x="7450707" y="4854364"/>
              <a:ext cx="181080" cy="720"/>
            </p14:xfrm>
          </p:contentPart>
        </mc:Choice>
        <mc:Fallback xmlns="">
          <p:pic>
            <p:nvPicPr>
              <p:cNvPr id="17" name="Ink 16"/>
              <p:cNvPicPr/>
              <p:nvPr/>
            </p:nvPicPr>
            <p:blipFill>
              <a:blip r:embed="rId21"/>
              <a:stretch>
                <a:fillRect/>
              </a:stretch>
            </p:blipFill>
            <p:spPr>
              <a:xfrm>
                <a:off x="7402827" y="4758244"/>
                <a:ext cx="276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p14:cNvContentPartPr/>
              <p14:nvPr/>
            </p14:nvContentPartPr>
            <p14:xfrm>
              <a:off x="7789827" y="4842484"/>
              <a:ext cx="146160" cy="720"/>
            </p14:xfrm>
          </p:contentPart>
        </mc:Choice>
        <mc:Fallback xmlns="">
          <p:pic>
            <p:nvPicPr>
              <p:cNvPr id="18" name="Ink 17"/>
              <p:cNvPicPr/>
              <p:nvPr/>
            </p:nvPicPr>
            <p:blipFill>
              <a:blip r:embed="rId23"/>
              <a:stretch>
                <a:fillRect/>
              </a:stretch>
            </p:blipFill>
            <p:spPr>
              <a:xfrm>
                <a:off x="7741587" y="4746724"/>
                <a:ext cx="242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p14:cNvContentPartPr/>
              <p14:nvPr/>
            </p14:nvContentPartPr>
            <p14:xfrm>
              <a:off x="8230107" y="4854364"/>
              <a:ext cx="225720" cy="720"/>
            </p14:xfrm>
          </p:contentPart>
        </mc:Choice>
        <mc:Fallback xmlns="">
          <p:pic>
            <p:nvPicPr>
              <p:cNvPr id="19" name="Ink 18"/>
              <p:cNvPicPr/>
              <p:nvPr/>
            </p:nvPicPr>
            <p:blipFill>
              <a:blip r:embed="rId25"/>
              <a:stretch>
                <a:fillRect/>
              </a:stretch>
            </p:blipFill>
            <p:spPr>
              <a:xfrm>
                <a:off x="8181867" y="4758244"/>
                <a:ext cx="321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p14:cNvContentPartPr/>
              <p14:nvPr/>
            </p14:nvContentPartPr>
            <p14:xfrm>
              <a:off x="9798627" y="5791084"/>
              <a:ext cx="360" cy="360"/>
            </p14:xfrm>
          </p:contentPart>
        </mc:Choice>
        <mc:Fallback xmlns="">
          <p:pic>
            <p:nvPicPr>
              <p:cNvPr id="20" name="Ink 19"/>
              <p:cNvPicPr/>
              <p:nvPr/>
            </p:nvPicPr>
            <p:blipFill>
              <a:blip r:embed="rId27"/>
              <a:stretch>
                <a:fillRect/>
              </a:stretch>
            </p:blipFill>
            <p:spPr>
              <a:xfrm>
                <a:off x="9750747" y="5695324"/>
                <a:ext cx="96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p14:cNvContentPartPr/>
              <p14:nvPr/>
            </p14:nvContentPartPr>
            <p14:xfrm>
              <a:off x="1569027" y="4233364"/>
              <a:ext cx="191880" cy="11520"/>
            </p14:xfrm>
          </p:contentPart>
        </mc:Choice>
        <mc:Fallback xmlns="">
          <p:pic>
            <p:nvPicPr>
              <p:cNvPr id="21" name="Ink 20"/>
              <p:cNvPicPr/>
              <p:nvPr/>
            </p:nvPicPr>
            <p:blipFill>
              <a:blip r:embed="rId29"/>
              <a:stretch>
                <a:fillRect/>
              </a:stretch>
            </p:blipFill>
            <p:spPr>
              <a:xfrm>
                <a:off x="1521147" y="4137244"/>
                <a:ext cx="288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p14:cNvContentPartPr/>
              <p14:nvPr/>
            </p14:nvContentPartPr>
            <p14:xfrm>
              <a:off x="4188027" y="5903404"/>
              <a:ext cx="271440" cy="12240"/>
            </p14:xfrm>
          </p:contentPart>
        </mc:Choice>
        <mc:Fallback xmlns="">
          <p:pic>
            <p:nvPicPr>
              <p:cNvPr id="23" name="Ink 22"/>
              <p:cNvPicPr/>
              <p:nvPr/>
            </p:nvPicPr>
            <p:blipFill>
              <a:blip r:embed="rId31"/>
              <a:stretch>
                <a:fillRect/>
              </a:stretch>
            </p:blipFill>
            <p:spPr>
              <a:xfrm>
                <a:off x="4140147" y="5807284"/>
                <a:ext cx="367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p14:cNvContentPartPr/>
              <p14:nvPr/>
            </p14:nvContentPartPr>
            <p14:xfrm>
              <a:off x="7225347" y="5904124"/>
              <a:ext cx="202680" cy="360"/>
            </p14:xfrm>
          </p:contentPart>
        </mc:Choice>
        <mc:Fallback xmlns="">
          <p:pic>
            <p:nvPicPr>
              <p:cNvPr id="26" name="Ink 25"/>
              <p:cNvPicPr/>
              <p:nvPr/>
            </p:nvPicPr>
            <p:blipFill>
              <a:blip r:embed="rId33"/>
              <a:stretch>
                <a:fillRect/>
              </a:stretch>
            </p:blipFill>
            <p:spPr>
              <a:xfrm>
                <a:off x="7177107" y="5808004"/>
                <a:ext cx="299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p14:cNvContentPartPr/>
              <p14:nvPr/>
            </p14:nvContentPartPr>
            <p14:xfrm>
              <a:off x="7586067" y="5903404"/>
              <a:ext cx="158040" cy="12240"/>
            </p14:xfrm>
          </p:contentPart>
        </mc:Choice>
        <mc:Fallback xmlns="">
          <p:pic>
            <p:nvPicPr>
              <p:cNvPr id="27" name="Ink 26"/>
              <p:cNvPicPr/>
              <p:nvPr/>
            </p:nvPicPr>
            <p:blipFill>
              <a:blip r:embed="rId35"/>
              <a:stretch>
                <a:fillRect/>
              </a:stretch>
            </p:blipFill>
            <p:spPr>
              <a:xfrm>
                <a:off x="7538187" y="5807284"/>
                <a:ext cx="254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p14:cNvContentPartPr/>
              <p14:nvPr/>
            </p14:nvContentPartPr>
            <p14:xfrm>
              <a:off x="8127867" y="5903404"/>
              <a:ext cx="372600" cy="12240"/>
            </p14:xfrm>
          </p:contentPart>
        </mc:Choice>
        <mc:Fallback xmlns="">
          <p:pic>
            <p:nvPicPr>
              <p:cNvPr id="28" name="Ink 27"/>
              <p:cNvPicPr/>
              <p:nvPr/>
            </p:nvPicPr>
            <p:blipFill>
              <a:blip r:embed="rId37"/>
              <a:stretch>
                <a:fillRect/>
              </a:stretch>
            </p:blipFill>
            <p:spPr>
              <a:xfrm>
                <a:off x="8079987" y="5807284"/>
                <a:ext cx="468720" cy="204480"/>
              </a:xfrm>
              <a:prstGeom prst="rect">
                <a:avLst/>
              </a:prstGeom>
            </p:spPr>
          </p:pic>
        </mc:Fallback>
      </mc:AlternateContent>
    </p:spTree>
    <p:extLst>
      <p:ext uri="{BB962C8B-B14F-4D97-AF65-F5344CB8AC3E}">
        <p14:creationId xmlns:p14="http://schemas.microsoft.com/office/powerpoint/2010/main" val="352440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Grant Funded Staff</a:t>
            </a:r>
            <a:endParaRPr lang="en-US" dirty="0"/>
          </a:p>
        </p:txBody>
      </p:sp>
      <p:sp>
        <p:nvSpPr>
          <p:cNvPr id="3" name="Content Placeholder 2"/>
          <p:cNvSpPr>
            <a:spLocks noGrp="1"/>
          </p:cNvSpPr>
          <p:nvPr>
            <p:ph idx="1"/>
          </p:nvPr>
        </p:nvSpPr>
        <p:spPr/>
        <p:txBody>
          <a:bodyPr/>
          <a:lstStyle/>
          <a:p>
            <a:r>
              <a:rPr lang="en-US" sz="2400" dirty="0"/>
              <a:t>This type is to notify DCJS of a change in grant funded staff</a:t>
            </a:r>
          </a:p>
          <a:p>
            <a:r>
              <a:rPr lang="en-US" sz="2400" dirty="0" smtClean="0"/>
              <a:t>General information process is the same for all amendments</a:t>
            </a:r>
          </a:p>
          <a:p>
            <a:r>
              <a:rPr lang="en-US" sz="2400" dirty="0" smtClean="0"/>
              <a:t>After general information is complete click on ‘Program Update’</a:t>
            </a:r>
            <a:endParaRPr lang="en-US" sz="2400" dirty="0"/>
          </a:p>
        </p:txBody>
      </p:sp>
      <p:pic>
        <p:nvPicPr>
          <p:cNvPr id="4" name="Picture 3"/>
          <p:cNvPicPr>
            <a:picLocks noChangeAspect="1"/>
          </p:cNvPicPr>
          <p:nvPr/>
        </p:nvPicPr>
        <p:blipFill>
          <a:blip r:embed="rId3"/>
          <a:stretch>
            <a:fillRect/>
          </a:stretch>
        </p:blipFill>
        <p:spPr>
          <a:xfrm>
            <a:off x="756897" y="3322241"/>
            <a:ext cx="7630206" cy="1888240"/>
          </a:xfrm>
          <a:prstGeom prst="rect">
            <a:avLst/>
          </a:prstGeom>
          <a:ln>
            <a:solidFill>
              <a:schemeClr val="accent1"/>
            </a:solidFill>
          </a:ln>
        </p:spPr>
      </p:pic>
      <p:sp>
        <p:nvSpPr>
          <p:cNvPr id="5" name="Right Arrow 4"/>
          <p:cNvSpPr/>
          <p:nvPr/>
        </p:nvSpPr>
        <p:spPr>
          <a:xfrm rot="10800000">
            <a:off x="2094509" y="4771505"/>
            <a:ext cx="515688" cy="281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773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Grant Funded </a:t>
            </a:r>
            <a:r>
              <a:rPr lang="en-US" dirty="0" smtClean="0"/>
              <a:t>Staff </a:t>
            </a:r>
            <a:r>
              <a:rPr lang="en-US" sz="2800" i="1" dirty="0" smtClean="0"/>
              <a:t>(continued)</a:t>
            </a:r>
            <a:endParaRPr lang="en-US" i="1" dirty="0"/>
          </a:p>
        </p:txBody>
      </p:sp>
      <p:pic>
        <p:nvPicPr>
          <p:cNvPr id="5" name="Picture 4"/>
          <p:cNvPicPr>
            <a:picLocks noChangeAspect="1"/>
          </p:cNvPicPr>
          <p:nvPr/>
        </p:nvPicPr>
        <p:blipFill rotWithShape="1">
          <a:blip r:embed="rId3"/>
          <a:srcRect r="26624"/>
          <a:stretch/>
        </p:blipFill>
        <p:spPr>
          <a:xfrm>
            <a:off x="3465917" y="2315183"/>
            <a:ext cx="5318951" cy="3560676"/>
          </a:xfrm>
          <a:prstGeom prst="rect">
            <a:avLst/>
          </a:prstGeom>
          <a:ln>
            <a:solidFill>
              <a:schemeClr val="accent1"/>
            </a:solidFill>
          </a:ln>
        </p:spPr>
      </p:pic>
      <p:sp>
        <p:nvSpPr>
          <p:cNvPr id="3" name="Content Placeholder 2"/>
          <p:cNvSpPr>
            <a:spLocks noGrp="1"/>
          </p:cNvSpPr>
          <p:nvPr>
            <p:ph idx="1"/>
          </p:nvPr>
        </p:nvSpPr>
        <p:spPr>
          <a:xfrm>
            <a:off x="457200" y="1597981"/>
            <a:ext cx="8229600" cy="2076244"/>
          </a:xfrm>
        </p:spPr>
        <p:txBody>
          <a:bodyPr/>
          <a:lstStyle/>
          <a:p>
            <a:r>
              <a:rPr lang="en-US" dirty="0" smtClean="0"/>
              <a:t>Notify DCJS within 30 days of personnel changes</a:t>
            </a:r>
          </a:p>
          <a:p>
            <a:r>
              <a:rPr lang="en-US" dirty="0" smtClean="0"/>
              <a:t>Four sections:</a:t>
            </a:r>
          </a:p>
          <a:p>
            <a:pPr lvl="1"/>
            <a:r>
              <a:rPr lang="en-US" sz="2000" dirty="0"/>
              <a:t>Staff Leaving Program</a:t>
            </a:r>
          </a:p>
          <a:p>
            <a:pPr lvl="1"/>
            <a:r>
              <a:rPr lang="en-US" sz="2000" dirty="0"/>
              <a:t>New Staff/Official</a:t>
            </a:r>
          </a:p>
          <a:p>
            <a:pPr lvl="1"/>
            <a:r>
              <a:rPr lang="en-US" sz="2000" dirty="0"/>
              <a:t>Extended Leave</a:t>
            </a:r>
          </a:p>
          <a:p>
            <a:pPr lvl="1"/>
            <a:r>
              <a:rPr lang="en-US" sz="2000" dirty="0"/>
              <a:t>Attachments</a:t>
            </a:r>
          </a:p>
          <a:p>
            <a:pPr marL="0" indent="0">
              <a:buNone/>
            </a:pPr>
            <a:endParaRPr lang="en-US" dirty="0" smtClean="0"/>
          </a:p>
        </p:txBody>
      </p:sp>
    </p:spTree>
    <p:extLst>
      <p:ext uri="{BB962C8B-B14F-4D97-AF65-F5344CB8AC3E}">
        <p14:creationId xmlns:p14="http://schemas.microsoft.com/office/powerpoint/2010/main" val="1183556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Change Grant Funded Staff </a:t>
            </a:r>
            <a:r>
              <a:rPr lang="en-US" sz="2800" i="1" dirty="0"/>
              <a:t>(continued)</a:t>
            </a:r>
            <a:endParaRPr lang="en-US" i="1" dirty="0"/>
          </a:p>
        </p:txBody>
      </p:sp>
      <p:sp>
        <p:nvSpPr>
          <p:cNvPr id="5" name="Content Placeholder 4"/>
          <p:cNvSpPr>
            <a:spLocks noGrp="1"/>
          </p:cNvSpPr>
          <p:nvPr>
            <p:ph sz="half" idx="1"/>
          </p:nvPr>
        </p:nvSpPr>
        <p:spPr>
          <a:xfrm>
            <a:off x="452761" y="1597981"/>
            <a:ext cx="3821065" cy="4578982"/>
          </a:xfrm>
        </p:spPr>
        <p:txBody>
          <a:bodyPr/>
          <a:lstStyle/>
          <a:p>
            <a:r>
              <a:rPr lang="en-US" dirty="0" smtClean="0"/>
              <a:t>Staff Leaving Program</a:t>
            </a:r>
          </a:p>
          <a:p>
            <a:pPr lvl="1"/>
            <a:r>
              <a:rPr lang="en-US" dirty="0" smtClean="0"/>
              <a:t>If a staff member is leaving, please remove them from the contact list on the general form of the grant</a:t>
            </a:r>
            <a:endParaRPr lang="en-US" dirty="0"/>
          </a:p>
        </p:txBody>
      </p:sp>
      <p:sp>
        <p:nvSpPr>
          <p:cNvPr id="6" name="Content Placeholder 5"/>
          <p:cNvSpPr>
            <a:spLocks noGrp="1"/>
          </p:cNvSpPr>
          <p:nvPr>
            <p:ph sz="half" idx="2"/>
          </p:nvPr>
        </p:nvSpPr>
        <p:spPr>
          <a:xfrm>
            <a:off x="4629150" y="1597981"/>
            <a:ext cx="3630268" cy="4578982"/>
          </a:xfrm>
        </p:spPr>
        <p:txBody>
          <a:bodyPr/>
          <a:lstStyle/>
          <a:p>
            <a:r>
              <a:rPr lang="en-US" dirty="0" smtClean="0"/>
              <a:t>New Staff</a:t>
            </a:r>
          </a:p>
          <a:p>
            <a:pPr lvl="1"/>
            <a:r>
              <a:rPr lang="en-US" dirty="0" smtClean="0"/>
              <a:t>Enter information for new staff</a:t>
            </a:r>
          </a:p>
          <a:p>
            <a:pPr marL="0" indent="0">
              <a:buNone/>
            </a:pPr>
            <a:r>
              <a:rPr lang="en-US" dirty="0" smtClean="0"/>
              <a:t>	</a:t>
            </a:r>
            <a:endParaRPr lang="en-US" dirty="0"/>
          </a:p>
        </p:txBody>
      </p:sp>
      <p:pic>
        <p:nvPicPr>
          <p:cNvPr id="8" name="Picture 7"/>
          <p:cNvPicPr>
            <a:picLocks noChangeAspect="1"/>
          </p:cNvPicPr>
          <p:nvPr/>
        </p:nvPicPr>
        <p:blipFill>
          <a:blip r:embed="rId3"/>
          <a:stretch>
            <a:fillRect/>
          </a:stretch>
        </p:blipFill>
        <p:spPr>
          <a:xfrm>
            <a:off x="338462" y="3887472"/>
            <a:ext cx="4029075" cy="1724025"/>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4481836" y="2749234"/>
            <a:ext cx="4429125" cy="4000500"/>
          </a:xfrm>
          <a:prstGeom prst="rect">
            <a:avLst/>
          </a:prstGeom>
          <a:ln>
            <a:solidFill>
              <a:schemeClr val="accent1"/>
            </a:solidFill>
          </a:ln>
        </p:spPr>
      </p:pic>
    </p:spTree>
    <p:extLst>
      <p:ext uri="{BB962C8B-B14F-4D97-AF65-F5344CB8AC3E}">
        <p14:creationId xmlns:p14="http://schemas.microsoft.com/office/powerpoint/2010/main" val="1638976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Grant Funded Staff </a:t>
            </a:r>
            <a:r>
              <a:rPr lang="en-US" sz="2800" i="1" dirty="0"/>
              <a:t>(continued)</a:t>
            </a:r>
            <a:endParaRPr lang="en-US" i="1" dirty="0"/>
          </a:p>
        </p:txBody>
      </p:sp>
      <p:sp>
        <p:nvSpPr>
          <p:cNvPr id="3" name="Content Placeholder 2"/>
          <p:cNvSpPr>
            <a:spLocks noGrp="1"/>
          </p:cNvSpPr>
          <p:nvPr>
            <p:ph sz="half" idx="1"/>
          </p:nvPr>
        </p:nvSpPr>
        <p:spPr>
          <a:xfrm>
            <a:off x="452761" y="1597981"/>
            <a:ext cx="3365629" cy="4578982"/>
          </a:xfrm>
        </p:spPr>
        <p:txBody>
          <a:bodyPr/>
          <a:lstStyle/>
          <a:p>
            <a:r>
              <a:rPr lang="en-US" dirty="0" smtClean="0"/>
              <a:t>Extended Leave</a:t>
            </a:r>
          </a:p>
          <a:p>
            <a:pPr lvl="1"/>
            <a:r>
              <a:rPr lang="en-US" dirty="0" smtClean="0"/>
              <a:t>If the leave is longer than 30 days</a:t>
            </a:r>
          </a:p>
          <a:p>
            <a:pPr lvl="1"/>
            <a:r>
              <a:rPr lang="en-US" dirty="0" smtClean="0"/>
              <a:t>Enter information for staff going out on leave</a:t>
            </a:r>
          </a:p>
          <a:p>
            <a:pPr lvl="1"/>
            <a:r>
              <a:rPr lang="en-US" dirty="0" smtClean="0"/>
              <a:t>Enter information if staff is providing coverage</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3818391" y="1407542"/>
            <a:ext cx="4869981" cy="4769421"/>
          </a:xfrm>
          <a:prstGeom prst="rect">
            <a:avLst/>
          </a:prstGeom>
          <a:ln>
            <a:solidFill>
              <a:schemeClr val="accent1"/>
            </a:solidFill>
          </a:ln>
        </p:spPr>
      </p:pic>
    </p:spTree>
    <p:extLst>
      <p:ext uri="{BB962C8B-B14F-4D97-AF65-F5344CB8AC3E}">
        <p14:creationId xmlns:p14="http://schemas.microsoft.com/office/powerpoint/2010/main" val="1405799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Grant Funded Staff </a:t>
            </a:r>
            <a:r>
              <a:rPr lang="en-US" sz="2800" i="1" dirty="0"/>
              <a:t>(continued)</a:t>
            </a:r>
            <a:endParaRPr lang="en-US" i="1" dirty="0"/>
          </a:p>
        </p:txBody>
      </p:sp>
      <p:sp>
        <p:nvSpPr>
          <p:cNvPr id="3" name="Content Placeholder 2"/>
          <p:cNvSpPr>
            <a:spLocks noGrp="1"/>
          </p:cNvSpPr>
          <p:nvPr>
            <p:ph sz="half" idx="1"/>
          </p:nvPr>
        </p:nvSpPr>
        <p:spPr>
          <a:xfrm>
            <a:off x="452761" y="1597981"/>
            <a:ext cx="8234039" cy="4578982"/>
          </a:xfrm>
        </p:spPr>
        <p:txBody>
          <a:bodyPr/>
          <a:lstStyle/>
          <a:p>
            <a:r>
              <a:rPr lang="en-US" sz="2400" dirty="0" smtClean="0"/>
              <a:t>Change name in all sections</a:t>
            </a:r>
          </a:p>
          <a:p>
            <a:r>
              <a:rPr lang="en-US" sz="2400" dirty="0" smtClean="0"/>
              <a:t>Revise salary, if applicable, not to exceed total awarded amount</a:t>
            </a:r>
            <a:endParaRPr lang="en-US" sz="2400" dirty="0"/>
          </a:p>
        </p:txBody>
      </p:sp>
      <p:sp>
        <p:nvSpPr>
          <p:cNvPr id="4" name="Content Placeholder 3"/>
          <p:cNvSpPr>
            <a:spLocks noGrp="1"/>
          </p:cNvSpPr>
          <p:nvPr>
            <p:ph sz="half" idx="2"/>
          </p:nvPr>
        </p:nvSpPr>
        <p:spPr>
          <a:xfrm>
            <a:off x="4514849" y="1597981"/>
            <a:ext cx="4318907" cy="4578982"/>
          </a:xfrm>
        </p:spPr>
        <p:txBody>
          <a:bodyPr/>
          <a:lstStyle/>
          <a:p>
            <a:r>
              <a:rPr lang="en-US" sz="2400" dirty="0" smtClean="0"/>
              <a:t>Include date of DCJS certification</a:t>
            </a:r>
            <a:endParaRPr lang="en-US" sz="2400" dirty="0"/>
          </a:p>
        </p:txBody>
      </p:sp>
      <p:pic>
        <p:nvPicPr>
          <p:cNvPr id="5" name="Picture 4"/>
          <p:cNvPicPr>
            <a:picLocks noChangeAspect="1"/>
          </p:cNvPicPr>
          <p:nvPr/>
        </p:nvPicPr>
        <p:blipFill rotWithShape="1">
          <a:blip r:embed="rId3"/>
          <a:srcRect t="5932" b="42798"/>
          <a:stretch/>
        </p:blipFill>
        <p:spPr>
          <a:xfrm>
            <a:off x="223837" y="2444762"/>
            <a:ext cx="7723003" cy="1713155"/>
          </a:xfrm>
          <a:prstGeom prst="rect">
            <a:avLst/>
          </a:prstGeom>
          <a:ln>
            <a:solidFill>
              <a:schemeClr val="accent1"/>
            </a:solidFill>
          </a:ln>
        </p:spPr>
      </p:pic>
      <p:pic>
        <p:nvPicPr>
          <p:cNvPr id="6" name="Picture 5"/>
          <p:cNvPicPr>
            <a:picLocks noChangeAspect="1"/>
          </p:cNvPicPr>
          <p:nvPr/>
        </p:nvPicPr>
        <p:blipFill rotWithShape="1">
          <a:blip r:embed="rId4"/>
          <a:srcRect t="7050" b="39970"/>
          <a:stretch/>
        </p:blipFill>
        <p:spPr>
          <a:xfrm>
            <a:off x="977113" y="4253137"/>
            <a:ext cx="7723003" cy="1839198"/>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244826" y="3576137"/>
              <a:ext cx="228600" cy="16920"/>
            </p14:xfrm>
          </p:contentPart>
        </mc:Choice>
        <mc:Fallback xmlns="">
          <p:pic>
            <p:nvPicPr>
              <p:cNvPr id="20" name="Ink 19"/>
              <p:cNvPicPr/>
              <p:nvPr/>
            </p:nvPicPr>
            <p:blipFill>
              <a:blip r:embed="rId6"/>
              <a:stretch>
                <a:fillRect/>
              </a:stretch>
            </p:blipFill>
            <p:spPr>
              <a:xfrm>
                <a:off x="196946" y="3480017"/>
                <a:ext cx="324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p14:cNvContentPartPr/>
              <p14:nvPr/>
            </p14:nvContentPartPr>
            <p14:xfrm>
              <a:off x="1077506" y="5421137"/>
              <a:ext cx="196560" cy="360"/>
            </p14:xfrm>
          </p:contentPart>
        </mc:Choice>
        <mc:Fallback xmlns="">
          <p:pic>
            <p:nvPicPr>
              <p:cNvPr id="21" name="Ink 20"/>
              <p:cNvPicPr/>
              <p:nvPr/>
            </p:nvPicPr>
            <p:blipFill>
              <a:blip r:embed="rId8"/>
              <a:stretch>
                <a:fillRect/>
              </a:stretch>
            </p:blipFill>
            <p:spPr>
              <a:xfrm>
                <a:off x="1029626" y="5325017"/>
                <a:ext cx="292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p14:cNvContentPartPr/>
              <p14:nvPr/>
            </p14:nvContentPartPr>
            <p14:xfrm>
              <a:off x="6106706" y="5371097"/>
              <a:ext cx="310320" cy="17640"/>
            </p14:xfrm>
          </p:contentPart>
        </mc:Choice>
        <mc:Fallback xmlns="">
          <p:pic>
            <p:nvPicPr>
              <p:cNvPr id="22" name="Ink 21"/>
              <p:cNvPicPr/>
              <p:nvPr/>
            </p:nvPicPr>
            <p:blipFill>
              <a:blip r:embed="rId10"/>
              <a:stretch>
                <a:fillRect/>
              </a:stretch>
            </p:blipFill>
            <p:spPr>
              <a:xfrm>
                <a:off x="6058826" y="5274977"/>
                <a:ext cx="406440" cy="209880"/>
              </a:xfrm>
              <a:prstGeom prst="rect">
                <a:avLst/>
              </a:prstGeom>
            </p:spPr>
          </p:pic>
        </mc:Fallback>
      </mc:AlternateContent>
    </p:spTree>
    <p:extLst>
      <p:ext uri="{BB962C8B-B14F-4D97-AF65-F5344CB8AC3E}">
        <p14:creationId xmlns:p14="http://schemas.microsoft.com/office/powerpoint/2010/main" val="579859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Authorized Official</a:t>
            </a:r>
            <a:endParaRPr lang="en-US" dirty="0"/>
          </a:p>
        </p:txBody>
      </p:sp>
      <p:sp>
        <p:nvSpPr>
          <p:cNvPr id="3" name="Content Placeholder 2"/>
          <p:cNvSpPr>
            <a:spLocks noGrp="1"/>
          </p:cNvSpPr>
          <p:nvPr>
            <p:ph idx="1"/>
          </p:nvPr>
        </p:nvSpPr>
        <p:spPr>
          <a:xfrm>
            <a:off x="457200" y="1597981"/>
            <a:ext cx="8050696" cy="4578982"/>
          </a:xfrm>
        </p:spPr>
        <p:txBody>
          <a:bodyPr/>
          <a:lstStyle/>
          <a:p>
            <a:r>
              <a:rPr lang="en-US" sz="2400" dirty="0"/>
              <a:t>This type is to notify DCJS of a change </a:t>
            </a:r>
            <a:r>
              <a:rPr lang="en-US" sz="2400" dirty="0" smtClean="0"/>
              <a:t>in Project Director, Project Administrator, or Finance Officer </a:t>
            </a:r>
          </a:p>
          <a:p>
            <a:r>
              <a:rPr lang="en-US" sz="2400" dirty="0" smtClean="0"/>
              <a:t>Required to notify DCJS within 30 days of the change</a:t>
            </a:r>
            <a:endParaRPr lang="en-US" sz="2400" dirty="0"/>
          </a:p>
          <a:p>
            <a:r>
              <a:rPr lang="en-US" sz="2400" dirty="0" smtClean="0"/>
              <a:t>After </a:t>
            </a:r>
            <a:r>
              <a:rPr lang="en-US" sz="2400" dirty="0"/>
              <a:t>general information is complete click on </a:t>
            </a:r>
            <a:r>
              <a:rPr lang="en-US" sz="2400" dirty="0" smtClean="0"/>
              <a:t>‘Change in Authorized Official Attachment’</a:t>
            </a:r>
            <a:endParaRPr lang="en-US" dirty="0"/>
          </a:p>
          <a:p>
            <a:endParaRPr lang="en-US" dirty="0"/>
          </a:p>
        </p:txBody>
      </p:sp>
      <p:pic>
        <p:nvPicPr>
          <p:cNvPr id="4" name="Picture 3"/>
          <p:cNvPicPr>
            <a:picLocks noChangeAspect="1"/>
          </p:cNvPicPr>
          <p:nvPr/>
        </p:nvPicPr>
        <p:blipFill>
          <a:blip r:embed="rId3"/>
          <a:stretch>
            <a:fillRect/>
          </a:stretch>
        </p:blipFill>
        <p:spPr>
          <a:xfrm>
            <a:off x="1311635" y="3748324"/>
            <a:ext cx="6520729" cy="2244423"/>
          </a:xfrm>
          <a:prstGeom prst="rect">
            <a:avLst/>
          </a:prstGeom>
          <a:ln>
            <a:solidFill>
              <a:schemeClr val="accent1"/>
            </a:solidFill>
          </a:ln>
        </p:spPr>
      </p:pic>
      <p:sp>
        <p:nvSpPr>
          <p:cNvPr id="5" name="Right Arrow 4"/>
          <p:cNvSpPr/>
          <p:nvPr/>
        </p:nvSpPr>
        <p:spPr>
          <a:xfrm rot="10800000">
            <a:off x="3815901" y="5454773"/>
            <a:ext cx="547922" cy="285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776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Authorized Official </a:t>
            </a:r>
            <a:r>
              <a:rPr lang="en-US" sz="2800" i="1" dirty="0"/>
              <a:t>(continued)</a:t>
            </a:r>
          </a:p>
        </p:txBody>
      </p:sp>
      <p:sp>
        <p:nvSpPr>
          <p:cNvPr id="6" name="Content Placeholder 5"/>
          <p:cNvSpPr>
            <a:spLocks noGrp="1"/>
          </p:cNvSpPr>
          <p:nvPr>
            <p:ph sz="half" idx="1"/>
          </p:nvPr>
        </p:nvSpPr>
        <p:spPr>
          <a:xfrm>
            <a:off x="452761" y="1963444"/>
            <a:ext cx="4062089" cy="3389952"/>
          </a:xfrm>
        </p:spPr>
        <p:txBody>
          <a:bodyPr/>
          <a:lstStyle/>
          <a:p>
            <a:r>
              <a:rPr lang="en-US" sz="2400" dirty="0" smtClean="0"/>
              <a:t>Program Update Form is located on the DCJS website </a:t>
            </a:r>
            <a:r>
              <a:rPr lang="en-US" sz="2400" dirty="0" smtClean="0">
                <a:hlinkClick r:id="rId3"/>
              </a:rPr>
              <a:t>here</a:t>
            </a:r>
            <a:endParaRPr lang="en-US" sz="2400" dirty="0" smtClean="0"/>
          </a:p>
          <a:p>
            <a:r>
              <a:rPr lang="en-US" sz="2400" dirty="0" smtClean="0"/>
              <a:t>Should be signed by the Project Administrator</a:t>
            </a:r>
          </a:p>
          <a:p>
            <a:r>
              <a:rPr lang="en-US" sz="2400" dirty="0" smtClean="0"/>
              <a:t>Upload as an attachment under ‘Contract Amendment-Change in Authorized Official’</a:t>
            </a:r>
            <a:endParaRPr lang="en-US" sz="2400"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30483" y="1270466"/>
            <a:ext cx="3956318" cy="5119943"/>
          </a:xfrm>
          <a:ln>
            <a:solidFill>
              <a:schemeClr val="tx1"/>
            </a:solidFill>
          </a:ln>
        </p:spPr>
      </p:pic>
    </p:spTree>
    <p:extLst>
      <p:ext uri="{BB962C8B-B14F-4D97-AF65-F5344CB8AC3E}">
        <p14:creationId xmlns:p14="http://schemas.microsoft.com/office/powerpoint/2010/main" val="274787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Authorized </a:t>
            </a:r>
            <a:r>
              <a:rPr lang="en-US" dirty="0" smtClean="0"/>
              <a:t>Official </a:t>
            </a:r>
            <a:r>
              <a:rPr lang="en-US" sz="2800" i="1" dirty="0" smtClean="0"/>
              <a:t>(continued)</a:t>
            </a:r>
            <a:endParaRPr lang="en-US" i="1" dirty="0"/>
          </a:p>
        </p:txBody>
      </p:sp>
      <p:sp>
        <p:nvSpPr>
          <p:cNvPr id="3" name="Content Placeholder 2"/>
          <p:cNvSpPr>
            <a:spLocks noGrp="1"/>
          </p:cNvSpPr>
          <p:nvPr>
            <p:ph idx="1"/>
          </p:nvPr>
        </p:nvSpPr>
        <p:spPr/>
        <p:txBody>
          <a:bodyPr/>
          <a:lstStyle/>
          <a:p>
            <a:r>
              <a:rPr lang="en-US" sz="2400" dirty="0" smtClean="0"/>
              <a:t>Click ‘Add New Attachment’</a:t>
            </a:r>
          </a:p>
          <a:p>
            <a:r>
              <a:rPr lang="en-US" sz="2400" dirty="0" smtClean="0"/>
              <a:t>Upload completed Program Update Form signed by the Project Administrator</a:t>
            </a:r>
          </a:p>
          <a:p>
            <a:r>
              <a:rPr lang="en-US" sz="2400" dirty="0" smtClean="0"/>
              <a:t>Description should briefly explain the change</a:t>
            </a:r>
          </a:p>
          <a:p>
            <a:r>
              <a:rPr lang="en-US" sz="2400" dirty="0" smtClean="0"/>
              <a:t>Click ‘Save Form’</a:t>
            </a:r>
          </a:p>
          <a:p>
            <a:r>
              <a:rPr lang="en-US" sz="2400" dirty="0" smtClean="0"/>
              <a:t>Mark as Complete</a:t>
            </a:r>
          </a:p>
          <a:p>
            <a:r>
              <a:rPr lang="en-US" sz="2400" dirty="0" smtClean="0"/>
              <a:t>Submit Amendment</a:t>
            </a:r>
          </a:p>
          <a:p>
            <a:endParaRPr lang="en-US" dirty="0"/>
          </a:p>
        </p:txBody>
      </p:sp>
      <p:pic>
        <p:nvPicPr>
          <p:cNvPr id="4" name="Picture 3"/>
          <p:cNvPicPr>
            <a:picLocks noChangeAspect="1"/>
          </p:cNvPicPr>
          <p:nvPr/>
        </p:nvPicPr>
        <p:blipFill rotWithShape="1">
          <a:blip r:embed="rId3"/>
          <a:srcRect r="11820"/>
          <a:stretch/>
        </p:blipFill>
        <p:spPr>
          <a:xfrm>
            <a:off x="3225340" y="3251463"/>
            <a:ext cx="5461460" cy="2565516"/>
          </a:xfrm>
          <a:prstGeom prst="rect">
            <a:avLst/>
          </a:prstGeom>
          <a:ln>
            <a:solidFill>
              <a:schemeClr val="accent1"/>
            </a:solidFill>
          </a:ln>
        </p:spPr>
      </p:pic>
    </p:spTree>
    <p:extLst>
      <p:ext uri="{BB962C8B-B14F-4D97-AF65-F5344CB8AC3E}">
        <p14:creationId xmlns:p14="http://schemas.microsoft.com/office/powerpoint/2010/main" val="3765237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Package</a:t>
            </a:r>
            <a:endParaRPr lang="en-US" dirty="0"/>
          </a:p>
        </p:txBody>
      </p:sp>
      <p:sp>
        <p:nvSpPr>
          <p:cNvPr id="3" name="Content Placeholder 2"/>
          <p:cNvSpPr>
            <a:spLocks noGrp="1"/>
          </p:cNvSpPr>
          <p:nvPr>
            <p:ph idx="1"/>
          </p:nvPr>
        </p:nvSpPr>
        <p:spPr/>
        <p:txBody>
          <a:bodyPr/>
          <a:lstStyle/>
          <a:p>
            <a:r>
              <a:rPr lang="en-US" sz="2400" dirty="0" smtClean="0"/>
              <a:t>Acceptance of the grant award constitutes its agreement that the grantee assumes full responsibility for the management of all aspects of the grant and the activities funded by the grant. </a:t>
            </a:r>
          </a:p>
          <a:p>
            <a:r>
              <a:rPr lang="en-US" sz="2400" dirty="0" smtClean="0"/>
              <a:t>By signing the Statement of Grant Award/Acceptance, the grantee agrees to comply with all 23 requirements.</a:t>
            </a:r>
          </a:p>
          <a:p>
            <a:r>
              <a:rPr lang="en-US" sz="2400" dirty="0" smtClean="0"/>
              <a:t>It includes: </a:t>
            </a:r>
          </a:p>
          <a:p>
            <a:pPr lvl="1"/>
            <a:r>
              <a:rPr lang="en-US" sz="2000" dirty="0" smtClean="0"/>
              <a:t>The Award Letter</a:t>
            </a:r>
          </a:p>
          <a:p>
            <a:pPr lvl="1"/>
            <a:r>
              <a:rPr lang="en-US" sz="2000" dirty="0" smtClean="0"/>
              <a:t>Statement of Grant Award (SOGA)</a:t>
            </a:r>
          </a:p>
          <a:p>
            <a:pPr lvl="1"/>
            <a:r>
              <a:rPr lang="en-US" sz="2000" dirty="0" smtClean="0"/>
              <a:t>Special Conditions</a:t>
            </a:r>
          </a:p>
          <a:p>
            <a:pPr lvl="1"/>
            <a:r>
              <a:rPr lang="en-US" sz="2000" dirty="0" smtClean="0"/>
              <a:t>Reporting Requirements (found </a:t>
            </a:r>
            <a:r>
              <a:rPr lang="en-US" sz="2000" dirty="0" smtClean="0">
                <a:hlinkClick r:id="rId3"/>
              </a:rPr>
              <a:t>here</a:t>
            </a:r>
            <a:r>
              <a:rPr lang="en-US" sz="2000" dirty="0" smtClean="0"/>
              <a:t>)</a:t>
            </a:r>
          </a:p>
          <a:p>
            <a:pPr lvl="1"/>
            <a:r>
              <a:rPr lang="en-US" sz="2000" dirty="0" smtClean="0"/>
              <a:t>Reporting Schedule</a:t>
            </a:r>
            <a:endParaRPr lang="en-US" sz="2000" dirty="0"/>
          </a:p>
        </p:txBody>
      </p:sp>
    </p:spTree>
    <p:extLst>
      <p:ext uri="{BB962C8B-B14F-4D97-AF65-F5344CB8AC3E}">
        <p14:creationId xmlns:p14="http://schemas.microsoft.com/office/powerpoint/2010/main" val="2971336945"/>
      </p:ext>
    </p:extLst>
  </p:cSld>
  <p:clrMapOvr>
    <a:masterClrMapping/>
  </p:clrMapOvr>
  <mc:AlternateContent xmlns:mc="http://schemas.openxmlformats.org/markup-compatibility/2006" xmlns:p14="http://schemas.microsoft.com/office/powerpoint/2010/main">
    <mc:Choice Requires="p14">
      <p:transition spd="slow" p14:dur="2000" advTm="35483"/>
    </mc:Choice>
    <mc:Fallback xmlns="">
      <p:transition spd="slow" advTm="35483"/>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Extensions</a:t>
            </a:r>
            <a:endParaRPr lang="en-US" dirty="0"/>
          </a:p>
        </p:txBody>
      </p:sp>
      <p:sp>
        <p:nvSpPr>
          <p:cNvPr id="3" name="Content Placeholder 2"/>
          <p:cNvSpPr>
            <a:spLocks noGrp="1"/>
          </p:cNvSpPr>
          <p:nvPr>
            <p:ph sz="half" idx="1"/>
          </p:nvPr>
        </p:nvSpPr>
        <p:spPr/>
        <p:txBody>
          <a:bodyPr/>
          <a:lstStyle/>
          <a:p>
            <a:pPr marL="0" indent="0">
              <a:buNone/>
            </a:pPr>
            <a:r>
              <a:rPr lang="en-US" dirty="0" smtClean="0"/>
              <a:t>				</a:t>
            </a:r>
            <a:r>
              <a:rPr lang="en-US" dirty="0"/>
              <a:t>	</a:t>
            </a:r>
            <a:r>
              <a:rPr lang="en-US" dirty="0" smtClean="0"/>
              <a:t>				</a:t>
            </a:r>
            <a:endParaRPr lang="en-US" dirty="0"/>
          </a:p>
        </p:txBody>
      </p:sp>
      <p:sp>
        <p:nvSpPr>
          <p:cNvPr id="8" name="Content Placeholder 7"/>
          <p:cNvSpPr>
            <a:spLocks noGrp="1"/>
          </p:cNvSpPr>
          <p:nvPr>
            <p:ph sz="half" idx="2"/>
          </p:nvPr>
        </p:nvSpPr>
        <p:spPr>
          <a:xfrm>
            <a:off x="5176946" y="1597981"/>
            <a:ext cx="3523170" cy="4578982"/>
          </a:xfrm>
        </p:spPr>
        <p:txBody>
          <a:bodyPr/>
          <a:lstStyle/>
          <a:p>
            <a:r>
              <a:rPr lang="en-US" sz="2000" dirty="0"/>
              <a:t>Choose </a:t>
            </a:r>
            <a:r>
              <a:rPr lang="en-US" sz="2000" dirty="0" smtClean="0"/>
              <a:t>Reporting Extensions</a:t>
            </a:r>
          </a:p>
          <a:p>
            <a:r>
              <a:rPr lang="en-US" sz="2000" dirty="0" smtClean="0"/>
              <a:t>Complete the form</a:t>
            </a:r>
          </a:p>
          <a:p>
            <a:r>
              <a:rPr lang="en-US" sz="2000" dirty="0" smtClean="0"/>
              <a:t>Save Form</a:t>
            </a:r>
          </a:p>
          <a:p>
            <a:r>
              <a:rPr lang="en-US" sz="2000" dirty="0" smtClean="0"/>
              <a:t>Mark as complete</a:t>
            </a:r>
          </a:p>
          <a:p>
            <a:r>
              <a:rPr lang="en-US" sz="2000" dirty="0" smtClean="0"/>
              <a:t>Submit Amendment</a:t>
            </a:r>
            <a:endParaRPr lang="en-US" sz="2000" dirty="0"/>
          </a:p>
          <a:p>
            <a:endParaRPr lang="en-US" sz="2400" dirty="0"/>
          </a:p>
        </p:txBody>
      </p:sp>
      <p:pic>
        <p:nvPicPr>
          <p:cNvPr id="5" name="Picture 4"/>
          <p:cNvPicPr>
            <a:picLocks noChangeAspect="1"/>
          </p:cNvPicPr>
          <p:nvPr/>
        </p:nvPicPr>
        <p:blipFill>
          <a:blip r:embed="rId3"/>
          <a:stretch>
            <a:fillRect/>
          </a:stretch>
        </p:blipFill>
        <p:spPr>
          <a:xfrm>
            <a:off x="452761" y="1577831"/>
            <a:ext cx="4638856" cy="1616800"/>
          </a:xfrm>
          <a:prstGeom prst="rect">
            <a:avLst/>
          </a:prstGeom>
          <a:ln>
            <a:solidFill>
              <a:schemeClr val="accent1"/>
            </a:solidFill>
          </a:ln>
        </p:spPr>
      </p:pic>
      <p:pic>
        <p:nvPicPr>
          <p:cNvPr id="6" name="Picture 5"/>
          <p:cNvPicPr>
            <a:picLocks noChangeAspect="1"/>
          </p:cNvPicPr>
          <p:nvPr/>
        </p:nvPicPr>
        <p:blipFill rotWithShape="1">
          <a:blip r:embed="rId4"/>
          <a:srcRect r="32113"/>
          <a:stretch/>
        </p:blipFill>
        <p:spPr>
          <a:xfrm>
            <a:off x="833270" y="3540165"/>
            <a:ext cx="7363159" cy="2519363"/>
          </a:xfrm>
          <a:prstGeom prst="rect">
            <a:avLst/>
          </a:prstGeom>
          <a:ln>
            <a:solidFill>
              <a:schemeClr val="accent1"/>
            </a:solidFill>
          </a:ln>
        </p:spPr>
      </p:pic>
      <p:sp>
        <p:nvSpPr>
          <p:cNvPr id="7" name="Right Arrow 6"/>
          <p:cNvSpPr/>
          <p:nvPr/>
        </p:nvSpPr>
        <p:spPr>
          <a:xfrm rot="10800000">
            <a:off x="1635925" y="2797943"/>
            <a:ext cx="640347" cy="396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199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 of Work Revision</a:t>
            </a:r>
            <a:endParaRPr lang="en-US" dirty="0"/>
          </a:p>
        </p:txBody>
      </p:sp>
      <p:sp>
        <p:nvSpPr>
          <p:cNvPr id="3" name="Content Placeholder 2"/>
          <p:cNvSpPr>
            <a:spLocks noGrp="1"/>
          </p:cNvSpPr>
          <p:nvPr>
            <p:ph sz="half" idx="1"/>
          </p:nvPr>
        </p:nvSpPr>
        <p:spPr>
          <a:xfrm>
            <a:off x="452761" y="1597981"/>
            <a:ext cx="3645891" cy="4578982"/>
          </a:xfrm>
        </p:spPr>
        <p:txBody>
          <a:bodyPr/>
          <a:lstStyle/>
          <a:p>
            <a:r>
              <a:rPr lang="en-US" sz="2000" dirty="0" smtClean="0"/>
              <a:t>Choose ‘Project Scope of Work Revision’</a:t>
            </a:r>
          </a:p>
          <a:p>
            <a:r>
              <a:rPr lang="en-US" sz="2000" dirty="0" smtClean="0"/>
              <a:t>Briefly describe the change you are requesting</a:t>
            </a:r>
          </a:p>
          <a:p>
            <a:r>
              <a:rPr lang="en-US" sz="2000" dirty="0" smtClean="0"/>
              <a:t>Provide a justification for the change.</a:t>
            </a:r>
          </a:p>
          <a:p>
            <a:r>
              <a:rPr lang="en-US" sz="2000" dirty="0" smtClean="0"/>
              <a:t>Indicate if the change will impact another aspect of the grant (e.g., Goals and Objectives)</a:t>
            </a:r>
          </a:p>
          <a:p>
            <a:r>
              <a:rPr lang="en-US" sz="2000" dirty="0" smtClean="0"/>
              <a:t>Save form</a:t>
            </a:r>
          </a:p>
          <a:p>
            <a:r>
              <a:rPr lang="en-US" sz="2000" dirty="0" smtClean="0"/>
              <a:t>Mark as complete</a:t>
            </a:r>
          </a:p>
          <a:p>
            <a:r>
              <a:rPr lang="en-US" sz="2000" dirty="0" smtClean="0"/>
              <a:t>Submit Amendment</a:t>
            </a:r>
            <a:endParaRPr lang="en-US" sz="2000" dirty="0"/>
          </a:p>
        </p:txBody>
      </p:sp>
      <p:pic>
        <p:nvPicPr>
          <p:cNvPr id="4" name="Picture 3"/>
          <p:cNvPicPr>
            <a:picLocks noChangeAspect="1"/>
          </p:cNvPicPr>
          <p:nvPr/>
        </p:nvPicPr>
        <p:blipFill rotWithShape="1">
          <a:blip r:embed="rId3"/>
          <a:srcRect r="31317"/>
          <a:stretch/>
        </p:blipFill>
        <p:spPr>
          <a:xfrm>
            <a:off x="4098652" y="1720156"/>
            <a:ext cx="4876038" cy="1343108"/>
          </a:xfrm>
          <a:prstGeom prst="rect">
            <a:avLst/>
          </a:prstGeom>
          <a:ln>
            <a:solidFill>
              <a:schemeClr val="accent1"/>
            </a:solidFill>
          </a:ln>
        </p:spPr>
      </p:pic>
      <p:pic>
        <p:nvPicPr>
          <p:cNvPr id="5" name="Picture 4"/>
          <p:cNvPicPr>
            <a:picLocks noChangeAspect="1"/>
          </p:cNvPicPr>
          <p:nvPr/>
        </p:nvPicPr>
        <p:blipFill rotWithShape="1">
          <a:blip r:embed="rId4"/>
          <a:srcRect r="12807"/>
          <a:stretch/>
        </p:blipFill>
        <p:spPr>
          <a:xfrm>
            <a:off x="3047238" y="4267313"/>
            <a:ext cx="5927452" cy="1979179"/>
          </a:xfrm>
          <a:prstGeom prst="rect">
            <a:avLst/>
          </a:prstGeom>
          <a:ln>
            <a:solidFill>
              <a:schemeClr val="accent1"/>
            </a:solidFill>
          </a:ln>
        </p:spPr>
      </p:pic>
      <p:sp>
        <p:nvSpPr>
          <p:cNvPr id="7" name="Right Arrow 6"/>
          <p:cNvSpPr/>
          <p:nvPr/>
        </p:nvSpPr>
        <p:spPr>
          <a:xfrm rot="10800000">
            <a:off x="5414981" y="2390297"/>
            <a:ext cx="614709" cy="323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157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Contacting DCJS</a:t>
            </a:r>
            <a:endParaRPr lang="en-US" dirty="0"/>
          </a:p>
        </p:txBody>
      </p:sp>
      <p:sp>
        <p:nvSpPr>
          <p:cNvPr id="3" name="Content Placeholder 2"/>
          <p:cNvSpPr>
            <a:spLocks noGrp="1"/>
          </p:cNvSpPr>
          <p:nvPr>
            <p:ph idx="1"/>
          </p:nvPr>
        </p:nvSpPr>
        <p:spPr>
          <a:xfrm>
            <a:off x="457200" y="1265652"/>
            <a:ext cx="8450317" cy="4677947"/>
          </a:xfrm>
        </p:spPr>
        <p:txBody>
          <a:bodyPr/>
          <a:lstStyle/>
          <a:p>
            <a:r>
              <a:rPr lang="en-US" sz="2000" dirty="0" smtClean="0"/>
              <a:t>Status reports: Grant Monitor</a:t>
            </a:r>
          </a:p>
          <a:p>
            <a:r>
              <a:rPr lang="en-US" sz="2000" dirty="0" smtClean="0"/>
              <a:t>Goals and Objectives: Grant Monitor</a:t>
            </a:r>
          </a:p>
          <a:p>
            <a:r>
              <a:rPr lang="en-US" sz="2000" dirty="0" smtClean="0"/>
              <a:t>Budget Amendment: Grant Monitor</a:t>
            </a:r>
          </a:p>
          <a:p>
            <a:r>
              <a:rPr lang="en-US" sz="2000" dirty="0" smtClean="0"/>
              <a:t>Financial Reporting/Claims: Will Abbott or Mark </a:t>
            </a:r>
            <a:r>
              <a:rPr lang="en-US" sz="2000" dirty="0" err="1" smtClean="0"/>
              <a:t>Fero</a:t>
            </a:r>
            <a:endParaRPr lang="en-US" sz="2000" dirty="0" smtClean="0"/>
          </a:p>
          <a:p>
            <a:r>
              <a:rPr lang="en-US" sz="2000" dirty="0" smtClean="0"/>
              <a:t>Grant Closeout: Andrew Wooldridge or Mark </a:t>
            </a:r>
            <a:r>
              <a:rPr lang="en-US" sz="2000" dirty="0" err="1" smtClean="0"/>
              <a:t>Fero</a:t>
            </a:r>
            <a:endParaRPr lang="en-US" sz="2000" dirty="0" smtClean="0"/>
          </a:p>
          <a:p>
            <a:r>
              <a:rPr lang="en-US" sz="2000" dirty="0" smtClean="0"/>
              <a:t>OGMS technical support: </a:t>
            </a:r>
            <a:r>
              <a:rPr lang="en-US" sz="2000" dirty="0" smtClean="0">
                <a:hlinkClick r:id="rId3"/>
              </a:rPr>
              <a:t>ogmssupport@dcjs.virginia.gov</a:t>
            </a:r>
            <a:endParaRPr lang="en-US" sz="2000" dirty="0"/>
          </a:p>
          <a:p>
            <a:endParaRPr lang="en-US" sz="2000" dirty="0" smtClean="0"/>
          </a:p>
          <a:p>
            <a:pPr marL="0" indent="0">
              <a:buNone/>
            </a:pPr>
            <a:r>
              <a:rPr lang="en-US" sz="2000" dirty="0"/>
              <a:t>For financial questions, </a:t>
            </a:r>
            <a:r>
              <a:rPr lang="en-US" sz="2000" dirty="0" smtClean="0"/>
              <a:t>contact: </a:t>
            </a:r>
          </a:p>
          <a:p>
            <a:r>
              <a:rPr lang="en-US" sz="2000" dirty="0" smtClean="0"/>
              <a:t>Will Abbott at </a:t>
            </a:r>
            <a:r>
              <a:rPr lang="en-US" sz="2000" dirty="0"/>
              <a:t>(804) </a:t>
            </a:r>
            <a:r>
              <a:rPr lang="en-US" sz="2000" dirty="0" smtClean="0"/>
              <a:t>997-5195 </a:t>
            </a:r>
            <a:r>
              <a:rPr lang="en-US" sz="2000" dirty="0"/>
              <a:t>or </a:t>
            </a:r>
            <a:r>
              <a:rPr lang="en-US" sz="2000" dirty="0" smtClean="0">
                <a:hlinkClick r:id="rId4"/>
              </a:rPr>
              <a:t>will.abbott@dcjs.virginia.gov</a:t>
            </a:r>
            <a:r>
              <a:rPr lang="en-US" sz="2000" dirty="0" smtClean="0"/>
              <a:t>  </a:t>
            </a:r>
          </a:p>
          <a:p>
            <a:r>
              <a:rPr lang="en-US" sz="2000" dirty="0" smtClean="0"/>
              <a:t>Mark </a:t>
            </a:r>
            <a:r>
              <a:rPr lang="en-US" sz="2000" dirty="0" err="1"/>
              <a:t>Fero</a:t>
            </a:r>
            <a:r>
              <a:rPr lang="en-US" sz="2000" dirty="0"/>
              <a:t> at (804) 225-2782 or </a:t>
            </a:r>
            <a:r>
              <a:rPr lang="en-US" sz="2000" dirty="0" smtClean="0">
                <a:hlinkClick r:id="rId5"/>
              </a:rPr>
              <a:t>mark.fero@dcjs.virginia.gov</a:t>
            </a:r>
            <a:r>
              <a:rPr lang="en-US" sz="2000" dirty="0" smtClean="0"/>
              <a:t>.</a:t>
            </a:r>
          </a:p>
          <a:p>
            <a:r>
              <a:rPr lang="en-US" sz="2000" dirty="0" smtClean="0"/>
              <a:t>Andrew Wooldridge at (804) 225-1863 or </a:t>
            </a:r>
            <a:r>
              <a:rPr lang="en-US" sz="2000" dirty="0" smtClean="0">
                <a:hlinkClick r:id="rId6"/>
              </a:rPr>
              <a:t>andrew.wooldridge@dcjs.virginia.gov</a:t>
            </a:r>
            <a:endParaRPr lang="en-US" sz="2000" dirty="0"/>
          </a:p>
          <a:p>
            <a:endParaRPr lang="en-US" sz="2000" dirty="0" smtClean="0"/>
          </a:p>
        </p:txBody>
      </p:sp>
    </p:spTree>
    <p:extLst>
      <p:ext uri="{BB962C8B-B14F-4D97-AF65-F5344CB8AC3E}">
        <p14:creationId xmlns:p14="http://schemas.microsoft.com/office/powerpoint/2010/main" val="108870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Center for School and Campus Safety K-12 Staff</a:t>
            </a:r>
            <a:endParaRPr lang="en-US" dirty="0"/>
          </a:p>
        </p:txBody>
      </p:sp>
      <p:sp>
        <p:nvSpPr>
          <p:cNvPr id="3" name="Content Placeholder 2"/>
          <p:cNvSpPr>
            <a:spLocks noGrp="1"/>
          </p:cNvSpPr>
          <p:nvPr>
            <p:ph idx="1"/>
          </p:nvPr>
        </p:nvSpPr>
        <p:spPr/>
        <p:txBody>
          <a:bodyPr/>
          <a:lstStyle/>
          <a:p>
            <a:pPr>
              <a:spcBef>
                <a:spcPts val="600"/>
              </a:spcBef>
            </a:pPr>
            <a:r>
              <a:rPr lang="en-US" sz="1800" dirty="0"/>
              <a:t>Michelle Miles, SRO/SSO Grant </a:t>
            </a:r>
            <a:r>
              <a:rPr lang="en-US" sz="1800" dirty="0" smtClean="0"/>
              <a:t>Monitor</a:t>
            </a:r>
            <a:endParaRPr lang="en-US" sz="1800" dirty="0"/>
          </a:p>
          <a:p>
            <a:pPr indent="0">
              <a:spcBef>
                <a:spcPts val="600"/>
              </a:spcBef>
              <a:buNone/>
            </a:pPr>
            <a:r>
              <a:rPr lang="en-US" sz="1800" dirty="0"/>
              <a:t>804-225-1846</a:t>
            </a:r>
          </a:p>
          <a:p>
            <a:pPr indent="0">
              <a:spcBef>
                <a:spcPts val="600"/>
              </a:spcBef>
              <a:buNone/>
            </a:pPr>
            <a:r>
              <a:rPr lang="en-US" sz="1800" dirty="0">
                <a:hlinkClick r:id="rId3"/>
              </a:rPr>
              <a:t>michelle.miles@dcjs.virginia.gov</a:t>
            </a:r>
            <a:endParaRPr lang="en-US" sz="1800" dirty="0"/>
          </a:p>
          <a:p>
            <a:pPr indent="0">
              <a:spcBef>
                <a:spcPts val="600"/>
              </a:spcBef>
              <a:buNone/>
            </a:pPr>
            <a:r>
              <a:rPr lang="en-US" sz="1800" dirty="0"/>
              <a:t>Monday through Friday, 7 a.m. to 3:30 p.m</a:t>
            </a:r>
            <a:r>
              <a:rPr lang="en-US" sz="1800" dirty="0" smtClean="0"/>
              <a:t>.</a:t>
            </a:r>
          </a:p>
          <a:p>
            <a:pPr indent="0">
              <a:spcBef>
                <a:spcPts val="600"/>
              </a:spcBef>
              <a:buNone/>
            </a:pPr>
            <a:endParaRPr lang="en-US" sz="1800" dirty="0" smtClean="0"/>
          </a:p>
          <a:p>
            <a:pPr>
              <a:spcBef>
                <a:spcPts val="600"/>
              </a:spcBef>
            </a:pPr>
            <a:r>
              <a:rPr lang="en-US" sz="1800" dirty="0" smtClean="0"/>
              <a:t>Kim </a:t>
            </a:r>
            <a:r>
              <a:rPr lang="en-US" sz="1800" dirty="0"/>
              <a:t>Simon, SRO/SSO Training and Program Coordinator </a:t>
            </a:r>
          </a:p>
          <a:p>
            <a:pPr indent="0">
              <a:spcBef>
                <a:spcPts val="600"/>
              </a:spcBef>
              <a:buNone/>
            </a:pPr>
            <a:r>
              <a:rPr lang="en-US" sz="1800" dirty="0" smtClean="0">
                <a:hlinkClick r:id="rId4"/>
              </a:rPr>
              <a:t>kim.simon@dcjs.virginia.gov</a:t>
            </a:r>
            <a:endParaRPr lang="en-US" sz="1800" dirty="0" smtClean="0"/>
          </a:p>
          <a:p>
            <a:pPr indent="0">
              <a:spcBef>
                <a:spcPts val="600"/>
              </a:spcBef>
              <a:buNone/>
            </a:pPr>
            <a:endParaRPr lang="en-US" sz="1800" dirty="0" smtClean="0"/>
          </a:p>
          <a:p>
            <a:pPr>
              <a:spcBef>
                <a:spcPts val="600"/>
              </a:spcBef>
            </a:pPr>
            <a:r>
              <a:rPr lang="en-US" sz="1800" dirty="0"/>
              <a:t>James Christian, K-12 School Safety and Threat Assessment Manager</a:t>
            </a:r>
          </a:p>
          <a:p>
            <a:pPr indent="0">
              <a:spcBef>
                <a:spcPts val="600"/>
              </a:spcBef>
              <a:buNone/>
            </a:pPr>
            <a:r>
              <a:rPr lang="en-US" sz="1800" dirty="0" smtClean="0">
                <a:hlinkClick r:id="rId5"/>
              </a:rPr>
              <a:t>james.christian@dcjs.virginia.gov</a:t>
            </a:r>
            <a:endParaRPr lang="en-US" sz="1800" dirty="0" smtClean="0"/>
          </a:p>
          <a:p>
            <a:pPr indent="0">
              <a:spcBef>
                <a:spcPts val="600"/>
              </a:spcBef>
              <a:buNone/>
            </a:pPr>
            <a:endParaRPr lang="en-US" sz="1800" dirty="0" smtClean="0"/>
          </a:p>
          <a:p>
            <a:pPr>
              <a:spcBef>
                <a:spcPts val="600"/>
              </a:spcBef>
            </a:pPr>
            <a:r>
              <a:rPr lang="en-US" sz="1800" dirty="0"/>
              <a:t>Carol Miller, Administrative Training Specialist (SSO Certification Database)</a:t>
            </a:r>
          </a:p>
          <a:p>
            <a:pPr indent="0">
              <a:spcBef>
                <a:spcPts val="600"/>
              </a:spcBef>
              <a:buNone/>
            </a:pPr>
            <a:r>
              <a:rPr lang="en-US" sz="1800" dirty="0" smtClean="0">
                <a:hlinkClick r:id="rId6"/>
              </a:rPr>
              <a:t>schoolsecurity@dcjs.virginia.gov</a:t>
            </a:r>
            <a:endParaRPr lang="en-US" sz="1800" dirty="0"/>
          </a:p>
          <a:p>
            <a:pPr marL="0" indent="0">
              <a:buNone/>
            </a:pPr>
            <a:endParaRPr lang="en-US" sz="1800" dirty="0" smtClean="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58158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04079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265216540"/>
              </p:ext>
            </p:extLst>
          </p:nvPr>
        </p:nvGraphicFramePr>
        <p:xfrm>
          <a:off x="2102999" y="159014"/>
          <a:ext cx="4938001" cy="6065245"/>
        </p:xfrm>
        <a:graphic>
          <a:graphicData uri="http://schemas.openxmlformats.org/presentationml/2006/ole">
            <mc:AlternateContent xmlns:mc="http://schemas.openxmlformats.org/markup-compatibility/2006">
              <mc:Choice xmlns:v="urn:schemas-microsoft-com:vml" Requires="v">
                <p:oleObj spid="_x0000_s1228" name="Document" r:id="rId4" imgW="6359694" imgH="7810942" progId="Word.Document.12">
                  <p:embed/>
                </p:oleObj>
              </mc:Choice>
              <mc:Fallback>
                <p:oleObj name="Document" r:id="rId4" imgW="6359694" imgH="7810942" progId="Word.Document.12">
                  <p:embed/>
                  <p:pic>
                    <p:nvPicPr>
                      <p:cNvPr id="0" name=""/>
                      <p:cNvPicPr/>
                      <p:nvPr/>
                    </p:nvPicPr>
                    <p:blipFill>
                      <a:blip r:embed="rId5"/>
                      <a:stretch>
                        <a:fillRect/>
                      </a:stretch>
                    </p:blipFill>
                    <p:spPr>
                      <a:xfrm>
                        <a:off x="2102999" y="159014"/>
                        <a:ext cx="4938001" cy="6065245"/>
                      </a:xfrm>
                      <a:prstGeom prst="rect">
                        <a:avLst/>
                      </a:prstGeom>
                    </p:spPr>
                  </p:pic>
                </p:oleObj>
              </mc:Fallback>
            </mc:AlternateContent>
          </a:graphicData>
        </a:graphic>
      </p:graphicFrame>
    </p:spTree>
    <p:extLst>
      <p:ext uri="{BB962C8B-B14F-4D97-AF65-F5344CB8AC3E}">
        <p14:creationId xmlns:p14="http://schemas.microsoft.com/office/powerpoint/2010/main" val="2724206632"/>
      </p:ext>
    </p:extLst>
  </p:cSld>
  <p:clrMapOvr>
    <a:masterClrMapping/>
  </p:clrMapOvr>
  <mc:AlternateContent xmlns:mc="http://schemas.openxmlformats.org/markup-compatibility/2006" xmlns:p14="http://schemas.microsoft.com/office/powerpoint/2010/main">
    <mc:Choice Requires="p14">
      <p:transition spd="slow" p14:dur="2000" advTm="66642"/>
    </mc:Choice>
    <mc:Fallback xmlns="">
      <p:transition spd="slow" advTm="6664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235074"/>
          </a:xfrm>
        </p:spPr>
        <p:txBody>
          <a:bodyPr anchor="t" anchorCtr="0"/>
          <a:lstStyle/>
          <a:p>
            <a:pPr>
              <a:lnSpc>
                <a:spcPct val="100000"/>
              </a:lnSpc>
              <a:spcBef>
                <a:spcPts val="3000"/>
              </a:spcBef>
            </a:pPr>
            <a:r>
              <a:rPr lang="en-US" dirty="0" smtClean="0"/>
              <a:t>Award Package </a:t>
            </a:r>
            <a:r>
              <a:rPr lang="en-US" sz="2800" i="1" dirty="0"/>
              <a:t>(</a:t>
            </a:r>
            <a:r>
              <a:rPr lang="en-US" sz="2800" i="1" dirty="0" smtClean="0"/>
              <a:t>continued)</a:t>
            </a:r>
            <a:br>
              <a:rPr lang="en-US" sz="2800" i="1" dirty="0" smtClean="0"/>
            </a:br>
            <a:r>
              <a:rPr lang="en-US" sz="1400" i="1" dirty="0" smtClean="0"/>
              <a:t/>
            </a:r>
            <a:br>
              <a:rPr lang="en-US" sz="1400" i="1" dirty="0" smtClean="0"/>
            </a:br>
            <a:r>
              <a:rPr lang="en-US" sz="2800" dirty="0" smtClean="0"/>
              <a:t>General Conditions for all DCJS state funded awards</a:t>
            </a:r>
            <a:endParaRPr lang="en-US" sz="2800" dirty="0"/>
          </a:p>
        </p:txBody>
      </p:sp>
      <p:sp>
        <p:nvSpPr>
          <p:cNvPr id="3" name="Content Placeholder 2"/>
          <p:cNvSpPr>
            <a:spLocks noGrp="1"/>
          </p:cNvSpPr>
          <p:nvPr>
            <p:ph idx="1"/>
          </p:nvPr>
        </p:nvSpPr>
        <p:spPr>
          <a:xfrm>
            <a:off x="457199" y="1945850"/>
            <a:ext cx="8398565" cy="3938115"/>
          </a:xfrm>
        </p:spPr>
        <p:txBody>
          <a:bodyPr numCol="2"/>
          <a:lstStyle/>
          <a:p>
            <a:pPr marL="396875" indent="-396875">
              <a:buFont typeface="+mj-lt"/>
              <a:buAutoNum type="arabicPeriod"/>
            </a:pPr>
            <a:r>
              <a:rPr lang="en-US" sz="2000" dirty="0" smtClean="0"/>
              <a:t>Performance and obligation </a:t>
            </a:r>
            <a:br>
              <a:rPr lang="en-US" sz="2000" dirty="0" smtClean="0"/>
            </a:br>
            <a:r>
              <a:rPr lang="en-US" sz="2000" dirty="0" smtClean="0"/>
              <a:t>periods</a:t>
            </a:r>
          </a:p>
          <a:p>
            <a:pPr marL="396875" indent="-396875">
              <a:buFont typeface="+mj-lt"/>
              <a:buAutoNum type="arabicPeriod"/>
            </a:pPr>
            <a:r>
              <a:rPr lang="en-US" sz="2000" dirty="0" smtClean="0"/>
              <a:t>Financial management systems</a:t>
            </a:r>
          </a:p>
          <a:p>
            <a:pPr marL="396875" indent="-396875">
              <a:buFont typeface="+mj-lt"/>
              <a:buAutoNum type="arabicPeriod"/>
            </a:pPr>
            <a:r>
              <a:rPr lang="en-US" sz="2000" dirty="0" smtClean="0"/>
              <a:t>Access to grant records</a:t>
            </a:r>
          </a:p>
          <a:p>
            <a:pPr marL="396875" indent="-396875">
              <a:buFont typeface="+mj-lt"/>
              <a:buAutoNum type="arabicPeriod"/>
            </a:pPr>
            <a:r>
              <a:rPr lang="en-US" sz="2000" dirty="0" smtClean="0"/>
              <a:t>Documentation requirements</a:t>
            </a:r>
          </a:p>
          <a:p>
            <a:pPr marL="396875" indent="-396875">
              <a:buFont typeface="+mj-lt"/>
              <a:buAutoNum type="arabicPeriod"/>
            </a:pPr>
            <a:r>
              <a:rPr lang="en-US" sz="2000" dirty="0" smtClean="0"/>
              <a:t>Additional monitoring </a:t>
            </a:r>
            <a:br>
              <a:rPr lang="en-US" sz="2000" dirty="0" smtClean="0"/>
            </a:br>
            <a:r>
              <a:rPr lang="en-US" sz="2000" dirty="0" smtClean="0"/>
              <a:t>requirements</a:t>
            </a:r>
          </a:p>
          <a:p>
            <a:pPr marL="396875" indent="-396875">
              <a:buFont typeface="+mj-lt"/>
              <a:buAutoNum type="arabicPeriod"/>
            </a:pPr>
            <a:r>
              <a:rPr lang="en-US" sz="2000" dirty="0" smtClean="0"/>
              <a:t>Record retention and access</a:t>
            </a:r>
          </a:p>
          <a:p>
            <a:pPr marL="396875" indent="-396875">
              <a:buFont typeface="+mj-lt"/>
              <a:buAutoNum type="arabicPeriod"/>
            </a:pPr>
            <a:r>
              <a:rPr lang="en-US" sz="2000" dirty="0" smtClean="0"/>
              <a:t>Non-Supplanting requirement</a:t>
            </a:r>
          </a:p>
          <a:p>
            <a:pPr marL="396875" indent="-396875">
              <a:buFont typeface="+mj-lt"/>
              <a:buAutoNum type="arabicPeriod"/>
            </a:pPr>
            <a:r>
              <a:rPr lang="en-US" sz="2000" dirty="0" smtClean="0"/>
              <a:t>Travel policy</a:t>
            </a:r>
          </a:p>
          <a:p>
            <a:pPr marL="396875" indent="-396875">
              <a:buFont typeface="+mj-lt"/>
              <a:buAutoNum type="arabicPeriod"/>
            </a:pPr>
            <a:r>
              <a:rPr lang="en-US" sz="2000" dirty="0" smtClean="0"/>
              <a:t>Project initiation</a:t>
            </a:r>
          </a:p>
          <a:p>
            <a:pPr marL="396875" indent="-396875">
              <a:buFont typeface="+mj-lt"/>
              <a:buAutoNum type="arabicPeriod"/>
            </a:pPr>
            <a:r>
              <a:rPr lang="en-US" sz="2000" dirty="0" smtClean="0"/>
              <a:t>Contract amendments</a:t>
            </a:r>
          </a:p>
          <a:p>
            <a:pPr marL="396875" indent="-396875">
              <a:buFont typeface="+mj-lt"/>
              <a:buAutoNum type="arabicPeriod"/>
            </a:pPr>
            <a:r>
              <a:rPr lang="en-US" sz="2000" dirty="0" smtClean="0"/>
              <a:t>Financial audits</a:t>
            </a:r>
          </a:p>
          <a:p>
            <a:pPr marL="396875" indent="-396875">
              <a:buFont typeface="+mj-lt"/>
              <a:buAutoNum type="arabicPeriod"/>
            </a:pPr>
            <a:r>
              <a:rPr lang="en-US" sz="2000" dirty="0" smtClean="0"/>
              <a:t>Project income</a:t>
            </a:r>
          </a:p>
          <a:p>
            <a:pPr marL="396875" indent="-396875">
              <a:buFont typeface="+mj-lt"/>
              <a:buAutoNum type="arabicPeriod"/>
            </a:pPr>
            <a:r>
              <a:rPr lang="en-US" sz="2000" dirty="0" smtClean="0"/>
              <a:t>Required reports</a:t>
            </a:r>
          </a:p>
          <a:p>
            <a:pPr marL="396875" indent="-396875">
              <a:buFont typeface="+mj-lt"/>
              <a:buAutoNum type="arabicPeriod"/>
            </a:pPr>
            <a:r>
              <a:rPr lang="en-US" sz="2000" dirty="0" smtClean="0"/>
              <a:t>Delegation of responsibility</a:t>
            </a:r>
          </a:p>
          <a:p>
            <a:pPr marL="396875" indent="-396875">
              <a:buFont typeface="+mj-lt"/>
              <a:buAutoNum type="arabicPeriod"/>
            </a:pPr>
            <a:r>
              <a:rPr lang="en-US" sz="2000" dirty="0" smtClean="0"/>
              <a:t>Procurement</a:t>
            </a:r>
          </a:p>
          <a:p>
            <a:pPr marL="396875" indent="-396875">
              <a:buFont typeface="+mj-lt"/>
              <a:buAutoNum type="arabicPeriod"/>
            </a:pPr>
            <a:r>
              <a:rPr lang="en-US" sz="2000" dirty="0" smtClean="0"/>
              <a:t>Nondiscrimination under state grants and programs</a:t>
            </a:r>
          </a:p>
          <a:p>
            <a:pPr marL="396875" indent="-396875">
              <a:buNone/>
            </a:pPr>
            <a:endParaRPr lang="en-US" dirty="0" smtClean="0"/>
          </a:p>
        </p:txBody>
      </p:sp>
    </p:spTree>
    <p:extLst>
      <p:ext uri="{BB962C8B-B14F-4D97-AF65-F5344CB8AC3E}">
        <p14:creationId xmlns:p14="http://schemas.microsoft.com/office/powerpoint/2010/main" val="2380647048"/>
      </p:ext>
    </p:extLst>
  </p:cSld>
  <p:clrMapOvr>
    <a:masterClrMapping/>
  </p:clrMapOvr>
  <mc:AlternateContent xmlns:mc="http://schemas.openxmlformats.org/markup-compatibility/2006" xmlns:p14="http://schemas.microsoft.com/office/powerpoint/2010/main">
    <mc:Choice Requires="p14">
      <p:transition spd="slow" p14:dur="2000" advTm="27897"/>
    </mc:Choice>
    <mc:Fallback xmlns="">
      <p:transition spd="slow" advTm="2789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Requirements – Spotlight	</a:t>
            </a:r>
            <a:endParaRPr lang="en-US" dirty="0"/>
          </a:p>
        </p:txBody>
      </p:sp>
      <p:sp>
        <p:nvSpPr>
          <p:cNvPr id="3" name="Content Placeholder 2"/>
          <p:cNvSpPr>
            <a:spLocks noGrp="1"/>
          </p:cNvSpPr>
          <p:nvPr>
            <p:ph idx="1"/>
          </p:nvPr>
        </p:nvSpPr>
        <p:spPr>
          <a:xfrm>
            <a:off x="457199" y="1597981"/>
            <a:ext cx="8027895" cy="4578982"/>
          </a:xfrm>
        </p:spPr>
        <p:txBody>
          <a:bodyPr/>
          <a:lstStyle/>
          <a:p>
            <a:pPr marL="285750" indent="-285750">
              <a:spcBef>
                <a:spcPts val="0"/>
              </a:spcBef>
              <a:buNone/>
              <a:tabLst>
                <a:tab pos="285750" algn="l"/>
              </a:tabLst>
            </a:pPr>
            <a:r>
              <a:rPr lang="en-US" sz="1900" b="1" dirty="0" smtClean="0"/>
              <a:t>2. 	Financial management systems</a:t>
            </a:r>
          </a:p>
          <a:p>
            <a:pPr marL="285750" indent="-285750">
              <a:spcBef>
                <a:spcPts val="0"/>
              </a:spcBef>
              <a:buNone/>
              <a:tabLst>
                <a:tab pos="285750" algn="l"/>
              </a:tabLst>
            </a:pPr>
            <a:r>
              <a:rPr lang="en-US" sz="1900" dirty="0" smtClean="0"/>
              <a:t>	Must have a system in place that is able to record and report on the receipt, obligation, and expenditure of grant funds.</a:t>
            </a:r>
          </a:p>
          <a:p>
            <a:pPr marL="285750" indent="-285750">
              <a:buNone/>
              <a:tabLst>
                <a:tab pos="285750" algn="l"/>
              </a:tabLst>
            </a:pPr>
            <a:r>
              <a:rPr lang="en-US" sz="1900" b="1" dirty="0" smtClean="0"/>
              <a:t>4. 	Documentation requirements</a:t>
            </a:r>
          </a:p>
          <a:p>
            <a:pPr marL="285750" indent="-285750">
              <a:spcBef>
                <a:spcPts val="0"/>
              </a:spcBef>
              <a:buNone/>
              <a:tabLst>
                <a:tab pos="285750" algn="l"/>
              </a:tabLst>
            </a:pPr>
            <a:r>
              <a:rPr lang="en-US" sz="1900" dirty="0" smtClean="0"/>
              <a:t>	Upon request, must provide financial or programmatic-related documentation, including expenditures and achievements.</a:t>
            </a:r>
          </a:p>
          <a:p>
            <a:pPr marL="285750" indent="-285750">
              <a:buNone/>
              <a:tabLst>
                <a:tab pos="285750" algn="l"/>
              </a:tabLst>
            </a:pPr>
            <a:r>
              <a:rPr lang="en-US" sz="1900" b="1" dirty="0" smtClean="0"/>
              <a:t>5. 	Additional monitoring requirements</a:t>
            </a:r>
          </a:p>
          <a:p>
            <a:pPr marL="285750" indent="-285750">
              <a:spcBef>
                <a:spcPts val="0"/>
              </a:spcBef>
              <a:buNone/>
              <a:tabLst>
                <a:tab pos="285750" algn="l"/>
              </a:tabLst>
            </a:pPr>
            <a:r>
              <a:rPr lang="en-US" sz="1900" dirty="0" smtClean="0"/>
              <a:t>	May be subject to financial and programmatic on-site monitoring.</a:t>
            </a:r>
          </a:p>
          <a:p>
            <a:pPr marL="285750" indent="-285750">
              <a:buNone/>
              <a:tabLst>
                <a:tab pos="285750" algn="l"/>
              </a:tabLst>
            </a:pPr>
            <a:r>
              <a:rPr lang="en-US" sz="1900" b="1" dirty="0" smtClean="0"/>
              <a:t>6. 	Record retention and access</a:t>
            </a:r>
          </a:p>
          <a:p>
            <a:pPr marL="285750" indent="-285750">
              <a:spcBef>
                <a:spcPts val="0"/>
              </a:spcBef>
              <a:buNone/>
              <a:tabLst>
                <a:tab pos="285750" algn="l"/>
              </a:tabLst>
            </a:pPr>
            <a:r>
              <a:rPr lang="en-US" sz="1900" dirty="0" smtClean="0"/>
              <a:t>	Records pertinent to the award must be retained for a period of three (3) years from the date of the submission of the final expenditures report. (Current grant year, plus 3)</a:t>
            </a:r>
          </a:p>
          <a:p>
            <a:pPr marL="285750" indent="-285750">
              <a:buNone/>
              <a:tabLst>
                <a:tab pos="285750" algn="l"/>
              </a:tabLst>
            </a:pPr>
            <a:r>
              <a:rPr lang="en-US" sz="1900" b="1" dirty="0" smtClean="0"/>
              <a:t>10. Contract amendments</a:t>
            </a:r>
          </a:p>
          <a:p>
            <a:pPr marL="285750" indent="-285750">
              <a:spcBef>
                <a:spcPts val="0"/>
              </a:spcBef>
              <a:buNone/>
              <a:tabLst>
                <a:tab pos="285750" algn="l"/>
              </a:tabLst>
            </a:pPr>
            <a:r>
              <a:rPr lang="en-US" sz="1900" dirty="0" smtClean="0"/>
              <a:t>	No changes to the approved budget may be made without the prior approval of DCJS.</a:t>
            </a:r>
            <a:endParaRPr lang="en-US" sz="1900" dirty="0"/>
          </a:p>
        </p:txBody>
      </p:sp>
    </p:spTree>
    <p:extLst>
      <p:ext uri="{BB962C8B-B14F-4D97-AF65-F5344CB8AC3E}">
        <p14:creationId xmlns:p14="http://schemas.microsoft.com/office/powerpoint/2010/main" val="437994123"/>
      </p:ext>
    </p:extLst>
  </p:cSld>
  <p:clrMapOvr>
    <a:masterClrMapping/>
  </p:clrMapOvr>
  <mc:AlternateContent xmlns:mc="http://schemas.openxmlformats.org/markup-compatibility/2006" xmlns:p14="http://schemas.microsoft.com/office/powerpoint/2010/main">
    <mc:Choice Requires="p14">
      <p:transition spd="slow" p14:dur="2000" advTm="138896"/>
    </mc:Choice>
    <mc:Fallback xmlns="">
      <p:transition spd="slow" advTm="13889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SRO/SSO Specific Conditions</a:t>
            </a:r>
            <a:endParaRPr lang="en-US" dirty="0"/>
          </a:p>
        </p:txBody>
      </p:sp>
      <p:sp>
        <p:nvSpPr>
          <p:cNvPr id="3" name="Content Placeholder 2"/>
          <p:cNvSpPr>
            <a:spLocks noGrp="1"/>
          </p:cNvSpPr>
          <p:nvPr>
            <p:ph idx="1"/>
          </p:nvPr>
        </p:nvSpPr>
        <p:spPr/>
        <p:txBody>
          <a:bodyPr/>
          <a:lstStyle/>
          <a:p>
            <a:pPr marL="400050" indent="-400050">
              <a:buNone/>
              <a:tabLst>
                <a:tab pos="400050" algn="l"/>
              </a:tabLst>
            </a:pPr>
            <a:r>
              <a:rPr lang="en-US" sz="2000" b="1" dirty="0" smtClean="0"/>
              <a:t>17. 	School Resource Officer (SRO) position </a:t>
            </a:r>
            <a:r>
              <a:rPr lang="en-US" sz="2000" b="1" dirty="0"/>
              <a:t>r</a:t>
            </a:r>
            <a:r>
              <a:rPr lang="en-US" sz="2000" b="1" dirty="0" smtClean="0"/>
              <a:t>equirements</a:t>
            </a:r>
          </a:p>
          <a:p>
            <a:pPr marL="400050" indent="-400050">
              <a:spcBef>
                <a:spcPts val="0"/>
              </a:spcBef>
              <a:buNone/>
              <a:tabLst>
                <a:tab pos="400050" algn="l"/>
              </a:tabLst>
            </a:pPr>
            <a:r>
              <a:rPr lang="en-US" sz="2000" dirty="0" smtClean="0"/>
              <a:t>	Positions must be based on the DCJS Virginia School-Law Enforcement Partnership Guide (SLEP) and must be a certified, sworn law enforcement officer as defined in </a:t>
            </a:r>
            <a:r>
              <a:rPr lang="en-US" sz="2000" i="1" dirty="0" smtClean="0"/>
              <a:t>Virginia Code </a:t>
            </a:r>
            <a:r>
              <a:rPr lang="en-US" sz="2000" dirty="0" smtClean="0"/>
              <a:t>§ 9.01-101. SRO must be 21 years of age or older and have no less than three (3) years of certified law enforcement experience. </a:t>
            </a:r>
          </a:p>
          <a:p>
            <a:pPr marL="400050" indent="-400050">
              <a:buNone/>
              <a:tabLst>
                <a:tab pos="400050" algn="l"/>
              </a:tabLst>
            </a:pPr>
            <a:r>
              <a:rPr lang="en-US" sz="2000" b="1" dirty="0" smtClean="0"/>
              <a:t>18. 	SRO Basic Training Course</a:t>
            </a:r>
          </a:p>
          <a:p>
            <a:pPr marL="400050" indent="-400050">
              <a:spcBef>
                <a:spcPts val="0"/>
              </a:spcBef>
              <a:buNone/>
              <a:tabLst>
                <a:tab pos="400050" algn="l"/>
              </a:tabLst>
            </a:pPr>
            <a:r>
              <a:rPr lang="en-US" sz="2000" dirty="0" smtClean="0"/>
              <a:t>	Must have attended a DCJS SRO Basic Training course or attend one within the first four months of the grant period, or as required by the SRO certification standards, whichever is shorter. Must send a copy of the training certificate to your DCJS grant monitor.</a:t>
            </a:r>
          </a:p>
          <a:p>
            <a:pPr marL="400050" indent="-400050">
              <a:buNone/>
              <a:tabLst>
                <a:tab pos="400050" algn="l"/>
              </a:tabLst>
            </a:pPr>
            <a:r>
              <a:rPr lang="en-US" sz="2000" b="1" dirty="0" smtClean="0"/>
              <a:t>19. 	Compliance with minimum </a:t>
            </a:r>
            <a:r>
              <a:rPr lang="en-US" sz="2000" b="1" dirty="0"/>
              <a:t>t</a:t>
            </a:r>
            <a:r>
              <a:rPr lang="en-US" sz="2000" b="1" dirty="0" smtClean="0"/>
              <a:t>raining standards</a:t>
            </a:r>
          </a:p>
          <a:p>
            <a:pPr marL="400050" indent="-400050">
              <a:spcBef>
                <a:spcPts val="0"/>
              </a:spcBef>
              <a:buNone/>
              <a:tabLst>
                <a:tab pos="400050" algn="l"/>
              </a:tabLst>
            </a:pPr>
            <a:r>
              <a:rPr lang="en-US" sz="2000" dirty="0" smtClean="0"/>
              <a:t>	As required by § 9.1-114.1, every full-time or part-time SRO, shall comply with the compulsory minimum training standards for SROs.</a:t>
            </a:r>
          </a:p>
        </p:txBody>
      </p:sp>
    </p:spTree>
    <p:extLst>
      <p:ext uri="{BB962C8B-B14F-4D97-AF65-F5344CB8AC3E}">
        <p14:creationId xmlns:p14="http://schemas.microsoft.com/office/powerpoint/2010/main" val="2614668220"/>
      </p:ext>
    </p:extLst>
  </p:cSld>
  <p:clrMapOvr>
    <a:masterClrMapping/>
  </p:clrMapOvr>
  <mc:AlternateContent xmlns:mc="http://schemas.openxmlformats.org/markup-compatibility/2006" xmlns:p14="http://schemas.microsoft.com/office/powerpoint/2010/main">
    <mc:Choice Requires="p14">
      <p:transition spd="slow" p14:dur="2000" advTm="53315"/>
    </mc:Choice>
    <mc:Fallback xmlns="">
      <p:transition spd="slow" advTm="53315"/>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17659</TotalTime>
  <Words>8107</Words>
  <Application>Microsoft Office PowerPoint</Application>
  <PresentationFormat>On-screen Show (4:3)</PresentationFormat>
  <Paragraphs>751</Paragraphs>
  <Slides>54</Slides>
  <Notes>54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9" baseType="lpstr">
      <vt:lpstr>Arial</vt:lpstr>
      <vt:lpstr>Calibri</vt:lpstr>
      <vt:lpstr>Wingdings</vt:lpstr>
      <vt:lpstr>Office Theme</vt:lpstr>
      <vt:lpstr>Document</vt:lpstr>
      <vt:lpstr>SRO/SSO Incentive Grant Program  Grant Management</vt:lpstr>
      <vt:lpstr>What to expect?</vt:lpstr>
      <vt:lpstr>DCJS Resources</vt:lpstr>
      <vt:lpstr>Terminology</vt:lpstr>
      <vt:lpstr>Award Package</vt:lpstr>
      <vt:lpstr>PowerPoint Presentation</vt:lpstr>
      <vt:lpstr>Award Package (continued)  General Conditions for all DCJS state funded awards</vt:lpstr>
      <vt:lpstr>Generic Requirements – Spotlight </vt:lpstr>
      <vt:lpstr>SRO/SSO Specific Conditions</vt:lpstr>
      <vt:lpstr>SRO/SSO Specific Conditions (continued)</vt:lpstr>
      <vt:lpstr>SRO/SSO Specific Conditions (continued)</vt:lpstr>
      <vt:lpstr>Reporting Requirements</vt:lpstr>
      <vt:lpstr>Reporting Requirements (continued)</vt:lpstr>
      <vt:lpstr>Documentation Retention</vt:lpstr>
      <vt:lpstr>Documentation Retention (continued)</vt:lpstr>
      <vt:lpstr>Documentation Retention (continued)</vt:lpstr>
      <vt:lpstr>Register in OGMS</vt:lpstr>
      <vt:lpstr>Register as a New User</vt:lpstr>
      <vt:lpstr>Register as a New User (continued) </vt:lpstr>
      <vt:lpstr>Register as a New User (continued)</vt:lpstr>
      <vt:lpstr>Register as a New User (continued)</vt:lpstr>
      <vt:lpstr>Login and Announcements</vt:lpstr>
      <vt:lpstr>Accessing your Grant</vt:lpstr>
      <vt:lpstr>Accessing your Grant (continued)</vt:lpstr>
      <vt:lpstr>Accessing your Grant (continued)</vt:lpstr>
      <vt:lpstr>Starting a Claim</vt:lpstr>
      <vt:lpstr>Starting a Claim (continued)</vt:lpstr>
      <vt:lpstr>Starting a Claim (continued)</vt:lpstr>
      <vt:lpstr>Reimbursement</vt:lpstr>
      <vt:lpstr>Reimbursement (continued)</vt:lpstr>
      <vt:lpstr>Detail of Expenditures</vt:lpstr>
      <vt:lpstr>Detail of Expenditures (continued)</vt:lpstr>
      <vt:lpstr>Submitting the Claim</vt:lpstr>
      <vt:lpstr>Submitting the Claim (continued)</vt:lpstr>
      <vt:lpstr>Encumbrances</vt:lpstr>
      <vt:lpstr>Encumbrances (continued)</vt:lpstr>
      <vt:lpstr>Contract Amendments</vt:lpstr>
      <vt:lpstr>Contract Amendments (continued)</vt:lpstr>
      <vt:lpstr>Contract Amendments (continued)</vt:lpstr>
      <vt:lpstr>Budget Revision – In Line Adjustment</vt:lpstr>
      <vt:lpstr>Budget Revision – In Line Adjustment (continued)</vt:lpstr>
      <vt:lpstr>Change Grant Funded Staff</vt:lpstr>
      <vt:lpstr>Change Grant Funded Staff (continued)</vt:lpstr>
      <vt:lpstr>Change Grant Funded Staff (continued)</vt:lpstr>
      <vt:lpstr>Change Grant Funded Staff (continued)</vt:lpstr>
      <vt:lpstr>Change Grant Funded Staff (continued)</vt:lpstr>
      <vt:lpstr>Change in Authorized Official</vt:lpstr>
      <vt:lpstr>Change in Authorized Official (continued)</vt:lpstr>
      <vt:lpstr>Change in Authorized Official (continued)</vt:lpstr>
      <vt:lpstr>Reporting Extensions</vt:lpstr>
      <vt:lpstr>Project Scope of Work Revision</vt:lpstr>
      <vt:lpstr>Contacting DCJS</vt:lpstr>
      <vt:lpstr>Virginia Center for School and Campus Safety K-12 Staff</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Dietz, Marsha (DCJS)</dc:creator>
  <cp:lastModifiedBy>Miles, Michelle (DCJS)</cp:lastModifiedBy>
  <cp:revision>275</cp:revision>
  <cp:lastPrinted>2020-08-19T15:45:43Z</cp:lastPrinted>
  <dcterms:created xsi:type="dcterms:W3CDTF">2018-12-18T15:23:02Z</dcterms:created>
  <dcterms:modified xsi:type="dcterms:W3CDTF">2022-01-04T14:47:55Z</dcterms:modified>
  <cp:contentStatus/>
</cp:coreProperties>
</file>