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4" r:id="rId4"/>
    <p:sldId id="295" r:id="rId5"/>
    <p:sldId id="296" r:id="rId6"/>
    <p:sldId id="259" r:id="rId7"/>
    <p:sldId id="260" r:id="rId8"/>
    <p:sldId id="261" r:id="rId9"/>
    <p:sldId id="262" r:id="rId10"/>
    <p:sldId id="263" r:id="rId11"/>
    <p:sldId id="265" r:id="rId12"/>
    <p:sldId id="266" r:id="rId13"/>
    <p:sldId id="267" r:id="rId14"/>
    <p:sldId id="268" r:id="rId15"/>
    <p:sldId id="269" r:id="rId16"/>
    <p:sldId id="271" r:id="rId17"/>
    <p:sldId id="272" r:id="rId18"/>
    <p:sldId id="302" r:id="rId19"/>
    <p:sldId id="297" r:id="rId20"/>
    <p:sldId id="298" r:id="rId21"/>
    <p:sldId id="274" r:id="rId22"/>
    <p:sldId id="275" r:id="rId23"/>
    <p:sldId id="277" r:id="rId24"/>
    <p:sldId id="278" r:id="rId25"/>
    <p:sldId id="279" r:id="rId26"/>
    <p:sldId id="299" r:id="rId27"/>
    <p:sldId id="280" r:id="rId28"/>
    <p:sldId id="300" r:id="rId29"/>
    <p:sldId id="281" r:id="rId30"/>
    <p:sldId id="282" r:id="rId31"/>
    <p:sldId id="283" r:id="rId32"/>
    <p:sldId id="284" r:id="rId33"/>
    <p:sldId id="285" r:id="rId34"/>
    <p:sldId id="286" r:id="rId35"/>
    <p:sldId id="287" r:id="rId36"/>
    <p:sldId id="290" r:id="rId37"/>
    <p:sldId id="301" r:id="rId38"/>
    <p:sldId id="288" r:id="rId39"/>
    <p:sldId id="289" r:id="rId40"/>
    <p:sldId id="291" r:id="rId41"/>
    <p:sldId id="292" r:id="rId42"/>
    <p:sldId id="293"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p:scale>
          <a:sx n="62" d="100"/>
          <a:sy n="62" d="100"/>
        </p:scale>
        <p:origin x="-192"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0811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389826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33895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119052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55604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203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53531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35584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337986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21485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1F383C-659E-4E37-8951-C2B7E47E7B9D}"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CE87B-D04D-47A4-978A-16EE3621603D}" type="slidenum">
              <a:rPr lang="en-US" smtClean="0"/>
              <a:t>‹#›</a:t>
            </a:fld>
            <a:endParaRPr lang="en-US" dirty="0"/>
          </a:p>
        </p:txBody>
      </p:sp>
    </p:spTree>
    <p:extLst>
      <p:ext uri="{BB962C8B-B14F-4D97-AF65-F5344CB8AC3E}">
        <p14:creationId xmlns:p14="http://schemas.microsoft.com/office/powerpoint/2010/main" val="388443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F383C-659E-4E37-8951-C2B7E47E7B9D}" type="datetimeFigureOut">
              <a:rPr lang="en-US" smtClean="0"/>
              <a:t>6/15/2017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CE87B-D04D-47A4-978A-16EE3621603D}" type="slidenum">
              <a:rPr lang="en-US" smtClean="0"/>
              <a:t>‹#›</a:t>
            </a:fld>
            <a:endParaRPr lang="en-US" dirty="0"/>
          </a:p>
        </p:txBody>
      </p:sp>
    </p:spTree>
    <p:extLst>
      <p:ext uri="{BB962C8B-B14F-4D97-AF65-F5344CB8AC3E}">
        <p14:creationId xmlns:p14="http://schemas.microsoft.com/office/powerpoint/2010/main" val="344749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oe.virginia.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1113"/>
            <a:ext cx="9144000" cy="3350937"/>
          </a:xfrm>
        </p:spPr>
        <p:txBody>
          <a:bodyPr>
            <a:noAutofit/>
          </a:bodyPr>
          <a:lstStyle/>
          <a:p>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School-Law Enforcement Partnerships</a:t>
            </a:r>
            <a:br>
              <a:rPr lang="en-US" sz="4400" dirty="0"/>
            </a:br>
            <a:r>
              <a:rPr lang="en-US" sz="4400" dirty="0"/>
              <a:t/>
            </a:r>
            <a:br>
              <a:rPr lang="en-US" sz="4400" dirty="0"/>
            </a:br>
            <a:r>
              <a:rPr lang="en-US" sz="4400" dirty="0"/>
              <a:t>Module II.  Legal Issues </a:t>
            </a:r>
            <a:br>
              <a:rPr lang="en-US" sz="4400" dirty="0"/>
            </a:br>
            <a:endParaRPr lang="en-US" sz="4400" dirty="0"/>
          </a:p>
        </p:txBody>
      </p:sp>
      <p:sp>
        <p:nvSpPr>
          <p:cNvPr id="3" name="Subtitle 2"/>
          <p:cNvSpPr>
            <a:spLocks noGrp="1"/>
          </p:cNvSpPr>
          <p:nvPr>
            <p:ph type="subTitle" idx="1"/>
          </p:nvPr>
        </p:nvSpPr>
        <p:spPr>
          <a:xfrm>
            <a:off x="1524000" y="4961075"/>
            <a:ext cx="9144000" cy="1171368"/>
          </a:xfrm>
        </p:spPr>
        <p:txBody>
          <a:bodyPr>
            <a:normAutofit/>
          </a:bodyPr>
          <a:lstStyle/>
          <a:p>
            <a:endParaRPr lang="en-US" sz="2800" dirty="0"/>
          </a:p>
          <a:p>
            <a:r>
              <a:rPr lang="en-US" sz="2800" dirty="0"/>
              <a:t>Virginia Department of Criminal Justice Services</a:t>
            </a:r>
          </a:p>
        </p:txBody>
      </p:sp>
    </p:spTree>
    <p:extLst>
      <p:ext uri="{BB962C8B-B14F-4D97-AF65-F5344CB8AC3E}">
        <p14:creationId xmlns:p14="http://schemas.microsoft.com/office/powerpoint/2010/main" val="112136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Discretion: Formal Handling</a:t>
            </a:r>
          </a:p>
        </p:txBody>
      </p:sp>
      <p:sp>
        <p:nvSpPr>
          <p:cNvPr id="3" name="Content Placeholder 2"/>
          <p:cNvSpPr>
            <a:spLocks noGrp="1"/>
          </p:cNvSpPr>
          <p:nvPr>
            <p:ph idx="1"/>
          </p:nvPr>
        </p:nvSpPr>
        <p:spPr>
          <a:xfrm>
            <a:off x="838200" y="1517515"/>
            <a:ext cx="10515600" cy="4659448"/>
          </a:xfrm>
        </p:spPr>
        <p:txBody>
          <a:bodyPr>
            <a:normAutofit fontScale="85000" lnSpcReduction="20000"/>
          </a:bodyPr>
          <a:lstStyle/>
          <a:p>
            <a:pPr marL="0" indent="0">
              <a:buNone/>
            </a:pPr>
            <a:r>
              <a:rPr lang="en-US" dirty="0"/>
              <a:t>Formal handling (e.g., filing of a petition with the juvenile court or filing charges if an adult) is usually required for:</a:t>
            </a:r>
          </a:p>
          <a:p>
            <a:pPr lvl="0"/>
            <a:r>
              <a:rPr lang="en-US" dirty="0"/>
              <a:t>Acts that if committed by an adult would be a felony;</a:t>
            </a:r>
          </a:p>
          <a:p>
            <a:pPr lvl="0"/>
            <a:r>
              <a:rPr lang="en-US" dirty="0"/>
              <a:t>Acts involving weapons;</a:t>
            </a:r>
          </a:p>
          <a:p>
            <a:pPr lvl="0"/>
            <a:r>
              <a:rPr lang="en-US" dirty="0"/>
              <a:t>Acts involving aggravated assaults; and</a:t>
            </a:r>
          </a:p>
          <a:p>
            <a:pPr lvl="0"/>
            <a:r>
              <a:rPr lang="en-US" dirty="0"/>
              <a:t>Acts committed by juveniles already on probation.</a:t>
            </a:r>
          </a:p>
          <a:p>
            <a:pPr marL="0" indent="0">
              <a:buNone/>
            </a:pPr>
            <a:r>
              <a:rPr lang="en-US" dirty="0"/>
              <a:t> </a:t>
            </a:r>
          </a:p>
          <a:p>
            <a:r>
              <a:rPr lang="en-US" dirty="0"/>
              <a:t>Using a collaborative approach, SROs and school administrators can consider the </a:t>
            </a:r>
            <a:r>
              <a:rPr lang="en-US" u="sng" dirty="0"/>
              <a:t>totality of circumstances </a:t>
            </a:r>
            <a:r>
              <a:rPr lang="en-US" dirty="0"/>
              <a:t>to determine what responses to misconduct best serve the interest of the student and the welfare of the school community.  </a:t>
            </a:r>
          </a:p>
          <a:p>
            <a:r>
              <a:rPr lang="en-US" dirty="0"/>
              <a:t>Parties may not achieve full agreement in all cases. a good faith effort to exercise discretion within their respective spheres of authority is more likely to result in a </a:t>
            </a:r>
            <a:r>
              <a:rPr lang="en-US" u="sng" dirty="0"/>
              <a:t>balancing of community and student interests</a:t>
            </a:r>
            <a:r>
              <a:rPr lang="en-US" dirty="0"/>
              <a:t>.    </a:t>
            </a:r>
          </a:p>
          <a:p>
            <a:endParaRPr lang="en-US" dirty="0"/>
          </a:p>
        </p:txBody>
      </p:sp>
    </p:spTree>
    <p:extLst>
      <p:ext uri="{BB962C8B-B14F-4D97-AF65-F5344CB8AC3E}">
        <p14:creationId xmlns:p14="http://schemas.microsoft.com/office/powerpoint/2010/main" val="289636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to Prison Concerns</a:t>
            </a:r>
          </a:p>
        </p:txBody>
      </p:sp>
      <p:sp>
        <p:nvSpPr>
          <p:cNvPr id="3" name="Content Placeholder 2"/>
          <p:cNvSpPr>
            <a:spLocks noGrp="1"/>
          </p:cNvSpPr>
          <p:nvPr>
            <p:ph idx="1"/>
          </p:nvPr>
        </p:nvSpPr>
        <p:spPr>
          <a:xfrm>
            <a:off x="838200" y="1478604"/>
            <a:ext cx="10515600" cy="4941651"/>
          </a:xfrm>
        </p:spPr>
        <p:txBody>
          <a:bodyPr>
            <a:noAutofit/>
          </a:bodyPr>
          <a:lstStyle/>
          <a:p>
            <a:pPr marL="0" indent="0">
              <a:buNone/>
            </a:pPr>
            <a:r>
              <a:rPr lang="en-US" sz="3200" dirty="0"/>
              <a:t>Recent assertions that the presence of SROs in schools increases the number of students who enter the justice system. </a:t>
            </a:r>
          </a:p>
          <a:p>
            <a:pPr marL="0" indent="0">
              <a:buNone/>
            </a:pPr>
            <a:r>
              <a:rPr lang="en-US" sz="3200" dirty="0"/>
              <a:t>Particular concern that those entering the justice system are disproportionately students of color and students with disabilities.  </a:t>
            </a:r>
          </a:p>
          <a:p>
            <a:pPr marL="0" indent="0">
              <a:buNone/>
            </a:pPr>
            <a:r>
              <a:rPr lang="en-US" sz="3200" dirty="0"/>
              <a:t>Advocates for reforms argue behavior more appropriately addressed:  </a:t>
            </a:r>
          </a:p>
          <a:p>
            <a:pPr lvl="1">
              <a:spcBef>
                <a:spcPts val="0"/>
              </a:spcBef>
              <a:buFont typeface="Wingdings" panose="05000000000000000000" pitchFamily="2" charset="2"/>
              <a:buChar char="§"/>
            </a:pPr>
            <a:r>
              <a:rPr lang="en-US" sz="3200" dirty="0"/>
              <a:t>processes to learn from mistakes</a:t>
            </a:r>
          </a:p>
          <a:p>
            <a:pPr lvl="1">
              <a:spcBef>
                <a:spcPts val="0"/>
              </a:spcBef>
              <a:buFont typeface="Wingdings" panose="05000000000000000000" pitchFamily="2" charset="2"/>
              <a:buChar char="§"/>
            </a:pPr>
            <a:r>
              <a:rPr lang="en-US" sz="3200" dirty="0"/>
              <a:t>avoid/diversion from juvenile justice involvement</a:t>
            </a:r>
          </a:p>
          <a:p>
            <a:pPr marL="0" indent="0">
              <a:buNone/>
            </a:pPr>
            <a:r>
              <a:rPr lang="en-US" dirty="0"/>
              <a:t> </a:t>
            </a:r>
          </a:p>
        </p:txBody>
      </p:sp>
    </p:spTree>
    <p:extLst>
      <p:ext uri="{BB962C8B-B14F-4D97-AF65-F5344CB8AC3E}">
        <p14:creationId xmlns:p14="http://schemas.microsoft.com/office/powerpoint/2010/main" val="19117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Studies</a:t>
            </a:r>
          </a:p>
        </p:txBody>
      </p:sp>
      <p:sp>
        <p:nvSpPr>
          <p:cNvPr id="3" name="Content Placeholder 2"/>
          <p:cNvSpPr>
            <a:spLocks noGrp="1"/>
          </p:cNvSpPr>
          <p:nvPr>
            <p:ph idx="1"/>
          </p:nvPr>
        </p:nvSpPr>
        <p:spPr>
          <a:xfrm>
            <a:off x="838200" y="1478605"/>
            <a:ext cx="10515600" cy="4922196"/>
          </a:xfrm>
        </p:spPr>
        <p:txBody>
          <a:bodyPr>
            <a:normAutofit/>
          </a:bodyPr>
          <a:lstStyle/>
          <a:p>
            <a:pPr marL="0" indent="0">
              <a:buNone/>
            </a:pPr>
            <a:r>
              <a:rPr lang="en-US" dirty="0"/>
              <a:t>2 DOJ grant-funded studies examining school &amp; law enforcement practices (Dr. Lawson, Virginia Tech)</a:t>
            </a:r>
          </a:p>
          <a:p>
            <a:pPr marL="0" indent="0">
              <a:buNone/>
            </a:pPr>
            <a:r>
              <a:rPr lang="en-US" dirty="0"/>
              <a:t>Rather than worst in nation, Virginia is well below national average.</a:t>
            </a:r>
          </a:p>
          <a:p>
            <a:pPr marL="457200" lvl="1" indent="0">
              <a:buNone/>
            </a:pPr>
            <a:r>
              <a:rPr lang="en-US" sz="2800" dirty="0"/>
              <a:t>Published:  15.8 per 1,000, using incorrect methodology/data</a:t>
            </a:r>
          </a:p>
          <a:p>
            <a:pPr marL="457200" lvl="1" indent="0">
              <a:buNone/>
            </a:pPr>
            <a:r>
              <a:rPr lang="en-US" sz="2800" dirty="0"/>
              <a:t>Actual:  2.3 per 1,000</a:t>
            </a:r>
          </a:p>
          <a:p>
            <a:pPr marL="457200" lvl="1" indent="0">
              <a:buNone/>
            </a:pPr>
            <a:r>
              <a:rPr lang="en-US" sz="2800" dirty="0"/>
              <a:t>14% of incidents reported to law enforcement appeared before a juvenile court intake officer</a:t>
            </a:r>
          </a:p>
          <a:p>
            <a:pPr marL="0" indent="0">
              <a:buNone/>
            </a:pPr>
            <a:r>
              <a:rPr lang="en-US" dirty="0"/>
              <a:t>Ongoing analyses examining the degree to which SROs contribute to exclusionary and/or disparities in disciplinary outcomes. </a:t>
            </a:r>
          </a:p>
          <a:p>
            <a:pPr marL="0" indent="0">
              <a:buNone/>
            </a:pPr>
            <a:r>
              <a:rPr lang="en-US" dirty="0"/>
              <a:t>2</a:t>
            </a:r>
            <a:r>
              <a:rPr lang="en-US" baseline="30000" dirty="0"/>
              <a:t>nd</a:t>
            </a:r>
            <a:r>
              <a:rPr lang="en-US" dirty="0"/>
              <a:t> study investigating school safety programs, policy, and practice</a:t>
            </a:r>
          </a:p>
          <a:p>
            <a:endParaRPr lang="en-US" dirty="0"/>
          </a:p>
        </p:txBody>
      </p:sp>
    </p:spTree>
    <p:extLst>
      <p:ext uri="{BB962C8B-B14F-4D97-AF65-F5344CB8AC3E}">
        <p14:creationId xmlns:p14="http://schemas.microsoft.com/office/powerpoint/2010/main" val="377400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5658"/>
          </a:xfrm>
        </p:spPr>
        <p:txBody>
          <a:bodyPr/>
          <a:lstStyle/>
          <a:p>
            <a:r>
              <a:rPr lang="en-US" dirty="0"/>
              <a:t>Supportive Practices</a:t>
            </a:r>
          </a:p>
        </p:txBody>
      </p:sp>
      <p:sp>
        <p:nvSpPr>
          <p:cNvPr id="3" name="Content Placeholder 2"/>
          <p:cNvSpPr>
            <a:spLocks noGrp="1"/>
          </p:cNvSpPr>
          <p:nvPr>
            <p:ph idx="1"/>
          </p:nvPr>
        </p:nvSpPr>
        <p:spPr>
          <a:xfrm>
            <a:off x="838200" y="1400784"/>
            <a:ext cx="10515600" cy="4805463"/>
          </a:xfrm>
        </p:spPr>
        <p:txBody>
          <a:bodyPr>
            <a:normAutofit fontScale="40000" lnSpcReduction="20000"/>
          </a:bodyPr>
          <a:lstStyle/>
          <a:p>
            <a:pPr marL="0" lvl="0" indent="0">
              <a:buNone/>
            </a:pPr>
            <a:r>
              <a:rPr lang="en-US" sz="5100" i="1" dirty="0"/>
              <a:t>Schools</a:t>
            </a:r>
            <a:r>
              <a:rPr lang="en-US" sz="5100" dirty="0"/>
              <a:t> making every effort to handle routine discipline within the school disciplinary process without involving SROs in an enforcement capacity unless absolutely necessary or required by law. </a:t>
            </a:r>
          </a:p>
          <a:p>
            <a:pPr marL="457200" lvl="1" indent="0">
              <a:buNone/>
            </a:pPr>
            <a:r>
              <a:rPr lang="en-US" sz="5100" dirty="0"/>
              <a:t>To this end, school division policies, administrative guidance, training, and ongoing oversight must clearly communicate that school administrators and teachers are ultimately responsible for school discipline and culture and that law enforcement should </a:t>
            </a:r>
            <a:r>
              <a:rPr lang="en-US" sz="5100" u="sng" dirty="0"/>
              <a:t>not</a:t>
            </a:r>
            <a:r>
              <a:rPr lang="en-US" sz="5100" dirty="0"/>
              <a:t> be involved in the enforcement of disciplinary response.  </a:t>
            </a:r>
          </a:p>
          <a:p>
            <a:pPr marL="457200" lvl="1" indent="0">
              <a:buNone/>
            </a:pPr>
            <a:endParaRPr lang="en-US" sz="5100" dirty="0"/>
          </a:p>
          <a:p>
            <a:pPr marL="0" lvl="0" indent="0">
              <a:buNone/>
            </a:pPr>
            <a:r>
              <a:rPr lang="en-US" sz="5100" i="1" dirty="0"/>
              <a:t>SROs</a:t>
            </a:r>
            <a:r>
              <a:rPr lang="en-US" sz="5100" dirty="0"/>
              <a:t> not becoming involved with routine school matters unrelated to any law enforcement or security function and to avoid criminalizing adolescent misbehavior by exercising discretion and judgment in response to school-based incidents. </a:t>
            </a:r>
          </a:p>
          <a:p>
            <a:pPr marL="457200" lvl="1" indent="0">
              <a:buNone/>
            </a:pPr>
            <a:r>
              <a:rPr lang="en-US" sz="5100" dirty="0"/>
              <a:t>To this end, SROs should reserve petitions to juvenile courts for serious offenses and only after considering alternative consequences that divert students from court involvement.</a:t>
            </a:r>
          </a:p>
          <a:p>
            <a:pPr marL="0" indent="0">
              <a:buNone/>
            </a:pPr>
            <a:endParaRPr lang="en-US" sz="5100" dirty="0"/>
          </a:p>
          <a:p>
            <a:pPr lvl="0"/>
            <a:r>
              <a:rPr lang="en-US" sz="5100" i="1" dirty="0"/>
              <a:t>School administrators and SROs</a:t>
            </a:r>
            <a:r>
              <a:rPr lang="en-US" sz="5100" dirty="0"/>
              <a:t> using a collaborative process to consider the totality of circumstances to determine what responses to misconduct best serve the interest of the student and the welfare of the school community. Parties may not achieve full agreement in balancing these interests in all cases, but a good faith effort to exercise discretion within their respective spheres of authority is more likely to balancing the interests of the school community and the student.   </a:t>
            </a:r>
          </a:p>
        </p:txBody>
      </p:sp>
    </p:spTree>
    <p:extLst>
      <p:ext uri="{BB962C8B-B14F-4D97-AF65-F5344CB8AC3E}">
        <p14:creationId xmlns:p14="http://schemas.microsoft.com/office/powerpoint/2010/main" val="207143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Diversion from Juvenile Justice</a:t>
            </a:r>
          </a:p>
        </p:txBody>
      </p:sp>
      <p:sp>
        <p:nvSpPr>
          <p:cNvPr id="3" name="Content Placeholder 2"/>
          <p:cNvSpPr>
            <a:spLocks noGrp="1"/>
          </p:cNvSpPr>
          <p:nvPr>
            <p:ph idx="1"/>
          </p:nvPr>
        </p:nvSpPr>
        <p:spPr>
          <a:xfrm>
            <a:off x="838200" y="1504335"/>
            <a:ext cx="10515600" cy="4984955"/>
          </a:xfrm>
        </p:spPr>
        <p:txBody>
          <a:bodyPr>
            <a:normAutofit/>
          </a:bodyPr>
          <a:lstStyle/>
          <a:p>
            <a:pPr marL="0" indent="0">
              <a:buNone/>
            </a:pPr>
            <a:r>
              <a:rPr lang="en-US" sz="3000" dirty="0"/>
              <a:t>States and localities are exploring diversion programs as a way to keep youth out of the juvenile justice system. </a:t>
            </a:r>
          </a:p>
          <a:p>
            <a:pPr marL="0" indent="0">
              <a:buNone/>
            </a:pPr>
            <a:endParaRPr lang="en-US" sz="3000" dirty="0"/>
          </a:p>
          <a:p>
            <a:pPr marL="0" indent="0">
              <a:buNone/>
            </a:pPr>
            <a:r>
              <a:rPr lang="en-US" sz="3000" dirty="0"/>
              <a:t>Potential SLEP Partners: Juvenile Courts/Court Service Units (CSUs) </a:t>
            </a:r>
          </a:p>
          <a:p>
            <a:r>
              <a:rPr lang="en-US" sz="3000" dirty="0"/>
              <a:t>Invested in diverting low-risk youth from the justice system and reducing the number of youth on probation   </a:t>
            </a:r>
          </a:p>
          <a:p>
            <a:r>
              <a:rPr lang="en-US" sz="3000" dirty="0"/>
              <a:t>Broad range of diversion options   </a:t>
            </a:r>
          </a:p>
          <a:p>
            <a:r>
              <a:rPr lang="en-US" sz="3000" dirty="0"/>
              <a:t>Recommended resource: School-Justice Partnership National Resource Center   https://schooljusticepartnership.org/</a:t>
            </a:r>
          </a:p>
          <a:p>
            <a:r>
              <a:rPr lang="en-US" sz="3000" dirty="0"/>
              <a:t>Additional resources in the </a:t>
            </a:r>
            <a:r>
              <a:rPr lang="en-US" sz="3000" i="1" dirty="0"/>
              <a:t>SLEP Guide </a:t>
            </a:r>
          </a:p>
          <a:p>
            <a:endParaRPr lang="en-US" dirty="0"/>
          </a:p>
        </p:txBody>
      </p:sp>
    </p:spTree>
    <p:extLst>
      <p:ext uri="{BB962C8B-B14F-4D97-AF65-F5344CB8AC3E}">
        <p14:creationId xmlns:p14="http://schemas.microsoft.com/office/powerpoint/2010/main" val="255450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 Justice Approaches to Discipline</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dirty="0"/>
              <a:t>Emerged in response to unintended negative consequences of zero tolerance and other exclusionary discipline policies.  </a:t>
            </a:r>
          </a:p>
          <a:p>
            <a:pPr marL="0" indent="0">
              <a:buNone/>
            </a:pPr>
            <a:r>
              <a:rPr lang="en-US" dirty="0"/>
              <a:t>Two primary components:</a:t>
            </a:r>
          </a:p>
          <a:p>
            <a:pPr marL="514350" lvl="0" indent="-514350">
              <a:buAutoNum type="arabicPeriod"/>
            </a:pPr>
            <a:r>
              <a:rPr lang="en-US" dirty="0"/>
              <a:t>A non-adversarial and dialogue-based decision-making process that allows affected parties to discuss the harm done to victims, while considering needs of all participants</a:t>
            </a:r>
          </a:p>
          <a:p>
            <a:pPr marL="514350" lvl="0" indent="-514350">
              <a:buAutoNum type="arabicPeriod"/>
            </a:pPr>
            <a:r>
              <a:rPr lang="en-US" dirty="0"/>
              <a:t>An agreement for going forward based on the input of all stakeholders about what is necessary to repair the harm directly to the persons and community.</a:t>
            </a:r>
          </a:p>
          <a:p>
            <a:pPr marL="0" indent="0">
              <a:buNone/>
            </a:pPr>
            <a:r>
              <a:rPr lang="en-US" dirty="0"/>
              <a:t>Requires a different mindset.  </a:t>
            </a:r>
          </a:p>
        </p:txBody>
      </p:sp>
    </p:spTree>
    <p:extLst>
      <p:ext uri="{BB962C8B-B14F-4D97-AF65-F5344CB8AC3E}">
        <p14:creationId xmlns:p14="http://schemas.microsoft.com/office/powerpoint/2010/main" val="247981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 Justice: Comparison &amp;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440120"/>
              </p:ext>
            </p:extLst>
          </p:nvPr>
        </p:nvGraphicFramePr>
        <p:xfrm>
          <a:off x="924232" y="1465226"/>
          <a:ext cx="10579510" cy="4052824"/>
        </p:xfrm>
        <a:graphic>
          <a:graphicData uri="http://schemas.openxmlformats.org/drawingml/2006/table">
            <a:tbl>
              <a:tblPr firstRow="1" firstCol="1" bandRow="1">
                <a:tableStyleId>{5C22544A-7EE6-4342-B048-85BDC9FD1C3A}</a:tableStyleId>
              </a:tblPr>
              <a:tblGrid>
                <a:gridCol w="5289755">
                  <a:extLst>
                    <a:ext uri="{9D8B030D-6E8A-4147-A177-3AD203B41FA5}">
                      <a16:colId xmlns:a16="http://schemas.microsoft.com/office/drawing/2014/main" xmlns="" val="4033509381"/>
                    </a:ext>
                  </a:extLst>
                </a:gridCol>
                <a:gridCol w="5289755">
                  <a:extLst>
                    <a:ext uri="{9D8B030D-6E8A-4147-A177-3AD203B41FA5}">
                      <a16:colId xmlns:a16="http://schemas.microsoft.com/office/drawing/2014/main" xmlns="" val="1341622030"/>
                    </a:ext>
                  </a:extLst>
                </a:gridCol>
              </a:tblGrid>
              <a:tr h="0">
                <a:tc>
                  <a:txBody>
                    <a:bodyPr/>
                    <a:lstStyle/>
                    <a:p>
                      <a:pPr marL="0" marR="0" algn="ctr">
                        <a:lnSpc>
                          <a:spcPct val="115000"/>
                        </a:lnSpc>
                        <a:spcBef>
                          <a:spcPts val="0"/>
                        </a:spcBef>
                        <a:spcAft>
                          <a:spcPts val="1000"/>
                        </a:spcAft>
                      </a:pPr>
                      <a:r>
                        <a:rPr lang="en-US" sz="2800" dirty="0">
                          <a:effectLst/>
                        </a:rPr>
                        <a:t>Traditional Systems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rPr>
                        <a:t>Restorative Systems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9353747"/>
                  </a:ext>
                </a:extLst>
              </a:tr>
              <a:tr h="0">
                <a:tc>
                  <a:txBody>
                    <a:bodyPr/>
                    <a:lstStyle/>
                    <a:p>
                      <a:pPr marL="0" marR="0">
                        <a:lnSpc>
                          <a:spcPct val="115000"/>
                        </a:lnSpc>
                        <a:spcBef>
                          <a:spcPts val="0"/>
                        </a:spcBef>
                        <a:spcAft>
                          <a:spcPts val="0"/>
                        </a:spcAft>
                      </a:pPr>
                      <a:r>
                        <a:rPr lang="en-US" sz="2800" dirty="0">
                          <a:effectLst/>
                        </a:rPr>
                        <a:t>What law was broken?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800" dirty="0">
                          <a:effectLst/>
                        </a:rPr>
                        <a:t>Who has been harmed and what harm was done?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8906827"/>
                  </a:ext>
                </a:extLst>
              </a:tr>
              <a:tr h="0">
                <a:tc>
                  <a:txBody>
                    <a:bodyPr/>
                    <a:lstStyle/>
                    <a:p>
                      <a:pPr marL="0" marR="0">
                        <a:lnSpc>
                          <a:spcPct val="115000"/>
                        </a:lnSpc>
                        <a:spcBef>
                          <a:spcPts val="0"/>
                        </a:spcBef>
                        <a:spcAft>
                          <a:spcPts val="1000"/>
                        </a:spcAft>
                      </a:pPr>
                      <a:r>
                        <a:rPr lang="en-US" sz="2800" dirty="0">
                          <a:effectLst/>
                        </a:rPr>
                        <a:t>Whose fault is it? (Who did it and who do we blame?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800" dirty="0">
                          <a:effectLst/>
                        </a:rPr>
                        <a:t>What are their needs?</a:t>
                      </a:r>
                      <a:endParaRPr lang="en-US" sz="3600" dirty="0">
                        <a:effectLst/>
                      </a:endParaRPr>
                    </a:p>
                    <a:p>
                      <a:pPr marL="0" marR="0">
                        <a:lnSpc>
                          <a:spcPct val="115000"/>
                        </a:lnSpc>
                        <a:spcBef>
                          <a:spcPts val="0"/>
                        </a:spcBef>
                        <a:spcAft>
                          <a:spcPts val="1000"/>
                        </a:spcAft>
                      </a:pP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2452781"/>
                  </a:ext>
                </a:extLst>
              </a:tr>
              <a:tr h="0">
                <a:tc>
                  <a:txBody>
                    <a:bodyPr/>
                    <a:lstStyle/>
                    <a:p>
                      <a:pPr marL="0" marR="0">
                        <a:lnSpc>
                          <a:spcPct val="115000"/>
                        </a:lnSpc>
                        <a:spcBef>
                          <a:spcPts val="0"/>
                        </a:spcBef>
                        <a:spcAft>
                          <a:spcPts val="1000"/>
                        </a:spcAft>
                      </a:pPr>
                      <a:r>
                        <a:rPr lang="en-US" sz="2800" dirty="0">
                          <a:effectLst/>
                        </a:rPr>
                        <a:t>What do they deserve? (What should the punishment be? How should we punish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800" dirty="0">
                          <a:effectLst/>
                        </a:rPr>
                        <a:t>Whose obligation is this? (What repair is needed and who is responsible?)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6643779"/>
                  </a:ext>
                </a:extLst>
              </a:tr>
            </a:tbl>
          </a:graphicData>
        </a:graphic>
      </p:graphicFrame>
    </p:spTree>
    <p:extLst>
      <p:ext uri="{BB962C8B-B14F-4D97-AF65-F5344CB8AC3E}">
        <p14:creationId xmlns:p14="http://schemas.microsoft.com/office/powerpoint/2010/main" val="259217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Restorative Justice in Schools</a:t>
            </a:r>
          </a:p>
        </p:txBody>
      </p:sp>
      <p:sp>
        <p:nvSpPr>
          <p:cNvPr id="3" name="Content Placeholder 2"/>
          <p:cNvSpPr>
            <a:spLocks noGrp="1"/>
          </p:cNvSpPr>
          <p:nvPr>
            <p:ph idx="1"/>
          </p:nvPr>
        </p:nvSpPr>
        <p:spPr>
          <a:xfrm>
            <a:off x="838200" y="1509823"/>
            <a:ext cx="10515600" cy="4667140"/>
          </a:xfrm>
        </p:spPr>
        <p:txBody>
          <a:bodyPr>
            <a:normAutofit fontScale="92500"/>
          </a:bodyPr>
          <a:lstStyle/>
          <a:p>
            <a:pPr marL="0" indent="0">
              <a:buNone/>
            </a:pPr>
            <a:endParaRPr lang="en-US" dirty="0"/>
          </a:p>
          <a:p>
            <a:pPr marL="514350" lvl="0" indent="-514350">
              <a:buFont typeface="+mj-lt"/>
              <a:buAutoNum type="arabicPeriod"/>
            </a:pPr>
            <a:r>
              <a:rPr lang="en-US" dirty="0"/>
              <a:t>Create a restorative and inclusive school climate rather than a punitive one;</a:t>
            </a:r>
          </a:p>
          <a:p>
            <a:pPr marL="514350" lvl="0" indent="-514350">
              <a:buFont typeface="+mj-lt"/>
              <a:buAutoNum type="arabicPeriod"/>
            </a:pPr>
            <a:r>
              <a:rPr lang="en-US" dirty="0"/>
              <a:t>Decrease suspensions, expulsions, and disciplinary referrals by holding youth accountable for their actions through repairing harm and making amends;</a:t>
            </a:r>
          </a:p>
          <a:p>
            <a:pPr marL="514350" lvl="0" indent="-514350">
              <a:buFont typeface="+mj-lt"/>
              <a:buAutoNum type="arabicPeriod"/>
            </a:pPr>
            <a:r>
              <a:rPr lang="en-US" dirty="0"/>
              <a:t>Include persons who have harmed, been harmed, and their surrounding community in restorative responses to school misconduct; and</a:t>
            </a:r>
          </a:p>
          <a:p>
            <a:pPr marL="514350" lvl="0" indent="-514350">
              <a:buFont typeface="+mj-lt"/>
              <a:buAutoNum type="arabicPeriod"/>
            </a:pPr>
            <a:r>
              <a:rPr lang="en-US" dirty="0"/>
              <a:t>Re-engage youth at risk of academic failure and juvenile justice system entry through dialogue-driven, restorative responses to school misbehavior.</a:t>
            </a:r>
          </a:p>
          <a:p>
            <a:pPr marL="0" indent="0">
              <a:buNone/>
            </a:pPr>
            <a:endParaRPr lang="en-US" dirty="0"/>
          </a:p>
        </p:txBody>
      </p:sp>
    </p:spTree>
    <p:extLst>
      <p:ext uri="{BB962C8B-B14F-4D97-AF65-F5344CB8AC3E}">
        <p14:creationId xmlns:p14="http://schemas.microsoft.com/office/powerpoint/2010/main" val="300731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Operational Areas: Overview</a:t>
            </a:r>
          </a:p>
        </p:txBody>
      </p:sp>
      <p:sp>
        <p:nvSpPr>
          <p:cNvPr id="3" name="Content Placeholder 2"/>
          <p:cNvSpPr>
            <a:spLocks noGrp="1"/>
          </p:cNvSpPr>
          <p:nvPr>
            <p:ph idx="1"/>
          </p:nvPr>
        </p:nvSpPr>
        <p:spPr/>
        <p:txBody>
          <a:bodyPr>
            <a:normAutofit/>
          </a:bodyPr>
          <a:lstStyle/>
          <a:p>
            <a:pPr marL="0" indent="0">
              <a:buNone/>
            </a:pPr>
            <a:r>
              <a:rPr lang="en-US" dirty="0"/>
              <a:t>Examining Operational Areas </a:t>
            </a:r>
          </a:p>
          <a:p>
            <a:pPr marL="514350" indent="-514350">
              <a:buAutoNum type="arabicPeriod"/>
            </a:pPr>
            <a:r>
              <a:rPr lang="en-US" dirty="0"/>
              <a:t>Provisions in Virginia’s Model MOU </a:t>
            </a:r>
          </a:p>
          <a:p>
            <a:pPr marL="514350" indent="-514350">
              <a:buAutoNum type="arabicPeriod"/>
            </a:pPr>
            <a:r>
              <a:rPr lang="en-US" dirty="0"/>
              <a:t>Known about best practices</a:t>
            </a:r>
          </a:p>
          <a:p>
            <a:pPr marL="514350" indent="-514350">
              <a:buAutoNum type="arabicPeriod"/>
            </a:pPr>
            <a:r>
              <a:rPr lang="en-US" dirty="0"/>
              <a:t>Authoritative sources for additional information and support</a:t>
            </a:r>
          </a:p>
          <a:p>
            <a:pPr marL="0" indent="0">
              <a:buNone/>
            </a:pPr>
            <a:endParaRPr lang="en-US" dirty="0"/>
          </a:p>
          <a:p>
            <a:pPr marL="0" indent="0">
              <a:buNone/>
            </a:pPr>
            <a:r>
              <a:rPr lang="en-US" dirty="0"/>
              <a:t>Information sharing                                Detention/Arrest</a:t>
            </a:r>
          </a:p>
          <a:p>
            <a:pPr marL="0" indent="0">
              <a:buNone/>
            </a:pPr>
            <a:r>
              <a:rPr lang="en-US" dirty="0"/>
              <a:t>Questioning					Physical Restraint			</a:t>
            </a:r>
          </a:p>
          <a:p>
            <a:pPr marL="0" indent="0">
              <a:buNone/>
            </a:pPr>
            <a:r>
              <a:rPr lang="en-US" dirty="0"/>
              <a:t>Searches					Victims’ Rights </a:t>
            </a:r>
          </a:p>
          <a:p>
            <a:pPr marL="0" indent="0">
              <a:buNone/>
            </a:pPr>
            <a:endParaRPr lang="en-US" i="1" dirty="0"/>
          </a:p>
        </p:txBody>
      </p:sp>
    </p:spTree>
    <p:extLst>
      <p:ext uri="{BB962C8B-B14F-4D97-AF65-F5344CB8AC3E}">
        <p14:creationId xmlns:p14="http://schemas.microsoft.com/office/powerpoint/2010/main" val="179253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Virginia’s Model MOU</a:t>
            </a:r>
          </a:p>
        </p:txBody>
      </p:sp>
      <p:sp>
        <p:nvSpPr>
          <p:cNvPr id="3" name="Content Placeholder 2"/>
          <p:cNvSpPr>
            <a:spLocks noGrp="1"/>
          </p:cNvSpPr>
          <p:nvPr>
            <p:ph idx="1"/>
          </p:nvPr>
        </p:nvSpPr>
        <p:spPr>
          <a:xfrm>
            <a:off x="838200" y="1467293"/>
            <a:ext cx="10515600" cy="4709670"/>
          </a:xfrm>
        </p:spPr>
        <p:txBody>
          <a:bodyPr>
            <a:normAutofit fontScale="85000" lnSpcReduction="20000"/>
          </a:bodyPr>
          <a:lstStyle/>
          <a:p>
            <a:pPr lvl="0"/>
            <a:r>
              <a:rPr lang="en-US" dirty="0"/>
              <a:t>Release of student records is governed by the Family Educational Rights and Privacy Act (FERPA), 20 U.S.C. §1232g.  </a:t>
            </a:r>
          </a:p>
          <a:p>
            <a:pPr lvl="0"/>
            <a:r>
              <a:rPr lang="en-US" dirty="0"/>
              <a:t>When appropriate, and to the extent the law allows, the SD should notify SROs of any special needs of a student involved in a school-based infraction that is not routine discipline, in order to assist the SRO in recognizing and accommodating behaviors that may be manifestations of the student’s disability. </a:t>
            </a:r>
          </a:p>
          <a:p>
            <a:pPr lvl="0"/>
            <a:r>
              <a:rPr lang="en-US" dirty="0"/>
              <a:t>Consent access - SRO or other law enforcement officer may have access to a student’s education records with written consent of the student’s parent or of the student if the student is age 18 or older.   </a:t>
            </a:r>
          </a:p>
          <a:p>
            <a:pPr lvl="0"/>
            <a:r>
              <a:rPr lang="en-US" u="sng" dirty="0"/>
              <a:t>SRO access</a:t>
            </a:r>
            <a:r>
              <a:rPr lang="en-US" dirty="0"/>
              <a:t>.  For purposes of access to student records, SROs are considered “school officials” and may be provided student information as needed to carry out their duties related to the school environment. SROs may have access to directory information for all students in the school division.  SROs may have access to information on students in their assigned schools that include directory information and additional items needed to carry out their duties, such as class schedules, as approved by the school administrator.</a:t>
            </a:r>
          </a:p>
          <a:p>
            <a:endParaRPr lang="en-US" dirty="0"/>
          </a:p>
        </p:txBody>
      </p:sp>
    </p:spTree>
    <p:extLst>
      <p:ext uri="{BB962C8B-B14F-4D97-AF65-F5344CB8AC3E}">
        <p14:creationId xmlns:p14="http://schemas.microsoft.com/office/powerpoint/2010/main" val="361256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Module II. Legal Issues	</a:t>
            </a:r>
          </a:p>
        </p:txBody>
      </p:sp>
      <p:sp>
        <p:nvSpPr>
          <p:cNvPr id="3" name="Content Placeholder 2"/>
          <p:cNvSpPr>
            <a:spLocks noGrp="1"/>
          </p:cNvSpPr>
          <p:nvPr>
            <p:ph idx="1"/>
          </p:nvPr>
        </p:nvSpPr>
        <p:spPr>
          <a:xfrm>
            <a:off x="838200" y="1517516"/>
            <a:ext cx="10515600" cy="4688732"/>
          </a:xfrm>
        </p:spPr>
        <p:txBody>
          <a:bodyPr>
            <a:normAutofit/>
          </a:bodyPr>
          <a:lstStyle/>
          <a:p>
            <a:r>
              <a:rPr lang="en-US" sz="3200" dirty="0"/>
              <a:t>Defining parameters of school administrative and law enforcement authority  &amp; coordinating responses to student misconduct</a:t>
            </a:r>
          </a:p>
          <a:p>
            <a:r>
              <a:rPr lang="en-US" sz="3200" dirty="0"/>
              <a:t>Use of discretion and supportive responses to misconduct </a:t>
            </a:r>
          </a:p>
          <a:p>
            <a:r>
              <a:rPr lang="en-US" sz="3200" dirty="0"/>
              <a:t>Legal issues associated with information sharing, questioning, searches, arrests, physical intervention, and student victims’ rights. </a:t>
            </a:r>
          </a:p>
          <a:p>
            <a:r>
              <a:rPr lang="en-US" sz="3200" dirty="0"/>
              <a:t>Need for clear policies and procedures the school division and law enforcement agency level </a:t>
            </a:r>
          </a:p>
        </p:txBody>
      </p:sp>
    </p:spTree>
    <p:extLst>
      <p:ext uri="{BB962C8B-B14F-4D97-AF65-F5344CB8AC3E}">
        <p14:creationId xmlns:p14="http://schemas.microsoft.com/office/powerpoint/2010/main" val="294725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Virginia’s Model MOU</a:t>
            </a:r>
          </a:p>
        </p:txBody>
      </p:sp>
      <p:sp>
        <p:nvSpPr>
          <p:cNvPr id="3" name="Content Placeholder 2"/>
          <p:cNvSpPr>
            <a:spLocks noGrp="1"/>
          </p:cNvSpPr>
          <p:nvPr>
            <p:ph idx="1"/>
          </p:nvPr>
        </p:nvSpPr>
        <p:spPr>
          <a:xfrm>
            <a:off x="838200" y="1467293"/>
            <a:ext cx="10515600" cy="4709670"/>
          </a:xfrm>
        </p:spPr>
        <p:txBody>
          <a:bodyPr>
            <a:normAutofit lnSpcReduction="10000"/>
          </a:bodyPr>
          <a:lstStyle/>
          <a:p>
            <a:pPr lvl="0"/>
            <a:r>
              <a:rPr lang="en-US" u="sng" dirty="0"/>
              <a:t>Health and Safety Emergency Exception</a:t>
            </a:r>
            <a:r>
              <a:rPr lang="en-US" dirty="0"/>
              <a:t>.  In the event of a significant and articulable threat to health or safety, school officials may disclose any information from student records to appropriate parties, including law enforcement officials, whose knowledge of the information is needed to protect the health and safety of a student or another individual. </a:t>
            </a:r>
          </a:p>
          <a:p>
            <a:pPr lvl="0"/>
            <a:r>
              <a:rPr lang="en-US" u="sng" dirty="0"/>
              <a:t>SRO disclosure of law enforcement records</a:t>
            </a:r>
            <a:r>
              <a:rPr lang="en-US" dirty="0"/>
              <a:t>.  SROs may disclose only law enforcement records created and maintained by the SRO for the purpose of ensuring the physical safety and security of people and property in schools and/or enforcement of laws.  Because law enforcement records are not student records, they are not subject to the disclosure restrictions of FERPA.  </a:t>
            </a:r>
          </a:p>
          <a:p>
            <a:endParaRPr lang="en-US" dirty="0"/>
          </a:p>
        </p:txBody>
      </p:sp>
    </p:spTree>
    <p:extLst>
      <p:ext uri="{BB962C8B-B14F-4D97-AF65-F5344CB8AC3E}">
        <p14:creationId xmlns:p14="http://schemas.microsoft.com/office/powerpoint/2010/main" val="238434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a:t>
            </a:r>
          </a:p>
        </p:txBody>
      </p:sp>
      <p:sp>
        <p:nvSpPr>
          <p:cNvPr id="3" name="Content Placeholder 2"/>
          <p:cNvSpPr>
            <a:spLocks noGrp="1"/>
          </p:cNvSpPr>
          <p:nvPr>
            <p:ph idx="1"/>
          </p:nvPr>
        </p:nvSpPr>
        <p:spPr>
          <a:xfrm>
            <a:off x="838200" y="1509823"/>
            <a:ext cx="10515600" cy="4667140"/>
          </a:xfrm>
        </p:spPr>
        <p:txBody>
          <a:bodyPr>
            <a:normAutofit fontScale="92500"/>
          </a:bodyPr>
          <a:lstStyle/>
          <a:p>
            <a:pPr marL="0" lvl="0" indent="0">
              <a:buNone/>
            </a:pPr>
            <a:r>
              <a:rPr lang="en-US" dirty="0"/>
              <a:t>Key takeaways:</a:t>
            </a:r>
          </a:p>
          <a:p>
            <a:pPr lvl="0"/>
            <a:r>
              <a:rPr lang="en-US" dirty="0"/>
              <a:t>SROs in Virginia are typically defined as “school official with a legitimate educational interest” and can access most educational records. </a:t>
            </a:r>
          </a:p>
          <a:p>
            <a:r>
              <a:rPr lang="en-US" i="1" dirty="0"/>
              <a:t>FERPA </a:t>
            </a:r>
            <a:r>
              <a:rPr lang="en-US" dirty="0"/>
              <a:t>does not prohibit a school official from disclosing information about a student if the information is obtained through the school official’s personal knowledge or observation, and not from the student’s education records. On a day-to-day basis, most information shared is information obtained through an administrator’s or other school official’s personal knowledge or observation and these are not defined as education records</a:t>
            </a:r>
          </a:p>
          <a:p>
            <a:pPr lvl="0"/>
            <a:r>
              <a:rPr lang="en-US" dirty="0"/>
              <a:t>Use the additional information and lists of resources are contained in the </a:t>
            </a:r>
            <a:r>
              <a:rPr lang="en-US" i="1" dirty="0"/>
              <a:t>SLEP Guide</a:t>
            </a:r>
            <a:r>
              <a:rPr lang="en-US" dirty="0"/>
              <a:t>.  </a:t>
            </a:r>
          </a:p>
          <a:p>
            <a:pPr marL="0" indent="0">
              <a:buNone/>
            </a:pPr>
            <a:endParaRPr lang="en-US" dirty="0"/>
          </a:p>
        </p:txBody>
      </p:sp>
    </p:spTree>
    <p:extLst>
      <p:ext uri="{BB962C8B-B14F-4D97-AF65-F5344CB8AC3E}">
        <p14:creationId xmlns:p14="http://schemas.microsoft.com/office/powerpoint/2010/main" val="298665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Model MOU Provisions</a:t>
            </a:r>
          </a:p>
        </p:txBody>
      </p:sp>
      <p:sp>
        <p:nvSpPr>
          <p:cNvPr id="3" name="Content Placeholder 2"/>
          <p:cNvSpPr>
            <a:spLocks noGrp="1"/>
          </p:cNvSpPr>
          <p:nvPr>
            <p:ph idx="1"/>
          </p:nvPr>
        </p:nvSpPr>
        <p:spPr>
          <a:xfrm>
            <a:off x="838200" y="1553497"/>
            <a:ext cx="10515600" cy="4623466"/>
          </a:xfrm>
        </p:spPr>
        <p:txBody>
          <a:bodyPr>
            <a:normAutofit fontScale="85000" lnSpcReduction="10000"/>
          </a:bodyPr>
          <a:lstStyle/>
          <a:p>
            <a:pPr lvl="0"/>
            <a:r>
              <a:rPr lang="en-US" dirty="0"/>
              <a:t>SROs have the authority to question students who may have information about criminal activity.  As sworn law enforcement officers, SROs have authority to stop, question, interview, and take law enforcement action without prior authorization of the school administrator or contacting parents. </a:t>
            </a:r>
          </a:p>
          <a:p>
            <a:pPr lvl="0"/>
            <a:r>
              <a:rPr lang="en-US" dirty="0"/>
              <a:t>The investigation and questioning of students during school hours or at school events should be limited to situations where the investigation is related to suspected criminal activity. Investigations and questioning of students for offenses not related to the operation of or occurring at the school should take place at school only when delay might result in danger to any person, destruction of evidence, or flight from the jurisdiction by the person suspected of a crime. </a:t>
            </a:r>
          </a:p>
          <a:p>
            <a:pPr lvl="0"/>
            <a:r>
              <a:rPr lang="en-US" dirty="0"/>
              <a:t>The interviewing of students -- whether suspects, victims, or witnesses -- should be conducted privately in an office setting. </a:t>
            </a:r>
          </a:p>
          <a:p>
            <a:pPr lvl="0"/>
            <a:r>
              <a:rPr lang="en-US" dirty="0"/>
              <a:t>SROs will take steps to ensure minimal intrusion into the educational experience of students being questioned in the school setting.  </a:t>
            </a:r>
          </a:p>
          <a:p>
            <a:endParaRPr lang="en-US" dirty="0"/>
          </a:p>
        </p:txBody>
      </p:sp>
    </p:spTree>
    <p:extLst>
      <p:ext uri="{BB962C8B-B14F-4D97-AF65-F5344CB8AC3E}">
        <p14:creationId xmlns:p14="http://schemas.microsoft.com/office/powerpoint/2010/main" val="245916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Model MOU Provisions</a:t>
            </a:r>
          </a:p>
        </p:txBody>
      </p:sp>
      <p:sp>
        <p:nvSpPr>
          <p:cNvPr id="3" name="Content Placeholder 2"/>
          <p:cNvSpPr>
            <a:spLocks noGrp="1"/>
          </p:cNvSpPr>
          <p:nvPr>
            <p:ph idx="1"/>
          </p:nvPr>
        </p:nvSpPr>
        <p:spPr/>
        <p:txBody>
          <a:bodyPr>
            <a:normAutofit fontScale="85000" lnSpcReduction="20000"/>
          </a:bodyPr>
          <a:lstStyle/>
          <a:p>
            <a:pPr lvl="0"/>
            <a:r>
              <a:rPr lang="en-US" dirty="0"/>
              <a:t>Recognizing that a reasonable child subjected to police questioning will sometimes feel pressured to submit when a reasonable adult would feel free to go, as a general rule, the student should not be arrested or placed in custody during the initial interview or interrogation. The student will be informed generally of the purpose of the investigation, warned against self-incrimination in a developmentally appropriate manner, and given an opportunity to present informally his or her knowledge of the facts.  If the student wishes to remain silent, to contact his or her parents or an attorney, or to end the interview, the questioning should cease and the student’s request should be granted unless detaining the student is lawful and reasonable under the circumstances. </a:t>
            </a:r>
          </a:p>
          <a:p>
            <a:pPr lvl="0"/>
            <a:r>
              <a:rPr lang="en-US" dirty="0"/>
              <a:t>SROs are responsible to lead the investigation and questioning of students related to suspected violations of criminal law.  SROs shall not be included in questioning students about student code of conduct violations that do not involve any criminal activity or risk of harm to self or others. School administrators are responsible for the questioning of students about violations of the code of conduct.  </a:t>
            </a:r>
          </a:p>
          <a:p>
            <a:endParaRPr lang="en-US" dirty="0"/>
          </a:p>
        </p:txBody>
      </p:sp>
    </p:spTree>
    <p:extLst>
      <p:ext uri="{BB962C8B-B14F-4D97-AF65-F5344CB8AC3E}">
        <p14:creationId xmlns:p14="http://schemas.microsoft.com/office/powerpoint/2010/main" val="30725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Questioning</a:t>
            </a:r>
          </a:p>
        </p:txBody>
      </p:sp>
      <p:sp>
        <p:nvSpPr>
          <p:cNvPr id="3" name="Content Placeholder 2"/>
          <p:cNvSpPr>
            <a:spLocks noGrp="1"/>
          </p:cNvSpPr>
          <p:nvPr>
            <p:ph idx="1"/>
          </p:nvPr>
        </p:nvSpPr>
        <p:spPr>
          <a:xfrm>
            <a:off x="838200" y="1789471"/>
            <a:ext cx="10515600" cy="4387492"/>
          </a:xfrm>
        </p:spPr>
        <p:txBody>
          <a:bodyPr>
            <a:normAutofit fontScale="92500" lnSpcReduction="20000"/>
          </a:bodyPr>
          <a:lstStyle/>
          <a:p>
            <a:pPr marL="0" indent="0">
              <a:buNone/>
            </a:pPr>
            <a:r>
              <a:rPr lang="en-US" dirty="0"/>
              <a:t>As a practical matter, virtually all questioning by a law enforcement officer would trigger constitutional protections.</a:t>
            </a:r>
          </a:p>
          <a:p>
            <a:pPr marL="0" indent="0">
              <a:buNone/>
            </a:pPr>
            <a:r>
              <a:rPr lang="en-US" dirty="0"/>
              <a:t>Courts have used a “total circumstances” approach to determine whether the encounter between the SRO or other police official and the student constitutes “custody,” which does trigger constitutional protections.  </a:t>
            </a:r>
          </a:p>
          <a:p>
            <a:pPr marL="0" indent="0">
              <a:buNone/>
            </a:pPr>
            <a:r>
              <a:rPr lang="en-US" dirty="0"/>
              <a:t>Elements examined by the courts illustrates the strict approach applied to law enforcement-initiated and –led activities on campus:</a:t>
            </a:r>
          </a:p>
          <a:p>
            <a:pPr lvl="0"/>
            <a:r>
              <a:rPr lang="en-US" sz="2400" dirty="0"/>
              <a:t>Juvenile’s age and experience</a:t>
            </a:r>
          </a:p>
          <a:p>
            <a:pPr lvl="0"/>
            <a:r>
              <a:rPr lang="en-US" sz="2400" dirty="0"/>
              <a:t>Juvenile’s background and intelligence</a:t>
            </a:r>
          </a:p>
          <a:p>
            <a:pPr lvl="0"/>
            <a:r>
              <a:rPr lang="en-US" sz="2400" dirty="0"/>
              <a:t>Capacity of juvenile to understand the implications of waiving rights</a:t>
            </a:r>
          </a:p>
          <a:p>
            <a:pPr lvl="0"/>
            <a:r>
              <a:rPr lang="en-US" sz="2400" dirty="0"/>
              <a:t>Juvenile’s experience with police</a:t>
            </a:r>
          </a:p>
          <a:p>
            <a:pPr lvl="0"/>
            <a:r>
              <a:rPr lang="en-US" sz="2400" dirty="0"/>
              <a:t>Opportunity for juvenile to have access to a parent or other supportive adult </a:t>
            </a:r>
          </a:p>
          <a:p>
            <a:endParaRPr lang="en-US" dirty="0"/>
          </a:p>
        </p:txBody>
      </p:sp>
    </p:spTree>
    <p:extLst>
      <p:ext uri="{BB962C8B-B14F-4D97-AF65-F5344CB8AC3E}">
        <p14:creationId xmlns:p14="http://schemas.microsoft.com/office/powerpoint/2010/main" val="211646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9714"/>
          </a:xfrm>
        </p:spPr>
        <p:txBody>
          <a:bodyPr>
            <a:normAutofit/>
          </a:bodyPr>
          <a:lstStyle/>
          <a:p>
            <a:r>
              <a:rPr lang="en-US" dirty="0"/>
              <a:t>Questioning by School Administrators </a:t>
            </a:r>
          </a:p>
        </p:txBody>
      </p:sp>
      <p:sp>
        <p:nvSpPr>
          <p:cNvPr id="3" name="Content Placeholder 2"/>
          <p:cNvSpPr>
            <a:spLocks noGrp="1"/>
          </p:cNvSpPr>
          <p:nvPr>
            <p:ph idx="1"/>
          </p:nvPr>
        </p:nvSpPr>
        <p:spPr>
          <a:xfrm>
            <a:off x="838200" y="1474840"/>
            <a:ext cx="10515600" cy="4768645"/>
          </a:xfrm>
        </p:spPr>
        <p:txBody>
          <a:bodyPr>
            <a:normAutofit fontScale="55000" lnSpcReduction="20000"/>
          </a:bodyPr>
          <a:lstStyle/>
          <a:p>
            <a:r>
              <a:rPr lang="en-US" sz="4800" dirty="0"/>
              <a:t>Students may not be compelled to give information to school officials, including SSOs, concerning violations of law or school policy, but may be punished for refusing to give truthful responses.</a:t>
            </a:r>
          </a:p>
          <a:p>
            <a:r>
              <a:rPr lang="en-US" sz="4800" dirty="0"/>
              <a:t>Questioning of a minor student by school officials may be conducted without the presence of, or notification of, the student’s parents.</a:t>
            </a:r>
          </a:p>
          <a:p>
            <a:r>
              <a:rPr lang="en-US" sz="4800" dirty="0"/>
              <a:t>When a student or students are being questioned concerning a serious breach of the criminal code such as a weapons- or drug-related incident, it is best practice to have law enforcement officials conduct the formal interrogation. They will be using required standards of law and law enforcement agency policies to guide their actions in obtaining information and such information is more likely to be fully admissible in any subsequent legal proceedings.  Local school board policy should address the respective roles of school administrators/SSOs and SROs related to questioning and investigation. </a:t>
            </a:r>
          </a:p>
        </p:txBody>
      </p:sp>
    </p:spTree>
    <p:extLst>
      <p:ext uri="{BB962C8B-B14F-4D97-AF65-F5344CB8AC3E}">
        <p14:creationId xmlns:p14="http://schemas.microsoft.com/office/powerpoint/2010/main" val="324638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9714"/>
          </a:xfrm>
        </p:spPr>
        <p:txBody>
          <a:bodyPr>
            <a:normAutofit/>
          </a:bodyPr>
          <a:lstStyle/>
          <a:p>
            <a:r>
              <a:rPr lang="en-US" dirty="0"/>
              <a:t>Questioning by School Administrators </a:t>
            </a:r>
          </a:p>
        </p:txBody>
      </p:sp>
      <p:sp>
        <p:nvSpPr>
          <p:cNvPr id="3" name="Content Placeholder 2"/>
          <p:cNvSpPr>
            <a:spLocks noGrp="1"/>
          </p:cNvSpPr>
          <p:nvPr>
            <p:ph idx="1"/>
          </p:nvPr>
        </p:nvSpPr>
        <p:spPr>
          <a:xfrm>
            <a:off x="838200" y="1474840"/>
            <a:ext cx="10515600" cy="4768645"/>
          </a:xfrm>
        </p:spPr>
        <p:txBody>
          <a:bodyPr>
            <a:normAutofit fontScale="62500" lnSpcReduction="20000"/>
          </a:bodyPr>
          <a:lstStyle/>
          <a:p>
            <a:r>
              <a:rPr lang="en-US" sz="4800" dirty="0"/>
              <a:t>Investigative activities must be carefully coordinated with school administrators and care must be taken that students are in no way denied due process. Virginia law is very specific as to due process in school disciplinary matters. Even in the case of very minor disciplinary violations, the student must be told of what he is accused and must be given the opportunity to tell his version of events.  More serious offenses that result in out-of-school suspensions and expulsion require written notifications of parents and carry rights to various levels of appeal.  </a:t>
            </a:r>
          </a:p>
          <a:p>
            <a:r>
              <a:rPr lang="en-US" sz="4800" dirty="0"/>
              <a:t>It is important to keep in mind that students may choose to voluntarily provide information to the SRO or school official at any time.   </a:t>
            </a:r>
          </a:p>
          <a:p>
            <a:endParaRPr lang="en-US" dirty="0"/>
          </a:p>
        </p:txBody>
      </p:sp>
    </p:spTree>
    <p:extLst>
      <p:ext uri="{BB962C8B-B14F-4D97-AF65-F5344CB8AC3E}">
        <p14:creationId xmlns:p14="http://schemas.microsoft.com/office/powerpoint/2010/main" val="2318356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Searches: Virginia’s Model MOU</a:t>
            </a:r>
          </a:p>
        </p:txBody>
      </p:sp>
      <p:sp>
        <p:nvSpPr>
          <p:cNvPr id="3" name="Content Placeholder 2"/>
          <p:cNvSpPr>
            <a:spLocks noGrp="1"/>
          </p:cNvSpPr>
          <p:nvPr>
            <p:ph idx="1"/>
          </p:nvPr>
        </p:nvSpPr>
        <p:spPr/>
        <p:txBody>
          <a:bodyPr>
            <a:normAutofit/>
          </a:bodyPr>
          <a:lstStyle/>
          <a:p>
            <a:pPr marL="0" lvl="0" indent="0">
              <a:buNone/>
            </a:pPr>
            <a:r>
              <a:rPr lang="en-US" dirty="0"/>
              <a:t>Provisions of Virginia’s Model MOU:</a:t>
            </a:r>
          </a:p>
          <a:p>
            <a:pPr lvl="0"/>
            <a:r>
              <a:rPr lang="en-US" dirty="0"/>
              <a:t>All searches shall be conducted in accordance with federal and state laws, and applicable SD and PD/SO policies and guidelines, including the principles embodied in this memorandum of understanding. </a:t>
            </a:r>
          </a:p>
          <a:p>
            <a:pPr lvl="0"/>
            <a:r>
              <a:rPr lang="en-US" u="sng" dirty="0"/>
              <a:t>School administrator searches</a:t>
            </a:r>
            <a:r>
              <a:rPr lang="en-US" dirty="0"/>
              <a:t>. School officials may conduct searches of student's property and person under their jurisdiction when reasonable suspicion exists that the search will reveal evidence that the student has violated or is violating either the law or the rules of the school. The standard for search by a school official is reasonable suspicion.</a:t>
            </a:r>
          </a:p>
          <a:p>
            <a:endParaRPr lang="en-US" dirty="0"/>
          </a:p>
        </p:txBody>
      </p:sp>
    </p:spTree>
    <p:extLst>
      <p:ext uri="{BB962C8B-B14F-4D97-AF65-F5344CB8AC3E}">
        <p14:creationId xmlns:p14="http://schemas.microsoft.com/office/powerpoint/2010/main" val="224649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Searches: Virginia’s Model MOU</a:t>
            </a:r>
          </a:p>
        </p:txBody>
      </p:sp>
      <p:sp>
        <p:nvSpPr>
          <p:cNvPr id="3" name="Content Placeholder 2"/>
          <p:cNvSpPr>
            <a:spLocks noGrp="1"/>
          </p:cNvSpPr>
          <p:nvPr>
            <p:ph idx="1"/>
          </p:nvPr>
        </p:nvSpPr>
        <p:spPr/>
        <p:txBody>
          <a:bodyPr>
            <a:normAutofit fontScale="92500"/>
          </a:bodyPr>
          <a:lstStyle/>
          <a:p>
            <a:pPr marL="0" lvl="0" indent="0">
              <a:buNone/>
            </a:pPr>
            <a:r>
              <a:rPr lang="en-US" dirty="0"/>
              <a:t>Provisions of Virginia’s Model MOU:</a:t>
            </a:r>
          </a:p>
          <a:p>
            <a:pPr lvl="0"/>
            <a:r>
              <a:rPr lang="en-US" u="sng" dirty="0"/>
              <a:t>SRO searches</a:t>
            </a:r>
            <a:r>
              <a:rPr lang="en-US" dirty="0"/>
              <a:t>.  Any search initiated by SROs or other law enforcement officer shall be based upon probable cause and, when required, a search warrant should be obtained.  All searches should be reasonable in scope. All searches should occur outside the presence of students and school staff, with the exception of school administrators, unless there is a clear and immediate threat to physical safety. </a:t>
            </a:r>
          </a:p>
          <a:p>
            <a:pPr lvl="0"/>
            <a:r>
              <a:rPr lang="en-US" dirty="0"/>
              <a:t>SROs shall not become involved in administrative (school related) searches and at no time shall SROs request that an administrative search be conducted for law enforcement purposes or have the administrator act as his or her agent. </a:t>
            </a:r>
          </a:p>
          <a:p>
            <a:endParaRPr lang="en-US" dirty="0"/>
          </a:p>
        </p:txBody>
      </p:sp>
    </p:spTree>
    <p:extLst>
      <p:ext uri="{BB962C8B-B14F-4D97-AF65-F5344CB8AC3E}">
        <p14:creationId xmlns:p14="http://schemas.microsoft.com/office/powerpoint/2010/main" val="107212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Searches: Balancing Interests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u="sng" dirty="0"/>
              <a:t>All searches entail invasion of privacy</a:t>
            </a:r>
            <a:r>
              <a:rPr lang="en-US" dirty="0"/>
              <a:t>. Whether a particular search is legally permissible involves a balancing of competing interests: the individual student's right to privacy and security against the school division's interests in maintaining order, discipline, and the security and safety of other students. </a:t>
            </a:r>
          </a:p>
          <a:p>
            <a:pPr>
              <a:buFont typeface="Wingdings" panose="05000000000000000000" pitchFamily="2" charset="2"/>
              <a:buChar char="§"/>
            </a:pPr>
            <a:r>
              <a:rPr lang="en-US" dirty="0"/>
              <a:t>Although students do not "shed their constitutional rights . . . at the schoolhouse gate," </a:t>
            </a:r>
            <a:r>
              <a:rPr lang="en-US" u="sng" dirty="0"/>
              <a:t>students have a lesser expectation of privacy </a:t>
            </a:r>
            <a:r>
              <a:rPr lang="en-US" dirty="0"/>
              <a:t>than members of the general population. In the public school context, however, when "carrying out searches and other disciplinary functions. . ., school officials act as representatives of the State, . . . and they cannot claim the parents' immunity from the strictures of the Fourth Amendments." </a:t>
            </a:r>
            <a:r>
              <a:rPr lang="en-US" i="1" dirty="0"/>
              <a:t>New Jersey v. T.L.O</a:t>
            </a:r>
            <a:r>
              <a:rPr lang="en-US" dirty="0"/>
              <a:t>., 469 U.S. 325 at 336-37 (1985).</a:t>
            </a:r>
          </a:p>
        </p:txBody>
      </p:sp>
    </p:spTree>
    <p:extLst>
      <p:ext uri="{BB962C8B-B14F-4D97-AF65-F5344CB8AC3E}">
        <p14:creationId xmlns:p14="http://schemas.microsoft.com/office/powerpoint/2010/main" val="30749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Discipline Policies and Practices</a:t>
            </a:r>
          </a:p>
        </p:txBody>
      </p:sp>
      <p:sp>
        <p:nvSpPr>
          <p:cNvPr id="3" name="Content Placeholder 2"/>
          <p:cNvSpPr>
            <a:spLocks noGrp="1"/>
          </p:cNvSpPr>
          <p:nvPr>
            <p:ph idx="1"/>
          </p:nvPr>
        </p:nvSpPr>
        <p:spPr>
          <a:xfrm>
            <a:off x="838200" y="2598234"/>
            <a:ext cx="7698860" cy="3746809"/>
          </a:xfrm>
        </p:spPr>
        <p:txBody>
          <a:bodyPr>
            <a:normAutofit fontScale="92500" lnSpcReduction="10000"/>
          </a:bodyPr>
          <a:lstStyle/>
          <a:p>
            <a:r>
              <a:rPr lang="en-US" dirty="0"/>
              <a:t>Urged to read &amp; gain understanding of: </a:t>
            </a:r>
          </a:p>
          <a:p>
            <a:pPr lvl="1"/>
            <a:r>
              <a:rPr lang="en-US" sz="2800" i="1" dirty="0"/>
              <a:t>Virginia Board of Education Student Conduct Policy Guidelines </a:t>
            </a:r>
            <a:r>
              <a:rPr lang="en-US" sz="2800" dirty="0"/>
              <a:t>– to understand statutory base for disciplinary action</a:t>
            </a:r>
          </a:p>
          <a:p>
            <a:pPr marL="182880" lvl="1" indent="0">
              <a:buNone/>
            </a:pPr>
            <a:r>
              <a:rPr lang="en-US" sz="2800" dirty="0"/>
              <a:t>Also</a:t>
            </a:r>
          </a:p>
          <a:p>
            <a:pPr lvl="1"/>
            <a:r>
              <a:rPr lang="en-US" sz="2800" u="sng" dirty="0"/>
              <a:t>Local</a:t>
            </a:r>
            <a:r>
              <a:rPr lang="en-US" sz="2800" dirty="0"/>
              <a:t> school board policies and procedures – to understand local system</a:t>
            </a:r>
          </a:p>
          <a:p>
            <a:pPr lvl="1"/>
            <a:r>
              <a:rPr lang="en-US" sz="2800" u="sng" dirty="0"/>
              <a:t>School-specific rules </a:t>
            </a:r>
            <a:r>
              <a:rPr lang="en-US" sz="2800" dirty="0"/>
              <a:t>– although not involved in enforcement, violations need to be recognized and brought to attention of school.</a:t>
            </a:r>
          </a:p>
        </p:txBody>
      </p:sp>
      <p:pic>
        <p:nvPicPr>
          <p:cNvPr id="4" name="Picture 3"/>
          <p:cNvPicPr>
            <a:picLocks noChangeAspect="1"/>
          </p:cNvPicPr>
          <p:nvPr/>
        </p:nvPicPr>
        <p:blipFill>
          <a:blip r:embed="rId2"/>
          <a:stretch>
            <a:fillRect/>
          </a:stretch>
        </p:blipFill>
        <p:spPr>
          <a:xfrm>
            <a:off x="8681168" y="2222277"/>
            <a:ext cx="2816740" cy="3673629"/>
          </a:xfrm>
          <a:prstGeom prst="rect">
            <a:avLst/>
          </a:prstGeom>
        </p:spPr>
      </p:pic>
      <p:sp>
        <p:nvSpPr>
          <p:cNvPr id="5" name="Content Placeholder 2"/>
          <p:cNvSpPr txBox="1">
            <a:spLocks/>
          </p:cNvSpPr>
          <p:nvPr/>
        </p:nvSpPr>
        <p:spPr>
          <a:xfrm>
            <a:off x="838200" y="1531976"/>
            <a:ext cx="9844668" cy="1066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SROs need firm understanding of division’s student conduct policies and procedures.  </a:t>
            </a:r>
          </a:p>
        </p:txBody>
      </p:sp>
    </p:spTree>
    <p:extLst>
      <p:ext uri="{BB962C8B-B14F-4D97-AF65-F5344CB8AC3E}">
        <p14:creationId xmlns:p14="http://schemas.microsoft.com/office/powerpoint/2010/main" val="120849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Searches: Reasonable Suspicion</a:t>
            </a:r>
          </a:p>
        </p:txBody>
      </p:sp>
      <p:sp>
        <p:nvSpPr>
          <p:cNvPr id="3" name="Content Placeholder 2"/>
          <p:cNvSpPr>
            <a:spLocks noGrp="1"/>
          </p:cNvSpPr>
          <p:nvPr>
            <p:ph idx="1"/>
          </p:nvPr>
        </p:nvSpPr>
        <p:spPr>
          <a:xfrm>
            <a:off x="818536" y="1553497"/>
            <a:ext cx="10515600" cy="4613634"/>
          </a:xfrm>
        </p:spPr>
        <p:txBody>
          <a:bodyPr>
            <a:normAutofit fontScale="77500" lnSpcReduction="20000"/>
          </a:bodyPr>
          <a:lstStyle/>
          <a:p>
            <a:pPr marL="0" indent="0">
              <a:buNone/>
            </a:pPr>
            <a:endParaRPr lang="en-US" dirty="0"/>
          </a:p>
          <a:p>
            <a:pPr marL="0" indent="0">
              <a:buNone/>
            </a:pPr>
            <a:r>
              <a:rPr lang="en-US" dirty="0"/>
              <a:t>A search by school officials is permissible where a school official has reasonable grounds, based on the totality of the circumstances, for suspecting that the search will reveal evidence that the student has violated either the law or rules of the school. </a:t>
            </a:r>
          </a:p>
          <a:p>
            <a:r>
              <a:rPr lang="en-US" dirty="0"/>
              <a:t>Reasonable suspicion must be based on "individualized suspicion of wrongdoing." It goes beyond a hunch or supposition and it must be reasonable not only at its inception but also in its scope. </a:t>
            </a:r>
          </a:p>
          <a:p>
            <a:pPr marL="0" indent="0">
              <a:buNone/>
            </a:pPr>
            <a:r>
              <a:rPr lang="en-US" dirty="0"/>
              <a:t>Importance of School Policy</a:t>
            </a:r>
          </a:p>
          <a:p>
            <a:r>
              <a:rPr lang="en-US" dirty="0"/>
              <a:t>Coherence in the school division mission statement, student conduct policy, search policy, and procedures for implementing searches. </a:t>
            </a:r>
          </a:p>
          <a:p>
            <a:r>
              <a:rPr lang="en-US" dirty="0"/>
              <a:t>Conduct policy should define expectations and rules, including privacy expectations. </a:t>
            </a:r>
          </a:p>
          <a:p>
            <a:r>
              <a:rPr lang="en-US" dirty="0"/>
              <a:t>Policies and procedures should carefully balance school division interest in safety and security and student privacy interests.</a:t>
            </a:r>
          </a:p>
        </p:txBody>
      </p:sp>
    </p:spTree>
    <p:extLst>
      <p:ext uri="{BB962C8B-B14F-4D97-AF65-F5344CB8AC3E}">
        <p14:creationId xmlns:p14="http://schemas.microsoft.com/office/powerpoint/2010/main" val="207541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Searches:  Law Enforcement</a:t>
            </a:r>
          </a:p>
        </p:txBody>
      </p:sp>
      <p:sp>
        <p:nvSpPr>
          <p:cNvPr id="3" name="Content Placeholder 2"/>
          <p:cNvSpPr>
            <a:spLocks noGrp="1"/>
          </p:cNvSpPr>
          <p:nvPr>
            <p:ph idx="1"/>
          </p:nvPr>
        </p:nvSpPr>
        <p:spPr>
          <a:xfrm>
            <a:off x="838200" y="1573161"/>
            <a:ext cx="10515600" cy="4603802"/>
          </a:xfrm>
        </p:spPr>
        <p:txBody>
          <a:bodyPr>
            <a:normAutofit lnSpcReduction="10000"/>
          </a:bodyPr>
          <a:lstStyle/>
          <a:p>
            <a:pPr lvl="0"/>
            <a:r>
              <a:rPr lang="en-US" dirty="0"/>
              <a:t>Search by the SRO are based upon probable cause and, when required, a search warrant will be obtained;</a:t>
            </a:r>
          </a:p>
          <a:p>
            <a:pPr lvl="0"/>
            <a:r>
              <a:rPr lang="en-US" dirty="0"/>
              <a:t>SRO does not become involved in administrative searches unless specifically requested by the school to provide security, protection, or for handling of contraband; and</a:t>
            </a:r>
          </a:p>
          <a:p>
            <a:pPr lvl="0"/>
            <a:r>
              <a:rPr lang="en-US" dirty="0"/>
              <a:t>At no time should the SRO request that an administrative search be conducted for law enforcement purposes or have the administrator act as his or her agent.</a:t>
            </a:r>
          </a:p>
          <a:p>
            <a:r>
              <a:rPr lang="en-US" dirty="0"/>
              <a:t>An example of when the school might request the SRO to “provide security, protection, or for handling of contraband” is a search that involves a weapon, particularly a firearm.  </a:t>
            </a:r>
          </a:p>
          <a:p>
            <a:endParaRPr lang="en-US" dirty="0"/>
          </a:p>
        </p:txBody>
      </p:sp>
    </p:spTree>
    <p:extLst>
      <p:ext uri="{BB962C8B-B14F-4D97-AF65-F5344CB8AC3E}">
        <p14:creationId xmlns:p14="http://schemas.microsoft.com/office/powerpoint/2010/main" val="203073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Arrest: Virginia’s Model MOU</a:t>
            </a:r>
          </a:p>
        </p:txBody>
      </p:sp>
      <p:sp>
        <p:nvSpPr>
          <p:cNvPr id="3" name="Content Placeholder 2"/>
          <p:cNvSpPr>
            <a:spLocks noGrp="1"/>
          </p:cNvSpPr>
          <p:nvPr>
            <p:ph idx="1"/>
          </p:nvPr>
        </p:nvSpPr>
        <p:spPr/>
        <p:txBody>
          <a:bodyPr>
            <a:normAutofit fontScale="92500" lnSpcReduction="10000"/>
          </a:bodyPr>
          <a:lstStyle/>
          <a:p>
            <a:pPr lvl="0"/>
            <a:r>
              <a:rPr lang="en-US" dirty="0"/>
              <a:t>Whenever practical, arrests of a student or staff member should be accomplished outside of school hours in order to not disrupt the educational process or school setting.  </a:t>
            </a:r>
          </a:p>
          <a:p>
            <a:pPr lvl="0"/>
            <a:r>
              <a:rPr lang="en-US" dirty="0"/>
              <a:t>Arrests that must occur during school hours or on school grounds should be coordinated through the school administrator to minimize potential disruption. When circumstances do not allow for prior coordination through the school administrator, arrests will be reported to the school administrator as soon as possible. </a:t>
            </a:r>
          </a:p>
          <a:p>
            <a:pPr lvl="0"/>
            <a:r>
              <a:rPr lang="en-US" dirty="0"/>
              <a:t>In addition to any required notification of parents and legal guardians by the SRO taking a student into custody, school administrators or their designees are also responsible for an additional notification of parents and legal guardians upon a school-based arrest of their child.</a:t>
            </a:r>
          </a:p>
          <a:p>
            <a:endParaRPr lang="en-US" dirty="0"/>
          </a:p>
        </p:txBody>
      </p:sp>
    </p:spTree>
    <p:extLst>
      <p:ext uri="{BB962C8B-B14F-4D97-AF65-F5344CB8AC3E}">
        <p14:creationId xmlns:p14="http://schemas.microsoft.com/office/powerpoint/2010/main" val="301124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Arrest: By SROs </a:t>
            </a:r>
          </a:p>
        </p:txBody>
      </p:sp>
      <p:sp>
        <p:nvSpPr>
          <p:cNvPr id="3" name="Content Placeholder 2"/>
          <p:cNvSpPr>
            <a:spLocks noGrp="1"/>
          </p:cNvSpPr>
          <p:nvPr>
            <p:ph idx="1"/>
          </p:nvPr>
        </p:nvSpPr>
        <p:spPr/>
        <p:txBody>
          <a:bodyPr>
            <a:normAutofit lnSpcReduction="10000"/>
          </a:bodyPr>
          <a:lstStyle/>
          <a:p>
            <a:pPr marL="0" indent="0">
              <a:buNone/>
            </a:pPr>
            <a:r>
              <a:rPr lang="en-US" dirty="0"/>
              <a:t>Arrests by SROs are to be accomplished in accordance with Virginia law and criminal procedure. Technically, any detention by a law enforcement officer is considered an arrest. </a:t>
            </a:r>
          </a:p>
          <a:p>
            <a:pPr marL="0" indent="0">
              <a:buNone/>
            </a:pPr>
            <a:r>
              <a:rPr lang="en-US" dirty="0"/>
              <a:t>As a matter of practice, in the school setting:  </a:t>
            </a:r>
          </a:p>
          <a:p>
            <a:pPr lvl="0"/>
            <a:r>
              <a:rPr lang="en-US" dirty="0"/>
              <a:t>When a student or employee must be arrested with a warrant or petition, the arrest should be coordinated through the school administrator and accomplished after school hours, whenever practical.</a:t>
            </a:r>
          </a:p>
          <a:p>
            <a:pPr lvl="0"/>
            <a:r>
              <a:rPr lang="en-US" dirty="0"/>
              <a:t>If a student or staff member is arrested during school hours or on school grounds, the school administrator should be fully informed as soon as practical.</a:t>
            </a:r>
          </a:p>
          <a:p>
            <a:endParaRPr lang="en-US" dirty="0"/>
          </a:p>
          <a:p>
            <a:endParaRPr lang="en-US" dirty="0"/>
          </a:p>
        </p:txBody>
      </p:sp>
    </p:spTree>
    <p:extLst>
      <p:ext uri="{BB962C8B-B14F-4D97-AF65-F5344CB8AC3E}">
        <p14:creationId xmlns:p14="http://schemas.microsoft.com/office/powerpoint/2010/main" val="110605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Detention: By SSOs</a:t>
            </a:r>
          </a:p>
        </p:txBody>
      </p:sp>
      <p:sp>
        <p:nvSpPr>
          <p:cNvPr id="3" name="Content Placeholder 2"/>
          <p:cNvSpPr>
            <a:spLocks noGrp="1"/>
          </p:cNvSpPr>
          <p:nvPr>
            <p:ph idx="1"/>
          </p:nvPr>
        </p:nvSpPr>
        <p:spPr/>
        <p:txBody>
          <a:bodyPr>
            <a:normAutofit/>
          </a:bodyPr>
          <a:lstStyle/>
          <a:p>
            <a:pPr marL="0" indent="0">
              <a:buNone/>
            </a:pPr>
            <a:r>
              <a:rPr lang="en-US" dirty="0"/>
              <a:t>“Detention” is understood to be a temporary confinement. </a:t>
            </a:r>
          </a:p>
          <a:p>
            <a:r>
              <a:rPr lang="en-US" dirty="0"/>
              <a:t>Virginia Code defining school security officer (§ 9.1-101) clearly authorizes SSOs to detain:  </a:t>
            </a:r>
          </a:p>
          <a:p>
            <a:r>
              <a:rPr lang="en-US" dirty="0"/>
              <a:t>"School security officer" means an individual who is employed by the local school board for the singular purpose of maintaining order and discipline, preventing crime, investigating violations of school board policies, and </a:t>
            </a:r>
            <a:r>
              <a:rPr lang="en-US" u="sng" dirty="0"/>
              <a:t>detaining students violating the law or school board policies on school property or at school-sponsored events</a:t>
            </a:r>
            <a:r>
              <a:rPr lang="en-US" dirty="0"/>
              <a:t> and who is responsible solely for ensuring the safety, security, and welfare of all students, faculty, staff, and visitors in the assigned school. </a:t>
            </a:r>
          </a:p>
        </p:txBody>
      </p:sp>
    </p:spTree>
    <p:extLst>
      <p:ext uri="{BB962C8B-B14F-4D97-AF65-F5344CB8AC3E}">
        <p14:creationId xmlns:p14="http://schemas.microsoft.com/office/powerpoint/2010/main" val="342080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Restraint by School Personnel: Virginia’s Model MOU</a:t>
            </a:r>
          </a:p>
        </p:txBody>
      </p:sp>
      <p:sp>
        <p:nvSpPr>
          <p:cNvPr id="3" name="Content Placeholder 2"/>
          <p:cNvSpPr>
            <a:spLocks noGrp="1"/>
          </p:cNvSpPr>
          <p:nvPr>
            <p:ph idx="1"/>
          </p:nvPr>
        </p:nvSpPr>
        <p:spPr/>
        <p:txBody>
          <a:bodyPr>
            <a:normAutofit fontScale="70000" lnSpcReduction="20000"/>
          </a:bodyPr>
          <a:lstStyle/>
          <a:p>
            <a:r>
              <a:rPr lang="en-US" dirty="0"/>
              <a:t>Physical restraint is a personal restriction that immobilizes or reduces the ability of a student to move his or her torso, arms, legs, or head freely. The term physical restraint does not include a physical escort. Physical escort means a temporary touching or holding of the hand, wrist, arm, shoulder, or back for the purpose of inducing a student who is acting out to walk to a safe location. </a:t>
            </a:r>
          </a:p>
          <a:p>
            <a:pPr marL="0" indent="0">
              <a:buNone/>
            </a:pPr>
            <a:r>
              <a:rPr lang="en-US" dirty="0"/>
              <a:t> </a:t>
            </a:r>
          </a:p>
          <a:p>
            <a:r>
              <a:rPr lang="en-US" dirty="0"/>
              <a:t>Physical restraint by school personnel is used in accordance with Virginia Board of Education policies and guidelines on seclusion and restraint and related local school board policies.  Every effort should be made by school personnel to prevent the need for the use of restraint.  Physical restraint should not be used except by school personnel trained in the use of physical restraint required by the school division. </a:t>
            </a:r>
          </a:p>
          <a:p>
            <a:pPr marL="0" indent="0">
              <a:buNone/>
            </a:pPr>
            <a:r>
              <a:rPr lang="en-US" dirty="0"/>
              <a:t> </a:t>
            </a:r>
          </a:p>
          <a:p>
            <a:r>
              <a:rPr lang="en-US" dirty="0"/>
              <a:t>School staff will act to deescalate situations that are, or have the potential to cause, disruptions to the school environment and are violations of the student code of conduct. If physical intervention is necessary, the action should be reported promptly to the school administrator and the rationale for the action must be fully documented.</a:t>
            </a:r>
          </a:p>
          <a:p>
            <a:endParaRPr lang="en-US" dirty="0"/>
          </a:p>
        </p:txBody>
      </p:sp>
    </p:spTree>
    <p:extLst>
      <p:ext uri="{BB962C8B-B14F-4D97-AF65-F5344CB8AC3E}">
        <p14:creationId xmlns:p14="http://schemas.microsoft.com/office/powerpoint/2010/main" val="3996993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Restraint/Intervention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School personnel follow local school board policy on the use of physical intervention with students.  </a:t>
            </a:r>
          </a:p>
          <a:p>
            <a:pPr marL="0" indent="0">
              <a:buNone/>
            </a:pPr>
            <a:r>
              <a:rPr lang="en-US" dirty="0"/>
              <a:t>IMPORTANT:  Virginia Board of Education </a:t>
            </a:r>
            <a:r>
              <a:rPr lang="en-US" i="1" dirty="0"/>
              <a:t>Regulations Governing the Use of Seclusion and Restraint in Public Elementary and Secondary Schools in Virginia</a:t>
            </a:r>
            <a:r>
              <a:rPr lang="en-US" dirty="0"/>
              <a:t> are expected to be published in spring 2017.  Please monitor the Virginia Department of Education website to obtain these regulations when they are published. </a:t>
            </a:r>
            <a:r>
              <a:rPr lang="en-US" u="sng" dirty="0">
                <a:hlinkClick r:id="rId2"/>
              </a:rPr>
              <a:t>http://www.doe.virginia.gov/</a:t>
            </a:r>
            <a:endParaRPr lang="en-US" dirty="0"/>
          </a:p>
          <a:p>
            <a:pPr marL="0" indent="0">
              <a:buNone/>
            </a:pPr>
            <a:r>
              <a:rPr lang="en-US" dirty="0"/>
              <a:t> U.S. Department of </a:t>
            </a:r>
            <a:r>
              <a:rPr lang="en-US" i="1" dirty="0"/>
              <a:t>Education’s Restraint and Seclusion: Resource Document</a:t>
            </a:r>
            <a:r>
              <a:rPr lang="en-US" dirty="0"/>
              <a:t> (May 2012), lists fifteen principles that apply to any student, regardless to disability status.  Students with disabilities may have behavior management strategies prescribed in their individual education plans.  Considerations and strategies associated with each principle are contained in the publication. </a:t>
            </a:r>
          </a:p>
          <a:p>
            <a:pPr marL="0" indent="0">
              <a:buNone/>
            </a:pPr>
            <a:endParaRPr lang="en-US" dirty="0"/>
          </a:p>
          <a:p>
            <a:endParaRPr lang="en-US" dirty="0"/>
          </a:p>
        </p:txBody>
      </p:sp>
    </p:spTree>
    <p:extLst>
      <p:ext uri="{BB962C8B-B14F-4D97-AF65-F5344CB8AC3E}">
        <p14:creationId xmlns:p14="http://schemas.microsoft.com/office/powerpoint/2010/main" val="359073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Intervention by SROs: Virginia’s Model MOU</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000" dirty="0"/>
              <a:t>An SRO should not be involved in the physical restraint of a student unless there is imminent danger of serious physical harm to self or others. As sworn law enforcement officers, SROs may intervene to deescalate situations.  </a:t>
            </a:r>
          </a:p>
          <a:p>
            <a:pPr>
              <a:buFont typeface="Wingdings" panose="05000000000000000000" pitchFamily="2" charset="2"/>
              <a:buChar char="§"/>
            </a:pPr>
            <a:r>
              <a:rPr lang="en-US" sz="2000" dirty="0"/>
              <a:t> Physical intervention by SROs is undertaken in accordance with policies and operational procedures of their local law enforcement agency. If an SRO is involved in the use of restraint or physical intervention, the action must be reported to the school principal and the SRO’s supervisor and the rationale for the action must be fully documented.</a:t>
            </a:r>
          </a:p>
          <a:p>
            <a:pPr>
              <a:buFont typeface="Wingdings" panose="05000000000000000000" pitchFamily="2" charset="2"/>
              <a:buChar char="§"/>
            </a:pPr>
            <a:r>
              <a:rPr lang="en-US" sz="2000" dirty="0"/>
              <a:t> SROs should be aware of the Virginia Board of Education’s policies and guidelines on seclusion and restraint and related local school board policies and will attend training offered by the local school system on their use of seclusion and restraint by school employees. SROs, however, must continue to operate by their own department’s policies and state law regarding physical intervention and use of force.</a:t>
            </a:r>
          </a:p>
          <a:p>
            <a:pPr>
              <a:buFont typeface="Wingdings" panose="05000000000000000000" pitchFamily="2" charset="2"/>
              <a:buChar char="§"/>
            </a:pPr>
            <a:r>
              <a:rPr lang="en-US" sz="2000" dirty="0"/>
              <a:t> Additionally, the SD and PD/SRO will coordinate to ensure that reasonable effort is made to inform the parents on the day of the incident. </a:t>
            </a:r>
          </a:p>
        </p:txBody>
      </p:sp>
    </p:spTree>
    <p:extLst>
      <p:ext uri="{BB962C8B-B14F-4D97-AF65-F5344CB8AC3E}">
        <p14:creationId xmlns:p14="http://schemas.microsoft.com/office/powerpoint/2010/main" val="39994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2047"/>
          </a:xfrm>
        </p:spPr>
        <p:txBody>
          <a:bodyPr/>
          <a:lstStyle/>
          <a:p>
            <a:r>
              <a:rPr lang="en-US" dirty="0"/>
              <a:t>Law Enforcement Standards </a:t>
            </a:r>
          </a:p>
        </p:txBody>
      </p:sp>
      <p:sp>
        <p:nvSpPr>
          <p:cNvPr id="3" name="Content Placeholder 2"/>
          <p:cNvSpPr>
            <a:spLocks noGrp="1"/>
          </p:cNvSpPr>
          <p:nvPr>
            <p:ph idx="1"/>
          </p:nvPr>
        </p:nvSpPr>
        <p:spPr>
          <a:xfrm>
            <a:off x="838200" y="1297172"/>
            <a:ext cx="10515600" cy="4879791"/>
          </a:xfrm>
        </p:spPr>
        <p:txBody>
          <a:bodyPr>
            <a:noAutofit/>
          </a:bodyPr>
          <a:lstStyle/>
          <a:p>
            <a:pPr marL="0" indent="0">
              <a:spcBef>
                <a:spcPts val="0"/>
              </a:spcBef>
              <a:buNone/>
            </a:pPr>
            <a:r>
              <a:rPr lang="en-US" sz="2200" dirty="0"/>
              <a:t>SROs follow local law enforcement policy on use of physical intervention.  Physical intervention policies with students, parents, and visitors within the school zone should be established by the local law enforcement agency after careful thought and review.   </a:t>
            </a:r>
          </a:p>
          <a:p>
            <a:pPr marL="0" indent="0">
              <a:spcBef>
                <a:spcPts val="0"/>
              </a:spcBef>
              <a:buNone/>
            </a:pPr>
            <a:endParaRPr lang="en-US" sz="2200" dirty="0"/>
          </a:p>
          <a:p>
            <a:pPr marL="0" indent="0">
              <a:spcBef>
                <a:spcPts val="0"/>
              </a:spcBef>
              <a:buNone/>
            </a:pPr>
            <a:r>
              <a:rPr lang="en-US" sz="2200" dirty="0"/>
              <a:t>Courts have long termed “force that is reasonable and necessary under the circumstances” to achieve one or more of the following goals:</a:t>
            </a:r>
          </a:p>
          <a:p>
            <a:pPr lvl="0">
              <a:spcBef>
                <a:spcPts val="0"/>
              </a:spcBef>
            </a:pPr>
            <a:r>
              <a:rPr lang="en-US" sz="2200" dirty="0"/>
              <a:t>To protectively defend themselves from the actions of another</a:t>
            </a:r>
          </a:p>
          <a:p>
            <a:pPr lvl="0">
              <a:spcBef>
                <a:spcPts val="0"/>
              </a:spcBef>
            </a:pPr>
            <a:r>
              <a:rPr lang="en-US" sz="2200" dirty="0"/>
              <a:t>To protectively restrain an individual from harming themselves, harming you, or harming others</a:t>
            </a:r>
          </a:p>
          <a:p>
            <a:pPr lvl="0">
              <a:spcBef>
                <a:spcPts val="0"/>
              </a:spcBef>
            </a:pPr>
            <a:r>
              <a:rPr lang="en-US" sz="2200" dirty="0"/>
              <a:t>To protect property from being damaged or to prevent property from being used to cause harm</a:t>
            </a:r>
          </a:p>
          <a:p>
            <a:pPr lvl="0">
              <a:spcBef>
                <a:spcPts val="0"/>
              </a:spcBef>
            </a:pPr>
            <a:r>
              <a:rPr lang="en-US" sz="2200" dirty="0"/>
              <a:t>To prevent, control, or to reduce risk of disturbance or disorder of any nature</a:t>
            </a:r>
          </a:p>
          <a:p>
            <a:pPr lvl="0">
              <a:spcBef>
                <a:spcPts val="0"/>
              </a:spcBef>
            </a:pPr>
            <a:r>
              <a:rPr lang="en-US" sz="2200" dirty="0"/>
              <a:t>To be able to affect the physical and legal arrest of an individual be it student, parent, or visitor</a:t>
            </a:r>
          </a:p>
          <a:p>
            <a:pPr>
              <a:spcBef>
                <a:spcPts val="0"/>
              </a:spcBef>
            </a:pPr>
            <a:r>
              <a:rPr lang="en-US" sz="2200" dirty="0"/>
              <a:t>To protectively restrain an individual or individuals from fleeing your immediate area who have clearly established the intent by fleeing to harm others or to harm themselves</a:t>
            </a:r>
          </a:p>
        </p:txBody>
      </p:sp>
    </p:spTree>
    <p:extLst>
      <p:ext uri="{BB962C8B-B14F-4D97-AF65-F5344CB8AC3E}">
        <p14:creationId xmlns:p14="http://schemas.microsoft.com/office/powerpoint/2010/main" val="403092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Corporal Punishment: Unlawful</a:t>
            </a:r>
          </a:p>
        </p:txBody>
      </p:sp>
      <p:sp>
        <p:nvSpPr>
          <p:cNvPr id="3" name="Content Placeholder 2"/>
          <p:cNvSpPr>
            <a:spLocks noGrp="1"/>
          </p:cNvSpPr>
          <p:nvPr>
            <p:ph idx="1"/>
          </p:nvPr>
        </p:nvSpPr>
        <p:spPr>
          <a:xfrm>
            <a:off x="838200" y="1488558"/>
            <a:ext cx="10515600" cy="4843416"/>
          </a:xfrm>
        </p:spPr>
        <p:txBody>
          <a:bodyPr>
            <a:noAutofit/>
          </a:bodyPr>
          <a:lstStyle/>
          <a:p>
            <a:pPr marL="0" indent="0">
              <a:buNone/>
            </a:pPr>
            <a:r>
              <a:rPr lang="en-US" sz="1800" dirty="0"/>
              <a:t>Virginia law states, “No teacher, principal or other person employed by a school board or employed in a school operated by the Commonwealth shall subject a student to corporal punishment.” Corporal punishment means inflicting physical pain on a student as a means of discipline (§22.1-279.1, </a:t>
            </a:r>
            <a:r>
              <a:rPr lang="en-US" sz="1800" i="1" dirty="0"/>
              <a:t>Code of Virginia</a:t>
            </a:r>
            <a:r>
              <a:rPr lang="en-US" sz="1800" dirty="0"/>
              <a:t>). </a:t>
            </a:r>
          </a:p>
          <a:p>
            <a:pPr marL="0" indent="0">
              <a:buNone/>
            </a:pPr>
            <a:r>
              <a:rPr lang="en-US" sz="1800" dirty="0"/>
              <a:t>The law against corporal punishment does not prevent:</a:t>
            </a:r>
          </a:p>
          <a:p>
            <a:pPr lvl="0"/>
            <a:r>
              <a:rPr lang="en-US" sz="1800" dirty="0"/>
              <a:t>the use of incidental, minor or reasonable physical contact or other actions designed to maintain order and control;</a:t>
            </a:r>
          </a:p>
          <a:p>
            <a:pPr lvl="0"/>
            <a:r>
              <a:rPr lang="en-US" sz="1800" dirty="0"/>
              <a:t>use of reasonable and necessary force to quell a disturbance or remove a student from the scene of a disturbance which threatens physical injury to persons or damage to property;</a:t>
            </a:r>
          </a:p>
          <a:p>
            <a:pPr lvl="0"/>
            <a:r>
              <a:rPr lang="en-US" sz="1800" dirty="0"/>
              <a:t>the use of reasonable and necessary force to prevent a student from inflicting physical harm on himself;</a:t>
            </a:r>
          </a:p>
          <a:p>
            <a:pPr lvl="0"/>
            <a:r>
              <a:rPr lang="en-US" sz="1800" dirty="0"/>
              <a:t>the use of reasonable and necessary force for self-defense or the defense of others; or </a:t>
            </a:r>
          </a:p>
          <a:p>
            <a:pPr lvl="0"/>
            <a:r>
              <a:rPr lang="en-US" sz="1800" dirty="0"/>
              <a:t>the use of reasonable and necessary force to obtain possession of weapons or other dangerous objects or controlled substances or paraphernalia which are upon the person of the student or within his control.”</a:t>
            </a:r>
          </a:p>
          <a:p>
            <a:pPr marL="0" indent="0">
              <a:buNone/>
            </a:pPr>
            <a:r>
              <a:rPr lang="en-US" sz="1800" dirty="0"/>
              <a:t>Virginia law makes it clear that corporal punishment also does </a:t>
            </a:r>
            <a:r>
              <a:rPr lang="en-US" sz="1800" u="sng" dirty="0"/>
              <a:t>not</a:t>
            </a:r>
            <a:r>
              <a:rPr lang="en-US" sz="1800" dirty="0"/>
              <a:t> include physical pain, injury or discomfort caused by participation in practice or competition in an interscholastic sport, or participation in physical education or an extracurricular activity. </a:t>
            </a:r>
          </a:p>
        </p:txBody>
      </p:sp>
    </p:spTree>
    <p:extLst>
      <p:ext uri="{BB962C8B-B14F-4D97-AF65-F5344CB8AC3E}">
        <p14:creationId xmlns:p14="http://schemas.microsoft.com/office/powerpoint/2010/main" val="428603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Discipline Policies and Practices</a:t>
            </a:r>
          </a:p>
        </p:txBody>
      </p:sp>
      <p:sp>
        <p:nvSpPr>
          <p:cNvPr id="3" name="Content Placeholder 2"/>
          <p:cNvSpPr>
            <a:spLocks noGrp="1"/>
          </p:cNvSpPr>
          <p:nvPr>
            <p:ph idx="1"/>
          </p:nvPr>
        </p:nvSpPr>
        <p:spPr/>
        <p:txBody>
          <a:bodyPr>
            <a:normAutofit/>
          </a:bodyPr>
          <a:lstStyle/>
          <a:p>
            <a:pPr marL="0" indent="0">
              <a:buNone/>
            </a:pPr>
            <a:r>
              <a:rPr lang="en-US" dirty="0"/>
              <a:t>SROs need an understanding of:  </a:t>
            </a:r>
          </a:p>
          <a:p>
            <a:r>
              <a:rPr lang="en-US" dirty="0"/>
              <a:t>Types of disciplinary sanctions employed </a:t>
            </a:r>
          </a:p>
          <a:p>
            <a:r>
              <a:rPr lang="en-US" dirty="0"/>
              <a:t>Range of graduated sanctions authorized in policy</a:t>
            </a:r>
          </a:p>
          <a:p>
            <a:pPr marL="0" indent="0">
              <a:buNone/>
            </a:pPr>
            <a:endParaRPr lang="en-US" dirty="0"/>
          </a:p>
          <a:p>
            <a:pPr marL="0" indent="0">
              <a:buNone/>
            </a:pPr>
            <a:r>
              <a:rPr lang="en-US" dirty="0"/>
              <a:t>Local school board interest in consistency across schools - prescribe certain minimum and maximum disciplinary actions.</a:t>
            </a:r>
          </a:p>
          <a:p>
            <a:r>
              <a:rPr lang="en-US" dirty="0"/>
              <a:t>Understand degree of discretion that school administrators have in response to misconduct.</a:t>
            </a:r>
          </a:p>
          <a:p>
            <a:pPr marL="0" indent="0">
              <a:buNone/>
            </a:pPr>
            <a:endParaRPr lang="en-US" dirty="0"/>
          </a:p>
        </p:txBody>
      </p:sp>
    </p:spTree>
    <p:extLst>
      <p:ext uri="{BB962C8B-B14F-4D97-AF65-F5344CB8AC3E}">
        <p14:creationId xmlns:p14="http://schemas.microsoft.com/office/powerpoint/2010/main" val="122335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Victims’ Rights</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Code of Virginia</a:t>
            </a:r>
            <a:r>
              <a:rPr lang="en-US" dirty="0"/>
              <a:t> § 22.1-3.3. allows the transfer of students who were the victims of any crime against the person committed by:</a:t>
            </a:r>
          </a:p>
          <a:p>
            <a:pPr lvl="0"/>
            <a:r>
              <a:rPr lang="en-US" dirty="0"/>
              <a:t>another student who attends classes in the same school;</a:t>
            </a:r>
          </a:p>
          <a:p>
            <a:pPr lvl="0"/>
            <a:r>
              <a:rPr lang="en-US" dirty="0"/>
              <a:t>any employee of the local school board;</a:t>
            </a:r>
          </a:p>
          <a:p>
            <a:pPr lvl="0"/>
            <a:r>
              <a:rPr lang="en-US" dirty="0"/>
              <a:t>any volunteer, contract worker, or other person who regularly works in the school.</a:t>
            </a:r>
          </a:p>
          <a:p>
            <a:pPr marL="0" indent="0">
              <a:buNone/>
            </a:pPr>
            <a:r>
              <a:rPr lang="en-US" dirty="0"/>
              <a:t> </a:t>
            </a:r>
          </a:p>
          <a:p>
            <a:r>
              <a:rPr lang="en-US" dirty="0"/>
              <a:t>A student may also transfer if the crime was committed upon school property or on any school bus owned or operated by the school division. The transfer must be to another comparable school within the school division if available. Such transfer is to occur only when requested by a parent or the student, if emancipated, when the student would suffer physical or psychological harm.</a:t>
            </a:r>
          </a:p>
          <a:p>
            <a:endParaRPr lang="en-US" dirty="0"/>
          </a:p>
        </p:txBody>
      </p:sp>
    </p:spTree>
    <p:extLst>
      <p:ext uri="{BB962C8B-B14F-4D97-AF65-F5344CB8AC3E}">
        <p14:creationId xmlns:p14="http://schemas.microsoft.com/office/powerpoint/2010/main" val="241804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Victims of Critical Incidents &amp; Emergencies</a:t>
            </a:r>
          </a:p>
        </p:txBody>
      </p:sp>
      <p:sp>
        <p:nvSpPr>
          <p:cNvPr id="3" name="Content Placeholder 2"/>
          <p:cNvSpPr>
            <a:spLocks noGrp="1"/>
          </p:cNvSpPr>
          <p:nvPr>
            <p:ph idx="1"/>
          </p:nvPr>
        </p:nvSpPr>
        <p:spPr>
          <a:xfrm>
            <a:off x="838200" y="1514168"/>
            <a:ext cx="10515600" cy="4662795"/>
          </a:xfrm>
        </p:spPr>
        <p:txBody>
          <a:bodyPr>
            <a:normAutofit/>
          </a:bodyPr>
          <a:lstStyle/>
          <a:p>
            <a:pPr marL="0" indent="0">
              <a:buNone/>
            </a:pPr>
            <a:r>
              <a:rPr lang="en-US" dirty="0"/>
              <a:t>Pursuant to</a:t>
            </a:r>
            <a:r>
              <a:rPr lang="en-US" i="1" dirty="0"/>
              <a:t> Code of Virginia</a:t>
            </a:r>
            <a:r>
              <a:rPr lang="en-US" dirty="0"/>
              <a:t> § 22.1-279.8 school divisions are required to immediately contact the Virginia Criminal Injury Compensation Fund and the Virginia Department of Criminal Justice Services when any school’s crisis response plan has been implemented and students and staff are victims of crimes as defined by </a:t>
            </a:r>
            <a:r>
              <a:rPr lang="en-US" i="1" dirty="0"/>
              <a:t>Code of Virginia</a:t>
            </a:r>
            <a:r>
              <a:rPr lang="en-US" dirty="0"/>
              <a:t> § 19.2-11.01. </a:t>
            </a:r>
          </a:p>
          <a:p>
            <a:pPr marL="0" indent="0">
              <a:buNone/>
            </a:pPr>
            <a:endParaRPr lang="en-US" dirty="0"/>
          </a:p>
          <a:p>
            <a:pPr marL="0" indent="0">
              <a:buNone/>
            </a:pPr>
            <a:r>
              <a:rPr lang="en-US" i="1" dirty="0"/>
              <a:t>Guidance for School Systems available from DCJS</a:t>
            </a:r>
            <a:endParaRPr lang="en-US" dirty="0"/>
          </a:p>
        </p:txBody>
      </p:sp>
    </p:spTree>
    <p:extLst>
      <p:ext uri="{BB962C8B-B14F-4D97-AF65-F5344CB8AC3E}">
        <p14:creationId xmlns:p14="http://schemas.microsoft.com/office/powerpoint/2010/main" val="3383237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a:t>of Module II</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sz="3200" dirty="0"/>
              <a:t>Focus – Legal issues</a:t>
            </a:r>
          </a:p>
          <a:p>
            <a:r>
              <a:rPr lang="en-US" sz="3200" dirty="0"/>
              <a:t>School administrative vs law enforcement authority  &amp; coordinating responses to student misconduct</a:t>
            </a:r>
          </a:p>
          <a:p>
            <a:pPr lvl="0"/>
            <a:r>
              <a:rPr lang="en-US" sz="3200" dirty="0"/>
              <a:t>“Pipeline to prison” concerns &amp; use of discretion </a:t>
            </a:r>
          </a:p>
          <a:p>
            <a:pPr lvl="0"/>
            <a:r>
              <a:rPr lang="en-US" sz="3200" dirty="0"/>
              <a:t>Model for supportive responses to student misconduct involving </a:t>
            </a:r>
          </a:p>
          <a:p>
            <a:pPr lvl="1"/>
            <a:r>
              <a:rPr lang="en-US" sz="3200" dirty="0"/>
              <a:t>use of discretion </a:t>
            </a:r>
          </a:p>
          <a:p>
            <a:pPr lvl="1"/>
            <a:r>
              <a:rPr lang="en-US" sz="3200" dirty="0"/>
              <a:t>balancing the interests of interests of the student and the welfare of the school community  </a:t>
            </a:r>
          </a:p>
          <a:p>
            <a:endParaRPr lang="en-US" dirty="0"/>
          </a:p>
          <a:p>
            <a:endParaRPr lang="en-US" dirty="0"/>
          </a:p>
        </p:txBody>
      </p:sp>
    </p:spTree>
    <p:extLst>
      <p:ext uri="{BB962C8B-B14F-4D97-AF65-F5344CB8AC3E}">
        <p14:creationId xmlns:p14="http://schemas.microsoft.com/office/powerpoint/2010/main" val="3439937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Module II</a:t>
            </a:r>
          </a:p>
        </p:txBody>
      </p:sp>
      <p:sp>
        <p:nvSpPr>
          <p:cNvPr id="3" name="Content Placeholder 2"/>
          <p:cNvSpPr>
            <a:spLocks noGrp="1"/>
          </p:cNvSpPr>
          <p:nvPr>
            <p:ph idx="1"/>
          </p:nvPr>
        </p:nvSpPr>
        <p:spPr>
          <a:xfrm>
            <a:off x="838200" y="1825624"/>
            <a:ext cx="10668000" cy="2586355"/>
          </a:xfrm>
        </p:spPr>
        <p:txBody>
          <a:bodyPr>
            <a:normAutofit/>
          </a:bodyPr>
          <a:lstStyle/>
          <a:p>
            <a:pPr lvl="0"/>
            <a:r>
              <a:rPr lang="en-US" dirty="0"/>
              <a:t>Best practices:</a:t>
            </a:r>
          </a:p>
          <a:p>
            <a:pPr lvl="1"/>
            <a:r>
              <a:rPr lang="en-US" sz="2800" dirty="0"/>
              <a:t>diversion from juvenile justice involvement </a:t>
            </a:r>
          </a:p>
          <a:p>
            <a:pPr lvl="1"/>
            <a:r>
              <a:rPr lang="en-US" sz="2800" dirty="0"/>
              <a:t>use of restorative justice </a:t>
            </a:r>
          </a:p>
          <a:p>
            <a:pPr lvl="0"/>
            <a:endParaRPr lang="en-US" dirty="0"/>
          </a:p>
          <a:p>
            <a:pPr lvl="0"/>
            <a:r>
              <a:rPr lang="en-US" dirty="0"/>
              <a:t>MOU provisions, legal issues &amp; best practices: </a:t>
            </a:r>
          </a:p>
          <a:p>
            <a:endParaRPr lang="en-US" dirty="0"/>
          </a:p>
        </p:txBody>
      </p:sp>
      <p:sp>
        <p:nvSpPr>
          <p:cNvPr id="4" name="Content Placeholder 2"/>
          <p:cNvSpPr txBox="1">
            <a:spLocks/>
          </p:cNvSpPr>
          <p:nvPr/>
        </p:nvSpPr>
        <p:spPr>
          <a:xfrm>
            <a:off x="7383780" y="1978025"/>
            <a:ext cx="4122420" cy="3211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54857373"/>
              </p:ext>
            </p:extLst>
          </p:nvPr>
        </p:nvGraphicFramePr>
        <p:xfrm>
          <a:off x="990600" y="4411980"/>
          <a:ext cx="10515600" cy="155448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xmlns="" val="1256815727"/>
                    </a:ext>
                  </a:extLst>
                </a:gridCol>
                <a:gridCol w="5257800">
                  <a:extLst>
                    <a:ext uri="{9D8B030D-6E8A-4147-A177-3AD203B41FA5}">
                      <a16:colId xmlns:a16="http://schemas.microsoft.com/office/drawing/2014/main" xmlns="" val="2406309491"/>
                    </a:ext>
                  </a:extLst>
                </a:gridCol>
              </a:tblGrid>
              <a:tr h="360363">
                <a:tc>
                  <a:txBody>
                    <a:bodyPr/>
                    <a:lstStyle/>
                    <a:p>
                      <a:pPr lvl="0"/>
                      <a:r>
                        <a:rPr lang="en-US" sz="2800" dirty="0"/>
                        <a:t>Information sharing </a:t>
                      </a:r>
                    </a:p>
                  </a:txBody>
                  <a:tcPr>
                    <a:solidFill>
                      <a:schemeClr val="bg1"/>
                    </a:solidFill>
                  </a:tcPr>
                </a:tc>
                <a:tc>
                  <a:txBody>
                    <a:bodyPr/>
                    <a:lstStyle/>
                    <a:p>
                      <a:r>
                        <a:rPr lang="en-US" sz="2800" dirty="0"/>
                        <a:t>Detention and arrest</a:t>
                      </a:r>
                    </a:p>
                  </a:txBody>
                  <a:tcPr>
                    <a:solidFill>
                      <a:schemeClr val="bg1"/>
                    </a:solidFill>
                  </a:tcPr>
                </a:tc>
                <a:extLst>
                  <a:ext uri="{0D108BD9-81ED-4DB2-BD59-A6C34878D82A}">
                    <a16:rowId xmlns:a16="http://schemas.microsoft.com/office/drawing/2014/main" xmlns="" val="3474885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Questioning </a:t>
                      </a:r>
                    </a:p>
                  </a:txBody>
                  <a:tcPr>
                    <a:solidFill>
                      <a:schemeClr val="bg1"/>
                    </a:solidFill>
                  </a:tcPr>
                </a:tc>
                <a:tc>
                  <a:txBody>
                    <a:bodyPr/>
                    <a:lstStyle/>
                    <a:p>
                      <a:r>
                        <a:rPr lang="en-US" sz="2800" dirty="0"/>
                        <a:t>Physical intervention</a:t>
                      </a:r>
                    </a:p>
                  </a:txBody>
                  <a:tcPr>
                    <a:solidFill>
                      <a:schemeClr val="bg1"/>
                    </a:solidFill>
                  </a:tcPr>
                </a:tc>
                <a:extLst>
                  <a:ext uri="{0D108BD9-81ED-4DB2-BD59-A6C34878D82A}">
                    <a16:rowId xmlns:a16="http://schemas.microsoft.com/office/drawing/2014/main" xmlns="" val="155502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School searches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Student</a:t>
                      </a:r>
                      <a:r>
                        <a:rPr lang="en-US" sz="2800" baseline="0" dirty="0"/>
                        <a:t> victims’ rights</a:t>
                      </a:r>
                      <a:endParaRPr lang="en-US" sz="2800" dirty="0"/>
                    </a:p>
                  </a:txBody>
                  <a:tcPr>
                    <a:solidFill>
                      <a:schemeClr val="bg1"/>
                    </a:solidFill>
                  </a:tcPr>
                </a:tc>
                <a:extLst>
                  <a:ext uri="{0D108BD9-81ED-4DB2-BD59-A6C34878D82A}">
                    <a16:rowId xmlns:a16="http://schemas.microsoft.com/office/drawing/2014/main" xmlns="" val="476578579"/>
                  </a:ext>
                </a:extLst>
              </a:tr>
            </a:tbl>
          </a:graphicData>
        </a:graphic>
      </p:graphicFrame>
    </p:spTree>
    <p:extLst>
      <p:ext uri="{BB962C8B-B14F-4D97-AF65-F5344CB8AC3E}">
        <p14:creationId xmlns:p14="http://schemas.microsoft.com/office/powerpoint/2010/main" val="390669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Model MOU</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lvl="0"/>
            <a:r>
              <a:rPr lang="en-US" dirty="0"/>
              <a:t>School administrators and teachers are responsible for school discipline.  Although SROs are expected to be familiar with the school division code of student conduct, the rules of individual schools, and their application in day-to-day practice, SROs should not be involved with the enforcement of school rules or disciplinary infractions that are not violations of law.   </a:t>
            </a:r>
          </a:p>
          <a:p>
            <a:pPr lvl="0"/>
            <a:r>
              <a:rPr lang="en-US" dirty="0"/>
              <a:t>Consequences of student misconduct should be effective, developmentally appropriate, and fair. Interventions and school sanctions should help students learn from their mistakes and address root causes of misconduct.  School administrators will consider alternatives to suspensions and law enforcement officials will consider alternatives to referrals to juvenile court services and arrests for student violations of law.  </a:t>
            </a:r>
          </a:p>
          <a:p>
            <a:pPr lvl="0"/>
            <a:r>
              <a:rPr lang="en-US" dirty="0"/>
              <a:t>The SLEP shall operate in a manner to ensure children with disabilities receive appropriate behavioral interventions and supports. </a:t>
            </a:r>
          </a:p>
        </p:txBody>
      </p:sp>
    </p:spTree>
    <p:extLst>
      <p:ext uri="{BB962C8B-B14F-4D97-AF65-F5344CB8AC3E}">
        <p14:creationId xmlns:p14="http://schemas.microsoft.com/office/powerpoint/2010/main" val="306050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Differentiating Legal and Administrative </a:t>
            </a:r>
          </a:p>
        </p:txBody>
      </p:sp>
      <p:sp>
        <p:nvSpPr>
          <p:cNvPr id="3" name="Content Placeholder 2"/>
          <p:cNvSpPr>
            <a:spLocks noGrp="1"/>
          </p:cNvSpPr>
          <p:nvPr>
            <p:ph idx="1"/>
          </p:nvPr>
        </p:nvSpPr>
        <p:spPr>
          <a:xfrm>
            <a:off x="838200" y="1514339"/>
            <a:ext cx="10515600" cy="4828095"/>
          </a:xfrm>
        </p:spPr>
        <p:txBody>
          <a:bodyPr>
            <a:normAutofit/>
          </a:bodyPr>
          <a:lstStyle/>
          <a:p>
            <a:pPr marL="0" indent="0">
              <a:buNone/>
            </a:pPr>
            <a:r>
              <a:rPr lang="en-US" dirty="0"/>
              <a:t>Foundational understandings about </a:t>
            </a:r>
          </a:p>
          <a:p>
            <a:pPr marL="0" indent="0">
              <a:buNone/>
            </a:pPr>
            <a:r>
              <a:rPr lang="en-US" sz="2400" dirty="0"/>
              <a:t>a) nature of incidents that occur – whether they are criminal or non-criminal</a:t>
            </a:r>
          </a:p>
          <a:p>
            <a:pPr marL="0" indent="0">
              <a:buNone/>
            </a:pPr>
            <a:r>
              <a:rPr lang="en-US" sz="2400" dirty="0"/>
              <a:t>b) permissible law enforcement and administrator responses in responding to incidents  </a:t>
            </a:r>
          </a:p>
          <a:p>
            <a:pPr marL="0" indent="0">
              <a:buNone/>
            </a:pPr>
            <a:r>
              <a:rPr lang="en-US" sz="2400" dirty="0"/>
              <a:t>c) administrative and criminal sanctions that may apply. </a:t>
            </a:r>
          </a:p>
          <a:p>
            <a:pPr marL="0" indent="0">
              <a:buNone/>
            </a:pPr>
            <a:r>
              <a:rPr lang="en-US" dirty="0"/>
              <a:t> Exercise of judgment </a:t>
            </a:r>
          </a:p>
          <a:p>
            <a:r>
              <a:rPr lang="en-US" sz="2400" dirty="0"/>
              <a:t>Under what circumstances will bullying be labeled “assault” or “extortion” and result in criminal charges?</a:t>
            </a:r>
          </a:p>
          <a:p>
            <a:pPr lvl="0"/>
            <a:r>
              <a:rPr lang="en-US" sz="2400" dirty="0"/>
              <a:t>Under what circumstances will fighting result in charges of assault and battery?</a:t>
            </a:r>
          </a:p>
          <a:p>
            <a:pPr lvl="0"/>
            <a:r>
              <a:rPr lang="en-US" sz="2400" dirty="0"/>
              <a:t>When does a dispute over an allegedly borrowed jacket become a theft and result in a larceny charge?</a:t>
            </a:r>
          </a:p>
          <a:p>
            <a:endParaRPr lang="en-US" dirty="0"/>
          </a:p>
          <a:p>
            <a:pPr marL="0" indent="0">
              <a:buNone/>
            </a:pPr>
            <a:endParaRPr lang="en-US" dirty="0"/>
          </a:p>
        </p:txBody>
      </p:sp>
    </p:spTree>
    <p:extLst>
      <p:ext uri="{BB962C8B-B14F-4D97-AF65-F5344CB8AC3E}">
        <p14:creationId xmlns:p14="http://schemas.microsoft.com/office/powerpoint/2010/main" val="207063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and Principles</a:t>
            </a:r>
          </a:p>
        </p:txBody>
      </p:sp>
      <p:sp>
        <p:nvSpPr>
          <p:cNvPr id="3" name="Content Placeholder 2"/>
          <p:cNvSpPr>
            <a:spLocks noGrp="1"/>
          </p:cNvSpPr>
          <p:nvPr>
            <p:ph idx="1"/>
          </p:nvPr>
        </p:nvSpPr>
        <p:spPr>
          <a:xfrm>
            <a:off x="838200" y="1825625"/>
            <a:ext cx="10515600" cy="4516809"/>
          </a:xfrm>
        </p:spPr>
        <p:txBody>
          <a:bodyPr>
            <a:normAutofit/>
          </a:bodyPr>
          <a:lstStyle/>
          <a:p>
            <a:pPr marL="0" indent="0">
              <a:buNone/>
            </a:pPr>
            <a:r>
              <a:rPr lang="en-US" dirty="0"/>
              <a:t>Major concern: potential for schools to seek out law enforcement response as a solution to weak disciplinary policies or practices. </a:t>
            </a:r>
          </a:p>
          <a:p>
            <a:pPr marL="0" indent="0">
              <a:buNone/>
            </a:pPr>
            <a:r>
              <a:rPr lang="en-US" dirty="0"/>
              <a:t>Principles:  </a:t>
            </a:r>
          </a:p>
          <a:p>
            <a:pPr lvl="0"/>
            <a:r>
              <a:rPr lang="en-US" sz="2400" dirty="0"/>
              <a:t>Law enforcement officers are not school disciplinarians. </a:t>
            </a:r>
          </a:p>
          <a:p>
            <a:pPr lvl="0"/>
            <a:r>
              <a:rPr lang="en-US" sz="2400" dirty="0"/>
              <a:t>The officer’s presence does not reduce the responsibility of teachers and of administrators to enforce school rules and code of conduct. </a:t>
            </a:r>
          </a:p>
          <a:p>
            <a:pPr lvl="0"/>
            <a:r>
              <a:rPr lang="en-US" sz="2400" dirty="0"/>
              <a:t>Classroom management rests with the teacher. </a:t>
            </a:r>
          </a:p>
          <a:p>
            <a:pPr lvl="0"/>
            <a:r>
              <a:rPr lang="en-US" sz="2400" dirty="0"/>
              <a:t>Disciplinary responses remain the responsibility of school administrators. </a:t>
            </a:r>
          </a:p>
          <a:p>
            <a:r>
              <a:rPr lang="en-US" sz="2400" dirty="0"/>
              <a:t>The focus of law enforcement involvement in conduct matters is properly centered on incidents that involve a violation of law</a:t>
            </a:r>
          </a:p>
        </p:txBody>
      </p:sp>
    </p:spTree>
    <p:extLst>
      <p:ext uri="{BB962C8B-B14F-4D97-AF65-F5344CB8AC3E}">
        <p14:creationId xmlns:p14="http://schemas.microsoft.com/office/powerpoint/2010/main" val="352816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8395"/>
          </a:xfrm>
        </p:spPr>
        <p:txBody>
          <a:bodyPr/>
          <a:lstStyle/>
          <a:p>
            <a:r>
              <a:rPr lang="en-US" dirty="0"/>
              <a:t>Use of Discretion</a:t>
            </a:r>
          </a:p>
        </p:txBody>
      </p:sp>
      <p:sp>
        <p:nvSpPr>
          <p:cNvPr id="3" name="Content Placeholder 2"/>
          <p:cNvSpPr>
            <a:spLocks noGrp="1"/>
          </p:cNvSpPr>
          <p:nvPr>
            <p:ph idx="1"/>
          </p:nvPr>
        </p:nvSpPr>
        <p:spPr>
          <a:xfrm>
            <a:off x="838200" y="1188720"/>
            <a:ext cx="10515600" cy="5333999"/>
          </a:xfrm>
        </p:spPr>
        <p:txBody>
          <a:bodyPr>
            <a:normAutofit fontScale="85000" lnSpcReduction="20000"/>
          </a:bodyPr>
          <a:lstStyle/>
          <a:p>
            <a:pPr marL="0" indent="0">
              <a:buNone/>
            </a:pPr>
            <a:r>
              <a:rPr lang="en-US" dirty="0"/>
              <a:t>Both school administrators and SROs have and can exercise discretion in response to school-based incidents.</a:t>
            </a:r>
          </a:p>
          <a:p>
            <a:pPr marL="0" indent="0">
              <a:buNone/>
            </a:pPr>
            <a:r>
              <a:rPr lang="en-US" i="1" dirty="0"/>
              <a:t>By school administrators</a:t>
            </a:r>
            <a:r>
              <a:rPr lang="en-US" dirty="0"/>
              <a:t> – graduated sanctions in local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r>
              <a:rPr lang="en-US" dirty="0"/>
              <a:t>Important for SRO to understand local policies and norms and the range of options authorized in policy.  </a:t>
            </a:r>
          </a:p>
        </p:txBody>
      </p:sp>
      <p:pic>
        <p:nvPicPr>
          <p:cNvPr id="4" name="Picture 3"/>
          <p:cNvPicPr>
            <a:picLocks noChangeAspect="1"/>
          </p:cNvPicPr>
          <p:nvPr/>
        </p:nvPicPr>
        <p:blipFill>
          <a:blip r:embed="rId2"/>
          <a:stretch>
            <a:fillRect/>
          </a:stretch>
        </p:blipFill>
        <p:spPr>
          <a:xfrm>
            <a:off x="1981201" y="2157079"/>
            <a:ext cx="7942285" cy="3359801"/>
          </a:xfrm>
          <a:prstGeom prst="rect">
            <a:avLst/>
          </a:prstGeom>
        </p:spPr>
      </p:pic>
    </p:spTree>
    <p:extLst>
      <p:ext uri="{BB962C8B-B14F-4D97-AF65-F5344CB8AC3E}">
        <p14:creationId xmlns:p14="http://schemas.microsoft.com/office/powerpoint/2010/main" val="73975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Discretion: Considerations</a:t>
            </a:r>
          </a:p>
        </p:txBody>
      </p:sp>
      <p:sp>
        <p:nvSpPr>
          <p:cNvPr id="3" name="Content Placeholder 2"/>
          <p:cNvSpPr>
            <a:spLocks noGrp="1"/>
          </p:cNvSpPr>
          <p:nvPr>
            <p:ph idx="1"/>
          </p:nvPr>
        </p:nvSpPr>
        <p:spPr>
          <a:xfrm>
            <a:off x="838200" y="1478604"/>
            <a:ext cx="10515600" cy="4941651"/>
          </a:xfrm>
        </p:spPr>
        <p:txBody>
          <a:bodyPr>
            <a:normAutofit lnSpcReduction="10000"/>
          </a:bodyPr>
          <a:lstStyle/>
          <a:p>
            <a:pPr marL="0" indent="0">
              <a:buNone/>
            </a:pPr>
            <a:r>
              <a:rPr lang="en-US" dirty="0"/>
              <a:t>Formal or informal handling?   </a:t>
            </a:r>
          </a:p>
          <a:p>
            <a:pPr lvl="0"/>
            <a:r>
              <a:rPr lang="en-US" dirty="0"/>
              <a:t>Seriousness of offense;</a:t>
            </a:r>
          </a:p>
          <a:p>
            <a:pPr lvl="0"/>
            <a:r>
              <a:rPr lang="en-US" dirty="0"/>
              <a:t>Prior record of student;</a:t>
            </a:r>
          </a:p>
          <a:p>
            <a:pPr lvl="0"/>
            <a:r>
              <a:rPr lang="en-US" dirty="0"/>
              <a:t>Child’s age;</a:t>
            </a:r>
          </a:p>
          <a:p>
            <a:pPr lvl="0"/>
            <a:r>
              <a:rPr lang="en-US" dirty="0"/>
              <a:t>Cooperation and attitude of all parties (student, parent, victim) and the possibility of the offense being repeated;</a:t>
            </a:r>
          </a:p>
          <a:p>
            <a:pPr lvl="0"/>
            <a:r>
              <a:rPr lang="en-US" dirty="0"/>
              <a:t>Degree of wrongful intent, violence, premeditation, knowledge of violation; and</a:t>
            </a:r>
          </a:p>
          <a:p>
            <a:pPr lvl="0"/>
            <a:r>
              <a:rPr lang="en-US" dirty="0"/>
              <a:t>Likelihood that the student or parent can be successfully referred to a helping resource.</a:t>
            </a:r>
          </a:p>
          <a:p>
            <a:pPr marL="0" indent="0">
              <a:buNone/>
            </a:pPr>
            <a:r>
              <a:rPr lang="en-US" dirty="0"/>
              <a:t> </a:t>
            </a:r>
          </a:p>
          <a:p>
            <a:endParaRPr lang="en-US" dirty="0"/>
          </a:p>
        </p:txBody>
      </p:sp>
    </p:spTree>
    <p:extLst>
      <p:ext uri="{BB962C8B-B14F-4D97-AF65-F5344CB8AC3E}">
        <p14:creationId xmlns:p14="http://schemas.microsoft.com/office/powerpoint/2010/main" val="269786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4239</Words>
  <Application>Microsoft Office PowerPoint</Application>
  <PresentationFormat>Custom</PresentationFormat>
  <Paragraphs>274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School-Law Enforcement Partnerships  Module II.  Legal Issues  </vt:lpstr>
      <vt:lpstr>Overview of Module II. Legal Issues </vt:lpstr>
      <vt:lpstr>Student Discipline Policies and Practices</vt:lpstr>
      <vt:lpstr>Student Discipline Policies and Practices</vt:lpstr>
      <vt:lpstr>Virginia Model MOU</vt:lpstr>
      <vt:lpstr>Differentiating Legal and Administrative </vt:lpstr>
      <vt:lpstr>Concerns and Principles</vt:lpstr>
      <vt:lpstr>Use of Discretion</vt:lpstr>
      <vt:lpstr>SRO Discretion: Considerations</vt:lpstr>
      <vt:lpstr>SRO Discretion: Formal Handling</vt:lpstr>
      <vt:lpstr>Pipeline to Prison Concerns</vt:lpstr>
      <vt:lpstr>Virginia Studies</vt:lpstr>
      <vt:lpstr>Supportive Practices</vt:lpstr>
      <vt:lpstr>Diversion from Juvenile Justice</vt:lpstr>
      <vt:lpstr>Restorative Justice Approaches to Discipline</vt:lpstr>
      <vt:lpstr>Restorative Justice: Comparison &amp; Goals</vt:lpstr>
      <vt:lpstr>Goals of Restorative Justice in Schools</vt:lpstr>
      <vt:lpstr>Key Operational Areas: Overview</vt:lpstr>
      <vt:lpstr>Information Sharing: Virginia’s Model MOU</vt:lpstr>
      <vt:lpstr>Information Sharing: Virginia’s Model MOU</vt:lpstr>
      <vt:lpstr>Information Sharing</vt:lpstr>
      <vt:lpstr>Questioning: Model MOU Provisions</vt:lpstr>
      <vt:lpstr>Questioning: Model MOU Provisions</vt:lpstr>
      <vt:lpstr>Law Enforcement Questioning</vt:lpstr>
      <vt:lpstr>Questioning by School Administrators </vt:lpstr>
      <vt:lpstr>Questioning by School Administrators </vt:lpstr>
      <vt:lpstr>Searches: Virginia’s Model MOU</vt:lpstr>
      <vt:lpstr>Searches: Virginia’s Model MOU</vt:lpstr>
      <vt:lpstr>Searches: Balancing Interests</vt:lpstr>
      <vt:lpstr>Searches: Reasonable Suspicion</vt:lpstr>
      <vt:lpstr>Searches:  Law Enforcement</vt:lpstr>
      <vt:lpstr>Arrest: Virginia’s Model MOU</vt:lpstr>
      <vt:lpstr>Arrest: By SROs </vt:lpstr>
      <vt:lpstr>Detention: By SSOs</vt:lpstr>
      <vt:lpstr>Physical Restraint by School Personnel: Virginia’s Model MOU</vt:lpstr>
      <vt:lpstr>Physical Restraint/Intervention</vt:lpstr>
      <vt:lpstr>Physical Intervention by SROs: Virginia’s Model MOU</vt:lpstr>
      <vt:lpstr>Law Enforcement Standards </vt:lpstr>
      <vt:lpstr>Corporal Punishment: Unlawful</vt:lpstr>
      <vt:lpstr>Student Victims’ Rights</vt:lpstr>
      <vt:lpstr>Victims of Critical Incidents &amp; Emergencies</vt:lpstr>
      <vt:lpstr>Review of Module II</vt:lpstr>
      <vt:lpstr>Review of Module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School-Law Enforcement Partnerships  Module II.  Legal Issues</dc:title>
  <dc:creator>Anne J Atkinson</dc:creator>
  <cp:lastModifiedBy>Michaelis, Donna (DCJS)</cp:lastModifiedBy>
  <cp:revision>56</cp:revision>
  <dcterms:created xsi:type="dcterms:W3CDTF">2017-05-26T17:23:59Z</dcterms:created>
  <dcterms:modified xsi:type="dcterms:W3CDTF">2017-06-15T15:31:48Z</dcterms:modified>
</cp:coreProperties>
</file>