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94"/>
  </p:notesMasterIdLst>
  <p:handoutMasterIdLst>
    <p:handoutMasterId r:id="rId95"/>
  </p:handoutMasterIdLst>
  <p:sldIdLst>
    <p:sldId id="256" r:id="rId2"/>
    <p:sldId id="374" r:id="rId3"/>
    <p:sldId id="506" r:id="rId4"/>
    <p:sldId id="650" r:id="rId5"/>
    <p:sldId id="554" r:id="rId6"/>
    <p:sldId id="588" r:id="rId7"/>
    <p:sldId id="616" r:id="rId8"/>
    <p:sldId id="617" r:id="rId9"/>
    <p:sldId id="590" r:id="rId10"/>
    <p:sldId id="591" r:id="rId11"/>
    <p:sldId id="589" r:id="rId12"/>
    <p:sldId id="599" r:id="rId13"/>
    <p:sldId id="615" r:id="rId14"/>
    <p:sldId id="522" r:id="rId15"/>
    <p:sldId id="449" r:id="rId16"/>
    <p:sldId id="450" r:id="rId17"/>
    <p:sldId id="451" r:id="rId18"/>
    <p:sldId id="452" r:id="rId19"/>
    <p:sldId id="535" r:id="rId20"/>
    <p:sldId id="536" r:id="rId21"/>
    <p:sldId id="473" r:id="rId22"/>
    <p:sldId id="474" r:id="rId23"/>
    <p:sldId id="598" r:id="rId24"/>
    <p:sldId id="581" r:id="rId25"/>
    <p:sldId id="582" r:id="rId26"/>
    <p:sldId id="583" r:id="rId27"/>
    <p:sldId id="484" r:id="rId28"/>
    <p:sldId id="485" r:id="rId29"/>
    <p:sldId id="614" r:id="rId30"/>
    <p:sldId id="555" r:id="rId31"/>
    <p:sldId id="556" r:id="rId32"/>
    <p:sldId id="633" r:id="rId33"/>
    <p:sldId id="634" r:id="rId34"/>
    <p:sldId id="635" r:id="rId35"/>
    <p:sldId id="636" r:id="rId36"/>
    <p:sldId id="564" r:id="rId37"/>
    <p:sldId id="565" r:id="rId38"/>
    <p:sldId id="566" r:id="rId39"/>
    <p:sldId id="593" r:id="rId40"/>
    <p:sldId id="568" r:id="rId41"/>
    <p:sldId id="569" r:id="rId42"/>
    <p:sldId id="646" r:id="rId43"/>
    <p:sldId id="651" r:id="rId44"/>
    <p:sldId id="652" r:id="rId45"/>
    <p:sldId id="653" r:id="rId46"/>
    <p:sldId id="654" r:id="rId47"/>
    <p:sldId id="655" r:id="rId48"/>
    <p:sldId id="656" r:id="rId49"/>
    <p:sldId id="657" r:id="rId50"/>
    <p:sldId id="658" r:id="rId51"/>
    <p:sldId id="659" r:id="rId52"/>
    <p:sldId id="660" r:id="rId53"/>
    <p:sldId id="661" r:id="rId54"/>
    <p:sldId id="662" r:id="rId55"/>
    <p:sldId id="572" r:id="rId56"/>
    <p:sldId id="573" r:id="rId57"/>
    <p:sldId id="574" r:id="rId58"/>
    <p:sldId id="648" r:id="rId59"/>
    <p:sldId id="649" r:id="rId60"/>
    <p:sldId id="577" r:id="rId61"/>
    <p:sldId id="579" r:id="rId62"/>
    <p:sldId id="580" r:id="rId63"/>
    <p:sldId id="514" r:id="rId64"/>
    <p:sldId id="637" r:id="rId65"/>
    <p:sldId id="638" r:id="rId66"/>
    <p:sldId id="639" r:id="rId67"/>
    <p:sldId id="640" r:id="rId68"/>
    <p:sldId id="641" r:id="rId69"/>
    <p:sldId id="642" r:id="rId70"/>
    <p:sldId id="643" r:id="rId71"/>
    <p:sldId id="515" r:id="rId72"/>
    <p:sldId id="521" r:id="rId73"/>
    <p:sldId id="647" r:id="rId74"/>
    <p:sldId id="362" r:id="rId75"/>
    <p:sldId id="538" r:id="rId76"/>
    <p:sldId id="537" r:id="rId77"/>
    <p:sldId id="552" r:id="rId78"/>
    <p:sldId id="540" r:id="rId79"/>
    <p:sldId id="541" r:id="rId80"/>
    <p:sldId id="542" r:id="rId81"/>
    <p:sldId id="543" r:id="rId82"/>
    <p:sldId id="544" r:id="rId83"/>
    <p:sldId id="545" r:id="rId84"/>
    <p:sldId id="546" r:id="rId85"/>
    <p:sldId id="551" r:id="rId86"/>
    <p:sldId id="548" r:id="rId87"/>
    <p:sldId id="549" r:id="rId88"/>
    <p:sldId id="550" r:id="rId89"/>
    <p:sldId id="341" r:id="rId90"/>
    <p:sldId id="663" r:id="rId91"/>
    <p:sldId id="504" r:id="rId92"/>
    <p:sldId id="502" r:id="rId9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6633"/>
    <a:srgbClr val="996600"/>
    <a:srgbClr val="336600"/>
    <a:srgbClr val="010000"/>
    <a:srgbClr val="800080"/>
    <a:srgbClr val="FF00FF"/>
    <a:srgbClr val="FF8000"/>
    <a:srgbClr val="CC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87" autoAdjust="0"/>
    <p:restoredTop sz="65096" autoAdjust="0"/>
  </p:normalViewPr>
  <p:slideViewPr>
    <p:cSldViewPr>
      <p:cViewPr varScale="1">
        <p:scale>
          <a:sx n="47" d="100"/>
          <a:sy n="47" d="100"/>
        </p:scale>
        <p:origin x="-1842"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25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B6DAA-E767-4C1B-8CD3-9E3275268724}" type="doc">
      <dgm:prSet loTypeId="urn:microsoft.com/office/officeart/2005/8/layout/chevron2" loCatId="list" qsTypeId="urn:microsoft.com/office/officeart/2005/8/quickstyle/simple1#3" qsCatId="simple" csTypeId="urn:microsoft.com/office/officeart/2005/8/colors/colorful2" csCatId="colorful" phldr="1"/>
      <dgm:spPr/>
      <dgm:t>
        <a:bodyPr/>
        <a:lstStyle/>
        <a:p>
          <a:endParaRPr lang="en-US"/>
        </a:p>
      </dgm:t>
    </dgm:pt>
    <dgm:pt modelId="{00432D91-F65F-4F65-BBB9-CF7BD37D2B22}">
      <dgm:prSet phldrT="[Text]"/>
      <dgm:spPr>
        <a:solidFill>
          <a:srgbClr val="008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latin typeface="+mj-lt"/>
            </a:rPr>
            <a:t>1)</a:t>
          </a:r>
          <a:endParaRPr lang="en-US" dirty="0">
            <a:latin typeface="+mj-lt"/>
          </a:endParaRPr>
        </a:p>
      </dgm:t>
    </dgm:pt>
    <dgm:pt modelId="{B19FCA7B-6143-47AB-AE48-AB55980B33BD}" type="parTrans" cxnId="{471825C9-D165-4081-BD03-5A4A2C421332}">
      <dgm:prSet/>
      <dgm:spPr/>
      <dgm:t>
        <a:bodyPr/>
        <a:lstStyle/>
        <a:p>
          <a:endParaRPr lang="en-US">
            <a:latin typeface="+mj-lt"/>
          </a:endParaRPr>
        </a:p>
      </dgm:t>
    </dgm:pt>
    <dgm:pt modelId="{7224E8A3-D775-4CB1-BF24-4DF09DD066CE}" type="sibTrans" cxnId="{471825C9-D165-4081-BD03-5A4A2C421332}">
      <dgm:prSet/>
      <dgm:spPr/>
      <dgm:t>
        <a:bodyPr/>
        <a:lstStyle/>
        <a:p>
          <a:endParaRPr lang="en-US">
            <a:latin typeface="+mj-lt"/>
          </a:endParaRPr>
        </a:p>
      </dgm:t>
    </dgm:pt>
    <dgm:pt modelId="{12DE38AA-D049-4C50-B235-F202D0DF1670}">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smtClean="0">
              <a:solidFill>
                <a:schemeClr val="tx1">
                  <a:lumMod val="85000"/>
                  <a:lumOff val="15000"/>
                </a:schemeClr>
              </a:solidFill>
              <a:latin typeface="Arial"/>
              <a:cs typeface="Arial"/>
            </a:rPr>
            <a:t>Identify persons of concern</a:t>
          </a:r>
          <a:endParaRPr lang="en-US" sz="2800" b="1" dirty="0">
            <a:solidFill>
              <a:schemeClr val="tx1">
                <a:lumMod val="85000"/>
                <a:lumOff val="15000"/>
              </a:schemeClr>
            </a:solidFill>
            <a:latin typeface="Arial"/>
            <a:cs typeface="Arial"/>
          </a:endParaRPr>
        </a:p>
      </dgm:t>
    </dgm:pt>
    <dgm:pt modelId="{44841416-2796-4703-A704-7A8D963C4D3E}" type="parTrans" cxnId="{87F1F0E8-8F1A-401C-A680-DC86DD998F3F}">
      <dgm:prSet/>
      <dgm:spPr/>
      <dgm:t>
        <a:bodyPr/>
        <a:lstStyle/>
        <a:p>
          <a:endParaRPr lang="en-US">
            <a:latin typeface="+mj-lt"/>
          </a:endParaRPr>
        </a:p>
      </dgm:t>
    </dgm:pt>
    <dgm:pt modelId="{CD376F16-249B-4035-B09B-C7DDAA0A8F79}" type="sibTrans" cxnId="{87F1F0E8-8F1A-401C-A680-DC86DD998F3F}">
      <dgm:prSet/>
      <dgm:spPr/>
      <dgm:t>
        <a:bodyPr/>
        <a:lstStyle/>
        <a:p>
          <a:endParaRPr lang="en-US">
            <a:latin typeface="+mj-lt"/>
          </a:endParaRPr>
        </a:p>
      </dgm:t>
    </dgm:pt>
    <dgm:pt modelId="{2643F259-0616-44CB-9E0F-58F0EA2255BB}">
      <dgm:prSet phldrT="[Text]"/>
      <dgm:spPr>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latin typeface="+mj-lt"/>
            </a:rPr>
            <a:t>2)</a:t>
          </a:r>
          <a:endParaRPr lang="en-US" dirty="0">
            <a:latin typeface="+mj-lt"/>
          </a:endParaRPr>
        </a:p>
      </dgm:t>
    </dgm:pt>
    <dgm:pt modelId="{E0ABDCB8-E956-4A3D-B59C-EF391054A300}" type="parTrans" cxnId="{A814822E-88B8-4D55-90F6-7C2455441246}">
      <dgm:prSet/>
      <dgm:spPr/>
      <dgm:t>
        <a:bodyPr/>
        <a:lstStyle/>
        <a:p>
          <a:endParaRPr lang="en-US">
            <a:latin typeface="+mj-lt"/>
          </a:endParaRPr>
        </a:p>
      </dgm:t>
    </dgm:pt>
    <dgm:pt modelId="{A953F01C-79C3-48AC-8CC7-4F3207F8EF9E}" type="sibTrans" cxnId="{A814822E-88B8-4D55-90F6-7C2455441246}">
      <dgm:prSet/>
      <dgm:spPr/>
      <dgm:t>
        <a:bodyPr/>
        <a:lstStyle/>
        <a:p>
          <a:endParaRPr lang="en-US">
            <a:latin typeface="+mj-lt"/>
          </a:endParaRPr>
        </a:p>
      </dgm:t>
    </dgm:pt>
    <dgm:pt modelId="{3DC61C37-6339-409D-83DF-57D7E25F18E6}">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smtClean="0">
              <a:solidFill>
                <a:schemeClr val="tx1">
                  <a:lumMod val="85000"/>
                  <a:lumOff val="15000"/>
                </a:schemeClr>
              </a:solidFill>
              <a:latin typeface="Arial"/>
              <a:cs typeface="Arial"/>
            </a:rPr>
            <a:t>Gather information/investigate</a:t>
          </a:r>
          <a:endParaRPr lang="en-US" sz="2800" b="1" dirty="0">
            <a:solidFill>
              <a:schemeClr val="tx1">
                <a:lumMod val="85000"/>
                <a:lumOff val="15000"/>
              </a:schemeClr>
            </a:solidFill>
            <a:latin typeface="Arial"/>
            <a:cs typeface="Arial"/>
          </a:endParaRPr>
        </a:p>
      </dgm:t>
    </dgm:pt>
    <dgm:pt modelId="{C550871E-C4E4-4A91-8999-FE7E6887B546}" type="parTrans" cxnId="{01462B13-48A4-44D7-A598-FC2CC4297FA1}">
      <dgm:prSet/>
      <dgm:spPr/>
      <dgm:t>
        <a:bodyPr/>
        <a:lstStyle/>
        <a:p>
          <a:endParaRPr lang="en-US">
            <a:latin typeface="+mj-lt"/>
          </a:endParaRPr>
        </a:p>
      </dgm:t>
    </dgm:pt>
    <dgm:pt modelId="{95423D32-1590-4888-BB86-86EDD63A8A24}" type="sibTrans" cxnId="{01462B13-48A4-44D7-A598-FC2CC4297FA1}">
      <dgm:prSet/>
      <dgm:spPr/>
      <dgm:t>
        <a:bodyPr/>
        <a:lstStyle/>
        <a:p>
          <a:endParaRPr lang="en-US">
            <a:latin typeface="+mj-lt"/>
          </a:endParaRPr>
        </a:p>
      </dgm:t>
    </dgm:pt>
    <dgm:pt modelId="{B21BEF88-88CD-47C1-8A57-59B25E326793}">
      <dgm:prSet phldrT="[Text]"/>
      <dgm:spPr>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latin typeface="+mj-lt"/>
            </a:rPr>
            <a:t>3)</a:t>
          </a:r>
          <a:endParaRPr lang="en-US" dirty="0">
            <a:latin typeface="+mj-lt"/>
          </a:endParaRPr>
        </a:p>
      </dgm:t>
    </dgm:pt>
    <dgm:pt modelId="{24CC59CF-5D17-4B8F-9F29-1DAA5E5C9FC2}" type="parTrans" cxnId="{1D6ACE7C-E209-4E6B-8406-B5305B035327}">
      <dgm:prSet/>
      <dgm:spPr/>
      <dgm:t>
        <a:bodyPr/>
        <a:lstStyle/>
        <a:p>
          <a:endParaRPr lang="en-US">
            <a:latin typeface="+mj-lt"/>
          </a:endParaRPr>
        </a:p>
      </dgm:t>
    </dgm:pt>
    <dgm:pt modelId="{FD92376E-B3D4-4F37-9760-6F39FC433941}" type="sibTrans" cxnId="{1D6ACE7C-E209-4E6B-8406-B5305B035327}">
      <dgm:prSet/>
      <dgm:spPr/>
      <dgm:t>
        <a:bodyPr/>
        <a:lstStyle/>
        <a:p>
          <a:endParaRPr lang="en-US">
            <a:latin typeface="+mj-lt"/>
          </a:endParaRPr>
        </a:p>
      </dgm:t>
    </dgm:pt>
    <dgm:pt modelId="{7ACC4D78-B9F5-4803-BC7D-66096CED575E}">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smtClean="0">
              <a:solidFill>
                <a:schemeClr val="tx1">
                  <a:lumMod val="85000"/>
                  <a:lumOff val="15000"/>
                </a:schemeClr>
              </a:solidFill>
              <a:latin typeface="Arial"/>
              <a:cs typeface="Arial"/>
            </a:rPr>
            <a:t>Manage the situation</a:t>
          </a:r>
          <a:endParaRPr lang="en-US" sz="2800" b="1" dirty="0">
            <a:solidFill>
              <a:schemeClr val="tx1">
                <a:lumMod val="85000"/>
                <a:lumOff val="15000"/>
              </a:schemeClr>
            </a:solidFill>
            <a:latin typeface="Arial"/>
            <a:cs typeface="Arial"/>
          </a:endParaRPr>
        </a:p>
      </dgm:t>
    </dgm:pt>
    <dgm:pt modelId="{066F2368-2D74-4D92-B9E0-816A3E17E9F2}" type="parTrans" cxnId="{1E4C3265-4811-41CB-BE35-0FE9DD4AF514}">
      <dgm:prSet/>
      <dgm:spPr/>
      <dgm:t>
        <a:bodyPr/>
        <a:lstStyle/>
        <a:p>
          <a:endParaRPr lang="en-US">
            <a:latin typeface="+mj-lt"/>
          </a:endParaRPr>
        </a:p>
      </dgm:t>
    </dgm:pt>
    <dgm:pt modelId="{7FFBC586-C395-41CC-958A-68D92ED81151}" type="sibTrans" cxnId="{1E4C3265-4811-41CB-BE35-0FE9DD4AF514}">
      <dgm:prSet/>
      <dgm:spPr/>
      <dgm:t>
        <a:bodyPr/>
        <a:lstStyle/>
        <a:p>
          <a:endParaRPr lang="en-US">
            <a:latin typeface="+mj-lt"/>
          </a:endParaRPr>
        </a:p>
      </dgm:t>
    </dgm:pt>
    <dgm:pt modelId="{12DF6176-2646-46B1-AE18-2577EB918021}">
      <dgm:prSet phldrT="[Text]"/>
      <dgm:spPr>
        <a:solidFill>
          <a:srgbClr val="7E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latin typeface="+mj-lt"/>
            </a:rPr>
            <a:t>4)</a:t>
          </a:r>
          <a:endParaRPr lang="en-US" dirty="0">
            <a:latin typeface="+mj-lt"/>
          </a:endParaRPr>
        </a:p>
      </dgm:t>
    </dgm:pt>
    <dgm:pt modelId="{167CCD91-80B7-48F9-9563-87C0ABDA880C}" type="parTrans" cxnId="{C374B6E1-8F76-40E6-B8EE-8FB19FEA15D3}">
      <dgm:prSet/>
      <dgm:spPr/>
      <dgm:t>
        <a:bodyPr/>
        <a:lstStyle/>
        <a:p>
          <a:endParaRPr lang="en-US">
            <a:latin typeface="+mj-lt"/>
          </a:endParaRPr>
        </a:p>
      </dgm:t>
    </dgm:pt>
    <dgm:pt modelId="{340E56AD-05B5-4735-A199-18A29A35476D}" type="sibTrans" cxnId="{C374B6E1-8F76-40E6-B8EE-8FB19FEA15D3}">
      <dgm:prSet/>
      <dgm:spPr/>
      <dgm:t>
        <a:bodyPr/>
        <a:lstStyle/>
        <a:p>
          <a:endParaRPr lang="en-US">
            <a:latin typeface="+mj-lt"/>
          </a:endParaRPr>
        </a:p>
      </dgm:t>
    </dgm:pt>
    <dgm:pt modelId="{3E660175-B55D-4508-8070-63A64B669D8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smtClean="0">
              <a:solidFill>
                <a:schemeClr val="tx1">
                  <a:lumMod val="85000"/>
                  <a:lumOff val="15000"/>
                </a:schemeClr>
              </a:solidFill>
              <a:latin typeface="Arial"/>
              <a:cs typeface="Arial"/>
            </a:rPr>
            <a:t>Assess information and situation</a:t>
          </a:r>
          <a:endParaRPr lang="en-US" sz="2800" b="1" dirty="0">
            <a:solidFill>
              <a:schemeClr val="tx1">
                <a:lumMod val="85000"/>
                <a:lumOff val="15000"/>
              </a:schemeClr>
            </a:solidFill>
            <a:latin typeface="Arial"/>
            <a:cs typeface="Arial"/>
          </a:endParaRPr>
        </a:p>
      </dgm:t>
    </dgm:pt>
    <dgm:pt modelId="{22BA2D7C-9794-4A57-93A0-0AED5FFDD3ED}" type="parTrans" cxnId="{7F38C42D-D2D4-4C71-9A88-12DAAB1990E9}">
      <dgm:prSet/>
      <dgm:spPr/>
      <dgm:t>
        <a:bodyPr/>
        <a:lstStyle/>
        <a:p>
          <a:endParaRPr lang="en-US">
            <a:latin typeface="+mj-lt"/>
          </a:endParaRPr>
        </a:p>
      </dgm:t>
    </dgm:pt>
    <dgm:pt modelId="{87D3A7A6-5016-4936-A180-B6AB5A0A2F90}" type="sibTrans" cxnId="{7F38C42D-D2D4-4C71-9A88-12DAAB1990E9}">
      <dgm:prSet/>
      <dgm:spPr/>
      <dgm:t>
        <a:bodyPr/>
        <a:lstStyle/>
        <a:p>
          <a:endParaRPr lang="en-US">
            <a:latin typeface="+mj-lt"/>
          </a:endParaRPr>
        </a:p>
      </dgm:t>
    </dgm:pt>
    <dgm:pt modelId="{0364E3A4-BC55-4FF8-8F80-1A2C985B077A}" type="pres">
      <dgm:prSet presAssocID="{85AB6DAA-E767-4C1B-8CD3-9E3275268724}" presName="linearFlow" presStyleCnt="0">
        <dgm:presLayoutVars>
          <dgm:dir/>
          <dgm:animLvl val="lvl"/>
          <dgm:resizeHandles val="exact"/>
        </dgm:presLayoutVars>
      </dgm:prSet>
      <dgm:spPr/>
      <dgm:t>
        <a:bodyPr/>
        <a:lstStyle/>
        <a:p>
          <a:endParaRPr lang="en-US"/>
        </a:p>
      </dgm:t>
    </dgm:pt>
    <dgm:pt modelId="{240B9673-6341-4CBB-B5E5-4965EA6541C0}" type="pres">
      <dgm:prSet presAssocID="{00432D91-F65F-4F65-BBB9-CF7BD37D2B22}" presName="composite" presStyleCnt="0"/>
      <dgm:spPr/>
    </dgm:pt>
    <dgm:pt modelId="{61F9B6FA-595D-4E3D-84D5-17BC68937229}" type="pres">
      <dgm:prSet presAssocID="{00432D91-F65F-4F65-BBB9-CF7BD37D2B22}" presName="parentText" presStyleLbl="alignNode1" presStyleIdx="0" presStyleCnt="4">
        <dgm:presLayoutVars>
          <dgm:chMax val="1"/>
          <dgm:bulletEnabled val="1"/>
        </dgm:presLayoutVars>
      </dgm:prSet>
      <dgm:spPr/>
      <dgm:t>
        <a:bodyPr/>
        <a:lstStyle/>
        <a:p>
          <a:endParaRPr lang="en-US"/>
        </a:p>
      </dgm:t>
    </dgm:pt>
    <dgm:pt modelId="{465C0542-4A4B-4C78-9AFA-7F0912F5D839}" type="pres">
      <dgm:prSet presAssocID="{00432D91-F65F-4F65-BBB9-CF7BD37D2B22}" presName="descendantText" presStyleLbl="alignAcc1" presStyleIdx="0" presStyleCnt="4">
        <dgm:presLayoutVars>
          <dgm:bulletEnabled val="1"/>
        </dgm:presLayoutVars>
      </dgm:prSet>
      <dgm:spPr/>
      <dgm:t>
        <a:bodyPr/>
        <a:lstStyle/>
        <a:p>
          <a:endParaRPr lang="en-US"/>
        </a:p>
      </dgm:t>
    </dgm:pt>
    <dgm:pt modelId="{5A5CCA51-4F1E-4574-82D0-E5EAAE9B7A44}" type="pres">
      <dgm:prSet presAssocID="{7224E8A3-D775-4CB1-BF24-4DF09DD066CE}" presName="sp" presStyleCnt="0"/>
      <dgm:spPr/>
    </dgm:pt>
    <dgm:pt modelId="{D3D407E5-CE92-4BFD-90AF-4B0A2263A5A4}" type="pres">
      <dgm:prSet presAssocID="{2643F259-0616-44CB-9E0F-58F0EA2255BB}" presName="composite" presStyleCnt="0"/>
      <dgm:spPr/>
    </dgm:pt>
    <dgm:pt modelId="{EA9CFC84-FCBE-4054-9443-D32C10BFF216}" type="pres">
      <dgm:prSet presAssocID="{2643F259-0616-44CB-9E0F-58F0EA2255BB}" presName="parentText" presStyleLbl="alignNode1" presStyleIdx="1" presStyleCnt="4">
        <dgm:presLayoutVars>
          <dgm:chMax val="1"/>
          <dgm:bulletEnabled val="1"/>
        </dgm:presLayoutVars>
      </dgm:prSet>
      <dgm:spPr/>
      <dgm:t>
        <a:bodyPr/>
        <a:lstStyle/>
        <a:p>
          <a:endParaRPr lang="en-US"/>
        </a:p>
      </dgm:t>
    </dgm:pt>
    <dgm:pt modelId="{E9935E9D-62A7-4127-A9D8-1278BA21786A}" type="pres">
      <dgm:prSet presAssocID="{2643F259-0616-44CB-9E0F-58F0EA2255BB}" presName="descendantText" presStyleLbl="alignAcc1" presStyleIdx="1" presStyleCnt="4">
        <dgm:presLayoutVars>
          <dgm:bulletEnabled val="1"/>
        </dgm:presLayoutVars>
      </dgm:prSet>
      <dgm:spPr/>
      <dgm:t>
        <a:bodyPr/>
        <a:lstStyle/>
        <a:p>
          <a:endParaRPr lang="en-US"/>
        </a:p>
      </dgm:t>
    </dgm:pt>
    <dgm:pt modelId="{C9CC1A6C-E080-42B0-8A86-AE2728649FAE}" type="pres">
      <dgm:prSet presAssocID="{A953F01C-79C3-48AC-8CC7-4F3207F8EF9E}" presName="sp" presStyleCnt="0"/>
      <dgm:spPr/>
    </dgm:pt>
    <dgm:pt modelId="{DD740C6C-F7FC-40E2-94B0-F93E9FAB8537}" type="pres">
      <dgm:prSet presAssocID="{B21BEF88-88CD-47C1-8A57-59B25E326793}" presName="composite" presStyleCnt="0"/>
      <dgm:spPr/>
    </dgm:pt>
    <dgm:pt modelId="{CE689D6D-6406-458C-A77A-085282EEF4FE}" type="pres">
      <dgm:prSet presAssocID="{B21BEF88-88CD-47C1-8A57-59B25E326793}" presName="parentText" presStyleLbl="alignNode1" presStyleIdx="2" presStyleCnt="4">
        <dgm:presLayoutVars>
          <dgm:chMax val="1"/>
          <dgm:bulletEnabled val="1"/>
        </dgm:presLayoutVars>
      </dgm:prSet>
      <dgm:spPr/>
      <dgm:t>
        <a:bodyPr/>
        <a:lstStyle/>
        <a:p>
          <a:endParaRPr lang="en-US"/>
        </a:p>
      </dgm:t>
    </dgm:pt>
    <dgm:pt modelId="{93852E78-C8DE-4DA5-AA1A-6BECC1362E20}" type="pres">
      <dgm:prSet presAssocID="{B21BEF88-88CD-47C1-8A57-59B25E326793}" presName="descendantText" presStyleLbl="alignAcc1" presStyleIdx="2" presStyleCnt="4">
        <dgm:presLayoutVars>
          <dgm:bulletEnabled val="1"/>
        </dgm:presLayoutVars>
      </dgm:prSet>
      <dgm:spPr/>
      <dgm:t>
        <a:bodyPr/>
        <a:lstStyle/>
        <a:p>
          <a:endParaRPr lang="en-US"/>
        </a:p>
      </dgm:t>
    </dgm:pt>
    <dgm:pt modelId="{32619ED8-2978-4468-9195-642285191BE9}" type="pres">
      <dgm:prSet presAssocID="{FD92376E-B3D4-4F37-9760-6F39FC433941}" presName="sp" presStyleCnt="0"/>
      <dgm:spPr/>
    </dgm:pt>
    <dgm:pt modelId="{CF7E9ABE-F16B-4667-A175-786112D3C84A}" type="pres">
      <dgm:prSet presAssocID="{12DF6176-2646-46B1-AE18-2577EB918021}" presName="composite" presStyleCnt="0"/>
      <dgm:spPr/>
    </dgm:pt>
    <dgm:pt modelId="{2C5DB253-A02A-493E-AD64-9C71B3C031B4}" type="pres">
      <dgm:prSet presAssocID="{12DF6176-2646-46B1-AE18-2577EB918021}" presName="parentText" presStyleLbl="alignNode1" presStyleIdx="3" presStyleCnt="4">
        <dgm:presLayoutVars>
          <dgm:chMax val="1"/>
          <dgm:bulletEnabled val="1"/>
        </dgm:presLayoutVars>
      </dgm:prSet>
      <dgm:spPr/>
      <dgm:t>
        <a:bodyPr/>
        <a:lstStyle/>
        <a:p>
          <a:endParaRPr lang="en-US"/>
        </a:p>
      </dgm:t>
    </dgm:pt>
    <dgm:pt modelId="{62739451-790F-45F2-AAEA-F819DD5CAA6E}" type="pres">
      <dgm:prSet presAssocID="{12DF6176-2646-46B1-AE18-2577EB918021}" presName="descendantText" presStyleLbl="alignAcc1" presStyleIdx="3" presStyleCnt="4">
        <dgm:presLayoutVars>
          <dgm:bulletEnabled val="1"/>
        </dgm:presLayoutVars>
      </dgm:prSet>
      <dgm:spPr/>
      <dgm:t>
        <a:bodyPr/>
        <a:lstStyle/>
        <a:p>
          <a:endParaRPr lang="en-US"/>
        </a:p>
      </dgm:t>
    </dgm:pt>
  </dgm:ptLst>
  <dgm:cxnLst>
    <dgm:cxn modelId="{87F1F0E8-8F1A-401C-A680-DC86DD998F3F}" srcId="{00432D91-F65F-4F65-BBB9-CF7BD37D2B22}" destId="{12DE38AA-D049-4C50-B235-F202D0DF1670}" srcOrd="0" destOrd="0" parTransId="{44841416-2796-4703-A704-7A8D963C4D3E}" sibTransId="{CD376F16-249B-4035-B09B-C7DDAA0A8F79}"/>
    <dgm:cxn modelId="{8DFEFE63-0FDE-4009-8E80-D6682841BBA5}" type="presOf" srcId="{2643F259-0616-44CB-9E0F-58F0EA2255BB}" destId="{EA9CFC84-FCBE-4054-9443-D32C10BFF216}" srcOrd="0" destOrd="0" presId="urn:microsoft.com/office/officeart/2005/8/layout/chevron2"/>
    <dgm:cxn modelId="{7F38C42D-D2D4-4C71-9A88-12DAAB1990E9}" srcId="{B21BEF88-88CD-47C1-8A57-59B25E326793}" destId="{3E660175-B55D-4508-8070-63A64B669D81}" srcOrd="0" destOrd="0" parTransId="{22BA2D7C-9794-4A57-93A0-0AED5FFDD3ED}" sibTransId="{87D3A7A6-5016-4936-A180-B6AB5A0A2F90}"/>
    <dgm:cxn modelId="{C374B6E1-8F76-40E6-B8EE-8FB19FEA15D3}" srcId="{85AB6DAA-E767-4C1B-8CD3-9E3275268724}" destId="{12DF6176-2646-46B1-AE18-2577EB918021}" srcOrd="3" destOrd="0" parTransId="{167CCD91-80B7-48F9-9563-87C0ABDA880C}" sibTransId="{340E56AD-05B5-4735-A199-18A29A35476D}"/>
    <dgm:cxn modelId="{41FF4C5A-24E3-4E61-8AF1-EB9EC1D587EB}" type="presOf" srcId="{7ACC4D78-B9F5-4803-BC7D-66096CED575E}" destId="{62739451-790F-45F2-AAEA-F819DD5CAA6E}" srcOrd="0" destOrd="0" presId="urn:microsoft.com/office/officeart/2005/8/layout/chevron2"/>
    <dgm:cxn modelId="{01462B13-48A4-44D7-A598-FC2CC4297FA1}" srcId="{2643F259-0616-44CB-9E0F-58F0EA2255BB}" destId="{3DC61C37-6339-409D-83DF-57D7E25F18E6}" srcOrd="0" destOrd="0" parTransId="{C550871E-C4E4-4A91-8999-FE7E6887B546}" sibTransId="{95423D32-1590-4888-BB86-86EDD63A8A24}"/>
    <dgm:cxn modelId="{1E4C3265-4811-41CB-BE35-0FE9DD4AF514}" srcId="{12DF6176-2646-46B1-AE18-2577EB918021}" destId="{7ACC4D78-B9F5-4803-BC7D-66096CED575E}" srcOrd="0" destOrd="0" parTransId="{066F2368-2D74-4D92-B9E0-816A3E17E9F2}" sibTransId="{7FFBC586-C395-41CC-958A-68D92ED81151}"/>
    <dgm:cxn modelId="{1D6ACE7C-E209-4E6B-8406-B5305B035327}" srcId="{85AB6DAA-E767-4C1B-8CD3-9E3275268724}" destId="{B21BEF88-88CD-47C1-8A57-59B25E326793}" srcOrd="2" destOrd="0" parTransId="{24CC59CF-5D17-4B8F-9F29-1DAA5E5C9FC2}" sibTransId="{FD92376E-B3D4-4F37-9760-6F39FC433941}"/>
    <dgm:cxn modelId="{F6562103-0D46-48F8-9DC5-2B08FEAAFEAE}" type="presOf" srcId="{3DC61C37-6339-409D-83DF-57D7E25F18E6}" destId="{E9935E9D-62A7-4127-A9D8-1278BA21786A}" srcOrd="0" destOrd="0" presId="urn:microsoft.com/office/officeart/2005/8/layout/chevron2"/>
    <dgm:cxn modelId="{A69A50E3-3ED7-4C4C-BA2A-165E2ABA37B1}" type="presOf" srcId="{85AB6DAA-E767-4C1B-8CD3-9E3275268724}" destId="{0364E3A4-BC55-4FF8-8F80-1A2C985B077A}" srcOrd="0" destOrd="0" presId="urn:microsoft.com/office/officeart/2005/8/layout/chevron2"/>
    <dgm:cxn modelId="{A814822E-88B8-4D55-90F6-7C2455441246}" srcId="{85AB6DAA-E767-4C1B-8CD3-9E3275268724}" destId="{2643F259-0616-44CB-9E0F-58F0EA2255BB}" srcOrd="1" destOrd="0" parTransId="{E0ABDCB8-E956-4A3D-B59C-EF391054A300}" sibTransId="{A953F01C-79C3-48AC-8CC7-4F3207F8EF9E}"/>
    <dgm:cxn modelId="{471825C9-D165-4081-BD03-5A4A2C421332}" srcId="{85AB6DAA-E767-4C1B-8CD3-9E3275268724}" destId="{00432D91-F65F-4F65-BBB9-CF7BD37D2B22}" srcOrd="0" destOrd="0" parTransId="{B19FCA7B-6143-47AB-AE48-AB55980B33BD}" sibTransId="{7224E8A3-D775-4CB1-BF24-4DF09DD066CE}"/>
    <dgm:cxn modelId="{5AA360CA-FB11-46AB-9A6A-DA7D6A9FA3BB}" type="presOf" srcId="{B21BEF88-88CD-47C1-8A57-59B25E326793}" destId="{CE689D6D-6406-458C-A77A-085282EEF4FE}" srcOrd="0" destOrd="0" presId="urn:microsoft.com/office/officeart/2005/8/layout/chevron2"/>
    <dgm:cxn modelId="{A36D2891-83DD-4E59-B616-B44950377A49}" type="presOf" srcId="{12DE38AA-D049-4C50-B235-F202D0DF1670}" destId="{465C0542-4A4B-4C78-9AFA-7F0912F5D839}" srcOrd="0" destOrd="0" presId="urn:microsoft.com/office/officeart/2005/8/layout/chevron2"/>
    <dgm:cxn modelId="{10C62E38-BFF8-47C6-94CE-A69342B31258}" type="presOf" srcId="{00432D91-F65F-4F65-BBB9-CF7BD37D2B22}" destId="{61F9B6FA-595D-4E3D-84D5-17BC68937229}" srcOrd="0" destOrd="0" presId="urn:microsoft.com/office/officeart/2005/8/layout/chevron2"/>
    <dgm:cxn modelId="{7B66FE6D-C4E8-446F-AF07-2A3577127D2F}" type="presOf" srcId="{12DF6176-2646-46B1-AE18-2577EB918021}" destId="{2C5DB253-A02A-493E-AD64-9C71B3C031B4}" srcOrd="0" destOrd="0" presId="urn:microsoft.com/office/officeart/2005/8/layout/chevron2"/>
    <dgm:cxn modelId="{E7A8FBE2-A89C-4E3F-9E47-BA01A136CB73}" type="presOf" srcId="{3E660175-B55D-4508-8070-63A64B669D81}" destId="{93852E78-C8DE-4DA5-AA1A-6BECC1362E20}" srcOrd="0" destOrd="0" presId="urn:microsoft.com/office/officeart/2005/8/layout/chevron2"/>
    <dgm:cxn modelId="{BC610EE0-1B10-4976-9F56-D0D7E7747B82}" type="presParOf" srcId="{0364E3A4-BC55-4FF8-8F80-1A2C985B077A}" destId="{240B9673-6341-4CBB-B5E5-4965EA6541C0}" srcOrd="0" destOrd="0" presId="urn:microsoft.com/office/officeart/2005/8/layout/chevron2"/>
    <dgm:cxn modelId="{74436A26-6FCD-4290-A30B-7D27AD002AD1}" type="presParOf" srcId="{240B9673-6341-4CBB-B5E5-4965EA6541C0}" destId="{61F9B6FA-595D-4E3D-84D5-17BC68937229}" srcOrd="0" destOrd="0" presId="urn:microsoft.com/office/officeart/2005/8/layout/chevron2"/>
    <dgm:cxn modelId="{9FD6DB3F-0202-43AF-8087-21D1AEF39112}" type="presParOf" srcId="{240B9673-6341-4CBB-B5E5-4965EA6541C0}" destId="{465C0542-4A4B-4C78-9AFA-7F0912F5D839}" srcOrd="1" destOrd="0" presId="urn:microsoft.com/office/officeart/2005/8/layout/chevron2"/>
    <dgm:cxn modelId="{F59ED81D-FD54-4B83-B8C7-98DBF535E16B}" type="presParOf" srcId="{0364E3A4-BC55-4FF8-8F80-1A2C985B077A}" destId="{5A5CCA51-4F1E-4574-82D0-E5EAAE9B7A44}" srcOrd="1" destOrd="0" presId="urn:microsoft.com/office/officeart/2005/8/layout/chevron2"/>
    <dgm:cxn modelId="{72200CF8-24E4-4C67-AEBA-16B3E79121D7}" type="presParOf" srcId="{0364E3A4-BC55-4FF8-8F80-1A2C985B077A}" destId="{D3D407E5-CE92-4BFD-90AF-4B0A2263A5A4}" srcOrd="2" destOrd="0" presId="urn:microsoft.com/office/officeart/2005/8/layout/chevron2"/>
    <dgm:cxn modelId="{EEE9C1AE-022C-4D34-9D87-2C511D10201E}" type="presParOf" srcId="{D3D407E5-CE92-4BFD-90AF-4B0A2263A5A4}" destId="{EA9CFC84-FCBE-4054-9443-D32C10BFF216}" srcOrd="0" destOrd="0" presId="urn:microsoft.com/office/officeart/2005/8/layout/chevron2"/>
    <dgm:cxn modelId="{0B1C213A-688F-4D3F-BD86-B031BBE9C9BF}" type="presParOf" srcId="{D3D407E5-CE92-4BFD-90AF-4B0A2263A5A4}" destId="{E9935E9D-62A7-4127-A9D8-1278BA21786A}" srcOrd="1" destOrd="0" presId="urn:microsoft.com/office/officeart/2005/8/layout/chevron2"/>
    <dgm:cxn modelId="{5B8D7372-1FAB-43FD-8BE0-5CE781FA463A}" type="presParOf" srcId="{0364E3A4-BC55-4FF8-8F80-1A2C985B077A}" destId="{C9CC1A6C-E080-42B0-8A86-AE2728649FAE}" srcOrd="3" destOrd="0" presId="urn:microsoft.com/office/officeart/2005/8/layout/chevron2"/>
    <dgm:cxn modelId="{6C73969C-BEC7-4815-A3CD-01C58C820486}" type="presParOf" srcId="{0364E3A4-BC55-4FF8-8F80-1A2C985B077A}" destId="{DD740C6C-F7FC-40E2-94B0-F93E9FAB8537}" srcOrd="4" destOrd="0" presId="urn:microsoft.com/office/officeart/2005/8/layout/chevron2"/>
    <dgm:cxn modelId="{CF4415BB-A6BF-4EA7-A59E-D8902A72AFAF}" type="presParOf" srcId="{DD740C6C-F7FC-40E2-94B0-F93E9FAB8537}" destId="{CE689D6D-6406-458C-A77A-085282EEF4FE}" srcOrd="0" destOrd="0" presId="urn:microsoft.com/office/officeart/2005/8/layout/chevron2"/>
    <dgm:cxn modelId="{9465DF9E-20F0-441B-8F68-AC004916F4CC}" type="presParOf" srcId="{DD740C6C-F7FC-40E2-94B0-F93E9FAB8537}" destId="{93852E78-C8DE-4DA5-AA1A-6BECC1362E20}" srcOrd="1" destOrd="0" presId="urn:microsoft.com/office/officeart/2005/8/layout/chevron2"/>
    <dgm:cxn modelId="{F98D9DE4-9868-487E-949D-175638AF3D1F}" type="presParOf" srcId="{0364E3A4-BC55-4FF8-8F80-1A2C985B077A}" destId="{32619ED8-2978-4468-9195-642285191BE9}" srcOrd="5" destOrd="0" presId="urn:microsoft.com/office/officeart/2005/8/layout/chevron2"/>
    <dgm:cxn modelId="{67E768A0-FBD0-4D1A-8672-DF9F223ECD07}" type="presParOf" srcId="{0364E3A4-BC55-4FF8-8F80-1A2C985B077A}" destId="{CF7E9ABE-F16B-4667-A175-786112D3C84A}" srcOrd="6" destOrd="0" presId="urn:microsoft.com/office/officeart/2005/8/layout/chevron2"/>
    <dgm:cxn modelId="{198B8435-3688-4A0D-B061-07F1FA790748}" type="presParOf" srcId="{CF7E9ABE-F16B-4667-A175-786112D3C84A}" destId="{2C5DB253-A02A-493E-AD64-9C71B3C031B4}" srcOrd="0" destOrd="0" presId="urn:microsoft.com/office/officeart/2005/8/layout/chevron2"/>
    <dgm:cxn modelId="{DD6190A1-E684-4A67-B8EF-250E52A91B0F}" type="presParOf" srcId="{CF7E9ABE-F16B-4667-A175-786112D3C84A}" destId="{62739451-790F-45F2-AAEA-F819DD5CAA6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9B6FA-595D-4E3D-84D5-17BC68937229}">
      <dsp:nvSpPr>
        <dsp:cNvPr id="0" name=""/>
        <dsp:cNvSpPr/>
      </dsp:nvSpPr>
      <dsp:spPr>
        <a:xfrm rot="5400000">
          <a:off x="-180986" y="183277"/>
          <a:ext cx="1206579" cy="844605"/>
        </a:xfrm>
        <a:prstGeom prst="chevron">
          <a:avLst/>
        </a:prstGeom>
        <a:solidFill>
          <a:srgbClr val="00800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1)</a:t>
          </a:r>
          <a:endParaRPr lang="en-US" sz="2500" kern="1200" dirty="0">
            <a:latin typeface="+mj-lt"/>
          </a:endParaRPr>
        </a:p>
      </dsp:txBody>
      <dsp:txXfrm rot="-5400000">
        <a:off x="2" y="424593"/>
        <a:ext cx="844605" cy="361974"/>
      </dsp:txXfrm>
    </dsp:sp>
    <dsp:sp modelId="{465C0542-4A4B-4C78-9AFA-7F0912F5D839}">
      <dsp:nvSpPr>
        <dsp:cNvPr id="0" name=""/>
        <dsp:cNvSpPr/>
      </dsp:nvSpPr>
      <dsp:spPr>
        <a:xfrm rot="5400000">
          <a:off x="3667887" y="-2820991"/>
          <a:ext cx="784276" cy="6430841"/>
        </a:xfrm>
        <a:prstGeom prst="round2SameRect">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chemeClr val="tx1">
                  <a:lumMod val="85000"/>
                  <a:lumOff val="15000"/>
                </a:schemeClr>
              </a:solidFill>
              <a:latin typeface="Arial"/>
              <a:cs typeface="Arial"/>
            </a:rPr>
            <a:t>Identify persons of concern</a:t>
          </a:r>
          <a:endParaRPr lang="en-US" sz="2800" b="1" kern="1200" dirty="0">
            <a:solidFill>
              <a:schemeClr val="tx1">
                <a:lumMod val="85000"/>
                <a:lumOff val="15000"/>
              </a:schemeClr>
            </a:solidFill>
            <a:latin typeface="Arial"/>
            <a:cs typeface="Arial"/>
          </a:endParaRPr>
        </a:p>
      </dsp:txBody>
      <dsp:txXfrm rot="-5400000">
        <a:off x="844605" y="40576"/>
        <a:ext cx="6392556" cy="707706"/>
      </dsp:txXfrm>
    </dsp:sp>
    <dsp:sp modelId="{EA9CFC84-FCBE-4054-9443-D32C10BFF216}">
      <dsp:nvSpPr>
        <dsp:cNvPr id="0" name=""/>
        <dsp:cNvSpPr/>
      </dsp:nvSpPr>
      <dsp:spPr>
        <a:xfrm rot="5400000">
          <a:off x="-180986" y="1242597"/>
          <a:ext cx="1206579" cy="844605"/>
        </a:xfrm>
        <a:prstGeom prst="chevron">
          <a:avLst/>
        </a:prstGeom>
        <a:solidFill>
          <a:srgbClr val="FFC00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2)</a:t>
          </a:r>
          <a:endParaRPr lang="en-US" sz="2500" kern="1200" dirty="0">
            <a:latin typeface="+mj-lt"/>
          </a:endParaRPr>
        </a:p>
      </dsp:txBody>
      <dsp:txXfrm rot="-5400000">
        <a:off x="2" y="1483913"/>
        <a:ext cx="844605" cy="361974"/>
      </dsp:txXfrm>
    </dsp:sp>
    <dsp:sp modelId="{E9935E9D-62A7-4127-A9D8-1278BA21786A}">
      <dsp:nvSpPr>
        <dsp:cNvPr id="0" name=""/>
        <dsp:cNvSpPr/>
      </dsp:nvSpPr>
      <dsp:spPr>
        <a:xfrm rot="5400000">
          <a:off x="3667887" y="-1761671"/>
          <a:ext cx="784276" cy="6430841"/>
        </a:xfrm>
        <a:prstGeom prst="round2SameRect">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chemeClr val="tx1">
                  <a:lumMod val="85000"/>
                  <a:lumOff val="15000"/>
                </a:schemeClr>
              </a:solidFill>
              <a:latin typeface="Arial"/>
              <a:cs typeface="Arial"/>
            </a:rPr>
            <a:t>Gather information/investigate</a:t>
          </a:r>
          <a:endParaRPr lang="en-US" sz="2800" b="1" kern="1200" dirty="0">
            <a:solidFill>
              <a:schemeClr val="tx1">
                <a:lumMod val="85000"/>
                <a:lumOff val="15000"/>
              </a:schemeClr>
            </a:solidFill>
            <a:latin typeface="Arial"/>
            <a:cs typeface="Arial"/>
          </a:endParaRPr>
        </a:p>
      </dsp:txBody>
      <dsp:txXfrm rot="-5400000">
        <a:off x="844605" y="1099896"/>
        <a:ext cx="6392556" cy="707706"/>
      </dsp:txXfrm>
    </dsp:sp>
    <dsp:sp modelId="{CE689D6D-6406-458C-A77A-085282EEF4FE}">
      <dsp:nvSpPr>
        <dsp:cNvPr id="0" name=""/>
        <dsp:cNvSpPr/>
      </dsp:nvSpPr>
      <dsp:spPr>
        <a:xfrm rot="5400000">
          <a:off x="-180986" y="2301918"/>
          <a:ext cx="1206579" cy="844605"/>
        </a:xfrm>
        <a:prstGeom prst="chevron">
          <a:avLst/>
        </a:prstGeom>
        <a:solidFill>
          <a:srgbClr val="FF660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3)</a:t>
          </a:r>
          <a:endParaRPr lang="en-US" sz="2500" kern="1200" dirty="0">
            <a:latin typeface="+mj-lt"/>
          </a:endParaRPr>
        </a:p>
      </dsp:txBody>
      <dsp:txXfrm rot="-5400000">
        <a:off x="2" y="2543234"/>
        <a:ext cx="844605" cy="361974"/>
      </dsp:txXfrm>
    </dsp:sp>
    <dsp:sp modelId="{93852E78-C8DE-4DA5-AA1A-6BECC1362E20}">
      <dsp:nvSpPr>
        <dsp:cNvPr id="0" name=""/>
        <dsp:cNvSpPr/>
      </dsp:nvSpPr>
      <dsp:spPr>
        <a:xfrm rot="5400000">
          <a:off x="3667887" y="-702350"/>
          <a:ext cx="784276" cy="6430841"/>
        </a:xfrm>
        <a:prstGeom prst="round2SameRect">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chemeClr val="tx1">
                  <a:lumMod val="85000"/>
                  <a:lumOff val="15000"/>
                </a:schemeClr>
              </a:solidFill>
              <a:latin typeface="Arial"/>
              <a:cs typeface="Arial"/>
            </a:rPr>
            <a:t>Assess information and situation</a:t>
          </a:r>
          <a:endParaRPr lang="en-US" sz="2800" b="1" kern="1200" dirty="0">
            <a:solidFill>
              <a:schemeClr val="tx1">
                <a:lumMod val="85000"/>
                <a:lumOff val="15000"/>
              </a:schemeClr>
            </a:solidFill>
            <a:latin typeface="Arial"/>
            <a:cs typeface="Arial"/>
          </a:endParaRPr>
        </a:p>
      </dsp:txBody>
      <dsp:txXfrm rot="-5400000">
        <a:off x="844605" y="2159217"/>
        <a:ext cx="6392556" cy="707706"/>
      </dsp:txXfrm>
    </dsp:sp>
    <dsp:sp modelId="{2C5DB253-A02A-493E-AD64-9C71B3C031B4}">
      <dsp:nvSpPr>
        <dsp:cNvPr id="0" name=""/>
        <dsp:cNvSpPr/>
      </dsp:nvSpPr>
      <dsp:spPr>
        <a:xfrm rot="5400000">
          <a:off x="-180986" y="3361238"/>
          <a:ext cx="1206579" cy="844605"/>
        </a:xfrm>
        <a:prstGeom prst="chevron">
          <a:avLst/>
        </a:prstGeom>
        <a:solidFill>
          <a:srgbClr val="7E000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4)</a:t>
          </a:r>
          <a:endParaRPr lang="en-US" sz="2500" kern="1200" dirty="0">
            <a:latin typeface="+mj-lt"/>
          </a:endParaRPr>
        </a:p>
      </dsp:txBody>
      <dsp:txXfrm rot="-5400000">
        <a:off x="2" y="3602554"/>
        <a:ext cx="844605" cy="361974"/>
      </dsp:txXfrm>
    </dsp:sp>
    <dsp:sp modelId="{62739451-790F-45F2-AAEA-F819DD5CAA6E}">
      <dsp:nvSpPr>
        <dsp:cNvPr id="0" name=""/>
        <dsp:cNvSpPr/>
      </dsp:nvSpPr>
      <dsp:spPr>
        <a:xfrm rot="5400000">
          <a:off x="3667887" y="356969"/>
          <a:ext cx="784276" cy="6430841"/>
        </a:xfrm>
        <a:prstGeom prst="round2SameRect">
          <a:avLst/>
        </a:prstGeom>
        <a:solidFill>
          <a:schemeClr val="lt1">
            <a:alpha val="9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chemeClr val="tx1">
                  <a:lumMod val="85000"/>
                  <a:lumOff val="15000"/>
                </a:schemeClr>
              </a:solidFill>
              <a:latin typeface="Arial"/>
              <a:cs typeface="Arial"/>
            </a:rPr>
            <a:t>Manage the situation</a:t>
          </a:r>
          <a:endParaRPr lang="en-US" sz="2800" b="1" kern="1200" dirty="0">
            <a:solidFill>
              <a:schemeClr val="tx1">
                <a:lumMod val="85000"/>
                <a:lumOff val="15000"/>
              </a:schemeClr>
            </a:solidFill>
            <a:latin typeface="Arial"/>
            <a:cs typeface="Arial"/>
          </a:endParaRPr>
        </a:p>
      </dsp:txBody>
      <dsp:txXfrm rot="-5400000">
        <a:off x="844605" y="3218537"/>
        <a:ext cx="6392556" cy="7077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Basic and Advanced Campus Threat Assessment Training</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42F052-7177-4193-B3D2-795E48659E4D}" type="datetimeFigureOut">
              <a:rPr lang="en-US" smtClean="0"/>
              <a:pPr/>
              <a:t>2/14/2019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 M. Randazzo &amp; G. Deisinger (2012)</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A766B4-8489-407A-98DC-DB33F11D3C7D}" type="slidenum">
              <a:rPr lang="en-US" smtClean="0"/>
              <a:pPr/>
              <a:t>‹#›</a:t>
            </a:fld>
            <a:endParaRPr lang="en-US"/>
          </a:p>
        </p:txBody>
      </p:sp>
    </p:spTree>
    <p:extLst>
      <p:ext uri="{BB962C8B-B14F-4D97-AF65-F5344CB8AC3E}">
        <p14:creationId xmlns:p14="http://schemas.microsoft.com/office/powerpoint/2010/main" val="968578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9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9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9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9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9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ED82E4-BEF7-46B2-9411-A83576DA389D}" type="slidenum">
              <a:rPr lang="en-US"/>
              <a:pPr/>
              <a:t>‹#›</a:t>
            </a:fld>
            <a:endParaRPr lang="en-US"/>
          </a:p>
        </p:txBody>
      </p:sp>
    </p:spTree>
    <p:extLst>
      <p:ext uri="{BB962C8B-B14F-4D97-AF65-F5344CB8AC3E}">
        <p14:creationId xmlns:p14="http://schemas.microsoft.com/office/powerpoint/2010/main" val="14037025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baseline="0" dirty="0" smtClean="0">
                <a:solidFill>
                  <a:schemeClr val="tx1"/>
                </a:solidFill>
                <a:latin typeface="Arial" charset="0"/>
                <a:ea typeface="+mn-ea"/>
                <a:cs typeface="+mn-cs"/>
              </a:rPr>
              <a:t>Instructor Notes:</a:t>
            </a:r>
          </a:p>
          <a:p>
            <a:r>
              <a:rPr lang="en-US" sz="1200" kern="1200" baseline="0" dirty="0" smtClean="0">
                <a:solidFill>
                  <a:schemeClr val="tx1"/>
                </a:solidFill>
                <a:latin typeface="Arial" charset="0"/>
                <a:ea typeface="+mn-ea"/>
                <a:cs typeface="+mn-cs"/>
              </a:rPr>
              <a:t>Open the session by welcoming everyone and introducing yourself.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Before going into any course content, be sure to cover logistics – including location of the closest exits and other emergency information, location of restrooms, and when you anticipate taking breaks, lunch, and when you expect to adjourn.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As you move into introducing yourself and the course content, emphasize that you are there in the role of facilitator as well as instructor, and that you encourage participants to help answer each other’s questions, as well as share their own experiences in threat assessment. </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endParaRPr lang="en-US" sz="1200" dirty="0"/>
          </a:p>
        </p:txBody>
      </p:sp>
      <p:sp>
        <p:nvSpPr>
          <p:cNvPr id="158722" name="Rectangle 2"/>
          <p:cNvSpPr>
            <a:spLocks noGrp="1" noRot="1" noChangeAspect="1" noChangeArrowheads="1" noTextEdit="1"/>
          </p:cNvSpPr>
          <p:nvPr>
            <p:ph type="sldImg"/>
          </p:nvPr>
        </p:nvSpPr>
        <p:spPr>
          <a:xfrm>
            <a:off x="1687513" y="725488"/>
            <a:ext cx="3482975" cy="2613025"/>
          </a:xfrm>
          <a:ln/>
        </p:spPr>
      </p:sp>
      <p:sp>
        <p:nvSpPr>
          <p:cNvPr id="158723"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sng" dirty="0" smtClean="0"/>
              <a:t>Instructor Notes: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t>For this</a:t>
            </a:r>
            <a:r>
              <a:rPr lang="en-US" i="1" baseline="0" dirty="0" smtClean="0"/>
              <a:t> section, instructors should be familiar with details of the threat assessment and management process described in Section 4 of </a:t>
            </a:r>
            <a:r>
              <a:rPr lang="en-US" i="1" u="sng" baseline="0" dirty="0" smtClean="0"/>
              <a:t>The Handbook for Campus Threat Assessment &amp; Management Teams</a:t>
            </a:r>
            <a:r>
              <a:rPr lang="en-US" i="1" u="none" baseline="0" dirty="0" smtClean="0"/>
              <a:t> (Deisinger et al., 2008).  They should also read the article by Nolan, Randazzo &amp; Deisinger (2011) in the URMIA Journal, available on the Resource CD.</a:t>
            </a:r>
            <a:endParaRPr lang="en-US" i="1" dirty="0" smtClean="0"/>
          </a:p>
          <a:p>
            <a:pPr eaLnBrk="1" hangingPunct="1"/>
            <a:endParaRPr lang="en-US" dirty="0" smtClean="0"/>
          </a:p>
          <a:p>
            <a:pPr eaLnBrk="1" hangingPunct="1"/>
            <a:r>
              <a:rPr lang="en-US" dirty="0" smtClean="0"/>
              <a:t>This is the second part</a:t>
            </a:r>
            <a:r>
              <a:rPr lang="en-US" baseline="0" dirty="0" smtClean="0"/>
              <a:t> of the process flowchart.  We will review all of these steps in detail.</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endParaRPr lang="en-US" sz="1200" dirty="0"/>
          </a:p>
        </p:txBody>
      </p:sp>
      <p:sp>
        <p:nvSpPr>
          <p:cNvPr id="154626" name="Rectangle 2"/>
          <p:cNvSpPr>
            <a:spLocks noGrp="1" noRot="1" noChangeAspect="1" noChangeArrowheads="1" noTextEdit="1"/>
          </p:cNvSpPr>
          <p:nvPr>
            <p:ph type="sldImg"/>
          </p:nvPr>
        </p:nvSpPr>
        <p:spPr>
          <a:xfrm>
            <a:off x="1687513" y="684213"/>
            <a:ext cx="3482975" cy="2613025"/>
          </a:xfrm>
          <a:ln/>
        </p:spPr>
      </p:sp>
      <p:sp>
        <p:nvSpPr>
          <p:cNvPr id="154627" name="Rectangle 3"/>
          <p:cNvSpPr>
            <a:spLocks noGrp="1" noChangeArrowheads="1"/>
          </p:cNvSpPr>
          <p:nvPr>
            <p:ph type="body" idx="1"/>
          </p:nvPr>
        </p:nvSpPr>
        <p:spPr>
          <a:xfrm>
            <a:off x="714375" y="3701143"/>
            <a:ext cx="5485805" cy="4115405"/>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sng" dirty="0" smtClean="0"/>
              <a:t>Instructor Notes: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t>For this</a:t>
            </a:r>
            <a:r>
              <a:rPr lang="en-US" i="1" baseline="0" dirty="0" smtClean="0"/>
              <a:t> section, instructors should be familiar with details of the threat assessment and management process described in Section 4 of </a:t>
            </a:r>
            <a:r>
              <a:rPr lang="en-US" i="1" u="sng" baseline="0" dirty="0" smtClean="0"/>
              <a:t>The Handbook for Campus Threat Assessment &amp; Management Teams</a:t>
            </a:r>
            <a:r>
              <a:rPr lang="en-US" i="1" u="none" baseline="0" dirty="0" smtClean="0"/>
              <a:t> (Deisinger et al., 2008).  They should also read the article by Nolan, Randazzo &amp; Deisinger (2011) in the URMIA Journal, available on the Resource CD.</a:t>
            </a:r>
            <a:endParaRPr lang="en-US" i="1" dirty="0" smtClean="0"/>
          </a:p>
          <a:p>
            <a:pPr eaLnBrk="1" hangingPunct="1"/>
            <a:endParaRPr lang="en-US" b="0" dirty="0" smtClean="0"/>
          </a:p>
          <a:p>
            <a:pPr eaLnBrk="1" hangingPunct="1"/>
            <a:r>
              <a:rPr lang="en-US" b="0" dirty="0" smtClean="0"/>
              <a:t>As the two slides with the graphic depicted, there are several steps in the threat assessment and management process.  Greater detail on these procedures is covered in </a:t>
            </a:r>
            <a:r>
              <a:rPr lang="en-US" b="0" u="sng" dirty="0" smtClean="0"/>
              <a:t>The Handbook for Campus Threat Assessment &amp; Management Teams</a:t>
            </a:r>
            <a:r>
              <a:rPr lang="en-US" b="0" dirty="0" smtClean="0"/>
              <a:t>, but essentially the process starts with the team encouraging people throughout campus and in the community to report threats and other concerning behavior to the team.  Then once the team learns of a person of concern, the team gathers more information about the person from various sources.  The team will then evaluate the person and their situation to determine whether they pose a threat of violence or self-harm – or if they are otherwise in need of some help.  If so, the team will then develop and implement a case management plan, and then monitor the plan to see if it is working as intended.  The team will continue to monitor and follow up on the case as needed – gathering more information and re-evaluating whenever necessary.</a:t>
            </a:r>
          </a:p>
          <a:p>
            <a:pPr eaLnBrk="1" hangingPunct="1"/>
            <a:endParaRPr lang="en-US" b="0" dirty="0" smtClean="0"/>
          </a:p>
          <a:p>
            <a:pPr eaLnBrk="1" hangingPunct="1"/>
            <a:r>
              <a:rPr lang="en-US" b="0" dirty="0" smtClean="0"/>
              <a:t>The next two slides provide a graphic depiction of the threat assessment and management process.  I will focus on particular sections of these graphics when we discuss these components in greater detail.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Rot="1" noChangeAspect="1" noChangeArrowheads="1" noTextEdit="1"/>
          </p:cNvSpPr>
          <p:nvPr>
            <p:ph type="sldImg"/>
          </p:nvPr>
        </p:nvSpPr>
        <p:spPr>
          <a:xfrm>
            <a:off x="1666875" y="782638"/>
            <a:ext cx="3505200" cy="2628900"/>
          </a:xfrm>
          <a:ln/>
        </p:spPr>
      </p:sp>
      <p:sp>
        <p:nvSpPr>
          <p:cNvPr id="234498" name="Rectangle 3"/>
          <p:cNvSpPr>
            <a:spLocks noGrp="1" noChangeArrowheads="1"/>
          </p:cNvSpPr>
          <p:nvPr>
            <p:ph type="body" idx="1"/>
          </p:nvPr>
        </p:nvSpPr>
        <p:spPr>
          <a:xfrm>
            <a:off x="857250" y="3701143"/>
            <a:ext cx="5072063" cy="4934857"/>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sng" dirty="0" smtClean="0"/>
              <a:t>Instructor Notes: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t>For this</a:t>
            </a:r>
            <a:r>
              <a:rPr lang="en-US" i="1" baseline="0" dirty="0" smtClean="0"/>
              <a:t> section, instructors should be familiar with details of the threat assessment and management process described in Section 4 of </a:t>
            </a:r>
            <a:r>
              <a:rPr lang="en-US" i="1" u="sng" baseline="0" dirty="0" smtClean="0"/>
              <a:t>The Handbook for Campus Threat Assessment &amp; Management Teams</a:t>
            </a:r>
            <a:r>
              <a:rPr lang="en-US" i="1" u="none" baseline="0" dirty="0" smtClean="0"/>
              <a:t> (Deisinger et al., 2008).  They should also read the article by Nolan, Randazzo &amp; Deisinger (2011) in the URMIA Journal, available on the Resource CD.</a:t>
            </a:r>
            <a:endParaRPr lang="en-US" i="1" dirty="0" smtClean="0"/>
          </a:p>
          <a:p>
            <a:endParaRPr lang="en-US" b="0" dirty="0" smtClean="0"/>
          </a:p>
          <a:p>
            <a:r>
              <a:rPr lang="en-US" b="0" dirty="0" smtClean="0"/>
              <a:t>After</a:t>
            </a:r>
            <a:r>
              <a:rPr lang="en-US" b="0" baseline="0" dirty="0" smtClean="0"/>
              <a:t> gathering information from multiple sources and analyzing the information by answering the key investigative questions, t</a:t>
            </a:r>
            <a:r>
              <a:rPr lang="en-US" b="0" dirty="0" smtClean="0"/>
              <a:t>he primary question that the team needs to answer is:</a:t>
            </a:r>
          </a:p>
          <a:p>
            <a:endParaRPr lang="en-US" i="1" dirty="0" smtClean="0"/>
          </a:p>
          <a:p>
            <a:r>
              <a:rPr lang="en-US" b="0" i="1" dirty="0" smtClean="0"/>
              <a:t>Does the person pose a threat of harm, whether to him/herself, to others, or both? That is, does the person’s behavior suggest that he or she is on a pathway toward harm?  Do they have an idea to do harm, a plan, are they taking steps toward carrying out the plan, do</a:t>
            </a:r>
            <a:r>
              <a:rPr lang="en-US" b="0" i="1" baseline="0" dirty="0" smtClean="0"/>
              <a:t> they have – or are trying to acquire – lethal means to do harm?  Are they moving toward implementing an attack?</a:t>
            </a:r>
            <a:endParaRPr lang="en-US" b="0" dirty="0" smtClean="0"/>
          </a:p>
          <a:p>
            <a:endParaRPr lang="en-US" dirty="0" smtClean="0"/>
          </a:p>
          <a:p>
            <a:r>
              <a:rPr lang="en-US" b="0" dirty="0" smtClean="0"/>
              <a:t>If the answer is “yes,” the team documents its response and rationale, and then proceeds to develop, implement, and continually monitor an individualized threat management plan to reduce the risk that the person poses. The team should document the details of this plan, as well as document steps it takes to implement the plan and/or refer the person for help. The team should also document its efforts to monitor the effectiveness of the plan and modify the plan as needed.</a:t>
            </a:r>
          </a:p>
          <a:p>
            <a:endParaRPr lang="en-US"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If the answer is “no,” the team documents its response and reasoning and proceeds to Question 2.  </a:t>
            </a:r>
          </a:p>
          <a:p>
            <a:endParaRPr lang="en-US" dirty="0" smtClean="0"/>
          </a:p>
          <a:p>
            <a:r>
              <a:rPr lang="en-US" b="0" dirty="0" smtClean="0"/>
              <a:t>If the answer to the primary question is “no,” then the team moves on to the secondary question:</a:t>
            </a:r>
            <a:endParaRPr lang="en-US" b="0" i="1" dirty="0" smtClean="0"/>
          </a:p>
          <a:p>
            <a:r>
              <a:rPr lang="en-US" b="0" i="1" dirty="0" smtClean="0"/>
              <a:t>If the person does not pose a threat of harm, does the person otherwise show a need for help or intervention, such as mental health care?</a:t>
            </a:r>
            <a:endParaRPr lang="en-US" b="0" dirty="0" smtClean="0"/>
          </a:p>
          <a:p>
            <a:endParaRPr lang="en-US" b="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a:xfrm>
            <a:off x="1687513" y="782638"/>
            <a:ext cx="3482975" cy="2613025"/>
          </a:xfrm>
          <a:ln/>
        </p:spPr>
      </p:sp>
      <p:sp>
        <p:nvSpPr>
          <p:cNvPr id="456707" name="Rectangle 3"/>
          <p:cNvSpPr>
            <a:spLocks noGrp="1" noChangeArrowheads="1"/>
          </p:cNvSpPr>
          <p:nvPr>
            <p:ph type="body" idx="1"/>
          </p:nvPr>
        </p:nvSpPr>
        <p:spPr>
          <a:ln/>
        </p:spPr>
        <p:txBody>
          <a:bodyPr/>
          <a:lstStyle/>
          <a:p>
            <a:pPr marL="234252" marR="0" indent="-234252" algn="l" defTabSz="914400" rtl="0" eaLnBrk="1" fontAlgn="base" latinLnBrk="0" hangingPunct="1">
              <a:lnSpc>
                <a:spcPct val="100000"/>
              </a:lnSpc>
              <a:spcBef>
                <a:spcPct val="30000"/>
              </a:spcBef>
              <a:spcAft>
                <a:spcPct val="0"/>
              </a:spcAft>
              <a:buClrTx/>
              <a:buSzTx/>
              <a:buFontTx/>
              <a:buNone/>
              <a:tabLst/>
              <a:defRPr/>
            </a:pPr>
            <a:r>
              <a:rPr lang="en-US" u="sng" dirty="0" smtClean="0"/>
              <a:t>Instructor Notes:</a:t>
            </a:r>
          </a:p>
          <a:p>
            <a:pPr marL="234252" marR="0" indent="-234252" algn="l" defTabSz="914400" rtl="0" eaLnBrk="1" fontAlgn="base" latinLnBrk="0" hangingPunct="1">
              <a:lnSpc>
                <a:spcPct val="100000"/>
              </a:lnSpc>
              <a:spcBef>
                <a:spcPct val="30000"/>
              </a:spcBef>
              <a:spcAft>
                <a:spcPct val="0"/>
              </a:spcAft>
              <a:buClrTx/>
              <a:buSzTx/>
              <a:buFontTx/>
              <a:buNone/>
              <a:tabLst/>
              <a:defRPr/>
            </a:pPr>
            <a:r>
              <a:rPr lang="en-US" i="1" dirty="0" smtClean="0"/>
              <a:t>For this</a:t>
            </a:r>
            <a:r>
              <a:rPr lang="en-US" i="1" baseline="0" dirty="0" smtClean="0"/>
              <a:t> section, instructors should be familiar with details of the threat assessment and management process described in Section 4 of </a:t>
            </a:r>
            <a:r>
              <a:rPr lang="en-US" i="1" u="sng" baseline="0" dirty="0" smtClean="0"/>
              <a:t>The Handbook for Campus Threat Assessment &amp; Management Teams</a:t>
            </a:r>
            <a:r>
              <a:rPr lang="en-US" i="1" u="none" baseline="0" dirty="0" smtClean="0"/>
              <a:t> (Deisinger et al., 2008).  They should also read the article by Nolan, Randazzo &amp; Deisinger (2011) in the URMIA Journal, available on the Resource CD.</a:t>
            </a:r>
            <a:endParaRPr lang="en-US" i="1" dirty="0" smtClean="0"/>
          </a:p>
          <a:p>
            <a:pPr marL="234252" indent="-234252">
              <a:defRPr/>
            </a:pPr>
            <a:endParaRPr lang="en-US" u="sng" dirty="0" smtClean="0"/>
          </a:p>
          <a:p>
            <a:pPr marL="234252" indent="-234252">
              <a:defRPr/>
            </a:pPr>
            <a:r>
              <a:rPr lang="en-US" u="sng" dirty="0" smtClean="0"/>
              <a:t>Case prioritization</a:t>
            </a:r>
          </a:p>
          <a:p>
            <a:pPr>
              <a:defRPr/>
            </a:pPr>
            <a:r>
              <a:rPr lang="en-US" b="0" dirty="0" smtClean="0"/>
              <a:t>The answers to Questions A and B will dictate the Priority Level that the threat assessment team assigns to the case. The Priority Level is designed to communicate both the level of threat posed by the person in question, as well as actions that may be necessary on the part of the team to address and reduce that threat level. While the team can choose its own rating scale, we offer the following for consideration. </a:t>
            </a:r>
          </a:p>
          <a:p>
            <a:pPr marL="234252" indent="-234252">
              <a:defRPr/>
            </a:pPr>
            <a:r>
              <a:rPr lang="en-US" u="sng" dirty="0" smtClean="0"/>
              <a:t>Sample Priority Levels for Threat Cases</a:t>
            </a:r>
          </a:p>
          <a:p>
            <a:pPr>
              <a:defRPr/>
            </a:pPr>
            <a:r>
              <a:rPr lang="en-US" dirty="0" smtClean="0"/>
              <a:t>Priority 1 (Extreme Risk) </a:t>
            </a:r>
            <a:r>
              <a:rPr lang="en-US" b="0" dirty="0" smtClean="0"/>
              <a:t>The person/situation appears to pose a clear and immediate threat of serious violence toward self or others and requires containment. The team should immediately notify law enforcement to pursue containment options, and/or take actions to protect identified target(s). Once such emergency actions have been taken, the team shall then develop and implement a management plan in anticipation of the person’s release or return to campus.</a:t>
            </a:r>
          </a:p>
          <a:p>
            <a:pPr>
              <a:defRPr/>
            </a:pPr>
            <a:r>
              <a:rPr lang="en-US" dirty="0" smtClean="0"/>
              <a:t>Priority 2 (High Risk) </a:t>
            </a:r>
            <a:r>
              <a:rPr lang="en-US" b="0" dirty="0" smtClean="0"/>
              <a:t>The person/situation appears to pose a threat of self-harm or physical violence, usually to an identifiable target, but currently lacks immediacy and/or a specific plan — or a specified plan of violence does exist but currently lacks a specific target. This requires the team to develop and implement a management plan.</a:t>
            </a:r>
          </a:p>
          <a:p>
            <a:pPr>
              <a:defRPr/>
            </a:pPr>
            <a:r>
              <a:rPr lang="en-US" dirty="0" smtClean="0"/>
              <a:t>Priority 3 (Moderate Risk</a:t>
            </a:r>
            <a:r>
              <a:rPr lang="en-US" b="0" dirty="0" smtClean="0"/>
              <a:t>) The person/situation does not appear to pose a threat of violence or self-harm at this time, but does exhibit behaviors/circumstances that are likely to be disruptive to the community. This case warrants some intervention, referral and monitoring to minimize risk for significant disruption to the community or escalation in threat. The team should develop a referral and/or active monitoring plan. </a:t>
            </a:r>
          </a:p>
          <a:p>
            <a:pPr>
              <a:defRPr/>
            </a:pPr>
            <a:r>
              <a:rPr lang="en-US" dirty="0" smtClean="0"/>
              <a:t>Priority 4 (Low Risk) </a:t>
            </a:r>
            <a:r>
              <a:rPr lang="en-US" b="0" dirty="0" smtClean="0"/>
              <a:t>The person/situation does not appear to pose a threat of violence or self-harm at this time, nor is there evidence of significant disruption to the community. This case may warrant some intervention, referral and monitoring to minimize risk for escalation in threat. The team should develop a monitoring plan.</a:t>
            </a:r>
          </a:p>
          <a:p>
            <a:pPr>
              <a:defRPr/>
            </a:pPr>
            <a:r>
              <a:rPr lang="en-US" u="sng" dirty="0" smtClean="0"/>
              <a:t>Instructional strategy: </a:t>
            </a:r>
            <a:r>
              <a:rPr lang="en-US" b="0" dirty="0" smtClean="0"/>
              <a:t>Instructor should use the analogy of weather prediction (e.g. storm watch vs. storm warning) to explain the information contained in the prioritization system: i.e., each priority category both describes the level of concern/threat and also prescribes what actions should be taken in response.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Instructor Notes:</a:t>
            </a:r>
          </a:p>
          <a:p>
            <a:r>
              <a:rPr lang="en-US" u="none" dirty="0" smtClean="0"/>
              <a:t>In addition to the</a:t>
            </a:r>
            <a:r>
              <a:rPr lang="en-US" u="none" baseline="0" dirty="0" smtClean="0"/>
              <a:t> overall threat assessment and management process, there are some aspects of threat assessment that will apply in particular cases. We cover them here.</a:t>
            </a:r>
            <a:endParaRPr lang="en-US" u="none"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xfrm>
            <a:off x="1687513" y="782638"/>
            <a:ext cx="3482975" cy="2613025"/>
          </a:xfrm>
          <a:ln/>
        </p:spPr>
      </p:sp>
      <p:sp>
        <p:nvSpPr>
          <p:cNvPr id="173058" name="Notes Placeholder 2"/>
          <p:cNvSpPr>
            <a:spLocks noGrp="1"/>
          </p:cNvSpPr>
          <p:nvPr>
            <p:ph type="body" idx="1"/>
          </p:nvPr>
        </p:nvSpPr>
        <p:spPr>
          <a:xfrm>
            <a:off x="857250" y="3701143"/>
            <a:ext cx="5072063" cy="4934857"/>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sng" dirty="0" smtClean="0"/>
              <a:t>Instructor Notes:</a:t>
            </a:r>
            <a:endParaRPr lang="en-US" b="0" dirty="0" smtClean="0"/>
          </a:p>
          <a:p>
            <a:r>
              <a:rPr lang="en-US" b="0" dirty="0" smtClean="0"/>
              <a:t>Threats may either be very direct in their stated intent, such as the first example, a statement uttered to by an employee who believed that he was about to be terminated by the supervisor he was asked to meet with.  </a:t>
            </a:r>
          </a:p>
          <a:p>
            <a:endParaRPr lang="en-US" b="0" dirty="0" smtClean="0"/>
          </a:p>
          <a:p>
            <a:r>
              <a:rPr lang="en-US" b="0" dirty="0" smtClean="0"/>
              <a:t>However they may be rather indirect and veiled such as in the second example.  This was uttered by a student who was chronically upset about his lack of academic success and his belief that faculty and administrators conspired against him, contributing to his failure.</a:t>
            </a:r>
          </a:p>
          <a:p>
            <a:endParaRPr lang="en-US" b="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xfrm>
            <a:off x="1685925" y="782638"/>
            <a:ext cx="3505200" cy="2628900"/>
          </a:xfrm>
          <a:ln/>
        </p:spPr>
      </p:sp>
      <p:sp>
        <p:nvSpPr>
          <p:cNvPr id="175106" name="Notes Placeholder 2"/>
          <p:cNvSpPr>
            <a:spLocks noGrp="1"/>
          </p:cNvSpPr>
          <p:nvPr>
            <p:ph type="body" idx="1"/>
          </p:nvPr>
        </p:nvSpPr>
        <p:spPr>
          <a:xfrm>
            <a:off x="857250" y="3701143"/>
            <a:ext cx="5072063" cy="4934857"/>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sng" dirty="0" smtClean="0"/>
              <a:t>Instructor Notes:</a:t>
            </a:r>
          </a:p>
          <a:p>
            <a:r>
              <a:rPr lang="en-US" b="0" dirty="0" smtClean="0"/>
              <a:t>Sometimes threats have specific language about intent or time or means.</a:t>
            </a:r>
          </a:p>
          <a:p>
            <a:endParaRPr lang="en-US" b="0" dirty="0" smtClean="0"/>
          </a:p>
          <a:p>
            <a:r>
              <a:rPr lang="en-US" b="0" dirty="0" smtClean="0"/>
              <a:t>However, at times they are conditional in that they imply that the threatened action will occur only if other events also occur (or don’t occur). These statements tend to be manipulations that attempt to co-opt the target into taking actions desired by the subject.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xfrm>
            <a:off x="1687513" y="798513"/>
            <a:ext cx="3482975" cy="2613025"/>
          </a:xfrm>
          <a:ln/>
        </p:spPr>
      </p:sp>
      <p:sp>
        <p:nvSpPr>
          <p:cNvPr id="177154" name="Rectangle 3"/>
          <p:cNvSpPr>
            <a:spLocks noGrp="1" noChangeArrowheads="1"/>
          </p:cNvSpPr>
          <p:nvPr>
            <p:ph type="body" idx="1"/>
          </p:nvPr>
        </p:nvSpPr>
        <p:spPr>
          <a:xfrm>
            <a:off x="857250" y="3701143"/>
            <a:ext cx="5072063" cy="4934857"/>
          </a:xfrm>
          <a:noFill/>
          <a:ln/>
        </p:spPr>
        <p:txBody>
          <a:bodyPr/>
          <a:lstStyle/>
          <a:p>
            <a:pPr marL="0" marR="0" lvl="1" indent="0" algn="l" defTabSz="914400" rtl="0" eaLnBrk="1" fontAlgn="base" latinLnBrk="0" hangingPunct="1">
              <a:lnSpc>
                <a:spcPct val="100000"/>
              </a:lnSpc>
              <a:spcBef>
                <a:spcPct val="5000"/>
              </a:spcBef>
              <a:spcAft>
                <a:spcPct val="0"/>
              </a:spcAft>
              <a:buClrTx/>
              <a:buSzTx/>
              <a:buFontTx/>
              <a:buNone/>
              <a:tabLst/>
              <a:defRPr/>
            </a:pPr>
            <a:r>
              <a:rPr lang="en-US" u="sng" dirty="0" smtClean="0"/>
              <a:t>Instructor Notes:</a:t>
            </a:r>
          </a:p>
          <a:p>
            <a:pPr marL="0" lvl="1">
              <a:spcBef>
                <a:spcPct val="5000"/>
              </a:spcBef>
            </a:pPr>
            <a:r>
              <a:rPr lang="en-US" dirty="0" smtClean="0"/>
              <a:t>It is important to note that while threatening statements and communications generate a great deal of distress, they are not (by themselves, good indicators of targeted violence.</a:t>
            </a:r>
          </a:p>
          <a:p>
            <a:pPr marL="0" lvl="1">
              <a:spcBef>
                <a:spcPct val="5000"/>
              </a:spcBef>
            </a:pPr>
            <a:endParaRPr lang="en-US" dirty="0" smtClean="0"/>
          </a:p>
          <a:p>
            <a:pPr marL="0" lvl="1">
              <a:spcBef>
                <a:spcPct val="5000"/>
              </a:spcBef>
            </a:pPr>
            <a:r>
              <a:rPr lang="en-US" dirty="0" smtClean="0"/>
              <a:t>Research has found that some people who make threats do in fact ultimately act on them.  The best example of this is in domestic violence situations, when there are threatening statements made by a person who has been in an intimate relationship.  The threats, by themselves are still not reliable predictors, but there are elevated levels of violence in those situations.</a:t>
            </a:r>
          </a:p>
          <a:p>
            <a:pPr marL="0" lvl="1">
              <a:spcBef>
                <a:spcPct val="5000"/>
              </a:spcBef>
            </a:pPr>
            <a:endParaRPr lang="en-US" dirty="0" smtClean="0"/>
          </a:p>
          <a:p>
            <a:pPr marL="0" lvl="1">
              <a:spcBef>
                <a:spcPct val="5000"/>
              </a:spcBef>
            </a:pPr>
            <a:r>
              <a:rPr lang="en-US" dirty="0" smtClean="0"/>
              <a:t>However, research has also found that most subjects never act on threat of violence.  Indeed, studies have shown false positive rates (that is, a person threatens violence but does not enact violence in 68% - 90% of cases where threats have been documented;</a:t>
            </a:r>
          </a:p>
          <a:p>
            <a:pPr marL="0" lvl="1">
              <a:spcBef>
                <a:spcPct val="5000"/>
              </a:spcBef>
            </a:pPr>
            <a:endParaRPr lang="en-US" dirty="0" smtClean="0"/>
          </a:p>
          <a:p>
            <a:pPr marL="0" lvl="1">
              <a:spcBef>
                <a:spcPct val="5000"/>
              </a:spcBef>
            </a:pPr>
            <a:r>
              <a:rPr lang="en-US" dirty="0" smtClean="0"/>
              <a:t>Finally, and perhaps most disturbing, many subjects who commit acts of violence never make any threats to the </a:t>
            </a:r>
            <a:r>
              <a:rPr lang="en-US" dirty="0" err="1" smtClean="0"/>
              <a:t>person(s</a:t>
            </a:r>
            <a:r>
              <a:rPr lang="en-US" dirty="0" smtClean="0"/>
              <a:t>) they harm.  And this is the case in most incidents of targeted violence.  The absence of threatening statements or communications does not mean the situation is safe.</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xfrm>
            <a:off x="1687513" y="798513"/>
            <a:ext cx="3482975" cy="2613025"/>
          </a:xfrm>
          <a:ln/>
        </p:spPr>
      </p:sp>
      <p:sp>
        <p:nvSpPr>
          <p:cNvPr id="179202" name="Notes Placeholder 2"/>
          <p:cNvSpPr>
            <a:spLocks noGrp="1"/>
          </p:cNvSpPr>
          <p:nvPr>
            <p:ph type="body" idx="1"/>
          </p:nvPr>
        </p:nvSpPr>
        <p:spPr>
          <a:xfrm>
            <a:off x="857250" y="3701143"/>
            <a:ext cx="5072063" cy="4934857"/>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sng" dirty="0" smtClean="0"/>
              <a:t>Instructor Notes:</a:t>
            </a:r>
          </a:p>
          <a:p>
            <a:r>
              <a:rPr lang="en-US" b="0" dirty="0" smtClean="0"/>
              <a:t>Threat are best viewed as behaviors of possible concern and should be taken seriously, investigated and dealt with in a measured and effective manner.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sng" dirty="0" smtClean="0"/>
              <a:t>Instructor Notes:</a:t>
            </a:r>
          </a:p>
          <a:p>
            <a:r>
              <a:rPr lang="en-US" dirty="0" smtClean="0"/>
              <a:t>When talking about “inappropriate” communications, this</a:t>
            </a:r>
            <a:r>
              <a:rPr lang="en-US" baseline="0" dirty="0" smtClean="0"/>
              <a:t> term can cover a broad range of behavior that may prompt concern.  Examples are provided on this slide and the next.</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u="sng" dirty="0" smtClean="0">
                <a:latin typeface="Arial" pitchFamily="34" charset="0"/>
              </a:rPr>
              <a:t>Instructor</a:t>
            </a:r>
            <a:r>
              <a:rPr lang="en-US" u="sng" baseline="0" dirty="0" smtClean="0">
                <a:latin typeface="Arial" pitchFamily="34" charset="0"/>
              </a:rPr>
              <a:t> Notes:</a:t>
            </a:r>
          </a:p>
          <a:p>
            <a:pPr eaLnBrk="1" hangingPunct="1"/>
            <a:r>
              <a:rPr lang="en-US" u="none" baseline="0" dirty="0" smtClean="0">
                <a:latin typeface="Arial" pitchFamily="34" charset="0"/>
              </a:rPr>
              <a:t>Start out the session by introducing yourself and telling participants about your background.  This self-introduction helps to establish why you have the experience and background to be leading this training session.</a:t>
            </a:r>
          </a:p>
          <a:p>
            <a:pPr eaLnBrk="1" hangingPunct="1"/>
            <a:endParaRPr lang="en-US" u="none" baseline="0" dirty="0" smtClean="0">
              <a:latin typeface="Arial" pitchFamily="34" charset="0"/>
            </a:endParaRPr>
          </a:p>
          <a:p>
            <a:pPr eaLnBrk="1" hangingPunct="1"/>
            <a:r>
              <a:rPr lang="en-US" u="none" baseline="0" dirty="0" smtClean="0">
                <a:latin typeface="Arial" pitchFamily="34" charset="0"/>
              </a:rPr>
              <a:t>If the size of the audience permits, we recommend asking participants to introduce themselves and share some information about themselves, such as their current position, whether they serve on a threat assessment team, and if so how long have they served.  This helps participants to get to know each other initially and may facilitate more communication between participants in class discussions as well as during breaks.</a:t>
            </a:r>
          </a:p>
        </p:txBody>
      </p:sp>
      <p:sp>
        <p:nvSpPr>
          <p:cNvPr id="4" name="Slide Number Placeholder 3"/>
          <p:cNvSpPr>
            <a:spLocks noGrp="1"/>
          </p:cNvSpPr>
          <p:nvPr>
            <p:ph type="sldNum" sz="quarter" idx="10"/>
          </p:nvPr>
        </p:nvSpPr>
        <p:spPr/>
        <p:txBody>
          <a:bodyPr/>
          <a:lstStyle/>
          <a:p>
            <a:fld id="{6CED82E4-BEF7-46B2-9411-A83576DA389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198083" name="Rectangle 3"/>
          <p:cNvSpPr>
            <a:spLocks noGrp="1" noChangeArrowheads="1"/>
          </p:cNvSpPr>
          <p:nvPr>
            <p:ph type="body" idx="1"/>
          </p:nvPr>
        </p:nvSpPr>
        <p:spPr bwMode="auto">
          <a:xfrm>
            <a:off x="686422" y="4344026"/>
            <a:ext cx="5485158" cy="4114488"/>
          </a:xfrm>
          <a:prstGeom prst="rect">
            <a:avLst/>
          </a:prstGeom>
          <a:noFill/>
          <a:ln>
            <a:miter lim="800000"/>
            <a:headEnd/>
            <a:tailEnd/>
          </a:ln>
        </p:spPr>
        <p:txBody>
          <a:bodyPr/>
          <a:lstStyle/>
          <a:p>
            <a:r>
              <a:rPr lang="en-US" u="sng" dirty="0" smtClean="0"/>
              <a:t>Instructor Notes:</a:t>
            </a:r>
          </a:p>
          <a:p>
            <a:endParaRPr lang="en-US" u="sng" dirty="0" smtClean="0"/>
          </a:p>
          <a:p>
            <a:r>
              <a:rPr lang="en-US" u="none" dirty="0" smtClean="0"/>
              <a:t>This</a:t>
            </a:r>
            <a:r>
              <a:rPr lang="en-US" u="none" baseline="0" dirty="0" smtClean="0"/>
              <a:t> is a continuation of the broad list of examples of inappropriate communications.  Have you encountered any cases that fit some of these descriptions?  Feel free to share your experience with the group.</a:t>
            </a:r>
            <a:endParaRPr lang="en-US" u="non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a:xfrm>
            <a:off x="1687513" y="798513"/>
            <a:ext cx="3482975" cy="2613025"/>
          </a:xfrm>
          <a:ln/>
        </p:spPr>
      </p:sp>
      <p:sp>
        <p:nvSpPr>
          <p:cNvPr id="222210" name="Rectangle 3"/>
          <p:cNvSpPr>
            <a:spLocks noGrp="1" noChangeArrowheads="1"/>
          </p:cNvSpPr>
          <p:nvPr>
            <p:ph type="body" idx="1"/>
          </p:nvPr>
        </p:nvSpPr>
        <p:spPr>
          <a:xfrm>
            <a:off x="714375" y="3701143"/>
            <a:ext cx="5485805" cy="4115405"/>
          </a:xfrm>
          <a:noFill/>
          <a:ln/>
        </p:spPr>
        <p:txBody>
          <a:bodyPr lIns="89706" tIns="44853" rIns="89706" bIns="44853"/>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sng" dirty="0" smtClean="0"/>
              <a:t>Instructor Notes:</a:t>
            </a:r>
          </a:p>
          <a:p>
            <a:r>
              <a:rPr lang="en-US" b="0" dirty="0" smtClean="0"/>
              <a:t>There are various instruments the threat assessment team can use to assist in this assessment process. These objective tools can be very helpful when used appropriately. We caution, however, that the team should not rely too heavily on the use of these instruments. The assessment process should always be guided primarily by human judgment.</a:t>
            </a:r>
          </a:p>
          <a:p>
            <a:endParaRPr lang="en-US" b="0" dirty="0" smtClean="0"/>
          </a:p>
          <a:p>
            <a:r>
              <a:rPr lang="en-US" b="0" dirty="0" smtClean="0"/>
              <a:t>Utilize appropriate, objective, instruments, e.g.:</a:t>
            </a:r>
          </a:p>
          <a:p>
            <a:r>
              <a:rPr lang="en-US" b="0" dirty="0" smtClean="0"/>
              <a:t>• Cawood / White Assessment Grid;</a:t>
            </a:r>
          </a:p>
          <a:p>
            <a:r>
              <a:rPr lang="en-US" b="0" dirty="0" smtClean="0"/>
              <a:t>• Classification of Violence Risk (COVR);</a:t>
            </a:r>
          </a:p>
          <a:p>
            <a:r>
              <a:rPr lang="en-US" b="0" dirty="0" smtClean="0"/>
              <a:t>• MOSAIC;</a:t>
            </a:r>
          </a:p>
          <a:p>
            <a:r>
              <a:rPr lang="en-US" b="0" dirty="0" smtClean="0"/>
              <a:t>• Spousal Assault Risk Assessment Guide (SARA);</a:t>
            </a:r>
          </a:p>
          <a:p>
            <a:r>
              <a:rPr lang="en-US" b="0" dirty="0" smtClean="0"/>
              <a:t>• Violence Risk Appraisal Guide (VRAG);</a:t>
            </a:r>
          </a:p>
          <a:p>
            <a:r>
              <a:rPr lang="en-US" b="0" dirty="0" smtClean="0"/>
              <a:t>• Workplace Assessment of Violence Risk (WAVR-21);</a:t>
            </a:r>
          </a:p>
          <a:p>
            <a:r>
              <a:rPr lang="en-US" b="0" dirty="0" smtClean="0"/>
              <a:t>• Workplace Violence Risk Assessment Checklist.</a:t>
            </a:r>
          </a:p>
          <a:p>
            <a:endParaRPr lang="en-US" b="0" i="1" dirty="0" smtClean="0"/>
          </a:p>
          <a:p>
            <a:r>
              <a:rPr lang="en-US" b="0" i="1" dirty="0" smtClean="0"/>
              <a:t>Note: This is a partial listing of such instruments and not an</a:t>
            </a:r>
          </a:p>
          <a:p>
            <a:r>
              <a:rPr lang="en-US" b="0" dirty="0" smtClean="0"/>
              <a:t>endorsement of any particular approach.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xfrm>
            <a:off x="1687513" y="752475"/>
            <a:ext cx="3482975" cy="2613025"/>
          </a:xfrm>
          <a:ln/>
        </p:spPr>
      </p:sp>
      <p:sp>
        <p:nvSpPr>
          <p:cNvPr id="224258" name="Rectangle 3"/>
          <p:cNvSpPr>
            <a:spLocks noGrp="1" noChangeArrowheads="1"/>
          </p:cNvSpPr>
          <p:nvPr>
            <p:ph type="body" idx="1"/>
          </p:nvPr>
        </p:nvSpPr>
        <p:spPr>
          <a:xfrm>
            <a:off x="642938" y="3701143"/>
            <a:ext cx="5485805" cy="4115405"/>
          </a:xfrm>
          <a:noFill/>
          <a:ln/>
        </p:spPr>
        <p:txBody>
          <a:bodyPr lIns="89706" tIns="44853" rIns="89706" bIns="44853"/>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sng" dirty="0" smtClean="0"/>
              <a:t>Instructor Notes:</a:t>
            </a:r>
          </a:p>
          <a:p>
            <a:r>
              <a:rPr lang="en-US" dirty="0" smtClean="0"/>
              <a:t>Appropriate use of instruments:</a:t>
            </a:r>
          </a:p>
          <a:p>
            <a:r>
              <a:rPr lang="en-US" b="0" dirty="0" smtClean="0"/>
              <a:t>Whatever professional the team uses to utilize assessment tools should utilize instruments that are designed for the population of concern.  The team should also avoid reliance on instrument only.  The team also needs to make sure that the evaluator is properly trained.  The evaluator in turn should make sure that the instrument is reliable, valid, and current.  Ultimately the team needs to consider the results of any assessment tool used as simply one piece of information and integrate it in with all of the other pieces of information gathered.</a:t>
            </a:r>
          </a:p>
          <a:p>
            <a:endParaRPr lang="en-US" sz="1100" dirty="0" smtClean="0"/>
          </a:p>
          <a:p>
            <a:endParaRPr lang="en-US" dirty="0" smtClean="0"/>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u="sng" dirty="0" smtClean="0"/>
              <a:t>Instructor</a:t>
            </a:r>
            <a:r>
              <a:rPr lang="en-US" i="0" u="sng" baseline="0" dirty="0" smtClean="0"/>
              <a:t> Notes:</a:t>
            </a:r>
          </a:p>
          <a:p>
            <a:r>
              <a:rPr lang="en-US" dirty="0" smtClean="0"/>
              <a:t>One essential</a:t>
            </a:r>
            <a:r>
              <a:rPr lang="en-US" baseline="0" dirty="0" smtClean="0"/>
              <a:t> component to the threat assessment process is case management: developing, implementing, and monitoring a strategy to reduce any threat posed.  While we cover this topic in the course on basic threat assessment, we provide much more detail here – including elements such as incorporating mandated psychological assessments, case management legal considerations, and particular considerations for stalking and domestic violence situations.</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29E9F8CC-99F0-4C29-A036-7B6209BA1D45}" type="slidenum">
              <a:rPr lang="en-US">
                <a:latin typeface="Arial" pitchFamily="34" charset="0"/>
                <a:cs typeface="Arial" pitchFamily="34" charset="0"/>
              </a:rPr>
              <a:pPr/>
              <a:t>24</a:t>
            </a:fld>
            <a:endParaRPr lang="en-US" dirty="0">
              <a:latin typeface="Arial" pitchFamily="34" charset="0"/>
              <a:cs typeface="Arial"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marL="228600" indent="-228600"/>
            <a:r>
              <a:rPr lang="en-US" b="0" u="sng" dirty="0" smtClean="0"/>
              <a:t>Instructor</a:t>
            </a:r>
            <a:r>
              <a:rPr lang="en-US" b="0" u="sng" baseline="0" dirty="0" smtClean="0"/>
              <a:t> Notes:</a:t>
            </a:r>
            <a:endParaRPr lang="en-US" b="0" u="sng" dirty="0" smtClean="0"/>
          </a:p>
          <a:p>
            <a:r>
              <a:rPr lang="en-US" b="0" kern="1200" baseline="0" dirty="0" smtClean="0">
                <a:solidFill>
                  <a:schemeClr val="tx1"/>
                </a:solidFill>
                <a:latin typeface="Arial" charset="0"/>
                <a:ea typeface="+mn-ea"/>
                <a:cs typeface="+mn-cs"/>
              </a:rPr>
              <a:t>If a team’s response to a person who poses a threat is driven by fear – the team’s fear or a victim’s fear – it can close off effective management options and perpetuate misunderstandings.</a:t>
            </a:r>
          </a:p>
          <a:p>
            <a:endParaRPr lang="en-US" b="0" kern="1200" baseline="0" dirty="0" smtClean="0">
              <a:solidFill>
                <a:schemeClr val="tx1"/>
              </a:solidFill>
              <a:latin typeface="Arial" charset="0"/>
              <a:ea typeface="+mn-ea"/>
              <a:cs typeface="+mn-cs"/>
            </a:endParaRPr>
          </a:p>
          <a:p>
            <a:r>
              <a:rPr lang="en-US" b="0" kern="1200" baseline="0" dirty="0" smtClean="0">
                <a:solidFill>
                  <a:schemeClr val="tx1"/>
                </a:solidFill>
                <a:latin typeface="Arial" charset="0"/>
                <a:ea typeface="+mn-ea"/>
                <a:cs typeface="+mn-cs"/>
              </a:rPr>
              <a:t>The Team can best accomplish its ultimate goal of managing threatening situations by identifying in advance the range of resources</a:t>
            </a:r>
          </a:p>
          <a:p>
            <a:r>
              <a:rPr lang="en-US" b="0" kern="1200" baseline="0" dirty="0" smtClean="0">
                <a:solidFill>
                  <a:schemeClr val="tx1"/>
                </a:solidFill>
                <a:latin typeface="Arial" charset="0"/>
                <a:ea typeface="+mn-ea"/>
                <a:cs typeface="+mn-cs"/>
              </a:rPr>
              <a:t>that may be available on campus. These can include traditional resources such as counseling at the institution’s mental health center; evaluation and treatment through a local mental health professional; and the involvement of law enforcement to contain or control the person in question. However, the Team should also consider less traditional options, such as a reduced course load, medical leave of absence, behavioral contracts, involvement in community service, assignment of a mentor, or any other resources that can help give the person in question something to look forward to or that plays to their strengths. Identifying a wide array</a:t>
            </a:r>
          </a:p>
          <a:p>
            <a:r>
              <a:rPr lang="en-US" b="0" kern="1200" baseline="0" dirty="0" smtClean="0">
                <a:solidFill>
                  <a:schemeClr val="tx1"/>
                </a:solidFill>
                <a:latin typeface="Arial" charset="0"/>
                <a:ea typeface="+mn-ea"/>
                <a:cs typeface="+mn-cs"/>
              </a:rPr>
              <a:t>of resources in advance will help the Team think broadly and creatively about options that may work when an individual case arises.</a:t>
            </a:r>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1687513" y="782638"/>
            <a:ext cx="3482975" cy="2613025"/>
          </a:xfrm>
          <a:ln/>
        </p:spPr>
      </p:sp>
      <p:sp>
        <p:nvSpPr>
          <p:cNvPr id="3993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r>
              <a:rPr lang="en-US" b="0" dirty="0" smtClean="0"/>
              <a:t>This</a:t>
            </a:r>
            <a:r>
              <a:rPr lang="en-US" b="0" baseline="0" dirty="0" smtClean="0"/>
              <a:t> quote comes from t</a:t>
            </a:r>
            <a:r>
              <a:rPr lang="en-US" b="0" dirty="0" smtClean="0"/>
              <a:t>he</a:t>
            </a:r>
            <a:r>
              <a:rPr lang="en-US" b="0" baseline="0" dirty="0" smtClean="0"/>
              <a:t> Safe School Initiative, which was a review of 37 incidents of targeted violence in the K-12 school setting between 1974 and 2000.</a:t>
            </a:r>
            <a:endParaRPr lang="en-US" b="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1685925" y="782638"/>
            <a:ext cx="3505200" cy="2628900"/>
          </a:xfrm>
          <a:ln/>
        </p:spPr>
      </p:sp>
      <p:sp>
        <p:nvSpPr>
          <p:cNvPr id="4198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r>
              <a:rPr lang="en-US" b="0" dirty="0" smtClean="0"/>
              <a:t>And here is a follow-up quote from Gary Pavela, formerly of the University of Maryland and now the editor of the </a:t>
            </a:r>
            <a:r>
              <a:rPr lang="en-US" b="0" u="sng" dirty="0" smtClean="0"/>
              <a:t>Law &amp; Policy Report. </a:t>
            </a:r>
            <a:r>
              <a:rPr lang="en-US" b="0" dirty="0" smtClean="0"/>
              <a:t>When it comes to campus violence, I suggest that we amend this quote and the previous one to include employees as well as students.  As we talk about threat assessment throughout the day, I will be talking about a process that can be used to identify and intervene with faculty and staff – as well as students -- that may raise some concern.</a:t>
            </a:r>
          </a:p>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a:xfrm>
            <a:off x="1687513" y="725488"/>
            <a:ext cx="3482975" cy="2613025"/>
          </a:xfrm>
          <a:ln/>
        </p:spPr>
      </p:sp>
      <p:sp>
        <p:nvSpPr>
          <p:cNvPr id="246786" name="Rectangle 3"/>
          <p:cNvSpPr>
            <a:spLocks noGrp="1" noChangeArrowheads="1"/>
          </p:cNvSpPr>
          <p:nvPr>
            <p:ph type="body" idx="1"/>
          </p:nvPr>
        </p:nvSpPr>
        <p:spPr>
          <a:xfrm>
            <a:off x="857250" y="3701144"/>
            <a:ext cx="5072063" cy="4248452"/>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r>
              <a:rPr lang="en-US" b="0" dirty="0" smtClean="0"/>
              <a:t>The plan should be based upon the information gathered in the threat assessment inquiry, and tailored to address the problems of the person in question. Threat management is more art than science. It focuses both on addressing what is already working  -- or still working -- for the person of concern, and creatively searching for resources — both on- and off-campus — that are available to help move the person away from thoughts and plans of violence/suicide and get assistance to address underlying problems. </a:t>
            </a:r>
          </a:p>
          <a:p>
            <a:endParaRPr lang="en-US" b="0" dirty="0" smtClean="0"/>
          </a:p>
          <a:p>
            <a:r>
              <a:rPr lang="en-US" b="0" dirty="0" smtClean="0"/>
              <a:t>An engagement model works well with the majority of cases. Most persons who come to the attention of TAM Teams are persons who are at a crisis point and are looking for assistance. Most have distanced themselves from others or feel alienated from others. They typically respond positively to someone who will hear their concerns, who will not over-react to emotional venting, who will engage in problem-solving, and who demonstrates care for them and their situation. While this model often works well, there are some cases in which such direct engagement might inflame the situation. Therefore, each situation should be evaluated based on its own case facts in order to determine whether such direct follow-up would be appropriate.</a:t>
            </a:r>
          </a:p>
          <a:p>
            <a:endParaRPr lang="en-US" b="0" dirty="0" smtClean="0"/>
          </a:p>
          <a:p>
            <a:r>
              <a:rPr lang="en-US" b="0" dirty="0" smtClean="0"/>
              <a:t>A key to establishing an effective working relationship with the person of concern is to identify a responsible person they already trust. One key step to defusing a potentially violent situation involving someone with a grievance is to allow him or her to feel “heard” and validated. Even if they cannot get their way — which oftentimes they cannot — feeling as if someone has understood their position can go a long way toward moving the person away from thoughts and plans of violence. The trusted ally can be a friend, fellow student, colleague, faculty advisor, mentor, coach, supervisor, residential advisor, spouse, or parent. If the Team cannot find someone that the person already trusts, they can use someone in the campus community who relates well with most people.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ChangeArrowheads="1" noTextEdit="1"/>
          </p:cNvSpPr>
          <p:nvPr>
            <p:ph type="sldImg"/>
          </p:nvPr>
        </p:nvSpPr>
        <p:spPr>
          <a:xfrm>
            <a:off x="1687513" y="758825"/>
            <a:ext cx="3482975" cy="2613025"/>
          </a:xfrm>
          <a:ln/>
        </p:spPr>
      </p:sp>
      <p:sp>
        <p:nvSpPr>
          <p:cNvPr id="248834" name="Rectangle 3"/>
          <p:cNvSpPr>
            <a:spLocks noGrp="1" noChangeArrowheads="1"/>
          </p:cNvSpPr>
          <p:nvPr>
            <p:ph type="body" idx="1"/>
          </p:nvPr>
        </p:nvSpPr>
        <p:spPr>
          <a:xfrm>
            <a:off x="857250" y="3701143"/>
            <a:ext cx="5072063" cy="410331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r>
              <a:rPr lang="en-US" b="0" dirty="0" smtClean="0"/>
              <a:t>Anticipate what might change over the coming days, weeks, and months.  Are there changes that might help the person of concern (e.g. is there something they are looking forward to)?  Are there potential changes that could make things worse?  If so, what -- if anything – can the team do about those potential changes (e.g. help ensure positive changes come about; try to prevent negative changes from occurring)?</a:t>
            </a:r>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xfrm>
            <a:off x="1685925" y="782638"/>
            <a:ext cx="3505200" cy="2628900"/>
          </a:xfrm>
          <a:ln/>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sng" dirty="0" smtClean="0"/>
              <a:t>Instructor Notes:</a:t>
            </a:r>
          </a:p>
          <a:p>
            <a:pPr>
              <a:defRPr/>
            </a:pPr>
            <a:endParaRPr lang="en-US" b="0" dirty="0" smtClean="0"/>
          </a:p>
          <a:p>
            <a:pPr>
              <a:defRPr/>
            </a:pPr>
            <a:r>
              <a:rPr lang="en-US" b="0" dirty="0" smtClean="0"/>
              <a:t>Incidents of violence typically arise from an intersection of several factors, including:</a:t>
            </a:r>
          </a:p>
          <a:p>
            <a:pPr marL="168161" indent="-168161">
              <a:buFont typeface="Arial" pitchFamily="34" charset="0"/>
              <a:buChar char="•"/>
              <a:defRPr/>
            </a:pPr>
            <a:r>
              <a:rPr lang="en-US" b="0" dirty="0" smtClean="0"/>
              <a:t>The “subject” or individual of concern,</a:t>
            </a:r>
          </a:p>
          <a:p>
            <a:pPr marL="168161" indent="-168161">
              <a:buFont typeface="Arial" pitchFamily="34" charset="0"/>
              <a:buChar char="•"/>
              <a:defRPr/>
            </a:pPr>
            <a:r>
              <a:rPr lang="en-US" b="0" dirty="0" smtClean="0"/>
              <a:t>The “target” of the individual’s animosity or grievances, </a:t>
            </a:r>
          </a:p>
          <a:p>
            <a:pPr marL="168161" indent="-168161">
              <a:buFont typeface="Arial" pitchFamily="34" charset="0"/>
              <a:buChar char="•"/>
              <a:defRPr/>
            </a:pPr>
            <a:r>
              <a:rPr lang="en-US" b="0" dirty="0" smtClean="0"/>
              <a:t>An “environment” where violence may be encouraged or dared – or at least where it is not discouraged, and</a:t>
            </a:r>
          </a:p>
          <a:p>
            <a:pPr marL="168161" indent="-168161">
              <a:buFont typeface="Arial" pitchFamily="34" charset="0"/>
              <a:buChar char="•"/>
              <a:defRPr/>
            </a:pPr>
            <a:r>
              <a:rPr lang="en-US" b="0" dirty="0" smtClean="0"/>
              <a:t>“Precipitating events” or triggers that prompt a violent reaction.  </a:t>
            </a:r>
          </a:p>
          <a:p>
            <a:pPr>
              <a:defRPr/>
            </a:pPr>
            <a:endParaRPr lang="en-US" sz="700" dirty="0"/>
          </a:p>
          <a:p>
            <a:pPr>
              <a:defRPr/>
            </a:pPr>
            <a:r>
              <a:rPr lang="en-US" sz="700" dirty="0"/>
              <a:t>Effective case management explores interventions with each of the (relevant) factors</a:t>
            </a:r>
            <a:r>
              <a:rPr lang="en-US" sz="700" dirty="0" smtClean="0"/>
              <a:t>.  </a:t>
            </a:r>
            <a:endParaRPr lang="en-US" b="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u="sng" dirty="0" smtClean="0"/>
              <a:t>Instructor Notes:</a:t>
            </a:r>
          </a:p>
          <a:p>
            <a:pPr eaLnBrk="1" hangingPunct="1"/>
            <a:r>
              <a:rPr lang="en-US" dirty="0" smtClean="0"/>
              <a:t>Introduce</a:t>
            </a:r>
            <a:r>
              <a:rPr lang="en-US" baseline="0" dirty="0" smtClean="0"/>
              <a:t> participants to the content that will be covered.</a:t>
            </a:r>
          </a:p>
          <a:p>
            <a:pPr eaLnBrk="1" hangingPunct="1"/>
            <a:endParaRPr lang="en-US" baseline="0" dirty="0" smtClean="0"/>
          </a:p>
          <a:p>
            <a:pPr eaLnBrk="1" hangingPunct="1"/>
            <a:r>
              <a:rPr lang="en-US" baseline="0" dirty="0" smtClean="0"/>
              <a:t>Emphasize that the session will be interactive, with group tabletop exercises so that participants can practice their skills.  </a:t>
            </a:r>
          </a:p>
          <a:p>
            <a:pPr eaLnBrk="1" hangingPunct="1"/>
            <a:endParaRPr lang="en-US" baseline="0" dirty="0" smtClean="0"/>
          </a:p>
          <a:p>
            <a:pPr eaLnBrk="1" hangingPunct="1"/>
            <a:r>
              <a:rPr lang="en-US" baseline="0" dirty="0" smtClean="0"/>
              <a:t>Note that while there is time set aside for questions at the end, participants are encouraged to ask questions and share their experiences throughout the session.</a:t>
            </a:r>
          </a:p>
          <a:p>
            <a:pPr eaLnBrk="1" hangingPunct="1"/>
            <a:endParaRPr lang="en-US" baseline="0" dirty="0" smtClean="0"/>
          </a:p>
          <a:p>
            <a:pPr eaLnBrk="1" hangingPunct="1"/>
            <a:r>
              <a:rPr lang="en-US" baseline="0" dirty="0" smtClean="0"/>
              <a:t>Note that participants can learn from each other’s experiences, and that they can use each other as resources after the training is over.  Encourage participants to share contact information because it can be helpful to talk over ideas or strategies with others, even if confidential information cannot be disclosed.</a:t>
            </a:r>
            <a:endParaRPr lang="en-US" dirty="0" smtClean="0"/>
          </a:p>
          <a:p>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Rot="1" noChangeAspect="1" noChangeArrowheads="1" noTextEdit="1"/>
          </p:cNvSpPr>
          <p:nvPr>
            <p:ph type="sldImg"/>
          </p:nvPr>
        </p:nvSpPr>
        <p:spPr>
          <a:xfrm>
            <a:off x="1687513" y="798513"/>
            <a:ext cx="3482975" cy="2613025"/>
          </a:xfrm>
          <a:ln/>
        </p:spPr>
      </p:sp>
      <p:sp>
        <p:nvSpPr>
          <p:cNvPr id="250882" name="Rectangle 3"/>
          <p:cNvSpPr>
            <a:spLocks noGrp="1" noChangeArrowheads="1"/>
          </p:cNvSpPr>
          <p:nvPr>
            <p:ph type="body" idx="1"/>
          </p:nvPr>
        </p:nvSpPr>
        <p:spPr>
          <a:xfrm>
            <a:off x="729258" y="3701143"/>
            <a:ext cx="5485805" cy="4115405"/>
          </a:xfrm>
          <a:noFill/>
          <a:ln/>
        </p:spPr>
        <p:txBody>
          <a:bodyPr lIns="89720" tIns="44859" rIns="89720" bIns="44859"/>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r>
              <a:rPr lang="en-US" b="0" dirty="0" smtClean="0"/>
              <a:t>The following are options the team can consider in crafting an individualized threat management plan. These should not be considered exhaustive of all available options; individual institutions may identify other options available in addition to — or in place of — the following:</a:t>
            </a:r>
          </a:p>
          <a:p>
            <a:r>
              <a:rPr lang="en-US" b="0" dirty="0" smtClean="0"/>
              <a:t> </a:t>
            </a:r>
          </a:p>
          <a:p>
            <a:r>
              <a:rPr lang="en-US" b="0" dirty="0" smtClean="0"/>
              <a:t>Monitoring - Sometimes, the best initial approach is to “wait and see.” Clearly, this approach should only be taken when there are no indications of imminent or high risk. The team may decide to keep an eye on the person and their situation to see how things may evolve over a few days, weeks, or months. In some cases, the team may decide to monitor a person as the only step it takes. In others, the team may use monitoring as one part of an overall plan. Monitoring can take more passive or more active forms. In more active monitoring, the team may solicit the help of those who know the person and see him or her on a regular basis. This can include roommates, friends, family members, significant others, etc., whom the team asks to keep an eye on the person and alert the Team if there is any change in behavior or other concerns. Active monitoring involves the team checking the status of the situation on a proactive basis, until the situation is adequately resolved. Passive monitoring involves asking reporting parties to keep the team informed if there are any significant developments in the case. The team will not actively check the status of the situation unless additional information lead them to do so. For passive monitoring to be most effective, persons who raised initial concerns may need to be trained and coached in regard to indications of problematic changes in the system. If the person(s) expressing concern have not received basic awareness training, this would be a good time to build that relationship and provide such training.</a:t>
            </a:r>
          </a:p>
          <a:p>
            <a:endParaRPr lang="en-US" b="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xfrm>
            <a:off x="1144588" y="684213"/>
            <a:ext cx="4570412" cy="3429000"/>
          </a:xfrm>
          <a:ln/>
        </p:spPr>
      </p:sp>
      <p:sp>
        <p:nvSpPr>
          <p:cNvPr id="318467" name="Rectangle 3"/>
          <p:cNvSpPr>
            <a:spLocks noGrp="1" noChangeArrowheads="1"/>
          </p:cNvSpPr>
          <p:nvPr>
            <p:ph type="body" idx="1"/>
          </p:nvPr>
        </p:nvSpPr>
        <p:spPr>
          <a:xfrm>
            <a:off x="685800" y="4343400"/>
            <a:ext cx="5486400" cy="4116388"/>
          </a:xfrm>
          <a:noFill/>
          <a:ln/>
        </p:spPr>
        <p:txBody>
          <a:bodyPr lIns="89715" tIns="44856" rIns="89715" bIns="44856"/>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pPr eaLnBrk="1" hangingPunct="1"/>
            <a:r>
              <a:rPr lang="en-US" dirty="0" smtClean="0">
                <a:latin typeface="Arial" pitchFamily="34" charset="0"/>
              </a:rPr>
              <a:t>When considering case management from</a:t>
            </a:r>
            <a:r>
              <a:rPr lang="en-US" baseline="0" dirty="0" smtClean="0">
                <a:latin typeface="Arial" pitchFamily="34" charset="0"/>
              </a:rPr>
              <a:t> the four factors in the STEP model just mentioned (Subject, Target, Environment, Precipitating Events), here are subject-based strategies to consider.  These include the strategy of trying less intrusive measures first, to see if those are sufficient, and if not then to move on to more intrusive measures.  It is also important to keep in mind that an interview with the person of concern can help to de-escalate the person if approached with respect and a genuine interest in listening to what the person of concern has to say.  Giving a person of concern a chance to feel “heard” can help to reduce hostility.</a:t>
            </a:r>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29E9F8CC-99F0-4C29-A036-7B6209BA1D45}" type="slidenum">
              <a:rPr lang="en-US">
                <a:latin typeface="Arial" pitchFamily="34" charset="0"/>
                <a:cs typeface="Arial" pitchFamily="34" charset="0"/>
              </a:rPr>
              <a:pPr/>
              <a:t>32</a:t>
            </a:fld>
            <a:endParaRPr lang="en-US" dirty="0">
              <a:latin typeface="Arial" pitchFamily="34" charset="0"/>
              <a:cs typeface="Arial"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pPr eaLnBrk="1" hangingPunct="1"/>
            <a:r>
              <a:rPr lang="en-US" dirty="0" smtClean="0">
                <a:latin typeface="Arial" pitchFamily="34" charset="0"/>
              </a:rPr>
              <a:t>It is important to keep in mind that relying solely or primarily on disciplinary measures – including</a:t>
            </a:r>
            <a:r>
              <a:rPr lang="en-US" baseline="0" dirty="0" smtClean="0">
                <a:latin typeface="Arial" pitchFamily="34" charset="0"/>
              </a:rPr>
              <a:t> some form of separation from the institution – does not equal enhanced safety.  In some cases, that separation could serve as a precipitating event, yielding greater desperation or animosity on the part of the person of concern.  In some cases, separation from the institution or some other disciplinary measures may be necessary, but the team should determine how best to continue to monitor the person of concern – or intervene if possible – even with the person no longer part of the campus community.</a:t>
            </a:r>
            <a:endParaRPr 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r>
              <a:rPr lang="en-US" dirty="0" smtClean="0"/>
              <a:t>This</a:t>
            </a:r>
            <a:r>
              <a:rPr lang="en-US" baseline="0" dirty="0" smtClean="0"/>
              <a:t> slide provides more rationale for thinking through a comprehensive case management plan, to include considering the impact that control-based strategies used alone may have on the person of concern.</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5EADD324-6576-41E7-A3DE-6E1C54481C61}" type="slidenum">
              <a:rPr lang="en-US">
                <a:latin typeface="Arial" pitchFamily="34" charset="0"/>
                <a:cs typeface="Arial" pitchFamily="34" charset="0"/>
              </a:rPr>
              <a:pPr/>
              <a:t>34</a:t>
            </a:fld>
            <a:endParaRPr lang="en-US">
              <a:latin typeface="Arial" pitchFamily="34" charset="0"/>
              <a:cs typeface="Arial" pitchFamily="34"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pPr eaLnBrk="1" hangingPunct="1"/>
            <a:r>
              <a:rPr lang="en-US" dirty="0" smtClean="0">
                <a:latin typeface="Arial" pitchFamily="34" charset="0"/>
              </a:rPr>
              <a:t>Another aspect of</a:t>
            </a:r>
            <a:r>
              <a:rPr lang="en-US" baseline="0" dirty="0" smtClean="0">
                <a:latin typeface="Arial" pitchFamily="34" charset="0"/>
              </a:rPr>
              <a:t> case management involves what we call relationship management or sustained engagement – that is, using key relationships with the person of concern and others to provide a channel of information, intervention, support, and monitoring.</a:t>
            </a:r>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ChangeArrowheads="1" noTextEdit="1"/>
          </p:cNvSpPr>
          <p:nvPr>
            <p:ph type="sldImg"/>
          </p:nvPr>
        </p:nvSpPr>
        <p:spPr>
          <a:xfrm>
            <a:off x="1693863" y="803275"/>
            <a:ext cx="3478212" cy="2609850"/>
          </a:xfrm>
          <a:ln/>
        </p:spPr>
      </p:sp>
      <p:sp>
        <p:nvSpPr>
          <p:cNvPr id="259074" name="Rectangle 3"/>
          <p:cNvSpPr>
            <a:spLocks noGrp="1" noChangeArrowheads="1"/>
          </p:cNvSpPr>
          <p:nvPr>
            <p:ph type="body" idx="1"/>
          </p:nvPr>
        </p:nvSpPr>
        <p:spPr>
          <a:xfrm>
            <a:off x="729258" y="3701144"/>
            <a:ext cx="5485806" cy="4115405"/>
          </a:xfrm>
          <a:noFill/>
          <a:ln/>
        </p:spPr>
        <p:txBody>
          <a:bodyPr lIns="89704" tIns="44851" rIns="89704" bIns="44851"/>
          <a:lstStyle/>
          <a:p>
            <a:pPr marL="228600" indent="-228600"/>
            <a:r>
              <a:rPr lang="en-US" b="0" u="sng" dirty="0" smtClean="0"/>
              <a:t>Instructor</a:t>
            </a:r>
            <a:r>
              <a:rPr lang="en-US" b="0" u="sng" baseline="0" dirty="0" smtClean="0"/>
              <a:t> Notes:</a:t>
            </a:r>
            <a:endParaRPr lang="en-US" b="0" u="sng" dirty="0" smtClean="0"/>
          </a:p>
          <a:p>
            <a:pPr eaLnBrk="1" hangingPunct="1"/>
            <a:r>
              <a:rPr lang="en-US" dirty="0" smtClean="0">
                <a:latin typeface="Arial" pitchFamily="34" charset="0"/>
              </a:rPr>
              <a:t>Furthering considering case management from</a:t>
            </a:r>
            <a:r>
              <a:rPr lang="en-US" baseline="0" dirty="0" smtClean="0">
                <a:latin typeface="Arial" pitchFamily="34" charset="0"/>
              </a:rPr>
              <a:t> the four factors in the STEP model (Subject, Target, Environment, Precipitating Events), here are target management strategies to consider.   Also known as victim management strategies, these strategies center around preventing or minimizing contact between the person of concern and any person(s) who feel threatened, developing and implementing safety plans for victims, and providing connection with support systems. </a:t>
            </a:r>
            <a:endParaRPr lang="en-US" b="0" u="sng"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xfrm>
            <a:off x="1144588" y="684213"/>
            <a:ext cx="4570412" cy="3429000"/>
          </a:xfrm>
          <a:ln/>
        </p:spPr>
      </p:sp>
      <p:sp>
        <p:nvSpPr>
          <p:cNvPr id="325635" name="Rectangle 3"/>
          <p:cNvSpPr>
            <a:spLocks noGrp="1" noChangeArrowheads="1"/>
          </p:cNvSpPr>
          <p:nvPr>
            <p:ph type="body" idx="1"/>
          </p:nvPr>
        </p:nvSpPr>
        <p:spPr>
          <a:xfrm>
            <a:off x="685800" y="4343400"/>
            <a:ext cx="5486400" cy="4116388"/>
          </a:xfrm>
          <a:noFill/>
          <a:ln/>
        </p:spPr>
        <p:txBody>
          <a:bodyPr lIns="89710" tIns="44853" rIns="89710" bIns="44853"/>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pPr eaLnBrk="1" hangingPunct="1"/>
            <a:r>
              <a:rPr lang="en-US" dirty="0" smtClean="0">
                <a:latin typeface="Arial" pitchFamily="34" charset="0"/>
              </a:rPr>
              <a:t>Gavin de</a:t>
            </a:r>
            <a:r>
              <a:rPr lang="en-US" baseline="0" dirty="0" smtClean="0">
                <a:latin typeface="Arial" pitchFamily="34" charset="0"/>
              </a:rPr>
              <a:t> Becker’s acclaimed book, The Gift of Fear, describes what victims or targets want from a threat assessment professional: care, certainty, consistency, and communication.  We can never offer certainty – but victim management strategies can try to address providing care, consistency, and communications to anyone who feels threatened.</a:t>
            </a:r>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ChangeArrowheads="1" noTextEdit="1"/>
          </p:cNvSpPr>
          <p:nvPr>
            <p:ph type="sldImg"/>
          </p:nvPr>
        </p:nvSpPr>
        <p:spPr>
          <a:xfrm>
            <a:off x="1693863" y="803275"/>
            <a:ext cx="3476625" cy="2608263"/>
          </a:xfrm>
          <a:ln/>
        </p:spPr>
      </p:sp>
      <p:sp>
        <p:nvSpPr>
          <p:cNvPr id="259074" name="Rectangle 3"/>
          <p:cNvSpPr>
            <a:spLocks noGrp="1" noChangeArrowheads="1"/>
          </p:cNvSpPr>
          <p:nvPr>
            <p:ph type="body" idx="1"/>
          </p:nvPr>
        </p:nvSpPr>
        <p:spPr>
          <a:xfrm>
            <a:off x="729258" y="3701144"/>
            <a:ext cx="5485805" cy="4115405"/>
          </a:xfrm>
          <a:noFill/>
          <a:ln/>
        </p:spPr>
        <p:txBody>
          <a:bodyPr lIns="89715" tIns="44856" rIns="89715" bIns="44856"/>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r>
              <a:rPr lang="en-US" b="0" dirty="0" smtClean="0"/>
              <a:t>Modification of the environment - While there are many ways to consider intervention directly with the subject of concern, some situations will be best resolved by modifications to the system or  environment that may be causing or contributing to the concern. For example, a student may react inappropriately to a poorly developed and burdensome procedure or policy. The student’s behavior must be addressed, but if the procedure or policy tends to provoke discord because it is objectively unfair or unreasonable, then that procedure or policy may be reviewed and revised to be more useful and helpful.</a:t>
            </a:r>
          </a:p>
          <a:p>
            <a:endParaRPr lang="en-US" b="0" dirty="0" smtClean="0"/>
          </a:p>
          <a:p>
            <a:r>
              <a:rPr lang="en-US" b="0" dirty="0" smtClean="0"/>
              <a:t>Victim protective actions - In addition to interventions with the subject (or in cases where it is not possible to intervene effectively with a subject or where the Team is dealing with an anonymous threat), emphasis may be placed on actions that increase the potential victim’s safety regardless of the subject’s actions. Such protective efforts may include:</a:t>
            </a:r>
          </a:p>
          <a:p>
            <a:pPr>
              <a:buFontTx/>
              <a:buChar char="•"/>
            </a:pPr>
            <a:r>
              <a:rPr lang="en-US" b="0" dirty="0" smtClean="0"/>
              <a:t>Administrative leave for the potential victim to minimize exposure to the potential danger;</a:t>
            </a:r>
          </a:p>
          <a:p>
            <a:pPr>
              <a:buFontTx/>
              <a:buChar char="•"/>
            </a:pPr>
            <a:r>
              <a:rPr lang="en-US" b="0" dirty="0" smtClean="0"/>
              <a:t>Moving the potential victim to another housing or work location so they are harder to locate or are in a more secure environment;</a:t>
            </a:r>
          </a:p>
          <a:p>
            <a:pPr>
              <a:buFontTx/>
              <a:buChar char="•"/>
            </a:pPr>
            <a:r>
              <a:rPr lang="en-US" b="0" dirty="0" smtClean="0"/>
              <a:t>Modifying security and access control of the potential victim’s housing or work area (e.g., locking access doors or verifying</a:t>
            </a:r>
          </a:p>
          <a:p>
            <a:r>
              <a:rPr lang="en-US" b="0" dirty="0" smtClean="0"/>
              <a:t>identity before providing access);</a:t>
            </a:r>
          </a:p>
          <a:p>
            <a:pPr>
              <a:buFontTx/>
              <a:buChar char="•"/>
            </a:pPr>
            <a:r>
              <a:rPr lang="en-US" b="0" dirty="0" smtClean="0"/>
              <a:t>Coaching potential victims regarding personal safety approaches (e.g., monitoring and being aware of their environment, varying</a:t>
            </a:r>
          </a:p>
          <a:p>
            <a:r>
              <a:rPr lang="en-US" b="0" dirty="0" smtClean="0"/>
              <a:t>their routes of travel, traveling with friends/colleagues, etc.).</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ChangeArrowheads="1" noTextEdit="1"/>
          </p:cNvSpPr>
          <p:nvPr>
            <p:ph type="sldImg"/>
          </p:nvPr>
        </p:nvSpPr>
        <p:spPr>
          <a:xfrm>
            <a:off x="1693863" y="803275"/>
            <a:ext cx="3476625" cy="2608263"/>
          </a:xfrm>
          <a:ln/>
        </p:spPr>
      </p:sp>
      <p:sp>
        <p:nvSpPr>
          <p:cNvPr id="259074" name="Rectangle 3"/>
          <p:cNvSpPr>
            <a:spLocks noGrp="1" noChangeArrowheads="1"/>
          </p:cNvSpPr>
          <p:nvPr>
            <p:ph type="body" idx="1"/>
          </p:nvPr>
        </p:nvSpPr>
        <p:spPr>
          <a:xfrm>
            <a:off x="729258" y="3701144"/>
            <a:ext cx="5485805" cy="4115405"/>
          </a:xfrm>
          <a:noFill/>
          <a:ln/>
        </p:spPr>
        <p:txBody>
          <a:bodyPr lIns="89715" tIns="44856" rIns="89715" bIns="44856"/>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pPr eaLnBrk="1" hangingPunct="1"/>
            <a:r>
              <a:rPr lang="en-US" dirty="0" smtClean="0">
                <a:latin typeface="Arial" pitchFamily="34" charset="0"/>
              </a:rPr>
              <a:t>When considering case management from</a:t>
            </a:r>
            <a:r>
              <a:rPr lang="en-US" baseline="0" dirty="0" smtClean="0">
                <a:latin typeface="Arial" pitchFamily="34" charset="0"/>
              </a:rPr>
              <a:t> the four factors in the STEP model just mentioned (Subject, Target, Environment, Precipitating Events), we also consider strategies for managing, preventing, or buffering against precipitating events or potential trigger events.  These events include anything that would be – or could be perceived as – another loss, loss of status, or humiliation for the person of concern, or anything that could lead to increased stress or overwhelm the person’s ability to cope.</a:t>
            </a:r>
            <a:endParaRPr lang="en-US" b="0" u="sng"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ChangeArrowheads="1" noTextEdit="1"/>
          </p:cNvSpPr>
          <p:nvPr>
            <p:ph type="sldImg"/>
          </p:nvPr>
        </p:nvSpPr>
        <p:spPr>
          <a:xfrm>
            <a:off x="1693863" y="803275"/>
            <a:ext cx="3476625" cy="2608263"/>
          </a:xfrm>
          <a:ln/>
        </p:spPr>
      </p:sp>
      <p:sp>
        <p:nvSpPr>
          <p:cNvPr id="259074" name="Rectangle 3"/>
          <p:cNvSpPr>
            <a:spLocks noGrp="1" noChangeArrowheads="1"/>
          </p:cNvSpPr>
          <p:nvPr>
            <p:ph type="body" idx="1"/>
          </p:nvPr>
        </p:nvSpPr>
        <p:spPr>
          <a:xfrm>
            <a:off x="729258" y="3701144"/>
            <a:ext cx="5485805" cy="4115405"/>
          </a:xfrm>
          <a:noFill/>
          <a:ln/>
        </p:spPr>
        <p:txBody>
          <a:bodyPr lIns="89715" tIns="44856" rIns="89715" bIns="44856"/>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r>
              <a:rPr lang="en-US" b="0" dirty="0" smtClean="0"/>
              <a:t>We also take note of times of increased risk during what are known</a:t>
            </a:r>
            <a:r>
              <a:rPr lang="en-US" b="0" baseline="0" dirty="0" smtClean="0"/>
              <a:t> as “dramatic moments,” which can include those important or meaningful dates listed here.</a:t>
            </a:r>
            <a:endParaRPr lang="en-US" b="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46175" y="685800"/>
            <a:ext cx="4567238" cy="3425825"/>
          </a:xfrm>
          <a:ln w="12700" cap="flat">
            <a:solidFill>
              <a:schemeClr val="tx1"/>
            </a:solidFill>
          </a:ln>
        </p:spPr>
      </p:sp>
      <p:sp>
        <p:nvSpPr>
          <p:cNvPr id="186371" name="Rectangle 3"/>
          <p:cNvSpPr>
            <a:spLocks noGrp="1" noChangeArrowheads="1"/>
          </p:cNvSpPr>
          <p:nvPr>
            <p:ph type="body" idx="1"/>
          </p:nvPr>
        </p:nvSpPr>
        <p:spPr>
          <a:xfrm>
            <a:off x="915988" y="4343400"/>
            <a:ext cx="5026025" cy="4116388"/>
          </a:xfrm>
          <a:noFill/>
          <a:ln/>
        </p:spPr>
        <p:txBody>
          <a:bodyPr lIns="90319" tIns="45159" rIns="90319" bIns="45159"/>
          <a:lstStyle/>
          <a:p>
            <a:pPr eaLnBrk="1" hangingPunct="1"/>
            <a:r>
              <a:rPr lang="en-US" u="sng" dirty="0" smtClean="0"/>
              <a:t>Instructor Notes:</a:t>
            </a:r>
          </a:p>
          <a:p>
            <a:pPr eaLnBrk="1" hangingPunct="1"/>
            <a:r>
              <a:rPr lang="en-US" baseline="0" dirty="0" smtClean="0"/>
              <a:t>The learning objectives for the course are what participants will better understand and/or do after having taken the course.  A major goal in this session is to give participants a chance to discuss updates in the field of campus threat assessment and to </a:t>
            </a:r>
            <a:r>
              <a:rPr lang="en-US" u="none" baseline="0" dirty="0" smtClean="0"/>
              <a:t>practice </a:t>
            </a:r>
            <a:r>
              <a:rPr lang="en-US" baseline="0" dirty="0" smtClean="0"/>
              <a:t>their skills in threat assessment and case management.</a:t>
            </a:r>
          </a:p>
          <a:p>
            <a:pPr eaLnBrk="1" hangingPunct="1"/>
            <a:endParaRPr lang="en-US" baseline="0" dirty="0" smtClean="0"/>
          </a:p>
          <a:p>
            <a:pPr eaLnBrk="1" hangingPunct="1"/>
            <a:r>
              <a:rPr lang="en-US" baseline="0" dirty="0" smtClean="0"/>
              <a:t>Participants will also gain a better understanding of recent legal issues– including the new national standard for colleges and universities and the standard of care for campus threat assessment teams or processes, which are shaping expectations for how teams handle threats and other disturbing behavior – and which can also be used to help get “buy in” from upper level administrators and prompt people to action when needed.</a:t>
            </a:r>
          </a:p>
          <a:p>
            <a:pPr eaLnBrk="1" hangingPunct="1"/>
            <a:endParaRPr lang="en-US" baseline="0" dirty="0" smtClean="0"/>
          </a:p>
          <a:p>
            <a:pPr eaLnBrk="1" hangingPunct="1"/>
            <a:r>
              <a:rPr lang="en-US" baseline="0" dirty="0" smtClean="0"/>
              <a:t>And, participants will gain a greater understanding of factors that can negatively impact team dynamics and how to remedy them.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endParaRPr lang="en-US" sz="1200" dirty="0"/>
          </a:p>
        </p:txBody>
      </p:sp>
      <p:sp>
        <p:nvSpPr>
          <p:cNvPr id="261122" name="Rectangle 2"/>
          <p:cNvSpPr>
            <a:spLocks noGrp="1" noRot="1" noChangeAspect="1" noChangeArrowheads="1" noTextEdit="1"/>
          </p:cNvSpPr>
          <p:nvPr>
            <p:ph type="sldImg"/>
          </p:nvPr>
        </p:nvSpPr>
        <p:spPr>
          <a:xfrm>
            <a:off x="1685925" y="782638"/>
            <a:ext cx="3505200" cy="2628900"/>
          </a:xfrm>
          <a:ln/>
        </p:spPr>
      </p:sp>
      <p:sp>
        <p:nvSpPr>
          <p:cNvPr id="261123" name="Rectangle 3"/>
          <p:cNvSpPr>
            <a:spLocks noGrp="1" noChangeArrowheads="1"/>
          </p:cNvSpPr>
          <p:nvPr>
            <p:ph type="body" idx="1"/>
          </p:nvPr>
        </p:nvSpPr>
        <p:spPr>
          <a:xfrm>
            <a:off x="857250" y="3701143"/>
            <a:ext cx="5072063" cy="4934857"/>
          </a:xfrm>
          <a:noFill/>
          <a:ln/>
        </p:spPr>
        <p:txBody>
          <a:bodyPr/>
          <a:lstStyle/>
          <a:p>
            <a:pPr eaLnBrk="1" hangingPunct="1"/>
            <a:r>
              <a:rPr lang="en-US" u="sng" dirty="0" smtClean="0"/>
              <a:t>Instructor Notes</a:t>
            </a:r>
            <a:r>
              <a:rPr lang="en-US" dirty="0" smtClean="0"/>
              <a:t>: </a:t>
            </a:r>
          </a:p>
          <a:p>
            <a:pPr eaLnBrk="1" hangingPunct="1"/>
            <a:r>
              <a:rPr lang="en-US" b="0" dirty="0" smtClean="0"/>
              <a:t>Point out the Monitor the Plan box and the Refer &amp; Follow-up box – AND note the feedback loop back up to the Concerns? box.  Note that an important part of monitoring the plan and following-up is to provide new information back into the threat assessment process.  If the plan isn’t working, or has created some unintended consequences, the team will want to revisit the assessment and case management aspects of the process.  On the other hand, if the monitoring shows that the threat has been successfully reduced (and stayed that way for an acceptable period of time) the team can move to close and document the case.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Rot="1" noChangeAspect="1" noChangeArrowheads="1" noTextEdit="1"/>
          </p:cNvSpPr>
          <p:nvPr>
            <p:ph type="sldImg"/>
          </p:nvPr>
        </p:nvSpPr>
        <p:spPr>
          <a:xfrm>
            <a:off x="1687513" y="823913"/>
            <a:ext cx="3448050" cy="2587625"/>
          </a:xfrm>
          <a:ln/>
        </p:spPr>
      </p:sp>
      <p:sp>
        <p:nvSpPr>
          <p:cNvPr id="263170" name="Rectangle 3"/>
          <p:cNvSpPr>
            <a:spLocks noGrp="1" noChangeArrowheads="1"/>
          </p:cNvSpPr>
          <p:nvPr>
            <p:ph type="body" idx="1"/>
          </p:nvPr>
        </p:nvSpPr>
        <p:spPr>
          <a:xfrm>
            <a:off x="857250" y="3701144"/>
            <a:ext cx="5072063" cy="4248452"/>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a:t>
            </a:r>
            <a:r>
              <a:rPr lang="en-US" b="0" u="sng" baseline="0" dirty="0" smtClean="0"/>
              <a:t> Notes:</a:t>
            </a:r>
            <a:endParaRPr lang="en-US" b="0" u="sng" dirty="0" smtClean="0"/>
          </a:p>
          <a:p>
            <a:r>
              <a:rPr lang="en-US" b="0" dirty="0" smtClean="0"/>
              <a:t>Once a team develops</a:t>
            </a:r>
            <a:r>
              <a:rPr lang="en-US" b="0" baseline="0" dirty="0" smtClean="0"/>
              <a:t> a case management plan, it is critical to make sure that plan in implemented – and monitored to make sure it is having the intended effect.  If changes need to be made to the plan, the team should modify the plan and implement accordingly.</a:t>
            </a:r>
            <a:endParaRPr lang="en-US" b="0" dirty="0" smtClean="0"/>
          </a:p>
          <a:p>
            <a:endParaRPr lang="en-US" b="0" dirty="0" smtClean="0"/>
          </a:p>
          <a:p>
            <a:r>
              <a:rPr lang="en-US" b="0" dirty="0" smtClean="0"/>
              <a:t>Threat management cases generally remain open until the person in question is no longer reasonably assessed to pose a threat. This may be well beyond when criminal cases are closed or mental health services are completed. The Team should continue to monitor the plan, and modify it as needed, for as long as the individual might still pose a threat. A person can continue to pose a threat even after he/she ceases to be a member of the campus community. Take, for example, a case in which a threatening student graduates and then moves off-campus. It is still very easy for this person to come back to campus and cause harm. Therefore, the team should continue to monitor the situation through its relationship with local law enforcement agencies and mental health agencies, as well as in direct cooperation with the person where possible.</a:t>
            </a:r>
          </a:p>
          <a:p>
            <a:endParaRPr lang="en-US" b="0" dirty="0" smtClean="0"/>
          </a:p>
          <a:p>
            <a:r>
              <a:rPr lang="en-US" b="0" dirty="0" smtClean="0"/>
              <a:t>In many ways, threat cases are never truly closed. For a long period of time, it may be necessary for the team to make further referrals for the individual and/or take other follow-up steps as needed. The team should be particularly aware of important and meaningful dates or events that may trigger a person to become a threat, such as anniversaries, failing a course, termination of benefits, the ending of relationship, or the occurrence of mass attacks elsewhere. It is important for the team to understand that a person does not simply become a threat and then cease to be a threat. A person’s risk level fluctuates over the course of his/her life, since life itself is a dynamic and ever-changing process. This is why it is so vitally important for the team to form strong relationships with other departments and institutions, both on- and off-campus, that can keep the team informed and updated. Maintaining an open line of communication and brainstorming with others is what enables the team to effectively manage a person over the course of time. Finally, as a case is coming to an end, it may be helpful for the Team to request feedback from the individual in question. By giving the person an opportunity to discuss the threat assessment and management process from his/her perspective, the Team can identify those aspects of the process that are working well and those that may need improvement.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Instructor</a:t>
            </a:r>
            <a:r>
              <a:rPr lang="en-US" u="sng" baseline="0" dirty="0" smtClean="0"/>
              <a:t> Notes:</a:t>
            </a:r>
          </a:p>
          <a:p>
            <a:r>
              <a:rPr lang="en-US" u="none" baseline="0" dirty="0" smtClean="0"/>
              <a:t>Using the Fact Pattern from Tabletop Exercise 3 on the Resource CD (from tabletop exercise 3 in the Basic threat assessment course), have participants work in small groups to assess the threat (if there is time – otherwise you can tell them the team has assessed the person as posing a threat, and classified the case as Priority Level 2) and develop and implement a case management plan.  Have participants use the Case Management Planning tabletop worksheet at the back of the participant manual to document the various components of their plan, as well as indicate which individuals will be responsible for implementing which pieces of the plan.  Then have the groups present their plans to the entire audience.</a:t>
            </a:r>
            <a:endParaRPr lang="en-US" u="none"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u="sng" dirty="0" smtClean="0">
                <a:latin typeface="Arial" pitchFamily="34" charset="0"/>
              </a:rPr>
              <a:t>Instructor Notes</a:t>
            </a:r>
          </a:p>
          <a:p>
            <a:pPr eaLnBrk="1" hangingPunct="1"/>
            <a:r>
              <a:rPr lang="en-US" i="1" u="none" dirty="0" smtClean="0">
                <a:latin typeface="Arial" pitchFamily="34" charset="0"/>
              </a:rPr>
              <a:t>Start</a:t>
            </a:r>
            <a:r>
              <a:rPr lang="en-US" i="1" u="none" baseline="0" dirty="0" smtClean="0">
                <a:latin typeface="Arial" pitchFamily="34" charset="0"/>
              </a:rPr>
              <a:t> off this section by</a:t>
            </a:r>
            <a:r>
              <a:rPr lang="en-US" i="1" u="none" dirty="0" smtClean="0">
                <a:latin typeface="Arial" pitchFamily="34" charset="0"/>
              </a:rPr>
              <a:t> emphasizing</a:t>
            </a:r>
            <a:r>
              <a:rPr lang="en-US" i="1" u="none" baseline="0" dirty="0" smtClean="0">
                <a:latin typeface="Arial" pitchFamily="34" charset="0"/>
              </a:rPr>
              <a:t> that you are not an attorney and tell participants they should talk with their institution’s general counsel about these and other legal issues that may affect the threat assessment team.</a:t>
            </a:r>
            <a:endParaRPr lang="en-US" i="1" u="none" dirty="0" smtClean="0">
              <a:latin typeface="Arial" pitchFamily="34" charset="0"/>
            </a:endParaRPr>
          </a:p>
          <a:p>
            <a:pPr eaLnBrk="1" hangingPunct="1"/>
            <a:endParaRPr lang="en-US" i="1" u="none" dirty="0" smtClean="0">
              <a:latin typeface="Arial" pitchFamily="34" charset="0"/>
            </a:endParaRPr>
          </a:p>
          <a:p>
            <a:pPr eaLnBrk="1" hangingPunct="1"/>
            <a:r>
              <a:rPr lang="en-US" i="1" u="none" dirty="0" smtClean="0">
                <a:latin typeface="Arial" pitchFamily="34" charset="0"/>
              </a:rPr>
              <a:t>In the basic threat assessment training</a:t>
            </a:r>
            <a:r>
              <a:rPr lang="en-US" i="1" u="none" baseline="0" dirty="0" smtClean="0">
                <a:latin typeface="Arial" pitchFamily="34" charset="0"/>
              </a:rPr>
              <a:t> course, we covered the general areas of law that typically impact the work of threat assessment teams.  These included understanding FERPA – and its exceptions, ADA and state disability laws, and HIPAA and similar state laws governing the confidentiality of medical and mental health records.  What we will cover here is a brief update on legal development in the Commonwealth of Virginia that affect campus threat assessment teams, as well as other recent legal developments that may affect some case work conducted by threat assessment teams.  </a:t>
            </a:r>
            <a:r>
              <a:rPr lang="en-US" b="1" i="1" u="none" baseline="0" dirty="0" smtClean="0">
                <a:latin typeface="Arial" pitchFamily="34" charset="0"/>
              </a:rPr>
              <a:t>We strongly encourage you to work with your institution’s general counsel to keep current with ongoing developments and to double-check the information you are providing  to participants in your training sessions</a:t>
            </a:r>
            <a:r>
              <a:rPr lang="en-US" i="1" u="none" baseline="0" dirty="0" smtClean="0">
                <a:latin typeface="Arial" pitchFamily="34" charset="0"/>
              </a:rPr>
              <a:t>.  Finally, we urge you to emphasize to your participants – as we do with ours – that you are not an attorney and that teams should be sure to check with their institution’s general counsel when facing any of the issues we cover here.</a:t>
            </a:r>
            <a:endParaRPr lang="en-US" i="1" u="none"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xfrm>
            <a:off x="1144588" y="685800"/>
            <a:ext cx="4570412" cy="3429000"/>
          </a:xfrm>
          <a:ln/>
        </p:spPr>
      </p:sp>
      <p:sp>
        <p:nvSpPr>
          <p:cNvPr id="328707" name="Rectangle 3"/>
          <p:cNvSpPr>
            <a:spLocks noGrp="1" noChangeArrowheads="1"/>
          </p:cNvSpPr>
          <p:nvPr>
            <p:ph type="body" idx="1"/>
          </p:nvPr>
        </p:nvSpPr>
        <p:spPr>
          <a:noFill/>
          <a:ln/>
        </p:spPr>
        <p:txBody>
          <a:bodyPr/>
          <a:lstStyle/>
          <a:p>
            <a:r>
              <a:rPr lang="en-US" u="sng" dirty="0"/>
              <a:t>Instructor Notes:</a:t>
            </a:r>
            <a:r>
              <a:rPr lang="en-US" dirty="0"/>
              <a:t>	</a:t>
            </a:r>
          </a:p>
          <a:p>
            <a:pPr eaLnBrk="1" hangingPunct="1"/>
            <a:r>
              <a:rPr lang="en-US" dirty="0" smtClean="0">
                <a:latin typeface="Arial" pitchFamily="34" charset="0"/>
              </a:rPr>
              <a:t>The recent</a:t>
            </a:r>
            <a:r>
              <a:rPr lang="en-US" baseline="0" dirty="0" smtClean="0">
                <a:latin typeface="Arial" pitchFamily="34" charset="0"/>
              </a:rPr>
              <a:t> legal developments that may impact a threat assessment team’s case investigation and case management work are:</a:t>
            </a:r>
          </a:p>
          <a:p>
            <a:pPr eaLnBrk="1" hangingPunct="1"/>
            <a:endParaRPr lang="en-US" baseline="0" dirty="0" smtClean="0">
              <a:latin typeface="Arial" pitchFamily="34" charset="0"/>
            </a:endParaRPr>
          </a:p>
          <a:p>
            <a:pPr marL="228600" indent="-228600" eaLnBrk="1" hangingPunct="1">
              <a:buAutoNum type="arabicPeriod"/>
            </a:pPr>
            <a:r>
              <a:rPr lang="en-US" baseline="0" dirty="0" smtClean="0">
                <a:latin typeface="Arial" pitchFamily="34" charset="0"/>
              </a:rPr>
              <a:t>Virginia law updates</a:t>
            </a:r>
          </a:p>
          <a:p>
            <a:pPr marL="228600" indent="-228600" eaLnBrk="1" hangingPunct="1">
              <a:buAutoNum type="arabicPeriod"/>
            </a:pPr>
            <a:r>
              <a:rPr lang="en-US" baseline="0" dirty="0" smtClean="0">
                <a:latin typeface="Arial" pitchFamily="34" charset="0"/>
              </a:rPr>
              <a:t>The new national standards</a:t>
            </a:r>
          </a:p>
          <a:p>
            <a:pPr marL="228600" indent="-228600" eaLnBrk="1" hangingPunct="1">
              <a:buAutoNum type="arabicPeriod"/>
            </a:pPr>
            <a:r>
              <a:rPr lang="en-US" baseline="0" dirty="0" smtClean="0">
                <a:latin typeface="Arial" pitchFamily="34" charset="0"/>
              </a:rPr>
              <a:t>A change to ADA Title II, removing one aspect of the direct threat provision, and </a:t>
            </a:r>
          </a:p>
          <a:p>
            <a:pPr marL="228600" indent="-228600" eaLnBrk="1" hangingPunct="1">
              <a:buAutoNum type="arabicPeriod"/>
            </a:pPr>
            <a:r>
              <a:rPr lang="en-US" baseline="0" dirty="0" smtClean="0">
                <a:latin typeface="Arial" pitchFamily="34" charset="0"/>
              </a:rPr>
              <a:t>The new Title IX enforcement guidance from the US Department of Education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u="sng" dirty="0" smtClean="0"/>
              <a:t>Instructor</a:t>
            </a:r>
            <a:r>
              <a:rPr lang="en-US" i="0" u="sng" baseline="0" dirty="0" smtClean="0"/>
              <a:t> Notes:</a:t>
            </a:r>
          </a:p>
          <a:p>
            <a:r>
              <a:rPr lang="en-US" i="0" u="none" baseline="0" dirty="0" smtClean="0"/>
              <a:t>There are several areas of Virginia law with which threat assessment teams should be familiar.  The first is the section of the Virginia Code that give authority to establish and operate campus threat assessment teams.</a:t>
            </a:r>
            <a:endParaRPr lang="en-US" i="0" u="none"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u="sng" dirty="0" smtClean="0"/>
              <a:t>Instructor</a:t>
            </a:r>
            <a:r>
              <a:rPr lang="en-US" i="0" u="sng" baseline="0" dirty="0" smtClean="0"/>
              <a:t> Notes:</a:t>
            </a:r>
          </a:p>
          <a:p>
            <a:r>
              <a:rPr lang="en-US" dirty="0" smtClean="0"/>
              <a:t>The next relevant Virginia</a:t>
            </a:r>
            <a:r>
              <a:rPr lang="en-US" baseline="0" dirty="0" smtClean="0"/>
              <a:t> law has to do with the section of the Virginia Code that allows the team to access criminal history record information and health records for the purpose of threat assessment and case management.</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u="sng" dirty="0" smtClean="0"/>
              <a:t>Instructor</a:t>
            </a:r>
            <a:r>
              <a:rPr lang="en-US" i="0" u="sng" baseline="0" dirty="0" smtClean="0"/>
              <a:t> Notes:</a:t>
            </a:r>
          </a:p>
          <a:p>
            <a:r>
              <a:rPr lang="en-US" dirty="0" smtClean="0"/>
              <a:t>This is the section</a:t>
            </a:r>
            <a:r>
              <a:rPr lang="en-US" baseline="0" dirty="0" smtClean="0"/>
              <a:t> of code specific to dissemination of criminal history records information.</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u="sng" dirty="0" smtClean="0"/>
              <a:t>Instructor</a:t>
            </a:r>
            <a:r>
              <a:rPr lang="en-US" i="0" u="sng" baseline="0" dirty="0" smtClean="0"/>
              <a:t> Notes:</a:t>
            </a:r>
          </a:p>
          <a:p>
            <a:r>
              <a:rPr lang="en-US" dirty="0" smtClean="0"/>
              <a:t>This section of</a:t>
            </a:r>
            <a:r>
              <a:rPr lang="en-US" baseline="0" dirty="0" smtClean="0"/>
              <a:t> the Code addresses specifically the dissemination of juvenile records information.</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u="sng" dirty="0" smtClean="0"/>
              <a:t>Instructor</a:t>
            </a:r>
            <a:r>
              <a:rPr lang="en-US" i="0" u="sng" baseline="0" dirty="0" smtClean="0"/>
              <a:t> Notes:</a:t>
            </a:r>
          </a:p>
          <a:p>
            <a:r>
              <a:rPr lang="en-US" dirty="0" smtClean="0"/>
              <a:t>This is the section of</a:t>
            </a:r>
            <a:r>
              <a:rPr lang="en-US" baseline="0" dirty="0" smtClean="0"/>
              <a:t> the Virginia Code that allows health care entities to share information from health records with a threat assessment team when the records have to do with a student at that Virginia college or university (public institutions).</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u="sng" kern="1200" dirty="0" smtClean="0">
                <a:solidFill>
                  <a:schemeClr val="tx1"/>
                </a:solidFill>
                <a:latin typeface="Arial" charset="0"/>
                <a:ea typeface="+mn-ea"/>
                <a:cs typeface="+mn-cs"/>
              </a:rPr>
              <a:t>Instructor Notes:</a:t>
            </a:r>
          </a:p>
          <a:p>
            <a:pPr eaLnBrk="1" hangingPunct="1"/>
            <a:r>
              <a:rPr lang="en-US" sz="1200" kern="1200" dirty="0" smtClean="0">
                <a:solidFill>
                  <a:schemeClr val="tx1"/>
                </a:solidFill>
                <a:latin typeface="Arial" charset="0"/>
                <a:ea typeface="+mn-ea"/>
                <a:cs typeface="+mn-cs"/>
              </a:rPr>
              <a:t>We</a:t>
            </a:r>
            <a:r>
              <a:rPr lang="en-US" sz="1200" kern="1200" baseline="0" dirty="0" smtClean="0">
                <a:solidFill>
                  <a:schemeClr val="tx1"/>
                </a:solidFill>
                <a:latin typeface="Arial" charset="0"/>
                <a:ea typeface="+mn-ea"/>
                <a:cs typeface="+mn-cs"/>
              </a:rPr>
              <a:t> begin the training with an overview of current best practices in campus threat assessment and management and a review of campus threat assessment procedures.</a:t>
            </a:r>
            <a:endParaRPr lang="en-US"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u="sng" baseline="0" dirty="0" smtClean="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t>For this</a:t>
            </a:r>
            <a:r>
              <a:rPr lang="en-US" i="1" baseline="0" dirty="0" smtClean="0"/>
              <a:t> section, instructors should be familiar with details of the threat assessment and management process described in Section 4 of </a:t>
            </a:r>
            <a:r>
              <a:rPr lang="en-US" i="1" u="sng" baseline="0" dirty="0" smtClean="0"/>
              <a:t>The Handbook for Campus Threat Assessment &amp; Management Teams</a:t>
            </a:r>
            <a:r>
              <a:rPr lang="en-US" i="1" u="none" baseline="0" dirty="0" smtClean="0"/>
              <a:t> (Deisinger et al., 2008).  They should also read the article by Nolan, Randazzo &amp; Deisinger (2011) in the URMIA Journal, available on the Resource CD.</a:t>
            </a:r>
            <a:endParaRPr lang="en-US" i="1"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u="sng" baseline="0" dirty="0" smtClean="0">
              <a:latin typeface="Arial" pitchFamily="34" charset="0"/>
            </a:endParaRPr>
          </a:p>
        </p:txBody>
      </p:sp>
      <p:sp>
        <p:nvSpPr>
          <p:cNvPr id="4" name="Slide Number Placeholder 3"/>
          <p:cNvSpPr>
            <a:spLocks noGrp="1"/>
          </p:cNvSpPr>
          <p:nvPr>
            <p:ph type="sldNum" sz="quarter" idx="10"/>
          </p:nvPr>
        </p:nvSpPr>
        <p:spPr/>
        <p:txBody>
          <a:bodyPr/>
          <a:lstStyle/>
          <a:p>
            <a:fld id="{6CED82E4-BEF7-46B2-9411-A83576DA389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u="sng" dirty="0" smtClean="0"/>
              <a:t>Instructor</a:t>
            </a:r>
            <a:r>
              <a:rPr lang="en-US" i="0" u="sng" baseline="0" dirty="0" smtClean="0"/>
              <a:t> Notes:</a:t>
            </a:r>
          </a:p>
          <a:p>
            <a:r>
              <a:rPr lang="en-US" dirty="0" smtClean="0"/>
              <a:t>The Virginia Code also now</a:t>
            </a:r>
            <a:r>
              <a:rPr lang="en-US" baseline="0" dirty="0" smtClean="0"/>
              <a:t> allows threat assessment team records to be excluded from Freedom of Information Act (FOIA) requests.</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u="sng" dirty="0" smtClean="0"/>
              <a:t>Instructor</a:t>
            </a:r>
            <a:r>
              <a:rPr lang="en-US" i="0" u="sng" baseline="0" dirty="0" smtClean="0"/>
              <a:t> Notes:</a:t>
            </a:r>
          </a:p>
          <a:p>
            <a:r>
              <a:rPr lang="en-US" dirty="0" smtClean="0"/>
              <a:t>And here is additional</a:t>
            </a:r>
            <a:r>
              <a:rPr lang="en-US" baseline="0" dirty="0" smtClean="0"/>
              <a:t> information from the VA Code regarding that exclusion.</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r>
              <a:rPr lang="en-US" u="sng" dirty="0"/>
              <a:t>Instructor Notes:</a:t>
            </a:r>
            <a:r>
              <a:rPr lang="en-US" dirty="0"/>
              <a:t>	</a:t>
            </a:r>
          </a:p>
          <a:p>
            <a:r>
              <a:rPr lang="en-US" i="1" dirty="0" smtClean="0">
                <a:latin typeface="Arial" pitchFamily="34" charset="0"/>
              </a:rPr>
              <a:t>For this</a:t>
            </a:r>
            <a:r>
              <a:rPr lang="en-US" i="1" baseline="0" dirty="0" smtClean="0">
                <a:latin typeface="Arial" pitchFamily="34" charset="0"/>
              </a:rPr>
              <a:t> slide, </a:t>
            </a:r>
            <a:r>
              <a:rPr lang="en-US" i="1" dirty="0" smtClean="0">
                <a:latin typeface="Arial" pitchFamily="34" charset="0"/>
              </a:rPr>
              <a:t>we recommend instructors read the Nolan, Randazzo, &amp; Deisinger article</a:t>
            </a:r>
            <a:r>
              <a:rPr lang="en-US" i="1" baseline="0" dirty="0" smtClean="0">
                <a:latin typeface="Arial" pitchFamily="34" charset="0"/>
              </a:rPr>
              <a:t> in the 2011 URMIA Journal on the Resource CD:</a:t>
            </a:r>
            <a:endParaRPr lang="en-US" i="1" dirty="0" smtClean="0">
              <a:latin typeface="Arial" pitchFamily="34" charset="0"/>
            </a:endParaRPr>
          </a:p>
          <a:p>
            <a:endParaRPr lang="en-US" dirty="0" smtClean="0">
              <a:latin typeface="Arial" pitchFamily="34" charset="0"/>
            </a:endParaRPr>
          </a:p>
          <a:p>
            <a:r>
              <a:rPr lang="en-US" dirty="0" smtClean="0">
                <a:latin typeface="Arial" pitchFamily="34" charset="0"/>
              </a:rPr>
              <a:t>There are two new national</a:t>
            </a:r>
            <a:r>
              <a:rPr lang="en-US" baseline="0" dirty="0" smtClean="0">
                <a:latin typeface="Arial" pitchFamily="34" charset="0"/>
              </a:rPr>
              <a:t> standards that articulate expectations with respect to violence prevention at colleges and universities, and at workplaces.  Both standards are voluntary standard, however their approval by the American National Standards Institute (ANSI)  makes it likely that they could be referenced as the standard of care in future civil litigation against colleges and universities in the wake of violence incidents.  National standards – particularly those approved by ANSI – are one way that a standard of care can be established in litigation contexts.</a:t>
            </a:r>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xfrm>
            <a:off x="1144588" y="685800"/>
            <a:ext cx="4570412" cy="3429000"/>
          </a:xfrm>
          <a:ln/>
        </p:spPr>
      </p:sp>
      <p:sp>
        <p:nvSpPr>
          <p:cNvPr id="328707" name="Rectangle 3"/>
          <p:cNvSpPr>
            <a:spLocks noGrp="1" noChangeArrowheads="1"/>
          </p:cNvSpPr>
          <p:nvPr>
            <p:ph type="body" idx="1"/>
          </p:nvPr>
        </p:nvSpPr>
        <p:spPr>
          <a:noFill/>
          <a:ln/>
        </p:spPr>
        <p:txBody>
          <a:bodyPr/>
          <a:lstStyle/>
          <a:p>
            <a:r>
              <a:rPr lang="en-US" u="sng" dirty="0"/>
              <a:t>Instructor Notes:</a:t>
            </a:r>
            <a:r>
              <a:rPr lang="en-US" dirty="0"/>
              <a:t>	</a:t>
            </a:r>
          </a:p>
          <a:p>
            <a:r>
              <a:rPr lang="en-US" sz="1200" kern="1200" dirty="0" smtClean="0">
                <a:solidFill>
                  <a:schemeClr val="tx1"/>
                </a:solidFill>
                <a:latin typeface="+mn-lt"/>
                <a:ea typeface="+mn-ea"/>
                <a:cs typeface="+mn-cs"/>
              </a:rPr>
              <a:t>The change to ADA Title II has been the interpretation</a:t>
            </a:r>
            <a:r>
              <a:rPr lang="en-US" sz="1200" kern="1200" baseline="0" dirty="0" smtClean="0">
                <a:solidFill>
                  <a:schemeClr val="tx1"/>
                </a:solidFill>
                <a:latin typeface="+mn-lt"/>
                <a:ea typeface="+mn-ea"/>
                <a:cs typeface="+mn-cs"/>
              </a:rPr>
              <a:t> of the Direct Threat standard, which can be used for separating someone with a disability from an institution instead of having to make accommodations. The Direct Threat standard allows for separation of a person with a disability if that person poses a direct threat to others.  It used to be interpreted as including direct threat to self under that standard but is no longer interpreted that way.</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Regarding the elimination of the “direct threat to self” standard: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statute never said “threat to self”; the “threat to self” language was always a (helpful) regulatory gloss.  Our</a:t>
            </a:r>
            <a:r>
              <a:rPr lang="en-US" sz="1200" kern="1200" baseline="0" dirty="0" smtClean="0">
                <a:solidFill>
                  <a:schemeClr val="tx1"/>
                </a:solidFill>
                <a:latin typeface="+mn-lt"/>
                <a:ea typeface="+mn-ea"/>
                <a:cs typeface="+mn-cs"/>
              </a:rPr>
              <a:t> legal advisors</a:t>
            </a:r>
            <a:r>
              <a:rPr lang="en-US" sz="1200" kern="1200" dirty="0" smtClean="0">
                <a:solidFill>
                  <a:schemeClr val="tx1"/>
                </a:solidFill>
                <a:latin typeface="+mn-lt"/>
                <a:ea typeface="+mn-ea"/>
                <a:cs typeface="+mn-cs"/>
              </a:rPr>
              <a:t> think the elimination of that language will require that institutions rely more heavily on the concept that an individual is not “otherwise qualified” to participate in the academic and/or residential programs of the institution if he or she is  suicidal, so anorexic that they can’t function safely, etc.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more of a stretch, but this is something that has been used in addition to, and sometimes in the alternative to, a “direct threat” determination, because the “direct threat” standard and its four factors can be difficult to meet in some cases.  To best implement this approach, colleges may need to give some thought to what it means to be a student at the college, in terms of essential requirements.  When it comes to social/community functioning issues most likely to be relevant to suicidal behaviors, it is going to be more difficult for non-residential campuses to say that their programs require an absence of suicidal behaviors. I have heard an OCR administrator comment that colleges can have general requirements that students not be unduly disruptive (as a suicide attempt on campus would be), and so long as standards are applied equally to students with and without disabilities, it is possible to take action to separate even ADA-covered students.  In sum, our</a:t>
            </a:r>
            <a:r>
              <a:rPr lang="en-US" sz="1200" kern="1200" baseline="0" dirty="0" smtClean="0">
                <a:solidFill>
                  <a:schemeClr val="tx1"/>
                </a:solidFill>
                <a:latin typeface="+mn-lt"/>
                <a:ea typeface="+mn-ea"/>
                <a:cs typeface="+mn-cs"/>
              </a:rPr>
              <a:t> legal advisors</a:t>
            </a:r>
            <a:r>
              <a:rPr lang="en-US" sz="1200" kern="1200" dirty="0" smtClean="0">
                <a:solidFill>
                  <a:schemeClr val="tx1"/>
                </a:solidFill>
                <a:latin typeface="+mn-lt"/>
                <a:ea typeface="+mn-ea"/>
                <a:cs typeface="+mn-cs"/>
              </a:rPr>
              <a:t> think that institutions will need to focus on what it means to be a fully functioning member of the academic and (if applicable) residential communities, and where they are not functioning fully because of suicidal behaviors, colleges will have to make calculated decisions about the risks and benefits of separating students or conditioning continued enrollment on treatment, even absent the “direct threat to self” standard.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xfrm>
            <a:off x="1144588" y="685800"/>
            <a:ext cx="4570412" cy="3429000"/>
          </a:xfrm>
          <a:ln/>
        </p:spPr>
      </p:sp>
      <p:sp>
        <p:nvSpPr>
          <p:cNvPr id="328707" name="Rectangle 3"/>
          <p:cNvSpPr>
            <a:spLocks noGrp="1" noChangeArrowheads="1"/>
          </p:cNvSpPr>
          <p:nvPr>
            <p:ph type="body" idx="1"/>
          </p:nvPr>
        </p:nvSpPr>
        <p:spPr>
          <a:noFill/>
          <a:ln/>
        </p:spPr>
        <p:txBody>
          <a:bodyPr/>
          <a:lstStyle/>
          <a:p>
            <a:r>
              <a:rPr lang="en-US" u="sng" dirty="0"/>
              <a:t>Instructor Notes:</a:t>
            </a:r>
            <a:r>
              <a:rPr lang="en-US" dirty="0"/>
              <a:t>	</a:t>
            </a:r>
          </a:p>
          <a:p>
            <a:pPr eaLnBrk="1" hangingPunct="1"/>
            <a:r>
              <a:rPr lang="en-US" dirty="0" smtClean="0">
                <a:latin typeface="Arial" pitchFamily="34" charset="0"/>
              </a:rPr>
              <a:t>In April 2011 the US Department</a:t>
            </a:r>
            <a:r>
              <a:rPr lang="en-US" baseline="0" dirty="0" smtClean="0">
                <a:latin typeface="Arial" pitchFamily="34" charset="0"/>
              </a:rPr>
              <a:t> of Education’s Office of Civil Rights (OCR) issued a Dear Colleague Letter that explained the responsibilities of colleges and universities (and K-12) schools for addressing campus sexual violence, sexual harassment, and discrimination.  The letter articulates compliance requirements and emphasizes an increased commitment to enforcement of Title IX prohibiting discrimination based on sex, which includes sexual assault, sexual harassment, and discrimination based on gender.  Colleges and universities that receive federal funding have Title IX coordinators who are trained in these issues and responsible for overseeing compliance on behalf of the institution, which can include overseeing sexual assault investigations, sexual harassment complaints, and other gender discrimination complaints.</a:t>
            </a:r>
          </a:p>
          <a:p>
            <a:pPr eaLnBrk="1" hangingPunct="1"/>
            <a:endParaRPr lang="en-US" baseline="0" dirty="0" smtClean="0">
              <a:latin typeface="Arial" pitchFamily="34" charset="0"/>
            </a:endParaRPr>
          </a:p>
          <a:p>
            <a:pPr eaLnBrk="1" hangingPunct="1"/>
            <a:r>
              <a:rPr lang="en-US" baseline="0" dirty="0" smtClean="0">
                <a:latin typeface="Arial" pitchFamily="34" charset="0"/>
              </a:rPr>
              <a:t>Some have questioned whether this role should be handled by a threat assessment team.  Our recommendation is that the threat assessment team should not take on the responsibilities of the Title IX coordinator – however, we do recommend that the threat assessment team establish and maintain a close relationship with the Title IX coordinator, as there may be cases handled by one that overlap with the other.  It would even be beneficial to include the Title IX coordinator in any threat assessment training the team undergoes, so that the coordinator is familiar with the responsibilities, resources, and functioning of the threat assessment team.  Such information-sharing and liaison can help avoid the creation of another silo where information is housed but not shared.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Instructor</a:t>
            </a:r>
            <a:r>
              <a:rPr lang="en-US" u="sng" baseline="0" dirty="0" smtClean="0"/>
              <a:t> Notes:</a:t>
            </a:r>
          </a:p>
          <a:p>
            <a:r>
              <a:rPr lang="en-US" i="1" u="none" baseline="0" dirty="0" smtClean="0"/>
              <a:t>Ask participants is they have any more questions on the legal updates, and remind them again to talk with their institution’s general counsel about the interpretation of these legal issues and what consideration their threat assessment team needs to give them.</a:t>
            </a:r>
          </a:p>
          <a:p>
            <a:endParaRPr lang="en-US" i="1" u="none" baseline="0" dirty="0" smtClean="0"/>
          </a:p>
          <a:p>
            <a:r>
              <a:rPr lang="en-US" i="0" u="none" baseline="0" dirty="0" smtClean="0"/>
              <a:t>Now we will move on to discuss common problems facing threat assessment teams across the U.S., as well as some possible solutions.</a:t>
            </a:r>
          </a:p>
          <a:p>
            <a:endParaRPr lang="en-US" u="sng"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Rot="1" noChangeAspect="1" noChangeArrowheads="1" noTextEdit="1"/>
          </p:cNvSpPr>
          <p:nvPr>
            <p:ph type="sldImg"/>
          </p:nvPr>
        </p:nvSpPr>
        <p:spPr>
          <a:xfrm>
            <a:off x="1687513" y="798513"/>
            <a:ext cx="3482975" cy="2613025"/>
          </a:xfrm>
          <a:ln/>
        </p:spPr>
      </p:sp>
      <p:sp>
        <p:nvSpPr>
          <p:cNvPr id="287746" name="Rectangle 3"/>
          <p:cNvSpPr>
            <a:spLocks noGrp="1" noChangeArrowheads="1"/>
          </p:cNvSpPr>
          <p:nvPr>
            <p:ph type="body" idx="1"/>
          </p:nvPr>
        </p:nvSpPr>
        <p:spPr>
          <a:xfrm>
            <a:off x="857250" y="3701144"/>
            <a:ext cx="5072063" cy="4934857"/>
          </a:xfrm>
          <a:noFill/>
          <a:ln/>
        </p:spPr>
        <p:txBody>
          <a:bodyPr/>
          <a:lstStyle/>
          <a:p>
            <a:pPr eaLnBrk="1" hangingPunct="1"/>
            <a:r>
              <a:rPr lang="en-US" b="0" u="sng" dirty="0" smtClean="0"/>
              <a:t>Instructor Notes:</a:t>
            </a:r>
          </a:p>
          <a:p>
            <a:pPr eaLnBrk="1" hangingPunct="1"/>
            <a:r>
              <a:rPr lang="en-US" b="0" i="1" u="none" dirty="0" smtClean="0"/>
              <a:t>Instructors</a:t>
            </a:r>
            <a:r>
              <a:rPr lang="en-US" b="0" i="1" u="none" baseline="0" dirty="0" smtClean="0"/>
              <a:t> can read through discussion of many of these issues in the book, </a:t>
            </a:r>
            <a:r>
              <a:rPr lang="en-US" b="0" i="1" u="sng" baseline="0" dirty="0" smtClean="0"/>
              <a:t>Implementing Behavioral Threat Assessment on Campus” A Virginia Tech Demonstration Project</a:t>
            </a:r>
            <a:r>
              <a:rPr lang="en-US" b="0" i="1" u="none" baseline="0" dirty="0" smtClean="0"/>
              <a:t>, which is available as a PDF on the instructor Resource CD. </a:t>
            </a:r>
          </a:p>
          <a:p>
            <a:pPr eaLnBrk="1" hangingPunct="1"/>
            <a:endParaRPr lang="en-US" b="0" i="1" u="none" baseline="0" dirty="0" smtClean="0"/>
          </a:p>
          <a:p>
            <a:pPr eaLnBrk="1" hangingPunct="1"/>
            <a:r>
              <a:rPr lang="en-US" b="0" i="0" u="none" baseline="0" dirty="0" smtClean="0"/>
              <a:t>Participants can access a free PDF of this book for detailed discussion about a number of problems common to campus threat assessment teams.</a:t>
            </a:r>
            <a:endParaRPr lang="en-US" b="0" i="0" u="none"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Rot="1" noChangeAspect="1" noChangeArrowheads="1" noTextEdit="1"/>
          </p:cNvSpPr>
          <p:nvPr>
            <p:ph type="sldImg"/>
          </p:nvPr>
        </p:nvSpPr>
        <p:spPr>
          <a:xfrm>
            <a:off x="1685925" y="782638"/>
            <a:ext cx="3505200" cy="2628900"/>
          </a:xfrm>
          <a:ln/>
        </p:spPr>
      </p:sp>
      <p:sp>
        <p:nvSpPr>
          <p:cNvPr id="285698" name="Rectangle 3"/>
          <p:cNvSpPr>
            <a:spLocks noGrp="1" noChangeArrowheads="1"/>
          </p:cNvSpPr>
          <p:nvPr>
            <p:ph type="body" idx="1"/>
          </p:nvPr>
        </p:nvSpPr>
        <p:spPr>
          <a:xfrm>
            <a:off x="857250" y="3701143"/>
            <a:ext cx="5072063" cy="4934857"/>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 Notes:</a:t>
            </a:r>
          </a:p>
          <a:p>
            <a:pPr eaLnBrk="1" hangingPunct="1"/>
            <a:r>
              <a:rPr lang="en-US" b="0" dirty="0" smtClean="0"/>
              <a:t>The first problem is regular turnover in students, as well as in faculty and staff.  To counter this turnover and maintain a sufficient level of awareness regarding the threat assessment team throughout campus, we recommend regular and systematized training for various campus constituencies, including multiple mechanisms to enhance awareness (e.g. live training, online training, web-based information, emails, posters, public service announcements, etc,).</a:t>
            </a:r>
          </a:p>
          <a:p>
            <a:pPr eaLnBrk="1" hangingPunct="1"/>
            <a:endParaRPr lang="en-US" b="0" dirty="0" smtClean="0"/>
          </a:p>
          <a:p>
            <a:pPr eaLnBrk="1" hangingPunct="1"/>
            <a:r>
              <a:rPr lang="en-US" b="0" dirty="0" smtClean="0"/>
              <a:t>Another common problem is ensuring that the team is receiving the information is should be receiving – in terms of reports about threats, other concerning behavior, and answers to questions they ask in specific cases.  Ways to enhance information flow include making sure campus personnel understand privacy laws and how much they are permitted to share information in threat cases; having the team interact regularly so they become familiar with each other and with communicating together; and having a clear message from the institution’s administration to say that information sharing is encouraged.</a:t>
            </a:r>
          </a:p>
          <a:p>
            <a:pPr eaLnBrk="1" hangingPunct="1"/>
            <a:endParaRPr lang="en-US" b="0" dirty="0" smtClean="0"/>
          </a:p>
          <a:p>
            <a:pPr eaLnBrk="1" hangingPunct="1"/>
            <a:r>
              <a:rPr lang="en-US" b="0" dirty="0" smtClean="0"/>
              <a:t>A third common problem is confusion within the team over authority to make decisions.  Having a clear and designated leader to run the threat assessment team can help minimize this confusion.</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r>
              <a:rPr lang="en-US" u="sng" dirty="0"/>
              <a:t>Instructor Notes:</a:t>
            </a:r>
            <a:r>
              <a:rPr lang="en-US" dirty="0"/>
              <a:t>	</a:t>
            </a:r>
          </a:p>
          <a:p>
            <a:pPr eaLnBrk="1" hangingPunct="1"/>
            <a:r>
              <a:rPr lang="en-US" dirty="0" smtClean="0">
                <a:latin typeface="Arial" pitchFamily="34" charset="0"/>
              </a:rPr>
              <a:t>Other problems that</a:t>
            </a:r>
            <a:r>
              <a:rPr lang="en-US" baseline="0" dirty="0" smtClean="0">
                <a:latin typeface="Arial" pitchFamily="34" charset="0"/>
              </a:rPr>
              <a:t> teams are facing have to do, in part, with lack of awareness about the team.  There are some institutions that operate threat assessment teams without notifying the broader campus community that there is a team, or about the importance of reporting threats and troubling behavior to the team.  Solutions include training for the campus and for gatekeepers, materials that describe the team and its work, and that answer frequently asked questions about the threat assessment.</a:t>
            </a:r>
          </a:p>
          <a:p>
            <a:pPr eaLnBrk="1" hangingPunct="1"/>
            <a:endParaRPr lang="en-US" baseline="0" dirty="0" smtClean="0">
              <a:latin typeface="Arial" pitchFamily="34" charset="0"/>
            </a:endParaRPr>
          </a:p>
          <a:p>
            <a:pPr eaLnBrk="1" hangingPunct="1"/>
            <a:r>
              <a:rPr lang="en-US" baseline="0" dirty="0" smtClean="0">
                <a:latin typeface="Arial" pitchFamily="34" charset="0"/>
              </a:rPr>
              <a:t>Team name selection is also still a problem for some teams.  If an institution does not want to call its team a “threat assessment team”, then we recommend finding a name that does not discourage reporting but that still helps to distinguish it from other teams.</a:t>
            </a:r>
          </a:p>
          <a:p>
            <a:pPr eaLnBrk="1" hangingPunct="1"/>
            <a:endParaRPr lang="en-US" baseline="0" dirty="0" smtClean="0">
              <a:latin typeface="Arial" pitchFamily="34" charset="0"/>
            </a:endParaRPr>
          </a:p>
          <a:p>
            <a:pPr eaLnBrk="1" hangingPunct="1"/>
            <a:r>
              <a:rPr lang="en-US" baseline="0" dirty="0" smtClean="0">
                <a:latin typeface="Arial" pitchFamily="34" charset="0"/>
              </a:rPr>
              <a:t>We have also seen that teams that do not handle many cases often face complacency, so that it is easy for those teams to assume no case will be concerning because none have been concerning to date.  To help keep a team functioning effectively, we recommend teams with small case loads conduct periodic tabletop exercises to make sure they are still familiar with their other procedures.</a:t>
            </a:r>
            <a:endParaRPr lang="en-US" dirty="0"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r>
              <a:rPr lang="en-US" u="sng" dirty="0"/>
              <a:t>Instructor Notes:</a:t>
            </a:r>
            <a:r>
              <a:rPr lang="en-US" dirty="0"/>
              <a:t>	</a:t>
            </a:r>
          </a:p>
          <a:p>
            <a:pPr eaLnBrk="1" hangingPunct="1"/>
            <a:r>
              <a:rPr lang="en-US" dirty="0" smtClean="0">
                <a:latin typeface="Arial" pitchFamily="34" charset="0"/>
              </a:rPr>
              <a:t>We still see lack of training as a problem affecting a lot of</a:t>
            </a:r>
            <a:r>
              <a:rPr lang="en-US" baseline="0" dirty="0" smtClean="0">
                <a:latin typeface="Arial" pitchFamily="34" charset="0"/>
              </a:rPr>
              <a:t> threat assessment teams throughout the country.  This includes having received training from vendors not qualified to provide the training, with no experience handling actual threat assessment cases.</a:t>
            </a:r>
          </a:p>
          <a:p>
            <a:pPr eaLnBrk="1" hangingPunct="1"/>
            <a:endParaRPr lang="en-US" baseline="0" dirty="0" smtClean="0">
              <a:latin typeface="Arial" pitchFamily="34" charset="0"/>
            </a:endParaRPr>
          </a:p>
          <a:p>
            <a:pPr eaLnBrk="1" hangingPunct="1"/>
            <a:r>
              <a:rPr lang="en-US" baseline="0" dirty="0" smtClean="0">
                <a:latin typeface="Arial" pitchFamily="34" charset="0"/>
              </a:rPr>
              <a:t>We also continue to see personnel misunderstand FERPA and show reluctance to share information when in fact they are permitted to do so.  Getting assistance from the general counsel to help dispel misconceptions can help remedy this.</a:t>
            </a:r>
          </a:p>
          <a:p>
            <a:pPr eaLnBrk="1" hangingPunct="1"/>
            <a:endParaRPr lang="en-US" baseline="0" dirty="0" smtClean="0">
              <a:latin typeface="Arial" pitchFamily="34" charset="0"/>
            </a:endParaRPr>
          </a:p>
          <a:p>
            <a:pPr eaLnBrk="1" hangingPunct="1"/>
            <a:r>
              <a:rPr lang="en-US" baseline="0" dirty="0" smtClean="0">
                <a:latin typeface="Arial" pitchFamily="34" charset="0"/>
              </a:rPr>
              <a:t>And finally, we see some teams that do too little information-gathering in their investigations, or too little follow up with those who report or who may feel threatened.  It may be that the team can provide almost no information back to someone who made a report, but even just checking back to let the person know the team is working on the matter can help to allay fears.  Providing options for victim safety (e.g. campus police escort, office location change, etc.) can also help victims feel more safe in the interim while the team does its work.</a:t>
            </a:r>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50" marR="0" indent="-233350" algn="l" defTabSz="914400" rtl="0" eaLnBrk="1" fontAlgn="base" latinLnBrk="0" hangingPunct="1">
              <a:lnSpc>
                <a:spcPct val="100000"/>
              </a:lnSpc>
              <a:spcBef>
                <a:spcPct val="30000"/>
              </a:spcBef>
              <a:spcAft>
                <a:spcPct val="0"/>
              </a:spcAft>
              <a:buClrTx/>
              <a:buSzTx/>
              <a:buFontTx/>
              <a:buNone/>
              <a:tabLst/>
              <a:defRPr/>
            </a:pPr>
            <a:r>
              <a:rPr lang="en-US" u="sng" dirty="0" smtClean="0">
                <a:latin typeface="Arial" pitchFamily="34" charset="0"/>
              </a:rPr>
              <a:t>Instructor Notes: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t>For this</a:t>
            </a:r>
            <a:r>
              <a:rPr lang="en-US" i="1" baseline="0" dirty="0" smtClean="0"/>
              <a:t> section, instructors should be familiar with details of the threat assessment and management process described in Section 4 of </a:t>
            </a:r>
            <a:r>
              <a:rPr lang="en-US" i="1" u="sng" baseline="0" dirty="0" smtClean="0"/>
              <a:t>The Handbook for Campus Threat Assessment &amp; Management Teams</a:t>
            </a:r>
            <a:r>
              <a:rPr lang="en-US" i="1" u="none" baseline="0" dirty="0" smtClean="0"/>
              <a:t> (Deisinger et al., 2008).  They should also read the article by Nolan, Randazzo &amp; Deisinger (2011) in the URMIA Journal, available on the Resource CD.</a:t>
            </a:r>
            <a:endParaRPr lang="en-US" i="1" dirty="0" smtClean="0"/>
          </a:p>
          <a:p>
            <a:endParaRPr lang="en-US" sz="1200" kern="1200" dirty="0" smtClean="0">
              <a:solidFill>
                <a:schemeClr val="tx1"/>
              </a:solidFill>
              <a:latin typeface="Arial" charset="0"/>
              <a:ea typeface="+mn-ea"/>
              <a:cs typeface="Arial" pitchFamily="34" charset="0"/>
            </a:endParaRPr>
          </a:p>
          <a:p>
            <a:r>
              <a:rPr lang="en-US" sz="1200" kern="1200" dirty="0" smtClean="0">
                <a:solidFill>
                  <a:schemeClr val="tx1"/>
                </a:solidFill>
                <a:latin typeface="Arial" charset="0"/>
                <a:ea typeface="+mn-ea"/>
                <a:cs typeface="Arial" pitchFamily="34" charset="0"/>
              </a:rPr>
              <a:t>While many participants</a:t>
            </a:r>
            <a:r>
              <a:rPr lang="en-US" sz="1200" kern="1200" baseline="0" dirty="0" smtClean="0">
                <a:solidFill>
                  <a:schemeClr val="tx1"/>
                </a:solidFill>
                <a:latin typeface="Arial" charset="0"/>
                <a:ea typeface="+mn-ea"/>
                <a:cs typeface="Arial" pitchFamily="34" charset="0"/>
              </a:rPr>
              <a:t> may be familiar with the concept of threat assessment, it is helpful to include here a clear description of the threat assessment process so that everyone is on the same page.  Threat assessment and management – also known as behavioral threat assessment – is a four-part process that includes: </a:t>
            </a:r>
          </a:p>
          <a:p>
            <a:pPr marL="228600" indent="-228600">
              <a:buAutoNum type="arabicParenBoth"/>
            </a:pPr>
            <a:r>
              <a:rPr lang="en-US" sz="1200" kern="1200" baseline="0" dirty="0" smtClean="0">
                <a:solidFill>
                  <a:schemeClr val="tx1"/>
                </a:solidFill>
                <a:latin typeface="Arial" charset="0"/>
                <a:ea typeface="+mn-ea"/>
                <a:cs typeface="Arial" pitchFamily="34" charset="0"/>
              </a:rPr>
              <a:t>identifying persons and situations that have raised some concern (for example because a person made a threat or is behaving in a way that is troubling or worrying their friends or classmates); </a:t>
            </a:r>
          </a:p>
          <a:p>
            <a:pPr marL="228600" indent="-228600">
              <a:buAutoNum type="arabicParenBoth"/>
            </a:pPr>
            <a:r>
              <a:rPr lang="en-US" sz="1200" kern="1200" baseline="0" dirty="0" smtClean="0">
                <a:solidFill>
                  <a:schemeClr val="tx1"/>
                </a:solidFill>
                <a:latin typeface="Arial" charset="0"/>
                <a:ea typeface="+mn-ea"/>
                <a:cs typeface="Arial" pitchFamily="34" charset="0"/>
              </a:rPr>
              <a:t>gathering additional information about that person and situation from multiple sources; </a:t>
            </a:r>
          </a:p>
          <a:p>
            <a:pPr marL="228600" indent="-228600">
              <a:buAutoNum type="arabicParenBoth"/>
            </a:pPr>
            <a:r>
              <a:rPr lang="en-US" sz="1200" kern="1200" baseline="0" dirty="0" smtClean="0">
                <a:solidFill>
                  <a:schemeClr val="tx1"/>
                </a:solidFill>
                <a:latin typeface="Arial" charset="0"/>
                <a:ea typeface="+mn-ea"/>
                <a:cs typeface="Arial" pitchFamily="34" charset="0"/>
              </a:rPr>
              <a:t>evaluating or assessing the information gathered to determine whether the person poses a threat of violence or harm to others (or to self, or both others and self); and, </a:t>
            </a:r>
          </a:p>
          <a:p>
            <a:pPr marL="228600" indent="-228600">
              <a:buAutoNum type="arabicParenBoth"/>
            </a:pPr>
            <a:r>
              <a:rPr lang="en-US" sz="1200" kern="1200" baseline="0" dirty="0" smtClean="0">
                <a:solidFill>
                  <a:schemeClr val="tx1"/>
                </a:solidFill>
                <a:latin typeface="Arial" charset="0"/>
                <a:ea typeface="+mn-ea"/>
                <a:cs typeface="Arial" pitchFamily="34" charset="0"/>
              </a:rPr>
              <a:t>developing and implementing a plan to manage the situation and reduce risk if the person is believed to pose a threat.</a:t>
            </a:r>
            <a:endParaRPr lang="en-US" sz="1200" kern="1200" dirty="0" smtClean="0">
              <a:solidFill>
                <a:schemeClr val="tx1"/>
              </a:solidFill>
              <a:latin typeface="Arial"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5EC7342F-16DB-446F-BD67-2B971A8AF93F}"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29E9F8CC-99F0-4C29-A036-7B6209BA1D45}" type="slidenum">
              <a:rPr lang="en-US">
                <a:latin typeface="Arial" pitchFamily="34" charset="0"/>
                <a:cs typeface="Arial" pitchFamily="34" charset="0"/>
              </a:rPr>
              <a:pPr/>
              <a:t>60</a:t>
            </a:fld>
            <a:endParaRPr lang="en-US" dirty="0">
              <a:latin typeface="Arial" pitchFamily="34" charset="0"/>
              <a:cs typeface="Arial"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 Notes:</a:t>
            </a:r>
          </a:p>
          <a:p>
            <a:pPr eaLnBrk="1" hangingPunct="1"/>
            <a:r>
              <a:rPr lang="en-US" u="none" dirty="0" smtClean="0">
                <a:latin typeface="Arial" pitchFamily="34" charset="0"/>
              </a:rPr>
              <a:t>We</a:t>
            </a:r>
            <a:r>
              <a:rPr lang="en-US" u="none" baseline="0" dirty="0" smtClean="0">
                <a:latin typeface="Arial" pitchFamily="34" charset="0"/>
              </a:rPr>
              <a:t> caution participants to do their due diligence seeking training or consultation expertise for their threat assessment team.  Shortly after the shootings at Virginia Tech in 2007, we saw a lot of people suddenly claim to be experts in threat assessment – with no professional basis for making such claims.</a:t>
            </a:r>
            <a:endParaRPr lang="en-US" u="none" dirty="0"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 Notes:</a:t>
            </a:r>
          </a:p>
          <a:p>
            <a:r>
              <a:rPr lang="en-US" dirty="0" smtClean="0"/>
              <a:t>There are</a:t>
            </a:r>
            <a:r>
              <a:rPr lang="en-US" baseline="0" dirty="0" smtClean="0"/>
              <a:t> still concerns about the involvement of counseling center personnel on a threat assessment team.  The concerns center largely around the confidentiality of information they may receive from a patient at the counseling center that becomes the subject of a threat assessment inquiry by the threat assessment team.  It is important for teams and institutions to recognize that counseling center staff can provide critical expertise to threat assessment teams even in situations where they cannot provide specific information about someone who is being treated at the counseling center.  For example, they can help members of the threat assessment team and key administrators to better understand the nature of certain psychological problems or difficulties, and the impact that certain treatments can have.  They can help the team better understand various aspects of human behavior more generally, as well as interpret the findings of mental health evaluations conducted  by other mental health professionals.</a:t>
            </a:r>
            <a:endParaRPr lang="en-US" dirty="0"/>
          </a:p>
        </p:txBody>
      </p:sp>
      <p:sp>
        <p:nvSpPr>
          <p:cNvPr id="4" name="Slide Number Placeholder 3"/>
          <p:cNvSpPr>
            <a:spLocks noGrp="1"/>
          </p:cNvSpPr>
          <p:nvPr>
            <p:ph type="sldNum" sz="quarter" idx="10"/>
          </p:nvPr>
        </p:nvSpPr>
        <p:spPr/>
        <p:txBody>
          <a:bodyPr/>
          <a:lstStyle/>
          <a:p>
            <a:pPr>
              <a:defRPr/>
            </a:pPr>
            <a:fld id="{BC406E7F-D1A9-467A-BB74-6F818E2F9781}"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 Notes:</a:t>
            </a:r>
          </a:p>
          <a:p>
            <a:r>
              <a:rPr lang="en-US" b="0" u="none" dirty="0" smtClean="0"/>
              <a:t>Counseling</a:t>
            </a:r>
            <a:r>
              <a:rPr lang="en-US" b="0" u="none" baseline="0" dirty="0" smtClean="0"/>
              <a:t> center staff can also serve in the role of team advocate, helping to educate key administrators about the threat assessment process, recommend access to certain intervention resources, and encourage dual referrals to the administration or the threat assessment team for situations also referred to the counseling center (and that meet criteria for the threat assessment team).</a:t>
            </a:r>
            <a:endParaRPr lang="en-US" b="0" u="none" dirty="0"/>
          </a:p>
        </p:txBody>
      </p:sp>
      <p:sp>
        <p:nvSpPr>
          <p:cNvPr id="4" name="Slide Number Placeholder 3"/>
          <p:cNvSpPr>
            <a:spLocks noGrp="1"/>
          </p:cNvSpPr>
          <p:nvPr>
            <p:ph type="sldNum" sz="quarter" idx="10"/>
          </p:nvPr>
        </p:nvSpPr>
        <p:spPr/>
        <p:txBody>
          <a:bodyPr/>
          <a:lstStyle/>
          <a:p>
            <a:pPr>
              <a:defRPr/>
            </a:pPr>
            <a:fld id="{BC406E7F-D1A9-467A-BB74-6F818E2F9781}"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 Notes:</a:t>
            </a:r>
          </a:p>
          <a:p>
            <a:r>
              <a:rPr lang="en-US" i="1" dirty="0" smtClean="0"/>
              <a:t>Ask is there are any questions on the section on Common Problems.</a:t>
            </a:r>
          </a:p>
          <a:p>
            <a:endParaRPr lang="en-US" i="1" dirty="0" smtClean="0"/>
          </a:p>
          <a:p>
            <a:r>
              <a:rPr lang="en-US" i="0" dirty="0" smtClean="0"/>
              <a:t>Now we will move on</a:t>
            </a:r>
            <a:r>
              <a:rPr lang="en-US" i="0" baseline="0" dirty="0" smtClean="0"/>
              <a:t> to understanding and managing difficult team dynamics on threat assessment teams.</a:t>
            </a:r>
            <a:endParaRPr lang="en-US" i="0"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44588" y="685800"/>
            <a:ext cx="4570412" cy="3429000"/>
          </a:xfrm>
          <a:ln/>
        </p:spPr>
      </p:sp>
      <p:sp>
        <p:nvSpPr>
          <p:cNvPr id="258051" name="Rectangle 3"/>
          <p:cNvSpPr>
            <a:spLocks noGrp="1" noChangeArrowheads="1"/>
          </p:cNvSpPr>
          <p:nvPr>
            <p:ph type="body" idx="1"/>
          </p:nvPr>
        </p:nvSpPr>
        <p:spPr>
          <a:noFill/>
          <a:ln/>
        </p:spPr>
        <p:txBody>
          <a:bodyPr/>
          <a:lstStyle/>
          <a:p>
            <a:pPr algn="just">
              <a:defRPr/>
            </a:pPr>
            <a:r>
              <a:rPr lang="en-US" u="sng" dirty="0"/>
              <a:t>Instructor Notes:</a:t>
            </a:r>
            <a:r>
              <a:rPr lang="en-US" dirty="0"/>
              <a:t>	</a:t>
            </a:r>
            <a:endParaRPr lang="en-US" dirty="0" smtClean="0"/>
          </a:p>
          <a:p>
            <a:pPr algn="just">
              <a:defRPr/>
            </a:pPr>
            <a:r>
              <a:rPr lang="en-US" dirty="0" smtClean="0"/>
              <a:t>Threat assessment teams can be</a:t>
            </a:r>
            <a:r>
              <a:rPr lang="en-US" baseline="0" dirty="0" smtClean="0"/>
              <a:t> affected by the dynamics and personality clashes that can affect any group of people working together.  In this segment we will review some of the knowledge about team dynamics and the stages of team development that can be helpful to know in working with a threat assessment team to overcome these hurdles and stay effective in their threat assessment work.</a:t>
            </a:r>
            <a:endParaRPr lang="en-US" dirty="0" smtClean="0"/>
          </a:p>
          <a:p>
            <a:pPr algn="just">
              <a:defRPr/>
            </a:pPr>
            <a:endParaRPr lang="en-US"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Instructor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cap="none" dirty="0" smtClean="0">
                <a:latin typeface="Calibri" pitchFamily="34" charset="0"/>
                <a:ea typeface="+mn-ea"/>
                <a:cs typeface="Calibri" pitchFamily="34" charset="0"/>
              </a:rPr>
              <a:t>When teams encounter</a:t>
            </a:r>
            <a:r>
              <a:rPr lang="en-US" cap="none" baseline="0" dirty="0" smtClean="0">
                <a:latin typeface="Calibri" pitchFamily="34" charset="0"/>
                <a:ea typeface="+mn-ea"/>
                <a:cs typeface="Calibri" pitchFamily="34" charset="0"/>
              </a:rPr>
              <a:t> difficulties working together, it may be a function of the team’s developmental stage.  When teams are formed, they undergo a form of development or evolution as they start work together, encounter obstacles, and learn how to work around them to becoming a high functioning team.  The stages are forming, storming, norming, and performing.</a:t>
            </a:r>
            <a:endParaRPr lang="en-US" cap="none" dirty="0" smtClean="0">
              <a:latin typeface="Calibri" pitchFamily="34" charset="0"/>
              <a:ea typeface="+mn-ea"/>
              <a:cs typeface="Calibri" pitchFamily="34" charset="0"/>
            </a:endParaRPr>
          </a:p>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r>
              <a:rPr lang="en-US" dirty="0"/>
              <a:t>	</a:t>
            </a:r>
          </a:p>
          <a:p>
            <a:r>
              <a:rPr lang="en-US" dirty="0" smtClean="0"/>
              <a:t>When</a:t>
            </a:r>
            <a:r>
              <a:rPr lang="en-US" baseline="0" dirty="0" smtClean="0"/>
              <a:t> a team is first created, it is in the “forming” stage – where team members are just starting to get to know the other team members, and they may test the team chair’s authority or leadership. Because there is so much else going on, the productivity of the team can be limited at this point.  Some remedies to help move the team on to the next level of development is to have the team work together to develop a mission statement or work scope so the threat assessment team is clear on what cases and situations they will handle and the work they are expected to do together.  It can also help the team to get a sense of each individual team members’ strengths and personal interests.  And working together on common goals (like the mission statement, developing standard procedures, developing some general awareness training)  can help move the team forward as well.</a:t>
            </a:r>
            <a:endParaRPr lang="en-US" dirty="0" smtClean="0"/>
          </a:p>
          <a:p>
            <a:endParaRPr lang="en-US" dirty="0" smtClean="0"/>
          </a:p>
        </p:txBody>
      </p:sp>
    </p:spTree>
    <p:extLst>
      <p:ext uri="{BB962C8B-B14F-4D97-AF65-F5344CB8AC3E}">
        <p14:creationId xmlns:p14="http://schemas.microsoft.com/office/powerpoint/2010/main" val="19829427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cap="none" dirty="0" smtClean="0">
                <a:latin typeface="Calibri" pitchFamily="34" charset="0"/>
                <a:cs typeface="Calibri" pitchFamily="34" charset="0"/>
              </a:rPr>
              <a:t>The next</a:t>
            </a:r>
            <a:r>
              <a:rPr lang="en-US" b="0" cap="none" baseline="0" dirty="0" smtClean="0">
                <a:latin typeface="Calibri" pitchFamily="34" charset="0"/>
                <a:cs typeface="Calibri" pitchFamily="34" charset="0"/>
              </a:rPr>
              <a:t> stage in team development is referred to as the “storming” stage.  This is p</a:t>
            </a:r>
            <a:r>
              <a:rPr lang="en-US" b="0" cap="none" dirty="0" smtClean="0">
                <a:latin typeface="Calibri" pitchFamily="34" charset="0"/>
                <a:cs typeface="Calibri" pitchFamily="34" charset="0"/>
              </a:rPr>
              <a:t>robably the most difficult stage for the team.  It where teams typically encounter</a:t>
            </a:r>
            <a:r>
              <a:rPr lang="en-US" b="0" cap="none" baseline="0" dirty="0" smtClean="0">
                <a:latin typeface="Calibri" pitchFamily="34" charset="0"/>
                <a:cs typeface="Calibri" pitchFamily="34" charset="0"/>
              </a:rPr>
              <a:t> the most difficulty, because the expectations of team members may be very different from what members initially thought, or they may be frustrated over lack of progress in the team’s work.  At this point some team members to fall back on their original professional skills rather than on the training and responsibilities they learned for their work on team.  Some  remedies include having standard procedures that the team uses in each case (like the ones we used in this training) , to prevent falling back on other skill sets.  Another remedy is to talk about the team’s struggles and recognize that the team is in a difficult stage.  Setting out some clear, achievable goals – and then marking when the team achieves those goals – can all help the team move forward to greater effectiveness working together.</a:t>
            </a:r>
            <a:endParaRPr lang="en-US" b="0" cap="none" dirty="0" smtClean="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31894329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r>
              <a:rPr lang="en-US" dirty="0"/>
              <a:t>	</a:t>
            </a:r>
          </a:p>
          <a:p>
            <a:r>
              <a:rPr lang="en-US" dirty="0" smtClean="0"/>
              <a:t>The third</a:t>
            </a:r>
            <a:r>
              <a:rPr lang="en-US" baseline="0" dirty="0" smtClean="0"/>
              <a:t> stage of team development is known as “norming”, and it marks the time when team members start to work together to achieve common goals, including relying on each other instead of relying just on their own previous experience.  This is also a time when team members can work together to develop shared leadership and consensus over the work the team should be doing and how.  Doing so can help the team move to the last stage, where they function together as a highly effective group.</a:t>
            </a:r>
            <a:endParaRPr lang="en-US" dirty="0"/>
          </a:p>
        </p:txBody>
      </p:sp>
    </p:spTree>
    <p:extLst>
      <p:ext uri="{BB962C8B-B14F-4D97-AF65-F5344CB8AC3E}">
        <p14:creationId xmlns:p14="http://schemas.microsoft.com/office/powerpoint/2010/main" val="7531077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r>
              <a:rPr lang="en-US" dirty="0"/>
              <a:t>	</a:t>
            </a:r>
          </a:p>
          <a:p>
            <a:r>
              <a:rPr lang="en-US" dirty="0" smtClean="0"/>
              <a:t>This last stage of team development – “performing” is characterizes</a:t>
            </a:r>
            <a:r>
              <a:rPr lang="en-US" baseline="0" dirty="0" smtClean="0"/>
              <a:t> by the team working together toward common goals and using shared procedures, following the same ground rules.  Keeping the team operating at this effective level can be achieved through some periodic review of how the team is doing – both through discussions among team members about situations that were handled well and those that could have been handled better – and by soliciting feedback from other people at the institution about how the team is perceived and how situations have been handled.  The periodic review or annual strategic planning should include consideration of the team’s mission statement and whether that needs to be revised in any way.  And of how the campus is aware of the threat assessment team, what awareness-promotion efforts are needed in the coming year, and whether the awareness message needs to be updated at all.</a:t>
            </a:r>
            <a:endParaRPr lang="en-US" dirty="0"/>
          </a:p>
        </p:txBody>
      </p:sp>
    </p:spTree>
    <p:extLst>
      <p:ext uri="{BB962C8B-B14F-4D97-AF65-F5344CB8AC3E}">
        <p14:creationId xmlns:p14="http://schemas.microsoft.com/office/powerpoint/2010/main" val="189040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u="sng" kern="1200" dirty="0" smtClean="0">
                <a:solidFill>
                  <a:schemeClr val="tx1"/>
                </a:solidFill>
                <a:latin typeface="+mj-lt"/>
                <a:cs typeface="Arial" pitchFamily="34" charset="0"/>
              </a:rPr>
              <a:t>Instructor</a:t>
            </a:r>
            <a:r>
              <a:rPr lang="en-US" sz="1100" u="sng" kern="1200" baseline="0" dirty="0" smtClean="0">
                <a:solidFill>
                  <a:schemeClr val="tx1"/>
                </a:solidFill>
                <a:latin typeface="+mj-lt"/>
                <a:cs typeface="Arial" pitchFamily="34" charset="0"/>
              </a:rPr>
              <a:t> Notes:</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100" i="1" dirty="0" smtClean="0"/>
              <a:t>For this</a:t>
            </a:r>
            <a:r>
              <a:rPr lang="en-US" sz="1100" i="1" baseline="0" dirty="0" smtClean="0"/>
              <a:t> section, instructors should be familiar with details of the threat assessment and management process described in Section 4 of </a:t>
            </a:r>
            <a:r>
              <a:rPr lang="en-US" sz="1100" i="1" u="sng" baseline="0" dirty="0" smtClean="0"/>
              <a:t>The Handbook for Campus Threat Assessment &amp; Management Teams</a:t>
            </a:r>
            <a:r>
              <a:rPr lang="en-US" sz="1100" i="1" u="none" baseline="0" dirty="0" smtClean="0"/>
              <a:t> (Deisinger et al., 2008).  They should also read the article by Nolan, Randazzo &amp; Deisinger (2011) in the URMIA Journal, available on the Resource CD.</a:t>
            </a:r>
            <a:endParaRPr lang="en-US" sz="1100" i="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sz="1100" i="1" dirty="0" smtClean="0">
              <a:latin typeface="+mj-lt"/>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100" i="1" dirty="0" smtClean="0">
                <a:latin typeface="+mj-lt"/>
                <a:cs typeface="Arial" pitchFamily="34" charset="0"/>
              </a:rPr>
              <a:t>The following points</a:t>
            </a:r>
            <a:r>
              <a:rPr lang="en-US" sz="1100" i="1" baseline="0" dirty="0" smtClean="0">
                <a:latin typeface="+mj-lt"/>
                <a:cs typeface="Arial" pitchFamily="34" charset="0"/>
              </a:rPr>
              <a:t> are adapted f</a:t>
            </a:r>
            <a:r>
              <a:rPr lang="en-US" sz="1100" i="1" dirty="0" smtClean="0">
                <a:latin typeface="+mj-lt"/>
                <a:cs typeface="Arial" pitchFamily="34" charset="0"/>
              </a:rPr>
              <a:t>rom Nolan,</a:t>
            </a:r>
            <a:r>
              <a:rPr lang="en-US" sz="1100" i="1" baseline="0" dirty="0" smtClean="0">
                <a:latin typeface="+mj-lt"/>
                <a:cs typeface="Arial" pitchFamily="34" charset="0"/>
              </a:rPr>
              <a:t> Randazzo, &amp; Deisinger (2011):</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100" dirty="0" smtClean="0">
              <a:latin typeface="+mj-lt"/>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100" dirty="0" smtClean="0">
                <a:latin typeface="+mj-lt"/>
                <a:cs typeface="Arial" pitchFamily="34" charset="0"/>
              </a:rPr>
              <a:t>As mentioned, the national </a:t>
            </a:r>
            <a:r>
              <a:rPr lang="en-US" sz="1100" kern="1200" dirty="0" smtClean="0">
                <a:solidFill>
                  <a:schemeClr val="tx1"/>
                </a:solidFill>
                <a:latin typeface="+mj-lt"/>
                <a:cs typeface="Arial" pitchFamily="34" charset="0"/>
              </a:rPr>
              <a:t>Standard “provides resources for implementing Threat Assessment Teams on campus.”  While such resources would not</a:t>
            </a:r>
            <a:r>
              <a:rPr lang="en-US" sz="1100" kern="1200" baseline="0" dirty="0" smtClean="0">
                <a:solidFill>
                  <a:schemeClr val="tx1"/>
                </a:solidFill>
                <a:latin typeface="+mj-lt"/>
                <a:cs typeface="Arial" pitchFamily="34" charset="0"/>
              </a:rPr>
              <a:t> </a:t>
            </a:r>
            <a:r>
              <a:rPr lang="en-US" sz="1100" kern="1200" dirty="0" smtClean="0">
                <a:solidFill>
                  <a:schemeClr val="tx1"/>
                </a:solidFill>
                <a:latin typeface="+mj-lt"/>
                <a:cs typeface="Arial" pitchFamily="34" charset="0"/>
              </a:rPr>
              <a:t>define the standard of care exclusively or</a:t>
            </a:r>
            <a:r>
              <a:rPr lang="en-US" sz="1100" kern="1200" baseline="0" dirty="0" smtClean="0">
                <a:solidFill>
                  <a:schemeClr val="tx1"/>
                </a:solidFill>
                <a:latin typeface="+mj-lt"/>
                <a:cs typeface="Arial" pitchFamily="34" charset="0"/>
              </a:rPr>
              <a:t> conclusively</a:t>
            </a:r>
            <a:r>
              <a:rPr lang="en-US" sz="1100" kern="1200" dirty="0" smtClean="0">
                <a:solidFill>
                  <a:schemeClr val="tx1"/>
                </a:solidFill>
                <a:latin typeface="+mj-lt"/>
                <a:cs typeface="Arial" pitchFamily="34" charset="0"/>
              </a:rPr>
              <a:t>, it is likely that they would be cited as persuasive in the event of litigation related to</a:t>
            </a:r>
            <a:r>
              <a:rPr lang="en-US" sz="1100" kern="1200" baseline="0" dirty="0" smtClean="0">
                <a:solidFill>
                  <a:schemeClr val="tx1"/>
                </a:solidFill>
                <a:latin typeface="+mj-lt"/>
                <a:cs typeface="Arial" pitchFamily="34" charset="0"/>
              </a:rPr>
              <a:t> an institution’s threat assessment efforts</a:t>
            </a:r>
            <a:r>
              <a:rPr lang="en-US" sz="1100" kern="1200" dirty="0" smtClean="0">
                <a:solidFill>
                  <a:schemeClr val="tx1"/>
                </a:solidFill>
                <a:latin typeface="+mj-lt"/>
                <a:cs typeface="Arial" pitchFamily="34" charset="0"/>
              </a:rPr>
              <a:t>, because they are relied upon and recommended in the Standard.  Therefore, administrators and risk managers should determine whether their threat assessment teams are in fact following practices similar to those described in the cited resources.  In</a:t>
            </a:r>
            <a:r>
              <a:rPr lang="en-US" sz="1100" kern="1200" baseline="0" dirty="0" smtClean="0">
                <a:solidFill>
                  <a:schemeClr val="tx1"/>
                </a:solidFill>
                <a:latin typeface="+mj-lt"/>
                <a:cs typeface="Arial" pitchFamily="34" charset="0"/>
              </a:rPr>
              <a:t> general, threat assessment</a:t>
            </a:r>
            <a:r>
              <a:rPr lang="en-US" sz="1100" kern="1200" dirty="0" smtClean="0">
                <a:solidFill>
                  <a:schemeClr val="tx1"/>
                </a:solidFill>
                <a:latin typeface="+mj-lt"/>
                <a:cs typeface="Arial" pitchFamily="34" charset="0"/>
              </a:rPr>
              <a:t> teams should follow practices that are most responsive to the needs of their particular campuses, but if a team’s practices differ substantially from the general approaches outlined in the resources cited in the Standard, the team should be able to articulate why its following a different approach is more appropriate given the unique needs of its campus.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mj-lt"/>
              <a:cs typeface="Arial" pitchFamily="34" charset="0"/>
            </a:endParaRPr>
          </a:p>
          <a:p>
            <a:pPr algn="just"/>
            <a:r>
              <a:rPr lang="en-US" sz="1100" kern="1200" dirty="0" smtClean="0">
                <a:solidFill>
                  <a:schemeClr val="tx1"/>
                </a:solidFill>
                <a:latin typeface="+mj-lt"/>
                <a:cs typeface="Arial" pitchFamily="34" charset="0"/>
              </a:rPr>
              <a:t>The resources that are referenced in the Standard provide guidance on what the authors consider to be current best practices for campus threat assessment and threat management.  These resources cover both the processes and procedures that TAM teams should follow in handling reports of threats or other concerning behavior, as well as the campus and community systems and resources that support and facilitate TAM team operations.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mj-lt"/>
              <a:cs typeface="Arial" pitchFamily="34" charset="0"/>
            </a:endParaRPr>
          </a:p>
          <a:p>
            <a:pPr algn="just"/>
            <a:r>
              <a:rPr lang="en-US" sz="1100" kern="1200" dirty="0" smtClean="0">
                <a:solidFill>
                  <a:schemeClr val="tx1"/>
                </a:solidFill>
                <a:latin typeface="+mj-lt"/>
                <a:cs typeface="Arial" pitchFamily="34" charset="0"/>
              </a:rPr>
              <a:t>First, current best practices recommends</a:t>
            </a:r>
            <a:r>
              <a:rPr lang="en-US" sz="1100" kern="1200" baseline="0" dirty="0" smtClean="0">
                <a:solidFill>
                  <a:schemeClr val="tx1"/>
                </a:solidFill>
                <a:latin typeface="+mj-lt"/>
                <a:cs typeface="Arial" pitchFamily="34" charset="0"/>
              </a:rPr>
              <a:t> that institutions develop and operate multi-disciplinary threat assessment teams, with authority from the institution to engage in threat assessment and management activities on behalf of the institution.  These activities should include standard procedures, which we will describe shortly, to </a:t>
            </a:r>
            <a:r>
              <a:rPr lang="en-US" sz="1100" kern="1200" dirty="0" smtClean="0">
                <a:solidFill>
                  <a:schemeClr val="tx1"/>
                </a:solidFill>
                <a:latin typeface="+mj-lt"/>
                <a:cs typeface="Arial" pitchFamily="34" charset="0"/>
              </a:rPr>
              <a:t>handle day-to-day reports submitted to the team, conduct full inquiries, and implement/monitor case management activities.  In addition, institutions</a:t>
            </a:r>
            <a:r>
              <a:rPr lang="en-US" sz="1100" kern="1200" baseline="0" dirty="0" smtClean="0">
                <a:solidFill>
                  <a:schemeClr val="tx1"/>
                </a:solidFill>
                <a:latin typeface="+mj-lt"/>
                <a:cs typeface="Arial" pitchFamily="34" charset="0"/>
              </a:rPr>
              <a:t> can enhance their overall threat assessment capacity through the addition of certain resources and activities that support the threat assessment team’s operations.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r>
              <a:rPr lang="en-US" dirty="0"/>
              <a:t>	</a:t>
            </a:r>
          </a:p>
          <a:p>
            <a:r>
              <a:rPr lang="en-US" dirty="0" smtClean="0"/>
              <a:t>Listed here are several resources</a:t>
            </a:r>
            <a:r>
              <a:rPr lang="en-US" baseline="0" dirty="0" smtClean="0"/>
              <a:t> for further reading.  These resources discuss team dynamics and team development generally, and may be helpful for threat assessment teams that are facing challenges in working together as a group.</a:t>
            </a:r>
            <a:endParaRPr lang="en-US" dirty="0"/>
          </a:p>
        </p:txBody>
      </p:sp>
    </p:spTree>
    <p:extLst>
      <p:ext uri="{BB962C8B-B14F-4D97-AF65-F5344CB8AC3E}">
        <p14:creationId xmlns:p14="http://schemas.microsoft.com/office/powerpoint/2010/main" val="32245011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 Notes:</a:t>
            </a:r>
          </a:p>
          <a:p>
            <a:r>
              <a:rPr lang="en-US" i="1" dirty="0" smtClean="0"/>
              <a:t>Ask</a:t>
            </a:r>
            <a:r>
              <a:rPr lang="en-US" i="1" baseline="0" dirty="0" smtClean="0"/>
              <a:t> if there are any remaining questions on the section on team dynamics.</a:t>
            </a:r>
          </a:p>
          <a:p>
            <a:endParaRPr lang="en-US" i="0" baseline="0" dirty="0" smtClean="0"/>
          </a:p>
          <a:p>
            <a:r>
              <a:rPr lang="en-US" i="0" baseline="0" dirty="0" smtClean="0"/>
              <a:t>Next we will move on integrating the work of campus threat assessment teams into the broader violence prevention programs on Virginia campuses.</a:t>
            </a:r>
            <a:endParaRPr lang="en-US" i="0" dirty="0" smtClean="0"/>
          </a:p>
        </p:txBody>
      </p:sp>
      <p:sp>
        <p:nvSpPr>
          <p:cNvPr id="4" name="Slide Number Placeholder 3"/>
          <p:cNvSpPr>
            <a:spLocks noGrp="1"/>
          </p:cNvSpPr>
          <p:nvPr>
            <p:ph type="sldNum" sz="quarter" idx="10"/>
          </p:nvPr>
        </p:nvSpPr>
        <p:spPr/>
        <p:txBody>
          <a:bodyPr/>
          <a:lstStyle/>
          <a:p>
            <a:fld id="{6CED82E4-BEF7-46B2-9411-A83576DA389D}"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a:xfrm>
            <a:off x="1687513" y="725488"/>
            <a:ext cx="3482975" cy="2613025"/>
          </a:xfrm>
          <a:ln/>
        </p:spPr>
      </p:sp>
      <p:sp>
        <p:nvSpPr>
          <p:cNvPr id="246786" name="Rectangle 3"/>
          <p:cNvSpPr>
            <a:spLocks noGrp="1" noChangeArrowheads="1"/>
          </p:cNvSpPr>
          <p:nvPr>
            <p:ph type="body" idx="1"/>
          </p:nvPr>
        </p:nvSpPr>
        <p:spPr>
          <a:xfrm>
            <a:off x="857250" y="3701144"/>
            <a:ext cx="5072063" cy="4248452"/>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 Notes:</a:t>
            </a:r>
          </a:p>
          <a:p>
            <a:r>
              <a:rPr lang="en-US" b="0" u="none" dirty="0" smtClean="0"/>
              <a:t>One final area of consideration is how threat assessment teams</a:t>
            </a:r>
            <a:r>
              <a:rPr lang="en-US" b="0" u="none" baseline="0" dirty="0" smtClean="0"/>
              <a:t> work with the broader violence prevention committee and programs in an integrated manner.  We know that campus threat assessment teams work well when they are part of larger efforts on campus to prepare for, prevent, and be able to respond to a whole array of harmful or violent incidents.  And as we discussed in the beginning of this training session, best practices in campus threat assessment include not only a threat assessment team but also an array of services and resources – such as policies, awareness training, etc. – that help to support and promote the team’s work on behalf of the institution.</a:t>
            </a:r>
          </a:p>
          <a:p>
            <a:endParaRPr lang="en-US" b="0" u="none" baseline="0" dirty="0" smtClean="0"/>
          </a:p>
          <a:p>
            <a:r>
              <a:rPr lang="en-US" b="0" u="none" baseline="0" dirty="0" smtClean="0"/>
              <a:t>In addition, the threat assessment team may need to interact with other specific teams and programs on campus – like the ones listed here -- for particular cases – or more generally to promote better cross-program understanding and information-sharing.</a:t>
            </a:r>
            <a:endParaRPr lang="en-US" b="0" u="none"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 Notes:</a:t>
            </a:r>
          </a:p>
          <a:p>
            <a:r>
              <a:rPr lang="en-US" dirty="0" smtClean="0"/>
              <a:t>There are</a:t>
            </a:r>
            <a:r>
              <a:rPr lang="en-US" baseline="0" dirty="0" smtClean="0"/>
              <a:t> some specific strategies that threat assessment teams can employ to foster this cross-program awareness and information-sharing – and to generally try to overcome silos on campus and off.  These strategies include periodic outreach efforts like awareness presentations to continually remind the campus community about the team; more specific skill-building training such as how to de-escalate potentially volatile situations, and regular messages through multiple media (e.g. websites, PSAs, et.) about the team, the threat assessment process, and answers to frequently asked questions.</a:t>
            </a:r>
            <a:endParaRPr lang="en-US" dirty="0"/>
          </a:p>
        </p:txBody>
      </p:sp>
      <p:sp>
        <p:nvSpPr>
          <p:cNvPr id="4" name="Slide Number Placeholder 3"/>
          <p:cNvSpPr>
            <a:spLocks noGrp="1"/>
          </p:cNvSpPr>
          <p:nvPr>
            <p:ph type="sldNum" sz="quarter" idx="10"/>
          </p:nvPr>
        </p:nvSpPr>
        <p:spPr/>
        <p:txBody>
          <a:bodyPr/>
          <a:lstStyle/>
          <a:p>
            <a:pPr>
              <a:defRPr/>
            </a:pPr>
            <a:fld id="{BC406E7F-D1A9-467A-BB74-6F818E2F9781}" type="slidenum">
              <a:rPr lang="en-US" smtClean="0"/>
              <a:pPr>
                <a:defRPr/>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 Notes:</a:t>
            </a:r>
          </a:p>
          <a:p>
            <a:r>
              <a:rPr lang="en-US" i="1" dirty="0" smtClean="0"/>
              <a:t>Ask participants if they have any questions on integrating threat assessment team work</a:t>
            </a:r>
            <a:r>
              <a:rPr lang="en-US" i="1" baseline="0" dirty="0" smtClean="0"/>
              <a:t> into the broader violence prevention committee efforts.</a:t>
            </a:r>
          </a:p>
          <a:p>
            <a:endParaRPr lang="en-US" i="1" baseline="0" dirty="0" smtClean="0"/>
          </a:p>
          <a:p>
            <a:r>
              <a:rPr lang="en-US" i="0" baseline="0" dirty="0" smtClean="0"/>
              <a:t>Now we will move on to another group tabletop exercise before we wrap up for the day.</a:t>
            </a:r>
            <a:endParaRPr lang="en-US" i="0"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a:t>
            </a:r>
          </a:p>
          <a:p>
            <a:r>
              <a:rPr lang="en-US" baseline="0" dirty="0" smtClean="0"/>
              <a:t>Use this slide to set the stage for the case study: this is the problem that presents itself, and initially there is very little information shared with the residence life. In this scenario, ask participants to play the role of a Hall Director and an Resident Assistant (RA) comes to them with the following problem. Even though Kim has tried talking to Beth, Kim refused to change her behavior. </a:t>
            </a:r>
          </a:p>
          <a:p>
            <a:endParaRPr lang="en-US" baseline="0" dirty="0" smtClean="0"/>
          </a:p>
          <a:p>
            <a:r>
              <a:rPr lang="en-US" baseline="0" dirty="0" smtClean="0"/>
              <a:t>Other useful information to have in case participants ask:</a:t>
            </a:r>
          </a:p>
          <a:p>
            <a:r>
              <a:rPr lang="en-US" dirty="0" smtClean="0"/>
              <a:t>This</a:t>
            </a:r>
            <a:r>
              <a:rPr lang="en-US" baseline="0" dirty="0" smtClean="0"/>
              <a:t> scenario is playing out early in the Fall semester and both students are freshmen</a:t>
            </a:r>
          </a:p>
          <a:p>
            <a:r>
              <a:rPr lang="en-US" baseline="0" dirty="0" smtClean="0"/>
              <a:t>The students have not been close friends, but they haven’t been fighting with each other either. </a:t>
            </a:r>
          </a:p>
          <a:p>
            <a:r>
              <a:rPr lang="en-US" baseline="0" dirty="0" smtClean="0"/>
              <a:t>The RA has made a few observations about each student– see next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75</a:t>
            </a:fld>
            <a:endParaRPr lang="en-US"/>
          </a:p>
        </p:txBody>
      </p:sp>
    </p:spTree>
    <p:extLst>
      <p:ext uri="{BB962C8B-B14F-4D97-AF65-F5344CB8AC3E}">
        <p14:creationId xmlns:p14="http://schemas.microsoft.com/office/powerpoint/2010/main" val="3894280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This information is what the RA has observed about the two students; she doesn’t know much more.</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76</a:t>
            </a:fld>
            <a:endParaRPr lang="en-US"/>
          </a:p>
        </p:txBody>
      </p:sp>
    </p:spTree>
    <p:extLst>
      <p:ext uri="{BB962C8B-B14F-4D97-AF65-F5344CB8AC3E}">
        <p14:creationId xmlns:p14="http://schemas.microsoft.com/office/powerpoint/2010/main" val="1708606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2972098" cy="456595"/>
          </a:xfrm>
          <a:prstGeom prst="rect">
            <a:avLst/>
          </a:prstGeom>
          <a:ln/>
        </p:spPr>
        <p:txBody>
          <a:bodyPr/>
          <a:lstStyle/>
          <a:p>
            <a:r>
              <a:rPr lang="en-US"/>
              <a:t>Best Practices in Campus Threat Assessment and Management</a:t>
            </a:r>
          </a:p>
        </p:txBody>
      </p:sp>
      <p:sp>
        <p:nvSpPr>
          <p:cNvPr id="6" name="Rectangle 6"/>
          <p:cNvSpPr>
            <a:spLocks noGrp="1" noChangeArrowheads="1"/>
          </p:cNvSpPr>
          <p:nvPr>
            <p:ph type="ftr" sz="quarter" idx="4"/>
          </p:nvPr>
        </p:nvSpPr>
        <p:spPr>
          <a:xfrm>
            <a:off x="0" y="8685894"/>
            <a:ext cx="2972098" cy="456595"/>
          </a:xfrm>
          <a:prstGeom prst="rect">
            <a:avLst/>
          </a:prstGeom>
          <a:ln/>
        </p:spPr>
        <p:txBody>
          <a:bodyPr/>
          <a:lstStyle/>
          <a:p>
            <a:r>
              <a:rPr lang="en-US"/>
              <a:t>(c) Marisa Randazzo, PhD and Gene Deisinger, PhD (2008)</a:t>
            </a:r>
          </a:p>
        </p:txBody>
      </p:sp>
      <p:sp>
        <p:nvSpPr>
          <p:cNvPr id="7" name="Rectangle 7"/>
          <p:cNvSpPr>
            <a:spLocks noGrp="1" noChangeArrowheads="1"/>
          </p:cNvSpPr>
          <p:nvPr>
            <p:ph type="sldNum" sz="quarter" idx="5"/>
          </p:nvPr>
        </p:nvSpPr>
        <p:spPr>
          <a:xfrm>
            <a:off x="3884414" y="8685894"/>
            <a:ext cx="2972098" cy="456595"/>
          </a:xfrm>
          <a:prstGeom prst="rect">
            <a:avLst/>
          </a:prstGeom>
          <a:ln/>
        </p:spPr>
        <p:txBody>
          <a:bodyPr/>
          <a:lstStyle/>
          <a:p>
            <a:fld id="{E88D92B1-AB27-40AE-B594-79F1E6149A15}" type="slidenum">
              <a:rPr lang="en-US"/>
              <a:pPr/>
              <a:t>77</a:t>
            </a:fld>
            <a:endParaRPr lang="en-US"/>
          </a:p>
        </p:txBody>
      </p:sp>
      <p:sp>
        <p:nvSpPr>
          <p:cNvPr id="693250" name="Rectangle 2"/>
          <p:cNvSpPr>
            <a:spLocks noGrp="1" noRot="1" noChangeAspect="1" noChangeArrowheads="1" noTextEdit="1"/>
          </p:cNvSpPr>
          <p:nvPr>
            <p:ph type="sldImg"/>
          </p:nvPr>
        </p:nvSpPr>
        <p:spPr>
          <a:xfrm>
            <a:off x="1144588" y="685800"/>
            <a:ext cx="4570412" cy="3429000"/>
          </a:xfrm>
          <a:ln/>
        </p:spPr>
      </p:sp>
      <p:sp>
        <p:nvSpPr>
          <p:cNvPr id="693251" name="Rectangle 3"/>
          <p:cNvSpPr>
            <a:spLocks noGrp="1" noChangeArrowheads="1"/>
          </p:cNvSpPr>
          <p:nvPr>
            <p:ph type="body" idx="1"/>
          </p:nvPr>
        </p:nvSpPr>
        <p:spPr/>
        <p:txBody>
          <a:bodyPr/>
          <a:lstStyle/>
          <a:p>
            <a:r>
              <a:rPr lang="en-US" dirty="0" smtClean="0"/>
              <a:t>Instructor Notes:</a:t>
            </a:r>
          </a:p>
          <a:p>
            <a:r>
              <a:rPr lang="en-US" dirty="0" smtClean="0"/>
              <a:t>Ask the audience: “Are you concerned” </a:t>
            </a:r>
          </a:p>
          <a:p>
            <a:r>
              <a:rPr lang="en-US" dirty="0" smtClean="0"/>
              <a:t>Generally, people</a:t>
            </a:r>
            <a:r>
              <a:rPr lang="en-US" baseline="0" dirty="0" smtClean="0"/>
              <a:t> will state that they are, and ask participants to share what has made them concerned.</a:t>
            </a:r>
          </a:p>
          <a:p>
            <a:endParaRPr lang="en-US" baseline="0" dirty="0" smtClean="0"/>
          </a:p>
          <a:p>
            <a:r>
              <a:rPr lang="en-US" baseline="0" dirty="0" smtClean="0"/>
              <a:t>Next, ask the audience “What would you do next?”</a:t>
            </a:r>
          </a:p>
          <a:p>
            <a:r>
              <a:rPr lang="en-US" baseline="0" dirty="0" smtClean="0"/>
              <a:t>You will likely get a varied response from the group. Some people may not feel that although this information is concerning, it isn’t enough to act upon. Other people will want to share this information with the threat assessment and management team right away. If you feel comfortable, you can bring up the topic of the threshold of when your threat assessment and management team is informed about cases and if this case would be appropriate to be referred to your team.</a:t>
            </a:r>
          </a:p>
          <a:p>
            <a:endParaRPr lang="en-US" dirty="0" smtClean="0"/>
          </a:p>
          <a:p>
            <a:r>
              <a:rPr lang="en-US" dirty="0" smtClean="0"/>
              <a:t>For this scenario, inform participants</a:t>
            </a:r>
            <a:r>
              <a:rPr lang="en-US" baseline="0" dirty="0" smtClean="0"/>
              <a:t> that the Hall Director has chosen to share the information with the threat assessment and management team. They are also planning to write a Conduct Referral to address the fire hazard of having the bags taped too close to the ceiling.</a:t>
            </a: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Remind people that they are supposed to be thinking like a Residence Life Hall Director– and</a:t>
            </a:r>
            <a:r>
              <a:rPr lang="en-US" baseline="0" dirty="0" smtClean="0"/>
              <a:t> as Hall Director, this is the information that they don’t have. This slide shows the importance of a team approach to a problem and that one office doesn’t have all of the information. Different offices have noticed a problem with Beth, but none of them knew the entire picture.</a:t>
            </a:r>
          </a:p>
          <a:p>
            <a:endParaRPr lang="en-US" baseline="0" dirty="0" smtClean="0"/>
          </a:p>
          <a:p>
            <a:r>
              <a:rPr lang="en-US" baseline="0" dirty="0" smtClean="0"/>
              <a:t>Re-ask the question “Are you concerned?” and see if the responses in the room change.</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78</a:t>
            </a:fld>
            <a:endParaRPr lang="en-US"/>
          </a:p>
        </p:txBody>
      </p:sp>
    </p:spTree>
    <p:extLst>
      <p:ext uri="{BB962C8B-B14F-4D97-AF65-F5344CB8AC3E}">
        <p14:creationId xmlns:p14="http://schemas.microsoft.com/office/powerpoint/2010/main" val="9427385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Use the questions on this slide to facilitate a</a:t>
            </a:r>
            <a:r>
              <a:rPr lang="en-US" baseline="0" dirty="0" smtClean="0"/>
              <a:t> discussion about what the team would do next based on the information known at this time. These questions will help create a management plan.</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79</a:t>
            </a:fld>
            <a:endParaRPr lang="en-US"/>
          </a:p>
        </p:txBody>
      </p:sp>
    </p:spTree>
    <p:extLst>
      <p:ext uri="{BB962C8B-B14F-4D97-AF65-F5344CB8AC3E}">
        <p14:creationId xmlns:p14="http://schemas.microsoft.com/office/powerpoint/2010/main" val="218950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cs typeface="Arial" pitchFamily="34" charset="0"/>
              </a:rPr>
              <a:t>Instructor Notes: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t>For this</a:t>
            </a:r>
            <a:r>
              <a:rPr lang="en-US" i="1" baseline="0" dirty="0" smtClean="0"/>
              <a:t> section, instructors should be familiar with details of the threat assessment and management process described in Section 4 of </a:t>
            </a:r>
            <a:r>
              <a:rPr lang="en-US" i="1" u="sng" baseline="0" dirty="0" smtClean="0"/>
              <a:t>The Handbook for Campus Threat Assessment &amp; Management Teams</a:t>
            </a:r>
            <a:r>
              <a:rPr lang="en-US" i="1" u="none" baseline="0" dirty="0" smtClean="0"/>
              <a:t> (Deisinger et al., 2008).  They should also read the article by Nolan, Randazzo &amp; Deisinger (2011) in the URMIA Journal, available on the Resource CD.</a:t>
            </a:r>
            <a:endParaRPr lang="en-US" i="1" dirty="0" smtClean="0"/>
          </a:p>
          <a:p>
            <a:endParaRPr lang="en-US" sz="1200" kern="1200" dirty="0" smtClean="0">
              <a:solidFill>
                <a:schemeClr val="tx1"/>
              </a:solidFill>
              <a:cs typeface="Arial" pitchFamily="34" charset="0"/>
            </a:endParaRPr>
          </a:p>
          <a:p>
            <a:r>
              <a:rPr lang="en-US" sz="1200" kern="1200" dirty="0" smtClean="0">
                <a:solidFill>
                  <a:schemeClr val="tx1"/>
                </a:solidFill>
                <a:cs typeface="Arial" pitchFamily="34" charset="0"/>
              </a:rPr>
              <a:t>But to be more fully effective, a threat</a:t>
            </a:r>
            <a:r>
              <a:rPr lang="en-US" sz="1200" kern="1200" baseline="0" dirty="0" smtClean="0">
                <a:solidFill>
                  <a:schemeClr val="tx1"/>
                </a:solidFill>
                <a:cs typeface="Arial" pitchFamily="34" charset="0"/>
              </a:rPr>
              <a:t> assessment</a:t>
            </a:r>
            <a:r>
              <a:rPr lang="en-US" sz="1200" kern="1200" dirty="0" smtClean="0">
                <a:solidFill>
                  <a:schemeClr val="tx1"/>
                </a:solidFill>
                <a:cs typeface="Arial" pitchFamily="34" charset="0"/>
              </a:rPr>
              <a:t> team needs support from key resources and activities on campus and in the community.  These resources and activities include:</a:t>
            </a:r>
          </a:p>
          <a:p>
            <a:pPr lvl="0"/>
            <a:endParaRPr lang="en-US" sz="1200" kern="1200" dirty="0" smtClean="0">
              <a:solidFill>
                <a:schemeClr val="tx1"/>
              </a:solidFill>
              <a:cs typeface="Arial" pitchFamily="34" charset="0"/>
            </a:endParaRPr>
          </a:p>
          <a:p>
            <a:pPr lvl="0">
              <a:buFont typeface="Arial" pitchFamily="34" charset="0"/>
              <a:buChar char="•"/>
            </a:pPr>
            <a:r>
              <a:rPr lang="en-US" sz="1200" kern="1200" dirty="0" smtClean="0">
                <a:solidFill>
                  <a:schemeClr val="tx1"/>
                </a:solidFill>
                <a:cs typeface="Arial" pitchFamily="34" charset="0"/>
              </a:rPr>
              <a:t>Support/backing from the institution’s leadership</a:t>
            </a:r>
          </a:p>
          <a:p>
            <a:pPr lvl="0">
              <a:buFont typeface="Arial" pitchFamily="34" charset="0"/>
              <a:buChar char="•"/>
            </a:pPr>
            <a:r>
              <a:rPr lang="en-US" sz="1200" kern="1200" dirty="0" smtClean="0">
                <a:solidFill>
                  <a:schemeClr val="tx1"/>
                </a:solidFill>
                <a:cs typeface="Arial" pitchFamily="34" charset="0"/>
              </a:rPr>
              <a:t>Administrative support if possible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cs typeface="Arial" pitchFamily="34" charset="0"/>
              </a:rPr>
              <a:t>Formal</a:t>
            </a:r>
            <a:r>
              <a:rPr lang="en-US" sz="1200" kern="1200" baseline="0" dirty="0" smtClean="0">
                <a:solidFill>
                  <a:schemeClr val="tx1"/>
                </a:solidFill>
                <a:cs typeface="Arial" pitchFamily="34" charset="0"/>
              </a:rPr>
              <a:t> t</a:t>
            </a:r>
            <a:r>
              <a:rPr lang="en-US" sz="1200" kern="1200" dirty="0" smtClean="0">
                <a:solidFill>
                  <a:schemeClr val="tx1"/>
                </a:solidFill>
                <a:cs typeface="Arial" pitchFamily="34" charset="0"/>
              </a:rPr>
              <a:t>raining for the team</a:t>
            </a:r>
            <a:r>
              <a:rPr lang="en-US" sz="1200" kern="1200" baseline="0" dirty="0" smtClean="0">
                <a:solidFill>
                  <a:schemeClr val="tx1"/>
                </a:solidFill>
                <a:cs typeface="Arial" pitchFamily="34" charset="0"/>
              </a:rPr>
              <a:t> in basic threat assessment – and preferably in advanced threat assessment as well</a:t>
            </a:r>
            <a:endParaRPr lang="en-US" sz="1200" kern="1200" dirty="0" smtClean="0">
              <a:solidFill>
                <a:schemeClr val="tx1"/>
              </a:solidFill>
              <a:cs typeface="Arial" pitchFamily="34" charset="0"/>
            </a:endParaRPr>
          </a:p>
          <a:p>
            <a:pPr lvl="0">
              <a:buFont typeface="Arial" pitchFamily="34" charset="0"/>
              <a:buChar char="•"/>
            </a:pPr>
            <a:r>
              <a:rPr lang="en-US" sz="1200" kern="1200" dirty="0" smtClean="0">
                <a:solidFill>
                  <a:schemeClr val="tx1"/>
                </a:solidFill>
                <a:cs typeface="Arial" pitchFamily="34" charset="0"/>
              </a:rPr>
              <a:t>Access to case management resources such as mental health services, other support services, and law enforcement/security services</a:t>
            </a:r>
          </a:p>
          <a:p>
            <a:pPr lvl="0">
              <a:buFont typeface="Arial" pitchFamily="34" charset="0"/>
              <a:buChar char="•"/>
            </a:pPr>
            <a:r>
              <a:rPr lang="en-US" sz="1200" kern="1200" dirty="0" smtClean="0">
                <a:solidFill>
                  <a:schemeClr val="tx1"/>
                </a:solidFill>
                <a:cs typeface="Arial" pitchFamily="34" charset="0"/>
              </a:rPr>
              <a:t>Active outreach and training to the community to promote awareness</a:t>
            </a:r>
          </a:p>
          <a:p>
            <a:pPr lvl="0">
              <a:buFont typeface="Arial" pitchFamily="34" charset="0"/>
              <a:buChar char="•"/>
            </a:pPr>
            <a:r>
              <a:rPr lang="en-US" sz="1200" kern="1200" dirty="0" smtClean="0">
                <a:solidFill>
                  <a:schemeClr val="tx1"/>
                </a:solidFill>
                <a:cs typeface="Arial" pitchFamily="34" charset="0"/>
              </a:rPr>
              <a:t>Ways for the campus</a:t>
            </a:r>
            <a:r>
              <a:rPr lang="en-US" sz="1200" kern="1200" baseline="0" dirty="0" smtClean="0">
                <a:solidFill>
                  <a:schemeClr val="tx1"/>
                </a:solidFill>
                <a:cs typeface="Arial" pitchFamily="34" charset="0"/>
              </a:rPr>
              <a:t> and community to report concerns to the team</a:t>
            </a:r>
            <a:endParaRPr lang="en-US" sz="1200" kern="1200" dirty="0" smtClean="0">
              <a:solidFill>
                <a:schemeClr val="tx1"/>
              </a:solidFill>
              <a:cs typeface="Arial" pitchFamily="34" charset="0"/>
            </a:endParaRPr>
          </a:p>
          <a:p>
            <a:pPr lvl="0">
              <a:buFont typeface="Arial" pitchFamily="34" charset="0"/>
              <a:buChar char="•"/>
            </a:pPr>
            <a:r>
              <a:rPr lang="en-US" sz="1200" kern="1200" dirty="0" smtClean="0">
                <a:solidFill>
                  <a:schemeClr val="tx1"/>
                </a:solidFill>
                <a:cs typeface="Arial" pitchFamily="34" charset="0"/>
              </a:rPr>
              <a:t>Engagement with gatekeepers of all types, at all levels</a:t>
            </a:r>
          </a:p>
          <a:p>
            <a:endParaRPr lang="en-US" sz="1200" kern="1200" dirty="0" smtClean="0">
              <a:solidFill>
                <a:schemeClr val="tx1"/>
              </a:solidFill>
              <a:cs typeface="Arial" pitchFamily="34" charset="0"/>
            </a:endParaRPr>
          </a:p>
          <a:p>
            <a:r>
              <a:rPr lang="en-US" sz="1200" kern="1200" dirty="0" smtClean="0">
                <a:solidFill>
                  <a:schemeClr val="tx1"/>
                </a:solidFill>
                <a:cs typeface="Arial" pitchFamily="34" charset="0"/>
              </a:rPr>
              <a:t>Discussion of these resources and their usefulness for enhancing threat assessment team operations and effectiveness can be found in </a:t>
            </a:r>
            <a:r>
              <a:rPr lang="en-US" sz="1200" i="1" kern="1200" dirty="0" smtClean="0">
                <a:solidFill>
                  <a:schemeClr val="tx1"/>
                </a:solidFill>
                <a:cs typeface="Arial" pitchFamily="34" charset="0"/>
              </a:rPr>
              <a:t>The</a:t>
            </a:r>
            <a:r>
              <a:rPr lang="en-US" sz="1200" i="1" kern="1200" baseline="0" dirty="0" smtClean="0">
                <a:solidFill>
                  <a:schemeClr val="tx1"/>
                </a:solidFill>
                <a:cs typeface="Arial" pitchFamily="34" charset="0"/>
              </a:rPr>
              <a:t> H</a:t>
            </a:r>
            <a:r>
              <a:rPr lang="en-US" sz="1200" i="1" kern="1200" dirty="0" smtClean="0">
                <a:solidFill>
                  <a:schemeClr val="tx1"/>
                </a:solidFill>
                <a:cs typeface="Arial" pitchFamily="34" charset="0"/>
              </a:rPr>
              <a:t>andbook for Campus Threat</a:t>
            </a:r>
            <a:r>
              <a:rPr lang="en-US" sz="1200" i="1" kern="1200" baseline="0" dirty="0" smtClean="0">
                <a:solidFill>
                  <a:schemeClr val="tx1"/>
                </a:solidFill>
                <a:cs typeface="Arial" pitchFamily="34" charset="0"/>
              </a:rPr>
              <a:t> Assessment &amp; Management </a:t>
            </a:r>
            <a:r>
              <a:rPr lang="en-US" sz="1200" i="1" kern="1200" dirty="0" smtClean="0">
                <a:solidFill>
                  <a:schemeClr val="tx1"/>
                </a:solidFill>
                <a:cs typeface="Arial" pitchFamily="34" charset="0"/>
              </a:rPr>
              <a:t>Teams</a:t>
            </a:r>
            <a:r>
              <a:rPr lang="en-US" sz="1200" kern="1200" dirty="0" smtClean="0">
                <a:solidFill>
                  <a:schemeClr val="tx1"/>
                </a:solidFill>
                <a:cs typeface="Arial" pitchFamily="34" charset="0"/>
              </a:rPr>
              <a:t> (2008).</a:t>
            </a:r>
          </a:p>
          <a:p>
            <a:endParaRPr lang="en-US" dirty="0">
              <a:cs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The</a:t>
            </a:r>
            <a:r>
              <a:rPr lang="en-US" baseline="0" dirty="0" smtClean="0"/>
              <a:t> management plan for this scenario will require a multifaceted approach. Residence Life needs to address the roommate issue, her supervisor needs to address the attendance issue, the Dean of Students needs to talk about the drawing on her assignment, and Student Conduct has pending hearings for her.</a:t>
            </a:r>
          </a:p>
          <a:p>
            <a:endParaRPr lang="en-US" baseline="0" dirty="0" smtClean="0"/>
          </a:p>
          <a:p>
            <a:r>
              <a:rPr lang="en-US" baseline="0" dirty="0" smtClean="0"/>
              <a:t>In the scenario, the team decides to: </a:t>
            </a:r>
          </a:p>
          <a:p>
            <a:pPr marL="171450" indent="-171450">
              <a:buFontTx/>
              <a:buChar char="-"/>
            </a:pPr>
            <a:r>
              <a:rPr lang="en-US" baseline="0" dirty="0" smtClean="0"/>
              <a:t>Talk with Kim and see if she wants to stay in her room (she is willing to stay for a few more weeks to see if things get better because she has lots of friends on the floor)</a:t>
            </a:r>
          </a:p>
          <a:p>
            <a:pPr marL="171450" indent="-171450">
              <a:buFontTx/>
              <a:buChar char="-"/>
            </a:pPr>
            <a:r>
              <a:rPr lang="en-US" baseline="0" dirty="0" smtClean="0"/>
              <a:t>Ask the supervisor to meet with her to determine the reason for her tardiness</a:t>
            </a:r>
          </a:p>
          <a:p>
            <a:pPr marL="171450" indent="-171450">
              <a:buFontTx/>
              <a:buChar char="-"/>
            </a:pPr>
            <a:r>
              <a:rPr lang="en-US" baseline="0" dirty="0" smtClean="0"/>
              <a:t>Ask the Dean of Students to facilitate a meeting with her about the drawing. In this case, no other office has an existing relationship with Beth, so the Dean of Students will facilitate the meeting. If another office (maybe the Office for Students with Disabilities, or the Graduate School Ombudsperson, </a:t>
            </a:r>
            <a:r>
              <a:rPr lang="en-US" baseline="0" dirty="0" err="1" smtClean="0"/>
              <a:t>etc</a:t>
            </a:r>
            <a:r>
              <a:rPr lang="en-US" baseline="0" dirty="0" smtClean="0"/>
              <a:t>) had an existing relationship with Beth, it might be more beneficial for them to facilitate this conversation.</a:t>
            </a:r>
          </a:p>
          <a:p>
            <a:pPr marL="171450" indent="-171450">
              <a:buFontTx/>
              <a:buChar char="-"/>
            </a:pPr>
            <a:r>
              <a:rPr lang="en-US" baseline="0" dirty="0" smtClean="0"/>
              <a:t>Student Conduct is informed of the totality of the situation and asks them to proceed with their normal process.</a:t>
            </a:r>
            <a:endParaRPr lang="en-US" dirty="0" smtClean="0"/>
          </a:p>
        </p:txBody>
      </p:sp>
      <p:sp>
        <p:nvSpPr>
          <p:cNvPr id="4" name="Slide Number Placeholder 3"/>
          <p:cNvSpPr>
            <a:spLocks noGrp="1"/>
          </p:cNvSpPr>
          <p:nvPr>
            <p:ph type="sldNum" sz="quarter" idx="10"/>
          </p:nvPr>
        </p:nvSpPr>
        <p:spPr/>
        <p:txBody>
          <a:bodyPr/>
          <a:lstStyle/>
          <a:p>
            <a:fld id="{6CED82E4-BEF7-46B2-9411-A83576DA389D}" type="slidenum">
              <a:rPr lang="en-US" smtClean="0"/>
              <a:pPr/>
              <a:t>80</a:t>
            </a:fld>
            <a:endParaRPr lang="en-US"/>
          </a:p>
        </p:txBody>
      </p:sp>
    </p:spTree>
    <p:extLst>
      <p:ext uri="{BB962C8B-B14F-4D97-AF65-F5344CB8AC3E}">
        <p14:creationId xmlns:p14="http://schemas.microsoft.com/office/powerpoint/2010/main" val="40564029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As the management plan is put in place, this</a:t>
            </a:r>
            <a:r>
              <a:rPr lang="en-US" baseline="0" dirty="0" smtClean="0"/>
              <a:t> is a summary of the offices involved and the role they are playing in the process. Emphasize that the strength of a threat assessment team is that all of these offices/people are working together towards a common solution– understanding the situation and determining what should be done in the best interest of Beth and those around her.</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81</a:t>
            </a:fld>
            <a:endParaRPr lang="en-US"/>
          </a:p>
        </p:txBody>
      </p:sp>
    </p:spTree>
    <p:extLst>
      <p:ext uri="{BB962C8B-B14F-4D97-AF65-F5344CB8AC3E}">
        <p14:creationId xmlns:p14="http://schemas.microsoft.com/office/powerpoint/2010/main" val="38296352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At</a:t>
            </a:r>
            <a:r>
              <a:rPr lang="en-US" baseline="0" dirty="0" smtClean="0"/>
              <a:t> the next threat assessment and management team meeting, this update is shared with the team.</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82</a:t>
            </a:fld>
            <a:endParaRPr lang="en-US"/>
          </a:p>
        </p:txBody>
      </p:sp>
    </p:spTree>
    <p:extLst>
      <p:ext uri="{BB962C8B-B14F-4D97-AF65-F5344CB8AC3E}">
        <p14:creationId xmlns:p14="http://schemas.microsoft.com/office/powerpoint/2010/main" val="20129708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At</a:t>
            </a:r>
            <a:r>
              <a:rPr lang="en-US" baseline="0" dirty="0" smtClean="0"/>
              <a:t> the next threat assessment and management team meeting, this update is shared with the team.</a:t>
            </a:r>
            <a:endParaRPr lang="en-US" dirty="0" smtClean="0"/>
          </a:p>
          <a:p>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83</a:t>
            </a:fld>
            <a:endParaRPr lang="en-US"/>
          </a:p>
        </p:txBody>
      </p:sp>
    </p:spTree>
    <p:extLst>
      <p:ext uri="{BB962C8B-B14F-4D97-AF65-F5344CB8AC3E}">
        <p14:creationId xmlns:p14="http://schemas.microsoft.com/office/powerpoint/2010/main" val="30209579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At</a:t>
            </a:r>
            <a:r>
              <a:rPr lang="en-US" baseline="0" dirty="0" smtClean="0"/>
              <a:t> the next threat assessment and management team meeting, this update is shared with the team.</a:t>
            </a:r>
            <a:endParaRPr lang="en-US" dirty="0" smtClean="0"/>
          </a:p>
          <a:p>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84</a:t>
            </a:fld>
            <a:endParaRPr lang="en-US"/>
          </a:p>
        </p:txBody>
      </p:sp>
    </p:spTree>
    <p:extLst>
      <p:ext uri="{BB962C8B-B14F-4D97-AF65-F5344CB8AC3E}">
        <p14:creationId xmlns:p14="http://schemas.microsoft.com/office/powerpoint/2010/main" val="1534240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2972098" cy="456595"/>
          </a:xfrm>
          <a:prstGeom prst="rect">
            <a:avLst/>
          </a:prstGeom>
          <a:ln/>
        </p:spPr>
        <p:txBody>
          <a:bodyPr/>
          <a:lstStyle/>
          <a:p>
            <a:r>
              <a:rPr lang="en-US"/>
              <a:t>Best Practices in Campus Threat Assessment and Management</a:t>
            </a:r>
          </a:p>
        </p:txBody>
      </p:sp>
      <p:sp>
        <p:nvSpPr>
          <p:cNvPr id="6" name="Rectangle 6"/>
          <p:cNvSpPr>
            <a:spLocks noGrp="1" noChangeArrowheads="1"/>
          </p:cNvSpPr>
          <p:nvPr>
            <p:ph type="ftr" sz="quarter" idx="4"/>
          </p:nvPr>
        </p:nvSpPr>
        <p:spPr>
          <a:xfrm>
            <a:off x="0" y="8685894"/>
            <a:ext cx="2972098" cy="456595"/>
          </a:xfrm>
          <a:prstGeom prst="rect">
            <a:avLst/>
          </a:prstGeom>
          <a:ln/>
        </p:spPr>
        <p:txBody>
          <a:bodyPr/>
          <a:lstStyle/>
          <a:p>
            <a:r>
              <a:rPr lang="en-US"/>
              <a:t>(c) Marisa Randazzo, PhD and Gene Deisinger, PhD (2008)</a:t>
            </a:r>
          </a:p>
        </p:txBody>
      </p:sp>
      <p:sp>
        <p:nvSpPr>
          <p:cNvPr id="7" name="Rectangle 7"/>
          <p:cNvSpPr>
            <a:spLocks noGrp="1" noChangeArrowheads="1"/>
          </p:cNvSpPr>
          <p:nvPr>
            <p:ph type="sldNum" sz="quarter" idx="5"/>
          </p:nvPr>
        </p:nvSpPr>
        <p:spPr>
          <a:xfrm>
            <a:off x="3884414" y="8685894"/>
            <a:ext cx="2972098" cy="456595"/>
          </a:xfrm>
          <a:prstGeom prst="rect">
            <a:avLst/>
          </a:prstGeom>
          <a:ln/>
        </p:spPr>
        <p:txBody>
          <a:bodyPr/>
          <a:lstStyle/>
          <a:p>
            <a:fld id="{E88D92B1-AB27-40AE-B594-79F1E6149A15}" type="slidenum">
              <a:rPr lang="en-US"/>
              <a:pPr/>
              <a:t>85</a:t>
            </a:fld>
            <a:endParaRPr lang="en-US"/>
          </a:p>
        </p:txBody>
      </p:sp>
      <p:sp>
        <p:nvSpPr>
          <p:cNvPr id="693250" name="Rectangle 2"/>
          <p:cNvSpPr>
            <a:spLocks noGrp="1" noRot="1" noChangeAspect="1" noChangeArrowheads="1" noTextEdit="1"/>
          </p:cNvSpPr>
          <p:nvPr>
            <p:ph type="sldImg"/>
          </p:nvPr>
        </p:nvSpPr>
        <p:spPr>
          <a:xfrm>
            <a:off x="1144588" y="685800"/>
            <a:ext cx="4570412" cy="3429000"/>
          </a:xfrm>
          <a:ln/>
        </p:spPr>
      </p:sp>
      <p:sp>
        <p:nvSpPr>
          <p:cNvPr id="693251" name="Rectangle 3"/>
          <p:cNvSpPr>
            <a:spLocks noGrp="1" noChangeArrowheads="1"/>
          </p:cNvSpPr>
          <p:nvPr>
            <p:ph type="body" idx="1"/>
          </p:nvPr>
        </p:nvSpPr>
        <p:spPr/>
        <p:txBody>
          <a:bodyPr/>
          <a:lstStyle/>
          <a:p>
            <a:r>
              <a:rPr lang="en-US" dirty="0" smtClean="0"/>
              <a:t>Instructor Notes:</a:t>
            </a:r>
          </a:p>
          <a:p>
            <a:r>
              <a:rPr lang="en-US" dirty="0" smtClean="0"/>
              <a:t>Ask the room these two question. Some people</a:t>
            </a:r>
            <a:r>
              <a:rPr lang="en-US" baseline="0" dirty="0" smtClean="0"/>
              <a:t> will that say she is a threat. Most all people will say that she needs assistance. Facilitate a discussion about why she is perceived as a threat and why should would need assistance.</a:t>
            </a:r>
          </a:p>
          <a:p>
            <a:endParaRPr lang="en-US" baseline="0" dirty="0" smtClean="0"/>
          </a:p>
          <a:p>
            <a:r>
              <a:rPr lang="en-US" baseline="0" dirty="0" smtClean="0"/>
              <a:t>Based on the information known at this time, Beth is not a threat, but she does need assistance. A case management plan needs to be created so that she can get the help she needs.</a:t>
            </a:r>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br>
              <a:rPr lang="en-US" dirty="0" smtClean="0"/>
            </a:br>
            <a:r>
              <a:rPr lang="en-US" dirty="0" smtClean="0"/>
              <a:t>Creating</a:t>
            </a:r>
            <a:r>
              <a:rPr lang="en-US" baseline="0" dirty="0" smtClean="0"/>
              <a:t> a case management plan for Beth requires collaboration between multiple offices. Due to the concerns about her boyfriend hitting her, she should be referred to appropriate resource offices. The Dean of Students Office should check to see if other faculty members have concerns. This would be a good time to talk about FERPA and remind participants that student observations can be shared without violating FERPA. The supervisor will serve as a resource to find a job that is a better fit for her. Lastly, the team should decide if they want to contact her parents about the situation.</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86</a:t>
            </a:fld>
            <a:endParaRPr lang="en-US"/>
          </a:p>
        </p:txBody>
      </p:sp>
    </p:spTree>
    <p:extLst>
      <p:ext uri="{BB962C8B-B14F-4D97-AF65-F5344CB8AC3E}">
        <p14:creationId xmlns:p14="http://schemas.microsoft.com/office/powerpoint/2010/main" val="35716217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Beth’s case is staffed at the threat assessment and management team level until the immediate concerns are resolved. Ongoing</a:t>
            </a:r>
            <a:r>
              <a:rPr lang="en-US" baseline="0" dirty="0" smtClean="0"/>
              <a:t> partnerships are built between the necessary offices to ensure that Beth is receiving the appropriate level of assistance. One month after the immediate concerns are addressed, the team should follow-up on the case (active monitoring) and see how the plan is working and if any changes need to be made. The team should also ask the question, “Is a threat nexus still present?” If not, then the case should be referred to a specific office for monitoring and the threat case can be closed. If a threat nexus is still present, then the case should remain open until it is resolved.</a:t>
            </a:r>
            <a:endParaRPr lang="en-US"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87</a:t>
            </a:fld>
            <a:endParaRPr lang="en-US"/>
          </a:p>
        </p:txBody>
      </p:sp>
    </p:spTree>
    <p:extLst>
      <p:ext uri="{BB962C8B-B14F-4D97-AF65-F5344CB8AC3E}">
        <p14:creationId xmlns:p14="http://schemas.microsoft.com/office/powerpoint/2010/main" val="6845354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2972098" cy="456595"/>
          </a:xfrm>
          <a:prstGeom prst="rect">
            <a:avLst/>
          </a:prstGeom>
          <a:ln/>
        </p:spPr>
        <p:txBody>
          <a:bodyPr/>
          <a:lstStyle/>
          <a:p>
            <a:r>
              <a:rPr lang="en-US"/>
              <a:t>Best Practices in Campus Threat Assessment and Management</a:t>
            </a:r>
          </a:p>
        </p:txBody>
      </p:sp>
      <p:sp>
        <p:nvSpPr>
          <p:cNvPr id="6" name="Rectangle 6"/>
          <p:cNvSpPr>
            <a:spLocks noGrp="1" noChangeArrowheads="1"/>
          </p:cNvSpPr>
          <p:nvPr>
            <p:ph type="ftr" sz="quarter" idx="4"/>
          </p:nvPr>
        </p:nvSpPr>
        <p:spPr>
          <a:xfrm>
            <a:off x="0" y="8685894"/>
            <a:ext cx="2972098" cy="456595"/>
          </a:xfrm>
          <a:prstGeom prst="rect">
            <a:avLst/>
          </a:prstGeom>
          <a:ln/>
        </p:spPr>
        <p:txBody>
          <a:bodyPr/>
          <a:lstStyle/>
          <a:p>
            <a:r>
              <a:rPr lang="en-US"/>
              <a:t>(c) Marisa Randazzo, PhD and Gene Deisinger, PhD (2008)</a:t>
            </a:r>
          </a:p>
        </p:txBody>
      </p:sp>
      <p:sp>
        <p:nvSpPr>
          <p:cNvPr id="7" name="Rectangle 7"/>
          <p:cNvSpPr>
            <a:spLocks noGrp="1" noChangeArrowheads="1"/>
          </p:cNvSpPr>
          <p:nvPr>
            <p:ph type="sldNum" sz="quarter" idx="5"/>
          </p:nvPr>
        </p:nvSpPr>
        <p:spPr>
          <a:xfrm>
            <a:off x="3884414" y="8685894"/>
            <a:ext cx="2972098" cy="456595"/>
          </a:xfrm>
          <a:prstGeom prst="rect">
            <a:avLst/>
          </a:prstGeom>
          <a:ln/>
        </p:spPr>
        <p:txBody>
          <a:bodyPr/>
          <a:lstStyle/>
          <a:p>
            <a:fld id="{E88D92B1-AB27-40AE-B594-79F1E6149A15}" type="slidenum">
              <a:rPr lang="en-US"/>
              <a:pPr/>
              <a:t>88</a:t>
            </a:fld>
            <a:endParaRPr lang="en-US"/>
          </a:p>
        </p:txBody>
      </p:sp>
      <p:sp>
        <p:nvSpPr>
          <p:cNvPr id="693250" name="Rectangle 2"/>
          <p:cNvSpPr>
            <a:spLocks noGrp="1" noRot="1" noChangeAspect="1" noChangeArrowheads="1" noTextEdit="1"/>
          </p:cNvSpPr>
          <p:nvPr>
            <p:ph type="sldImg"/>
          </p:nvPr>
        </p:nvSpPr>
        <p:spPr>
          <a:xfrm>
            <a:off x="1144588" y="685800"/>
            <a:ext cx="4570412" cy="3429000"/>
          </a:xfrm>
          <a:ln/>
        </p:spPr>
      </p:sp>
      <p:sp>
        <p:nvSpPr>
          <p:cNvPr id="693251" name="Rectangle 3"/>
          <p:cNvSpPr>
            <a:spLocks noGrp="1" noChangeArrowheads="1"/>
          </p:cNvSpPr>
          <p:nvPr>
            <p:ph type="body" idx="1"/>
          </p:nvPr>
        </p:nvSpPr>
        <p:spPr/>
        <p:txBody>
          <a:bodyPr/>
          <a:lstStyle/>
          <a:p>
            <a:r>
              <a:rPr lang="en-US" dirty="0" smtClean="0"/>
              <a:t>Instructor Notes:</a:t>
            </a:r>
          </a:p>
          <a:p>
            <a:r>
              <a:rPr lang="en-US" dirty="0" smtClean="0"/>
              <a:t>Open</a:t>
            </a:r>
            <a:r>
              <a:rPr lang="en-US" baseline="0" dirty="0" smtClean="0"/>
              <a:t> a dialog with participants and ask what they learned about the process, what worked well, and what were the challenges. Allow this discussion to go where the group takes it; reflect on the process outlined in this case and discuss how your institution might handle it differently. </a:t>
            </a:r>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sng" dirty="0" smtClean="0"/>
              <a:t>Instructor Notes:</a:t>
            </a:r>
          </a:p>
          <a:p>
            <a:r>
              <a:rPr lang="en-US" i="1" dirty="0" smtClean="0"/>
              <a:t>Ask if there are any remaining</a:t>
            </a:r>
            <a:r>
              <a:rPr lang="en-US" i="1" baseline="0" dirty="0" smtClean="0"/>
              <a:t> questions on the tabletop exercise.</a:t>
            </a:r>
          </a:p>
          <a:p>
            <a:endParaRPr lang="en-US" i="1" baseline="0" dirty="0" smtClean="0"/>
          </a:p>
          <a:p>
            <a:r>
              <a:rPr lang="en-US" i="0" baseline="0" dirty="0" smtClean="0"/>
              <a:t>As we wrap up this training session, we wanted to leave you with some concluding thoughts and resources for further reading.</a:t>
            </a:r>
            <a:endParaRPr lang="en-US" i="0" dirty="0"/>
          </a:p>
        </p:txBody>
      </p:sp>
      <p:sp>
        <p:nvSpPr>
          <p:cNvPr id="4" name="Slide Number Placeholder 3"/>
          <p:cNvSpPr>
            <a:spLocks noGrp="1"/>
          </p:cNvSpPr>
          <p:nvPr>
            <p:ph type="sldNum" sz="quarter" idx="10"/>
          </p:nvPr>
        </p:nvSpPr>
        <p:spPr/>
        <p:txBody>
          <a:bodyPr/>
          <a:lstStyle/>
          <a:p>
            <a:fld id="{6CED82E4-BEF7-46B2-9411-A83576DA389D}"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endParaRPr lang="en-US" sz="1200" dirty="0"/>
          </a:p>
        </p:txBody>
      </p:sp>
      <p:sp>
        <p:nvSpPr>
          <p:cNvPr id="156674" name="Rectangle 2"/>
          <p:cNvSpPr>
            <a:spLocks noGrp="1" noRot="1" noChangeAspect="1" noChangeArrowheads="1" noTextEdit="1"/>
          </p:cNvSpPr>
          <p:nvPr>
            <p:ph type="sldImg"/>
          </p:nvPr>
        </p:nvSpPr>
        <p:spPr>
          <a:xfrm>
            <a:off x="1687513" y="725488"/>
            <a:ext cx="3482975" cy="2613025"/>
          </a:xfrm>
          <a:ln/>
        </p:spPr>
      </p:sp>
      <p:sp>
        <p:nvSpPr>
          <p:cNvPr id="156675" name="Rectangle 3"/>
          <p:cNvSpPr>
            <a:spLocks noGrp="1" noChangeArrowheads="1"/>
          </p:cNvSpPr>
          <p:nvPr>
            <p:ph type="body" idx="1"/>
          </p:nvPr>
        </p:nvSpPr>
        <p:spPr>
          <a:xfrm>
            <a:off x="857250" y="3701143"/>
            <a:ext cx="5072063" cy="4934857"/>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sng" dirty="0" smtClean="0"/>
              <a:t>Instructor Notes: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t>For this</a:t>
            </a:r>
            <a:r>
              <a:rPr lang="en-US" i="1" baseline="0" dirty="0" smtClean="0"/>
              <a:t> section, instructors should be familiar with details of the threat assessment and management process described in Section 4 of </a:t>
            </a:r>
            <a:r>
              <a:rPr lang="en-US" i="1" u="sng" baseline="0" dirty="0" smtClean="0"/>
              <a:t>The Handbook for Campus Threat Assessment &amp; Management Teams</a:t>
            </a:r>
            <a:r>
              <a:rPr lang="en-US" i="1" u="none" baseline="0" dirty="0" smtClean="0"/>
              <a:t> (Deisinger et al., 2008).  They should also read the article by Nolan, Randazzo &amp; Deisinger (2011) in the URMIA Journal, available on the Resource CD.</a:t>
            </a:r>
            <a:endParaRPr lang="en-US" i="1" dirty="0" smtClean="0"/>
          </a:p>
          <a:p>
            <a:pPr eaLnBrk="1" hangingPunct="1"/>
            <a:endParaRPr lang="en-US" b="0" dirty="0" smtClean="0"/>
          </a:p>
          <a:p>
            <a:pPr eaLnBrk="1" hangingPunct="1"/>
            <a:r>
              <a:rPr lang="en-US" b="0" dirty="0" smtClean="0"/>
              <a:t>In their book on Campus Threat Assessment and Management Teams, Dr. Deisinger and Dr. Randazzo described a process they recommend in conducting a threat assessment.  That process is depicted on this slide and the next.</a:t>
            </a:r>
          </a:p>
          <a:p>
            <a:pPr eaLnBrk="1" hangingPunct="1"/>
            <a:endParaRPr lang="en-US" b="0" dirty="0" smtClean="0"/>
          </a:p>
          <a:p>
            <a:pPr eaLnBrk="1" hangingPunct="1"/>
            <a:r>
              <a:rPr lang="en-US" b="0" dirty="0" smtClean="0"/>
              <a:t>The instructor(s) can quickly review the process depicted in this slide and the next.  The elements</a:t>
            </a:r>
            <a:r>
              <a:rPr lang="en-US" b="0" baseline="0" dirty="0" smtClean="0"/>
              <a:t> of this process are detailed in Section 4 of </a:t>
            </a:r>
            <a:r>
              <a:rPr lang="en-US" b="0" u="sng" baseline="0" dirty="0" smtClean="0"/>
              <a:t>The Handbook for Campus Threat Assessment &amp; Management Teams.</a:t>
            </a:r>
            <a:endParaRPr lang="en-US" b="0"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46175" y="685800"/>
            <a:ext cx="4567238" cy="3425825"/>
          </a:xfrm>
          <a:ln w="12700" cap="flat">
            <a:solidFill>
              <a:schemeClr val="tx1"/>
            </a:solidFill>
          </a:ln>
        </p:spPr>
      </p:sp>
      <p:sp>
        <p:nvSpPr>
          <p:cNvPr id="186371" name="Rectangle 3"/>
          <p:cNvSpPr>
            <a:spLocks noGrp="1" noChangeArrowheads="1"/>
          </p:cNvSpPr>
          <p:nvPr>
            <p:ph type="body" idx="1"/>
          </p:nvPr>
        </p:nvSpPr>
        <p:spPr>
          <a:xfrm>
            <a:off x="915988" y="4343400"/>
            <a:ext cx="5026025" cy="4116388"/>
          </a:xfrm>
          <a:noFill/>
          <a:ln/>
        </p:spPr>
        <p:txBody>
          <a:bodyPr lIns="90319" tIns="45159" rIns="90319" bIns="45159"/>
          <a:lstStyle/>
          <a:p>
            <a:pPr eaLnBrk="1" hangingPunct="1"/>
            <a:r>
              <a:rPr lang="en-US" u="sng" dirty="0" smtClean="0">
                <a:latin typeface="Arial" pitchFamily="34" charset="0"/>
              </a:rPr>
              <a:t>Instructor Notes:</a:t>
            </a:r>
          </a:p>
          <a:p>
            <a:pPr eaLnBrk="1" hangingPunct="1"/>
            <a:r>
              <a:rPr lang="en-US" baseline="0" dirty="0" smtClean="0">
                <a:latin typeface="Arial" pitchFamily="34" charset="0"/>
              </a:rPr>
              <a:t>One goal in this session was to provide an overview on current issues and best practices in campus threat assessment and a review of best practice procedures for threat assessment teams to follow in their case work.  The session also provided updates on legal developments and common problems facing teams, as well as facilitate discussion of possible solutions.</a:t>
            </a:r>
          </a:p>
          <a:p>
            <a:pPr eaLnBrk="1" hangingPunct="1"/>
            <a:endParaRPr lang="en-US" baseline="0" dirty="0" smtClean="0">
              <a:latin typeface="Arial" pitchFamily="34" charset="0"/>
            </a:endParaRPr>
          </a:p>
          <a:p>
            <a:pPr eaLnBrk="1" hangingPunct="1"/>
            <a:r>
              <a:rPr lang="en-US" baseline="0" dirty="0" smtClean="0">
                <a:latin typeface="Arial" pitchFamily="34" charset="0"/>
              </a:rPr>
              <a:t>Another goal of the </a:t>
            </a:r>
            <a:r>
              <a:rPr lang="en-US" baseline="0" dirty="0" err="1" smtClean="0">
                <a:latin typeface="Arial" pitchFamily="34" charset="0"/>
              </a:rPr>
              <a:t>sesssion</a:t>
            </a:r>
            <a:r>
              <a:rPr lang="en-US" baseline="0" dirty="0" smtClean="0">
                <a:latin typeface="Arial" pitchFamily="34" charset="0"/>
              </a:rPr>
              <a:t> was to create some opportunities for </a:t>
            </a:r>
            <a:r>
              <a:rPr lang="en-US" u="sng" baseline="0" dirty="0" smtClean="0">
                <a:latin typeface="Arial" pitchFamily="34" charset="0"/>
              </a:rPr>
              <a:t>practicing</a:t>
            </a:r>
            <a:r>
              <a:rPr lang="en-US" baseline="0" dirty="0" smtClean="0">
                <a:latin typeface="Arial" pitchFamily="34" charset="0"/>
              </a:rPr>
              <a:t> how to conduct threat assessment inquiries and how to develop and implement case management plans.</a:t>
            </a:r>
          </a:p>
          <a:p>
            <a:pPr eaLnBrk="1" hangingPunct="1"/>
            <a:endParaRPr lang="en-US" baseline="0" dirty="0" smtClean="0">
              <a:latin typeface="Arial" pitchFamily="34" charset="0"/>
            </a:endParaRPr>
          </a:p>
          <a:p>
            <a:pPr eaLnBrk="1" hangingPunct="1"/>
            <a:r>
              <a:rPr lang="en-US" baseline="0" dirty="0" smtClean="0">
                <a:latin typeface="Arial" pitchFamily="34" charset="0"/>
              </a:rPr>
              <a:t>Going forward, you can continue this type of practice with your team with a couple of resources: the COPS Office (US Department of Justice) will soon be releasing a free workbook with tabletop exercises that teams can use in a self-guided format. </a:t>
            </a:r>
            <a:r>
              <a:rPr lang="en-US" u="none" baseline="0" dirty="0" smtClean="0">
                <a:latin typeface="Arial" pitchFamily="34" charset="0"/>
              </a:rPr>
              <a:t>And be sure to call upon each other to talk over case inquiries and think through options for case management.  We regularly consult with colleagues on cases and process issues, and encourage you to do the same.</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Rot="1" noChangeAspect="1" noChangeArrowheads="1" noTextEdit="1"/>
          </p:cNvSpPr>
          <p:nvPr>
            <p:ph type="sldImg"/>
          </p:nvPr>
        </p:nvSpPr>
        <p:spPr>
          <a:xfrm>
            <a:off x="1687513" y="782638"/>
            <a:ext cx="3482975" cy="2613025"/>
          </a:xfrm>
          <a:ln/>
        </p:spPr>
      </p:sp>
      <p:sp>
        <p:nvSpPr>
          <p:cNvPr id="296962" name="Rectangle 3"/>
          <p:cNvSpPr>
            <a:spLocks noGrp="1" noChangeArrowheads="1"/>
          </p:cNvSpPr>
          <p:nvPr>
            <p:ph type="body" idx="1"/>
          </p:nvPr>
        </p:nvSpPr>
        <p:spPr>
          <a:xfrm>
            <a:off x="857250" y="3701143"/>
            <a:ext cx="5072063" cy="4934857"/>
          </a:xfrm>
          <a:noFill/>
          <a:ln/>
        </p:spPr>
        <p:txBody>
          <a:bodyPr/>
          <a:lstStyle/>
          <a:p>
            <a:pPr eaLnBrk="1" hangingPunct="1"/>
            <a:r>
              <a:rPr lang="en-US" b="0" u="sng" dirty="0" smtClean="0"/>
              <a:t>Instructor Notes:</a:t>
            </a:r>
          </a:p>
          <a:p>
            <a:pPr eaLnBrk="1" hangingPunct="1"/>
            <a:r>
              <a:rPr lang="en-US" b="0" u="none" dirty="0" smtClean="0"/>
              <a:t>For</a:t>
            </a:r>
            <a:r>
              <a:rPr lang="en-US" b="0" u="none" baseline="0" dirty="0" smtClean="0"/>
              <a:t> further reading on campus threat assessment, as well as professional resources, we recommend the following references and ATAP, the professional association for those in the field of threat assessment.  ATAP is a highly-respected association and offers </a:t>
            </a:r>
            <a:r>
              <a:rPr lang="en-US" b="0" u="none" baseline="0" dirty="0" err="1" smtClean="0"/>
              <a:t>helpfu</a:t>
            </a:r>
            <a:r>
              <a:rPr lang="en-US" b="0" u="none" baseline="0" dirty="0" smtClean="0"/>
              <a:t> resources and colleagueship with others in the field.</a:t>
            </a:r>
            <a:endParaRPr lang="en-US" b="0" u="none"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Rot="1" noChangeAspect="1" noChangeArrowheads="1" noTextEdit="1"/>
          </p:cNvSpPr>
          <p:nvPr>
            <p:ph type="sldImg"/>
          </p:nvPr>
        </p:nvSpPr>
        <p:spPr>
          <a:xfrm>
            <a:off x="1687513" y="782638"/>
            <a:ext cx="3482975" cy="2613025"/>
          </a:xfrm>
          <a:ln/>
        </p:spPr>
      </p:sp>
      <p:sp>
        <p:nvSpPr>
          <p:cNvPr id="296962" name="Rectangle 3"/>
          <p:cNvSpPr>
            <a:spLocks noGrp="1" noChangeArrowheads="1"/>
          </p:cNvSpPr>
          <p:nvPr>
            <p:ph type="body" idx="1"/>
          </p:nvPr>
        </p:nvSpPr>
        <p:spPr>
          <a:xfrm>
            <a:off x="857250" y="3701143"/>
            <a:ext cx="5072063" cy="4934857"/>
          </a:xfrm>
          <a:noFill/>
          <a:ln/>
        </p:spPr>
        <p:txBody>
          <a:bodyPr/>
          <a:lstStyle/>
          <a:p>
            <a:pPr eaLnBrk="1" hangingPunct="1"/>
            <a:r>
              <a:rPr lang="en-US" b="0" u="sng" smtClean="0"/>
              <a:t>Instructor</a:t>
            </a:r>
            <a:r>
              <a:rPr lang="en-US" b="0" u="sng" baseline="0" smtClean="0"/>
              <a:t> Notes:</a:t>
            </a:r>
            <a:endParaRPr lang="en-US" b="0" u="sng" smtClean="0"/>
          </a:p>
          <a:p>
            <a:pPr eaLnBrk="1" hangingPunct="1"/>
            <a:r>
              <a:rPr lang="en-US" b="0" dirty="0" smtClean="0"/>
              <a:t>For more information about threat assessment, and more details on what we have discussed today, please refer to The Handbook for Campus Threat Assessment and Management Teams.  It is available at www.tsginc.com or amazon.com.  </a:t>
            </a:r>
          </a:p>
          <a:p>
            <a:pPr eaLnBrk="1" hangingPunct="1"/>
            <a:endParaRPr lang="en-US" b="0" dirty="0" smtClean="0"/>
          </a:p>
          <a:p>
            <a:pPr eaLnBrk="1" hangingPunct="1"/>
            <a:r>
              <a:rPr lang="en-US" b="0" dirty="0" smtClean="0"/>
              <a:t>You should also feel free to contact Dr. Deisinger and Dr. Randazzo, who designed this course, with any questions.  They encourage you to reach out to them at any time.</a:t>
            </a:r>
          </a:p>
          <a:p>
            <a:pPr eaLnBrk="1" hangingPunct="1"/>
            <a:endParaRPr lang="en-US" b="0" dirty="0" smtClean="0"/>
          </a:p>
          <a:p>
            <a:pPr eaLnBrk="1" hangingPunct="1"/>
            <a:r>
              <a:rPr lang="en-US" u="sng" dirty="0" smtClean="0"/>
              <a:t>Instructor Note</a:t>
            </a:r>
            <a:r>
              <a:rPr lang="en-US" b="0" dirty="0" smtClean="0"/>
              <a:t>: Thank the participants and review and concluding information, instructions, requests,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440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44038" name="Rectangle 6"/>
          <p:cNvSpPr>
            <a:spLocks noGrp="1" noChangeArrowheads="1"/>
          </p:cNvSpPr>
          <p:nvPr>
            <p:ph type="sldNum" sz="quarter" idx="4"/>
          </p:nvPr>
        </p:nvSpPr>
        <p:spPr/>
        <p:txBody>
          <a:bodyPr/>
          <a:lstStyle>
            <a:lvl1pPr>
              <a:defRPr/>
            </a:lvl1pPr>
          </a:lstStyle>
          <a:p>
            <a:fld id="{70ACD9E7-9AD2-4C29-95B8-C25C15681383}" type="slidenum">
              <a:rPr lang="en-US" altLang="en-US"/>
              <a:pPr/>
              <a:t>‹#›</a:t>
            </a:fld>
            <a:endParaRPr lang="en-US" altLang="en-US"/>
          </a:p>
        </p:txBody>
      </p:sp>
      <p:sp>
        <p:nvSpPr>
          <p:cNvPr id="4403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4404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
        <p:nvSpPr>
          <p:cNvPr id="9" name="Rectangle 4"/>
          <p:cNvSpPr>
            <a:spLocks noGrp="1" noChangeArrowheads="1"/>
          </p:cNvSpPr>
          <p:nvPr>
            <p:ph type="dt" sz="half" idx="2"/>
          </p:nvPr>
        </p:nvSpPr>
        <p:spPr bwMode="auto">
          <a:xfrm>
            <a:off x="381000" y="6469807"/>
            <a:ext cx="3733800" cy="301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solidFill>
                  <a:schemeClr val="tx2"/>
                </a:solidFill>
                <a:latin typeface="Tw Cen MT" pitchFamily="34" charset="0"/>
              </a:defRPr>
            </a:lvl1pPr>
          </a:lstStyle>
          <a:p>
            <a:r>
              <a:rPr lang="en-US" altLang="en-US" dirty="0" smtClean="0"/>
              <a:t>© M. </a:t>
            </a:r>
            <a:r>
              <a:rPr lang="en-US" altLang="en-US" dirty="0" err="1" smtClean="0"/>
              <a:t>Randazzo</a:t>
            </a:r>
            <a:r>
              <a:rPr lang="en-US" altLang="en-US" dirty="0" smtClean="0"/>
              <a:t> &amp; G. Deisinger (2012)</a:t>
            </a:r>
            <a:endParaRPr lang="en-US"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90800" y="1752600"/>
            <a:ext cx="2895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8800" y="1752600"/>
            <a:ext cx="2895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62A3F199-26AF-45C6-B4F5-DA2DF5835166}" type="slidenum">
              <a:rPr lang="en-US"/>
              <a:pPr>
                <a:defRPr/>
              </a:pPr>
              <a:t>‹#›</a:t>
            </a:fld>
            <a:endParaRPr 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172200" y="6477000"/>
            <a:ext cx="2062738" cy="300038"/>
          </a:xfrm>
        </p:spPr>
        <p:txBody>
          <a:bodyPr/>
          <a:lstStyle>
            <a:lvl1pPr>
              <a:defRPr/>
            </a:lvl1pPr>
          </a:lstStyle>
          <a:p>
            <a:fld id="{869B53D8-4F95-484E-B8C1-D377BC21F638}" type="slidenum">
              <a:rPr lang="en-US" altLang="en-US"/>
              <a:pPr/>
              <a:t>‹#›</a:t>
            </a:fld>
            <a:endParaRPr lang="en-US" altLang="en-US"/>
          </a:p>
        </p:txBody>
      </p:sp>
      <p:pic>
        <p:nvPicPr>
          <p:cNvPr id="2693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634" y="6454507"/>
            <a:ext cx="37369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76F73162-99B0-4BCA-A75F-3DC955FBDE7D}" type="slidenum">
              <a:rPr lang="en-US" altLang="en-US"/>
              <a:pPr/>
              <a:t>‹#›</a:t>
            </a:fld>
            <a:endParaRPr lang="en-US" altLang="en-US"/>
          </a:p>
        </p:txBody>
      </p:sp>
      <p:pic>
        <p:nvPicPr>
          <p:cNvPr id="27033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634" y="6437255"/>
            <a:ext cx="3736975" cy="3603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7B8B8FBA-CF76-4113-B402-764CD0D29F1D}" type="slidenum">
              <a:rPr lang="en-US" altLang="en-US"/>
              <a:pPr/>
              <a:t>‹#›</a:t>
            </a:fld>
            <a:endParaRPr lang="en-US" altLang="en-US"/>
          </a:p>
        </p:txBody>
      </p:sp>
      <p:pic>
        <p:nvPicPr>
          <p:cNvPr id="27136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445881"/>
            <a:ext cx="37369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 Threat Assessment Resources Intl, LLC (2008)</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B2FC0AB-87CC-4F94-837E-8560651C3C14}"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 Threat Assessment Resources Intl, LLC (2008)</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74D2C9E-02BF-4D23-B33D-CDDD67050D0C}"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 Threat Assessment Resources Intl, LLC (2008)</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452036D-7006-4F4D-926B-DC48E6720A7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 Threat Assessment Resources Intl, LLC (2008)</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AF745F3-55D6-4543-9513-03524EA27196}"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51935"/>
            <a:ext cx="8229600" cy="8148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43011" name="Rectangle 3"/>
          <p:cNvSpPr>
            <a:spLocks noGrp="1" noChangeArrowheads="1"/>
          </p:cNvSpPr>
          <p:nvPr>
            <p:ph type="body" idx="1"/>
          </p:nvPr>
        </p:nvSpPr>
        <p:spPr bwMode="auto">
          <a:xfrm>
            <a:off x="457200" y="1371600"/>
            <a:ext cx="8229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3012" name="Rectangle 4"/>
          <p:cNvSpPr>
            <a:spLocks noGrp="1" noChangeArrowheads="1"/>
          </p:cNvSpPr>
          <p:nvPr>
            <p:ph type="dt" sz="half" idx="2"/>
          </p:nvPr>
        </p:nvSpPr>
        <p:spPr bwMode="auto">
          <a:xfrm>
            <a:off x="381000" y="6469807"/>
            <a:ext cx="3733800" cy="301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solidFill>
                  <a:schemeClr val="tx2"/>
                </a:solidFill>
                <a:latin typeface="Tw Cen MT" pitchFamily="34" charset="0"/>
              </a:defRPr>
            </a:lvl1pPr>
          </a:lstStyle>
          <a:p>
            <a:r>
              <a:rPr lang="en-US" altLang="en-US" dirty="0" smtClean="0"/>
              <a:t>© M. </a:t>
            </a:r>
            <a:r>
              <a:rPr lang="en-US" altLang="en-US" dirty="0" err="1" smtClean="0"/>
              <a:t>Randazzo</a:t>
            </a:r>
            <a:r>
              <a:rPr lang="en-US" altLang="en-US" dirty="0" smtClean="0"/>
              <a:t> &amp; G. Deisinger (2012)</a:t>
            </a:r>
            <a:endParaRPr lang="en-US" altLang="en-US" dirty="0"/>
          </a:p>
        </p:txBody>
      </p:sp>
      <p:sp>
        <p:nvSpPr>
          <p:cNvPr id="43014" name="Rectangle 6"/>
          <p:cNvSpPr>
            <a:spLocks noGrp="1" noChangeArrowheads="1"/>
          </p:cNvSpPr>
          <p:nvPr>
            <p:ph type="sldNum" sz="quarter" idx="4"/>
          </p:nvPr>
        </p:nvSpPr>
        <p:spPr bwMode="auto">
          <a:xfrm>
            <a:off x="6172199" y="6477000"/>
            <a:ext cx="2263297" cy="3000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6633"/>
                </a:solidFill>
                <a:latin typeface="Tw Cen MT Condensed Extra Bold" pitchFamily="34" charset="0"/>
              </a:defRPr>
            </a:lvl1pPr>
          </a:lstStyle>
          <a:p>
            <a:fld id="{E74DF109-4F1A-4B61-99D8-B496640052AA}" type="slidenum">
              <a:rPr lang="en-US" altLang="en-US" smtClean="0"/>
              <a:pPr/>
              <a:t>‹#›</a:t>
            </a:fld>
            <a:endParaRPr lang="en-US" altLang="en-US" dirty="0"/>
          </a:p>
        </p:txBody>
      </p:sp>
      <p:sp>
        <p:nvSpPr>
          <p:cNvPr id="43015" name="Freeform 7"/>
          <p:cNvSpPr>
            <a:spLocks noChangeArrowheads="1"/>
          </p:cNvSpPr>
          <p:nvPr/>
        </p:nvSpPr>
        <p:spPr bwMode="auto">
          <a:xfrm>
            <a:off x="372374" y="150966"/>
            <a:ext cx="83820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accent1"/>
            </a:solidFill>
            <a:prstDash val="solid"/>
            <a:miter lim="800000"/>
            <a:headEnd/>
            <a:tailEnd/>
          </a:ln>
        </p:spPr>
        <p:txBody>
          <a:bodyPr/>
          <a:lstStyle/>
          <a:p>
            <a:endParaRPr lang="en-US"/>
          </a:p>
        </p:txBody>
      </p:sp>
      <p:sp>
        <p:nvSpPr>
          <p:cNvPr id="43016" name="Line 8"/>
          <p:cNvSpPr>
            <a:spLocks noChangeShapeType="1"/>
          </p:cNvSpPr>
          <p:nvPr/>
        </p:nvSpPr>
        <p:spPr bwMode="auto">
          <a:xfrm>
            <a:off x="457199" y="6369164"/>
            <a:ext cx="7995549" cy="0"/>
          </a:xfrm>
          <a:prstGeom prst="line">
            <a:avLst/>
          </a:prstGeom>
          <a:noFill/>
          <a:ln w="19050">
            <a:solidFill>
              <a:schemeClr val="accent1"/>
            </a:solidFill>
            <a:round/>
            <a:headEnd/>
            <a:tailEnd/>
          </a:ln>
          <a:effectLst/>
        </p:spPr>
        <p:txBody>
          <a:bodyPr/>
          <a:lstStyle/>
          <a:p>
            <a:endParaRPr lang="en-US">
              <a:ln w="38100">
                <a:solidFill>
                  <a:schemeClr val="tx1"/>
                </a:solidFill>
              </a:ln>
            </a:endParaRPr>
          </a:p>
        </p:txBody>
      </p:sp>
      <p:pic>
        <p:nvPicPr>
          <p:cNvPr id="268290"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435497" y="6038486"/>
            <a:ext cx="6032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2" r:id="rId4"/>
    <p:sldLayoutId id="2147483693" r:id="rId5"/>
    <p:sldLayoutId id="2147483694" r:id="rId6"/>
    <p:sldLayoutId id="2147483695" r:id="rId7"/>
    <p:sldLayoutId id="2147483696" r:id="rId8"/>
    <p:sldLayoutId id="2147483697" r:id="rId9"/>
    <p:sldLayoutId id="2147483698" r:id="rId10"/>
  </p:sldLayoutIdLst>
  <p:timing>
    <p:tnLst>
      <p:par>
        <p:cTn id="1" dur="indefinite" restart="never" nodeType="tmRoot"/>
      </p:par>
    </p:tnLst>
  </p:timing>
  <p:hf sldNum="0" hdr="0" ftr="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ThreatAssessment.vt.edu" TargetMode="External"/><Relationship Id="rId2" Type="http://schemas.openxmlformats.org/officeDocument/2006/relationships/notesSlide" Target="../notesSlides/notesSlide91.xml"/><Relationship Id="rId1" Type="http://schemas.openxmlformats.org/officeDocument/2006/relationships/slideLayout" Target="../slideLayouts/slideLayout9.xml"/><Relationship Id="rId5" Type="http://schemas.openxmlformats.org/officeDocument/2006/relationships/hyperlink" Target="http://www.atapworldwide.org" TargetMode="External"/><Relationship Id="rId4" Type="http://schemas.openxmlformats.org/officeDocument/2006/relationships/hyperlink" Target="http://www.HigherEdCompliance.org" TargetMode="Externa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263870"/>
            <a:ext cx="8001000" cy="2895600"/>
          </a:xfrm>
        </p:spPr>
        <p:txBody>
          <a:bodyPr/>
          <a:lstStyle/>
          <a:p>
            <a:pPr algn="ctr">
              <a:spcBef>
                <a:spcPts val="600"/>
              </a:spcBef>
            </a:pPr>
            <a:r>
              <a:rPr lang="en-US" sz="4800" i="1" dirty="0" smtClean="0">
                <a:latin typeface="Arial" charset="0"/>
              </a:rPr>
              <a:t>Virginia Campus </a:t>
            </a:r>
            <a:br>
              <a:rPr lang="en-US" sz="4800" i="1" dirty="0" smtClean="0">
                <a:latin typeface="Arial" charset="0"/>
              </a:rPr>
            </a:br>
            <a:r>
              <a:rPr lang="en-US" sz="4800" i="1" dirty="0" smtClean="0">
                <a:latin typeface="Arial" charset="0"/>
              </a:rPr>
              <a:t>Threat Assessment Teams:</a:t>
            </a:r>
            <a:br>
              <a:rPr lang="en-US" sz="4800" i="1" dirty="0" smtClean="0">
                <a:latin typeface="Arial" charset="0"/>
              </a:rPr>
            </a:br>
            <a:r>
              <a:rPr lang="en-US" sz="2400" i="1" smtClean="0">
                <a:latin typeface="Arial" charset="0"/>
              </a:rPr>
              <a:t/>
            </a:r>
            <a:br>
              <a:rPr lang="en-US" sz="2400" i="1" smtClean="0">
                <a:latin typeface="Arial" charset="0"/>
              </a:rPr>
            </a:br>
            <a:r>
              <a:rPr lang="en-US" sz="4800" i="1" smtClean="0">
                <a:latin typeface="Arial" charset="0"/>
              </a:rPr>
              <a:t>Advanced Training </a:t>
            </a:r>
            <a:r>
              <a:rPr lang="en-US" sz="4800" i="1" dirty="0" smtClean="0">
                <a:latin typeface="Arial" charset="0"/>
              </a:rPr>
              <a:t>Session</a:t>
            </a:r>
            <a:endParaRPr lang="en-US" sz="4800" i="1" dirty="0">
              <a:latin typeface="Arial" charset="0"/>
            </a:endParaRPr>
          </a:p>
        </p:txBody>
      </p:sp>
      <p:pic>
        <p:nvPicPr>
          <p:cNvPr id="2052" name="Picture 4" descr="logo_color_tif"/>
          <p:cNvPicPr>
            <a:picLocks noChangeAspect="1" noChangeArrowheads="1"/>
          </p:cNvPicPr>
          <p:nvPr/>
        </p:nvPicPr>
        <p:blipFill>
          <a:blip r:embed="rId3" cstate="print"/>
          <a:srcRect/>
          <a:stretch>
            <a:fillRect/>
          </a:stretch>
        </p:blipFill>
        <p:spPr bwMode="auto">
          <a:xfrm>
            <a:off x="0" y="0"/>
            <a:ext cx="4191000" cy="1217613"/>
          </a:xfrm>
          <a:prstGeom prst="rect">
            <a:avLst/>
          </a:prstGeom>
          <a:noFill/>
        </p:spPr>
      </p:pic>
      <p:sp>
        <p:nvSpPr>
          <p:cNvPr id="2053" name="Text Box 5"/>
          <p:cNvSpPr txBox="1">
            <a:spLocks noChangeArrowheads="1"/>
          </p:cNvSpPr>
          <p:nvPr/>
        </p:nvSpPr>
        <p:spPr bwMode="auto">
          <a:xfrm>
            <a:off x="3048000" y="6172200"/>
            <a:ext cx="2990850" cy="366713"/>
          </a:xfrm>
          <a:prstGeom prst="rect">
            <a:avLst/>
          </a:prstGeom>
          <a:noFill/>
          <a:ln w="9525">
            <a:noFill/>
            <a:miter lim="800000"/>
            <a:headEnd/>
            <a:tailEnd/>
          </a:ln>
          <a:effectLst/>
        </p:spPr>
        <p:txBody>
          <a:bodyPr wrap="none">
            <a:spAutoFit/>
          </a:bodyPr>
          <a:lstStyle/>
          <a:p>
            <a:pPr algn="ctr"/>
            <a:r>
              <a:rPr lang="en-US">
                <a:solidFill>
                  <a:schemeClr val="tx2"/>
                </a:solidFill>
              </a:rPr>
              <a:t>www.ThreatResources.com</a:t>
            </a:r>
          </a:p>
        </p:txBody>
      </p:sp>
      <p:sp>
        <p:nvSpPr>
          <p:cNvPr id="7" name="Subtitle 6"/>
          <p:cNvSpPr>
            <a:spLocks noGrp="1"/>
          </p:cNvSpPr>
          <p:nvPr>
            <p:ph type="subTitle" idx="1"/>
          </p:nvPr>
        </p:nvSpPr>
        <p:spPr>
          <a:xfrm>
            <a:off x="609600" y="4724400"/>
            <a:ext cx="7924800" cy="1676400"/>
          </a:xfrm>
        </p:spPr>
        <p:txBody>
          <a:bodyPr/>
          <a:lstStyle/>
          <a:p>
            <a:pPr algn="ctr"/>
            <a:r>
              <a:rPr lang="en-US" sz="2400" dirty="0" smtClean="0"/>
              <a:t>Training Curriculum developed by </a:t>
            </a:r>
          </a:p>
          <a:p>
            <a:pPr algn="ctr"/>
            <a:r>
              <a:rPr lang="en-US" sz="2400" dirty="0" smtClean="0"/>
              <a:t>Marisa </a:t>
            </a:r>
            <a:r>
              <a:rPr lang="en-US" sz="2400" dirty="0" err="1" smtClean="0"/>
              <a:t>Randazzo</a:t>
            </a:r>
            <a:r>
              <a:rPr lang="en-US" sz="2400" dirty="0" smtClean="0"/>
              <a:t>, Ph.D. &amp;</a:t>
            </a:r>
          </a:p>
          <a:p>
            <a:pPr algn="ctr"/>
            <a:r>
              <a:rPr lang="en-US" sz="2400" dirty="0" smtClean="0"/>
              <a:t>Gene </a:t>
            </a:r>
            <a:r>
              <a:rPr lang="en-US" sz="2400" dirty="0" err="1" smtClean="0"/>
              <a:t>Deisinger</a:t>
            </a:r>
            <a:r>
              <a:rPr lang="en-US" sz="2400" dirty="0" smtClean="0"/>
              <a:t>, Ph.D.</a:t>
            </a:r>
            <a:endParaRPr lang="en-U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rrowheads="1"/>
          </p:cNvSpPr>
          <p:nvPr>
            <p:ph type="title" idx="4294967295"/>
          </p:nvPr>
        </p:nvSpPr>
        <p:spPr>
          <a:xfrm>
            <a:off x="381000" y="228600"/>
            <a:ext cx="8001000" cy="533400"/>
          </a:xfrm>
        </p:spPr>
        <p:txBody>
          <a:bodyPr/>
          <a:lstStyle/>
          <a:p>
            <a:pPr eaLnBrk="1" hangingPunct="1">
              <a:defRPr/>
            </a:pPr>
            <a:r>
              <a:rPr lang="en-US" sz="3600" b="1" cap="small" dirty="0" smtClean="0"/>
              <a:t>Threat Assessment Process: </a:t>
            </a:r>
          </a:p>
        </p:txBody>
      </p:sp>
      <p:sp>
        <p:nvSpPr>
          <p:cNvPr id="157698" name="AutoShape 3"/>
          <p:cNvSpPr>
            <a:spLocks noChangeArrowheads="1"/>
          </p:cNvSpPr>
          <p:nvPr/>
        </p:nvSpPr>
        <p:spPr bwMode="auto">
          <a:xfrm>
            <a:off x="2286000" y="-762000"/>
            <a:ext cx="5943600" cy="8097838"/>
          </a:xfrm>
          <a:prstGeom prst="rect">
            <a:avLst/>
          </a:prstGeom>
          <a:noFill/>
          <a:ln w="9525">
            <a:noFill/>
            <a:miter lim="800000"/>
            <a:headEnd/>
            <a:tailEnd/>
          </a:ln>
        </p:spPr>
        <p:txBody>
          <a:bodyPr/>
          <a:lstStyle/>
          <a:p>
            <a:endParaRPr lang="en-US"/>
          </a:p>
        </p:txBody>
      </p:sp>
      <p:sp>
        <p:nvSpPr>
          <p:cNvPr id="157699" name="AutoShape 7"/>
          <p:cNvSpPr>
            <a:spLocks noChangeArrowheads="1"/>
          </p:cNvSpPr>
          <p:nvPr/>
        </p:nvSpPr>
        <p:spPr bwMode="auto">
          <a:xfrm>
            <a:off x="1079500" y="2930525"/>
            <a:ext cx="1479550" cy="752475"/>
          </a:xfrm>
          <a:prstGeom prst="flowChartProcess">
            <a:avLst/>
          </a:prstGeom>
          <a:solidFill>
            <a:schemeClr val="hlink"/>
          </a:solidFill>
          <a:ln w="15875">
            <a:solidFill>
              <a:srgbClr val="000000"/>
            </a:solidFill>
            <a:miter lim="800000"/>
            <a:headEnd/>
            <a:tailEnd/>
          </a:ln>
        </p:spPr>
        <p:txBody>
          <a:bodyPr/>
          <a:lstStyle/>
          <a:p>
            <a:pPr algn="ctr"/>
            <a:r>
              <a:rPr lang="en-US" sz="1000">
                <a:latin typeface="Arial" charset="0"/>
              </a:rPr>
              <a:t>Conduct</a:t>
            </a:r>
          </a:p>
          <a:p>
            <a:pPr algn="ctr"/>
            <a:r>
              <a:rPr lang="en-US" sz="1000">
                <a:latin typeface="Arial" charset="0"/>
              </a:rPr>
              <a:t>Full</a:t>
            </a:r>
          </a:p>
          <a:p>
            <a:pPr algn="ctr"/>
            <a:r>
              <a:rPr lang="en-US" sz="1000">
                <a:latin typeface="Arial" charset="0"/>
              </a:rPr>
              <a:t>Inquiry</a:t>
            </a:r>
            <a:endParaRPr lang="en-US"/>
          </a:p>
        </p:txBody>
      </p:sp>
      <p:sp>
        <p:nvSpPr>
          <p:cNvPr id="157700" name="AutoShape 8"/>
          <p:cNvSpPr>
            <a:spLocks noChangeArrowheads="1"/>
          </p:cNvSpPr>
          <p:nvPr/>
        </p:nvSpPr>
        <p:spPr bwMode="auto">
          <a:xfrm>
            <a:off x="1079500" y="4135438"/>
            <a:ext cx="1479550" cy="752475"/>
          </a:xfrm>
          <a:prstGeom prst="flowChartProcess">
            <a:avLst/>
          </a:prstGeom>
          <a:solidFill>
            <a:schemeClr val="hlink"/>
          </a:solidFill>
          <a:ln w="15875">
            <a:solidFill>
              <a:srgbClr val="000000"/>
            </a:solidFill>
            <a:miter lim="800000"/>
            <a:headEnd/>
            <a:tailEnd/>
          </a:ln>
        </p:spPr>
        <p:txBody>
          <a:bodyPr/>
          <a:lstStyle/>
          <a:p>
            <a:pPr algn="ctr">
              <a:spcBef>
                <a:spcPts val="400"/>
              </a:spcBef>
            </a:pPr>
            <a:r>
              <a:rPr lang="en-US" sz="1000">
                <a:latin typeface="Arial" charset="0"/>
              </a:rPr>
              <a:t>Make</a:t>
            </a:r>
          </a:p>
          <a:p>
            <a:pPr algn="ctr"/>
            <a:r>
              <a:rPr lang="en-US" sz="1000">
                <a:latin typeface="Arial" charset="0"/>
              </a:rPr>
              <a:t>Assessment</a:t>
            </a:r>
            <a:endParaRPr lang="en-US"/>
          </a:p>
        </p:txBody>
      </p:sp>
      <p:sp>
        <p:nvSpPr>
          <p:cNvPr id="157701" name="AutoShape 10"/>
          <p:cNvSpPr>
            <a:spLocks noChangeArrowheads="1"/>
          </p:cNvSpPr>
          <p:nvPr/>
        </p:nvSpPr>
        <p:spPr bwMode="auto">
          <a:xfrm>
            <a:off x="3389313" y="1282700"/>
            <a:ext cx="1157287" cy="1128713"/>
          </a:xfrm>
          <a:prstGeom prst="octagon">
            <a:avLst>
              <a:gd name="adj" fmla="val 29287"/>
            </a:avLst>
          </a:prstGeom>
          <a:solidFill>
            <a:srgbClr val="808080"/>
          </a:solidFill>
          <a:ln w="15875">
            <a:solidFill>
              <a:srgbClr val="000000"/>
            </a:solidFill>
            <a:miter lim="800000"/>
            <a:headEnd/>
            <a:tailEnd/>
          </a:ln>
        </p:spPr>
        <p:txBody>
          <a:bodyPr/>
          <a:lstStyle/>
          <a:p>
            <a:endParaRPr lang="en-US"/>
          </a:p>
        </p:txBody>
      </p:sp>
      <p:sp>
        <p:nvSpPr>
          <p:cNvPr id="157702" name="Text Box 11"/>
          <p:cNvSpPr txBox="1">
            <a:spLocks noChangeArrowheads="1"/>
          </p:cNvSpPr>
          <p:nvPr/>
        </p:nvSpPr>
        <p:spPr bwMode="auto">
          <a:xfrm>
            <a:off x="3357563" y="1501775"/>
            <a:ext cx="1189037" cy="812800"/>
          </a:xfrm>
          <a:prstGeom prst="rect">
            <a:avLst/>
          </a:prstGeom>
          <a:noFill/>
          <a:ln w="9525">
            <a:noFill/>
            <a:miter lim="800000"/>
            <a:headEnd/>
            <a:tailEnd/>
          </a:ln>
        </p:spPr>
        <p:txBody>
          <a:bodyPr/>
          <a:lstStyle/>
          <a:p>
            <a:pPr algn="ctr"/>
            <a:r>
              <a:rPr lang="en-US" sz="1000">
                <a:solidFill>
                  <a:srgbClr val="FFFFFF"/>
                </a:solidFill>
                <a:latin typeface="Arial" charset="0"/>
              </a:rPr>
              <a:t>Close &amp;</a:t>
            </a:r>
          </a:p>
          <a:p>
            <a:pPr algn="ctr"/>
            <a:r>
              <a:rPr lang="en-US" sz="1000">
                <a:solidFill>
                  <a:srgbClr val="FFFFFF"/>
                </a:solidFill>
                <a:latin typeface="Arial" charset="0"/>
              </a:rPr>
              <a:t>Document</a:t>
            </a:r>
          </a:p>
          <a:p>
            <a:pPr algn="ctr"/>
            <a:r>
              <a:rPr lang="en-US" sz="1000">
                <a:solidFill>
                  <a:srgbClr val="FFFFFF"/>
                </a:solidFill>
                <a:latin typeface="Arial" charset="0"/>
              </a:rPr>
              <a:t>Case</a:t>
            </a:r>
            <a:endParaRPr lang="en-US"/>
          </a:p>
        </p:txBody>
      </p:sp>
      <p:sp>
        <p:nvSpPr>
          <p:cNvPr id="157703" name="AutoShape 15"/>
          <p:cNvSpPr>
            <a:spLocks noChangeArrowheads="1"/>
          </p:cNvSpPr>
          <p:nvPr/>
        </p:nvSpPr>
        <p:spPr bwMode="auto">
          <a:xfrm>
            <a:off x="3216275" y="4370388"/>
            <a:ext cx="1479550" cy="939800"/>
          </a:xfrm>
          <a:prstGeom prst="flowChartProcess">
            <a:avLst/>
          </a:prstGeom>
          <a:solidFill>
            <a:schemeClr val="hlink"/>
          </a:solidFill>
          <a:ln w="15875">
            <a:solidFill>
              <a:srgbClr val="000000"/>
            </a:solidFill>
            <a:miter lim="800000"/>
            <a:headEnd/>
            <a:tailEnd/>
          </a:ln>
        </p:spPr>
        <p:txBody>
          <a:bodyPr/>
          <a:lstStyle/>
          <a:p>
            <a:pPr algn="ctr"/>
            <a:r>
              <a:rPr lang="en-US" sz="1000">
                <a:latin typeface="Arial" charset="0"/>
              </a:rPr>
              <a:t>Develop &amp;</a:t>
            </a:r>
          </a:p>
          <a:p>
            <a:pPr algn="ctr"/>
            <a:r>
              <a:rPr lang="en-US" sz="1000">
                <a:latin typeface="Arial" charset="0"/>
              </a:rPr>
              <a:t>Implement</a:t>
            </a:r>
          </a:p>
          <a:p>
            <a:pPr algn="ctr"/>
            <a:r>
              <a:rPr lang="en-US" sz="1000">
                <a:latin typeface="Arial" charset="0"/>
              </a:rPr>
              <a:t>Management</a:t>
            </a:r>
          </a:p>
          <a:p>
            <a:pPr algn="ctr"/>
            <a:r>
              <a:rPr lang="en-US" sz="1000">
                <a:latin typeface="Arial" charset="0"/>
              </a:rPr>
              <a:t>Plan</a:t>
            </a:r>
            <a:endParaRPr lang="en-US"/>
          </a:p>
        </p:txBody>
      </p:sp>
      <p:sp>
        <p:nvSpPr>
          <p:cNvPr id="157704" name="AutoShape 16"/>
          <p:cNvSpPr>
            <a:spLocks noChangeArrowheads="1"/>
          </p:cNvSpPr>
          <p:nvPr/>
        </p:nvSpPr>
        <p:spPr bwMode="auto">
          <a:xfrm>
            <a:off x="3219450" y="5807075"/>
            <a:ext cx="1479550" cy="752475"/>
          </a:xfrm>
          <a:prstGeom prst="flowChartProcess">
            <a:avLst/>
          </a:prstGeom>
          <a:solidFill>
            <a:schemeClr val="accent2"/>
          </a:solidFill>
          <a:ln w="15875">
            <a:solidFill>
              <a:srgbClr val="000000"/>
            </a:solidFill>
            <a:miter lim="800000"/>
            <a:headEnd/>
            <a:tailEnd/>
          </a:ln>
        </p:spPr>
        <p:txBody>
          <a:bodyPr/>
          <a:lstStyle/>
          <a:p>
            <a:pPr algn="ctr"/>
            <a:r>
              <a:rPr lang="en-US" sz="1400">
                <a:latin typeface="Arial" charset="0"/>
              </a:rPr>
              <a:t>Monitor</a:t>
            </a:r>
          </a:p>
          <a:p>
            <a:pPr algn="ctr"/>
            <a:r>
              <a:rPr lang="en-US" sz="1400">
                <a:latin typeface="Arial" charset="0"/>
              </a:rPr>
              <a:t>The</a:t>
            </a:r>
          </a:p>
          <a:p>
            <a:pPr algn="ctr"/>
            <a:r>
              <a:rPr lang="en-US" sz="1400">
                <a:latin typeface="Arial" charset="0"/>
              </a:rPr>
              <a:t>Plan</a:t>
            </a:r>
            <a:endParaRPr lang="en-US" sz="1400"/>
          </a:p>
        </p:txBody>
      </p:sp>
      <p:sp>
        <p:nvSpPr>
          <p:cNvPr id="157705" name="AutoShape 17"/>
          <p:cNvSpPr>
            <a:spLocks noChangeArrowheads="1"/>
          </p:cNvSpPr>
          <p:nvPr/>
        </p:nvSpPr>
        <p:spPr bwMode="auto">
          <a:xfrm>
            <a:off x="5159375" y="4370388"/>
            <a:ext cx="1479550" cy="939800"/>
          </a:xfrm>
          <a:prstGeom prst="flowChartProcess">
            <a:avLst/>
          </a:prstGeom>
          <a:solidFill>
            <a:schemeClr val="hlink"/>
          </a:solidFill>
          <a:ln w="15875">
            <a:solidFill>
              <a:srgbClr val="000000"/>
            </a:solidFill>
            <a:miter lim="800000"/>
            <a:headEnd/>
            <a:tailEnd/>
          </a:ln>
        </p:spPr>
        <p:txBody>
          <a:bodyPr/>
          <a:lstStyle/>
          <a:p>
            <a:pPr algn="ctr"/>
            <a:r>
              <a:rPr lang="en-US" sz="1000">
                <a:latin typeface="Arial" charset="0"/>
              </a:rPr>
              <a:t>Implement</a:t>
            </a:r>
          </a:p>
          <a:p>
            <a:pPr algn="ctr"/>
            <a:r>
              <a:rPr lang="en-US" sz="1000">
                <a:latin typeface="Arial" charset="0"/>
              </a:rPr>
              <a:t>Referral or</a:t>
            </a:r>
          </a:p>
          <a:p>
            <a:pPr algn="ctr"/>
            <a:r>
              <a:rPr lang="en-US" sz="1000">
                <a:latin typeface="Arial" charset="0"/>
              </a:rPr>
              <a:t>Assistance</a:t>
            </a:r>
          </a:p>
          <a:p>
            <a:pPr algn="ctr"/>
            <a:r>
              <a:rPr lang="en-US" sz="1000">
                <a:latin typeface="Arial" charset="0"/>
              </a:rPr>
              <a:t>Plan</a:t>
            </a:r>
            <a:endParaRPr lang="en-US"/>
          </a:p>
        </p:txBody>
      </p:sp>
      <p:sp>
        <p:nvSpPr>
          <p:cNvPr id="157706" name="AutoShape 18"/>
          <p:cNvSpPr>
            <a:spLocks noChangeArrowheads="1"/>
          </p:cNvSpPr>
          <p:nvPr/>
        </p:nvSpPr>
        <p:spPr bwMode="auto">
          <a:xfrm>
            <a:off x="5181600" y="5807075"/>
            <a:ext cx="1479550" cy="752475"/>
          </a:xfrm>
          <a:prstGeom prst="flowChartProcess">
            <a:avLst/>
          </a:prstGeom>
          <a:solidFill>
            <a:schemeClr val="accent2"/>
          </a:solidFill>
          <a:ln w="15875">
            <a:solidFill>
              <a:srgbClr val="000000"/>
            </a:solidFill>
            <a:miter lim="800000"/>
            <a:headEnd/>
            <a:tailEnd/>
          </a:ln>
        </p:spPr>
        <p:txBody>
          <a:bodyPr/>
          <a:lstStyle/>
          <a:p>
            <a:pPr algn="ctr"/>
            <a:r>
              <a:rPr lang="en-US" sz="1400">
                <a:latin typeface="Arial" charset="0"/>
              </a:rPr>
              <a:t>Refer</a:t>
            </a:r>
          </a:p>
          <a:p>
            <a:pPr algn="ctr"/>
            <a:r>
              <a:rPr lang="en-US" sz="1400">
                <a:latin typeface="Arial" charset="0"/>
              </a:rPr>
              <a:t>&amp;</a:t>
            </a:r>
          </a:p>
          <a:p>
            <a:pPr algn="ctr"/>
            <a:r>
              <a:rPr lang="en-US" sz="1400">
                <a:latin typeface="Arial" charset="0"/>
              </a:rPr>
              <a:t>Follow-up</a:t>
            </a:r>
            <a:endParaRPr lang="en-US" sz="1400"/>
          </a:p>
        </p:txBody>
      </p:sp>
      <p:sp>
        <p:nvSpPr>
          <p:cNvPr id="157707" name="AutoShape 19"/>
          <p:cNvSpPr>
            <a:spLocks noChangeArrowheads="1"/>
          </p:cNvSpPr>
          <p:nvPr/>
        </p:nvSpPr>
        <p:spPr bwMode="auto">
          <a:xfrm>
            <a:off x="3262313" y="2700338"/>
            <a:ext cx="1373187" cy="1252537"/>
          </a:xfrm>
          <a:prstGeom prst="flowChartDecision">
            <a:avLst/>
          </a:prstGeom>
          <a:solidFill>
            <a:srgbClr val="CC0000"/>
          </a:solidFill>
          <a:ln w="15875">
            <a:solidFill>
              <a:srgbClr val="000000"/>
            </a:solidFill>
            <a:miter lim="800000"/>
            <a:headEnd/>
            <a:tailEnd/>
          </a:ln>
        </p:spPr>
        <p:txBody>
          <a:bodyPr wrap="none" lIns="0" tIns="0" rIns="0" bIns="0"/>
          <a:lstStyle/>
          <a:p>
            <a:pPr algn="ctr">
              <a:spcBef>
                <a:spcPts val="600"/>
              </a:spcBef>
            </a:pPr>
            <a:r>
              <a:rPr lang="en-US" sz="1000">
                <a:latin typeface="Arial" charset="0"/>
              </a:rPr>
              <a:t>Poses a</a:t>
            </a:r>
          </a:p>
          <a:p>
            <a:pPr algn="ctr"/>
            <a:r>
              <a:rPr lang="en-US" sz="1000">
                <a:latin typeface="Arial" charset="0"/>
              </a:rPr>
              <a:t>Threat?</a:t>
            </a:r>
            <a:endParaRPr lang="en-US"/>
          </a:p>
        </p:txBody>
      </p:sp>
      <p:sp>
        <p:nvSpPr>
          <p:cNvPr id="157708" name="AutoShape 20"/>
          <p:cNvSpPr>
            <a:spLocks noChangeArrowheads="1"/>
          </p:cNvSpPr>
          <p:nvPr/>
        </p:nvSpPr>
        <p:spPr bwMode="auto">
          <a:xfrm>
            <a:off x="5237163" y="2700338"/>
            <a:ext cx="1314450" cy="1252537"/>
          </a:xfrm>
          <a:prstGeom prst="flowChartDecision">
            <a:avLst/>
          </a:prstGeom>
          <a:solidFill>
            <a:srgbClr val="CC0000"/>
          </a:solidFill>
          <a:ln w="15875">
            <a:solidFill>
              <a:srgbClr val="000000"/>
            </a:solidFill>
            <a:miter lim="800000"/>
            <a:headEnd/>
            <a:tailEnd/>
          </a:ln>
        </p:spPr>
        <p:txBody>
          <a:bodyPr wrap="none" lIns="0" tIns="0" rIns="0" bIns="0"/>
          <a:lstStyle/>
          <a:p>
            <a:pPr algn="ctr">
              <a:spcBef>
                <a:spcPts val="200"/>
              </a:spcBef>
            </a:pPr>
            <a:r>
              <a:rPr lang="en-US" sz="1000">
                <a:latin typeface="Arial" charset="0"/>
              </a:rPr>
              <a:t>In Need</a:t>
            </a:r>
          </a:p>
          <a:p>
            <a:pPr algn="ctr"/>
            <a:r>
              <a:rPr lang="en-US" sz="1000">
                <a:latin typeface="Arial" charset="0"/>
              </a:rPr>
              <a:t>Of </a:t>
            </a:r>
          </a:p>
          <a:p>
            <a:pPr algn="ctr"/>
            <a:r>
              <a:rPr lang="en-US" sz="1000">
                <a:latin typeface="Arial" charset="0"/>
              </a:rPr>
              <a:t>Help?</a:t>
            </a:r>
            <a:endParaRPr lang="en-US"/>
          </a:p>
        </p:txBody>
      </p:sp>
      <p:sp>
        <p:nvSpPr>
          <p:cNvPr id="157709" name="AutoShape 24"/>
          <p:cNvSpPr>
            <a:spLocks noChangeArrowheads="1"/>
          </p:cNvSpPr>
          <p:nvPr/>
        </p:nvSpPr>
        <p:spPr bwMode="auto">
          <a:xfrm>
            <a:off x="1077913" y="1219200"/>
            <a:ext cx="1479550" cy="1252538"/>
          </a:xfrm>
          <a:prstGeom prst="flowChartDecision">
            <a:avLst/>
          </a:prstGeom>
          <a:solidFill>
            <a:srgbClr val="CC0000"/>
          </a:solidFill>
          <a:ln w="15875">
            <a:solidFill>
              <a:srgbClr val="000000"/>
            </a:solidFill>
            <a:miter lim="800000"/>
            <a:headEnd/>
            <a:tailEnd/>
          </a:ln>
        </p:spPr>
        <p:txBody>
          <a:bodyPr/>
          <a:lstStyle/>
          <a:p>
            <a:endParaRPr lang="en-US"/>
          </a:p>
        </p:txBody>
      </p:sp>
      <p:sp>
        <p:nvSpPr>
          <p:cNvPr id="157710" name="Text Box 25"/>
          <p:cNvSpPr txBox="1">
            <a:spLocks noChangeArrowheads="1"/>
          </p:cNvSpPr>
          <p:nvPr/>
        </p:nvSpPr>
        <p:spPr bwMode="auto">
          <a:xfrm>
            <a:off x="1171575" y="1677988"/>
            <a:ext cx="1287463" cy="439737"/>
          </a:xfrm>
          <a:prstGeom prst="rect">
            <a:avLst/>
          </a:prstGeom>
          <a:noFill/>
          <a:ln w="9525">
            <a:noFill/>
            <a:miter lim="800000"/>
            <a:headEnd/>
            <a:tailEnd/>
          </a:ln>
        </p:spPr>
        <p:txBody>
          <a:bodyPr/>
          <a:lstStyle/>
          <a:p>
            <a:pPr algn="ctr"/>
            <a:r>
              <a:rPr lang="en-US" sz="1000">
                <a:latin typeface="Arial" charset="0"/>
              </a:rPr>
              <a:t>Concerns?</a:t>
            </a:r>
            <a:endParaRPr lang="en-US"/>
          </a:p>
        </p:txBody>
      </p:sp>
      <p:cxnSp>
        <p:nvCxnSpPr>
          <p:cNvPr id="157711" name="AutoShape 30"/>
          <p:cNvCxnSpPr>
            <a:cxnSpLocks noChangeShapeType="1"/>
            <a:stCxn id="157709" idx="2"/>
            <a:endCxn id="157699" idx="0"/>
          </p:cNvCxnSpPr>
          <p:nvPr/>
        </p:nvCxnSpPr>
        <p:spPr bwMode="auto">
          <a:xfrm rot="16200000" flipH="1">
            <a:off x="1589088" y="2700337"/>
            <a:ext cx="458787" cy="1587"/>
          </a:xfrm>
          <a:prstGeom prst="straightConnector1">
            <a:avLst/>
          </a:prstGeom>
          <a:noFill/>
          <a:ln w="15875">
            <a:solidFill>
              <a:srgbClr val="000000"/>
            </a:solidFill>
            <a:round/>
            <a:headEnd/>
            <a:tailEnd type="triangle" w="med" len="med"/>
          </a:ln>
        </p:spPr>
      </p:cxnSp>
      <p:cxnSp>
        <p:nvCxnSpPr>
          <p:cNvPr id="157712" name="AutoShape 31"/>
          <p:cNvCxnSpPr>
            <a:cxnSpLocks noChangeShapeType="1"/>
            <a:stCxn id="157699" idx="2"/>
            <a:endCxn id="157700" idx="0"/>
          </p:cNvCxnSpPr>
          <p:nvPr/>
        </p:nvCxnSpPr>
        <p:spPr bwMode="auto">
          <a:xfrm>
            <a:off x="1819275" y="3694113"/>
            <a:ext cx="0" cy="433387"/>
          </a:xfrm>
          <a:prstGeom prst="straightConnector1">
            <a:avLst/>
          </a:prstGeom>
          <a:noFill/>
          <a:ln w="15875">
            <a:solidFill>
              <a:srgbClr val="000000"/>
            </a:solidFill>
            <a:round/>
            <a:headEnd/>
            <a:tailEnd type="triangle" w="med" len="med"/>
          </a:ln>
        </p:spPr>
      </p:cxnSp>
      <p:cxnSp>
        <p:nvCxnSpPr>
          <p:cNvPr id="157713" name="AutoShape 32"/>
          <p:cNvCxnSpPr>
            <a:cxnSpLocks noChangeShapeType="1"/>
            <a:stCxn id="157700" idx="3"/>
            <a:endCxn id="157707" idx="1"/>
          </p:cNvCxnSpPr>
          <p:nvPr/>
        </p:nvCxnSpPr>
        <p:spPr bwMode="auto">
          <a:xfrm flipV="1">
            <a:off x="2570163" y="3327400"/>
            <a:ext cx="679450" cy="1184275"/>
          </a:xfrm>
          <a:prstGeom prst="bentConnector3">
            <a:avLst>
              <a:gd name="adj1" fmla="val 50000"/>
            </a:avLst>
          </a:prstGeom>
          <a:noFill/>
          <a:ln w="15875">
            <a:solidFill>
              <a:srgbClr val="000000"/>
            </a:solidFill>
            <a:miter lim="800000"/>
            <a:headEnd/>
            <a:tailEnd type="triangle" w="med" len="med"/>
          </a:ln>
        </p:spPr>
      </p:cxnSp>
      <p:cxnSp>
        <p:nvCxnSpPr>
          <p:cNvPr id="157714" name="AutoShape 34"/>
          <p:cNvCxnSpPr>
            <a:cxnSpLocks noChangeShapeType="1"/>
            <a:stCxn id="157707" idx="2"/>
            <a:endCxn id="157703" idx="0"/>
          </p:cNvCxnSpPr>
          <p:nvPr/>
        </p:nvCxnSpPr>
        <p:spPr bwMode="auto">
          <a:xfrm>
            <a:off x="3949700" y="3963988"/>
            <a:ext cx="6350" cy="396875"/>
          </a:xfrm>
          <a:prstGeom prst="straightConnector1">
            <a:avLst/>
          </a:prstGeom>
          <a:noFill/>
          <a:ln w="15875">
            <a:solidFill>
              <a:srgbClr val="000000"/>
            </a:solidFill>
            <a:round/>
            <a:headEnd/>
            <a:tailEnd type="triangle" w="med" len="med"/>
          </a:ln>
        </p:spPr>
      </p:cxnSp>
      <p:cxnSp>
        <p:nvCxnSpPr>
          <p:cNvPr id="157715" name="AutoShape 35"/>
          <p:cNvCxnSpPr>
            <a:cxnSpLocks noChangeShapeType="1"/>
            <a:stCxn id="157703" idx="2"/>
            <a:endCxn id="157704" idx="0"/>
          </p:cNvCxnSpPr>
          <p:nvPr/>
        </p:nvCxnSpPr>
        <p:spPr bwMode="auto">
          <a:xfrm>
            <a:off x="3956050" y="5318125"/>
            <a:ext cx="3175" cy="481013"/>
          </a:xfrm>
          <a:prstGeom prst="straightConnector1">
            <a:avLst/>
          </a:prstGeom>
          <a:noFill/>
          <a:ln w="15875">
            <a:solidFill>
              <a:srgbClr val="000000"/>
            </a:solidFill>
            <a:round/>
            <a:headEnd/>
            <a:tailEnd type="triangle" w="med" len="med"/>
          </a:ln>
        </p:spPr>
      </p:cxnSp>
      <p:cxnSp>
        <p:nvCxnSpPr>
          <p:cNvPr id="157716" name="AutoShape 36"/>
          <p:cNvCxnSpPr>
            <a:cxnSpLocks noChangeShapeType="1"/>
            <a:stCxn id="157708" idx="2"/>
            <a:endCxn id="157705" idx="0"/>
          </p:cNvCxnSpPr>
          <p:nvPr/>
        </p:nvCxnSpPr>
        <p:spPr bwMode="auto">
          <a:xfrm>
            <a:off x="5894388" y="3963988"/>
            <a:ext cx="4762" cy="398462"/>
          </a:xfrm>
          <a:prstGeom prst="straightConnector1">
            <a:avLst/>
          </a:prstGeom>
          <a:noFill/>
          <a:ln w="15875">
            <a:solidFill>
              <a:srgbClr val="000000"/>
            </a:solidFill>
            <a:round/>
            <a:headEnd/>
            <a:tailEnd type="triangle" w="med" len="med"/>
          </a:ln>
        </p:spPr>
      </p:cxnSp>
      <p:cxnSp>
        <p:nvCxnSpPr>
          <p:cNvPr id="157717" name="AutoShape 37"/>
          <p:cNvCxnSpPr>
            <a:cxnSpLocks noChangeShapeType="1"/>
            <a:stCxn id="157704" idx="3"/>
            <a:endCxn id="157706" idx="1"/>
          </p:cNvCxnSpPr>
          <p:nvPr/>
        </p:nvCxnSpPr>
        <p:spPr bwMode="auto">
          <a:xfrm>
            <a:off x="4706938" y="6183313"/>
            <a:ext cx="466725" cy="0"/>
          </a:xfrm>
          <a:prstGeom prst="straightConnector1">
            <a:avLst/>
          </a:prstGeom>
          <a:noFill/>
          <a:ln w="15875">
            <a:solidFill>
              <a:srgbClr val="000000"/>
            </a:solidFill>
            <a:round/>
            <a:headEnd/>
            <a:tailEnd type="triangle" w="med" len="med"/>
          </a:ln>
        </p:spPr>
      </p:cxnSp>
      <p:cxnSp>
        <p:nvCxnSpPr>
          <p:cNvPr id="157718" name="AutoShape 40"/>
          <p:cNvCxnSpPr>
            <a:cxnSpLocks noChangeShapeType="1"/>
            <a:stCxn id="157705" idx="2"/>
          </p:cNvCxnSpPr>
          <p:nvPr/>
        </p:nvCxnSpPr>
        <p:spPr bwMode="auto">
          <a:xfrm rot="5400000">
            <a:off x="4831556" y="4442619"/>
            <a:ext cx="192088" cy="1943100"/>
          </a:xfrm>
          <a:prstGeom prst="bentConnector2">
            <a:avLst/>
          </a:prstGeom>
          <a:noFill/>
          <a:ln w="15875">
            <a:solidFill>
              <a:srgbClr val="000000"/>
            </a:solidFill>
            <a:miter lim="800000"/>
            <a:headEnd/>
            <a:tailEnd type="triangle" w="med" len="med"/>
          </a:ln>
        </p:spPr>
      </p:cxnSp>
      <p:sp>
        <p:nvSpPr>
          <p:cNvPr id="157719" name="Text Box 41"/>
          <p:cNvSpPr txBox="1">
            <a:spLocks noChangeArrowheads="1"/>
          </p:cNvSpPr>
          <p:nvPr/>
        </p:nvSpPr>
        <p:spPr bwMode="auto">
          <a:xfrm>
            <a:off x="1387475" y="2514600"/>
            <a:ext cx="669925" cy="274638"/>
          </a:xfrm>
          <a:prstGeom prst="rect">
            <a:avLst/>
          </a:prstGeom>
          <a:noFill/>
          <a:ln w="9525">
            <a:noFill/>
            <a:miter lim="800000"/>
            <a:headEnd/>
            <a:tailEnd/>
          </a:ln>
        </p:spPr>
        <p:txBody>
          <a:bodyPr>
            <a:spAutoFit/>
          </a:bodyPr>
          <a:lstStyle/>
          <a:p>
            <a:r>
              <a:rPr lang="en-US" sz="1200" b="1">
                <a:latin typeface="Arial" charset="0"/>
              </a:rPr>
              <a:t>Yes</a:t>
            </a:r>
            <a:endParaRPr lang="en-US" sz="1200" b="1"/>
          </a:p>
        </p:txBody>
      </p:sp>
      <p:sp>
        <p:nvSpPr>
          <p:cNvPr id="157720" name="Text Box 42"/>
          <p:cNvSpPr txBox="1">
            <a:spLocks noChangeArrowheads="1"/>
          </p:cNvSpPr>
          <p:nvPr/>
        </p:nvSpPr>
        <p:spPr bwMode="auto">
          <a:xfrm>
            <a:off x="3411538" y="3916363"/>
            <a:ext cx="669925" cy="274637"/>
          </a:xfrm>
          <a:prstGeom prst="rect">
            <a:avLst/>
          </a:prstGeom>
          <a:noFill/>
          <a:ln w="9525">
            <a:noFill/>
            <a:miter lim="800000"/>
            <a:headEnd/>
            <a:tailEnd/>
          </a:ln>
        </p:spPr>
        <p:txBody>
          <a:bodyPr>
            <a:spAutoFit/>
          </a:bodyPr>
          <a:lstStyle/>
          <a:p>
            <a:r>
              <a:rPr lang="en-US" sz="1200" b="1">
                <a:latin typeface="Arial" charset="0"/>
              </a:rPr>
              <a:t>Yes</a:t>
            </a:r>
            <a:endParaRPr lang="en-US" sz="1200" b="1"/>
          </a:p>
        </p:txBody>
      </p:sp>
      <p:sp>
        <p:nvSpPr>
          <p:cNvPr id="157721" name="Text Box 43"/>
          <p:cNvSpPr txBox="1">
            <a:spLocks noChangeArrowheads="1"/>
          </p:cNvSpPr>
          <p:nvPr/>
        </p:nvSpPr>
        <p:spPr bwMode="auto">
          <a:xfrm>
            <a:off x="5359400" y="3916363"/>
            <a:ext cx="671513" cy="274637"/>
          </a:xfrm>
          <a:prstGeom prst="rect">
            <a:avLst/>
          </a:prstGeom>
          <a:noFill/>
          <a:ln w="9525">
            <a:noFill/>
            <a:miter lim="800000"/>
            <a:headEnd/>
            <a:tailEnd/>
          </a:ln>
        </p:spPr>
        <p:txBody>
          <a:bodyPr>
            <a:spAutoFit/>
          </a:bodyPr>
          <a:lstStyle/>
          <a:p>
            <a:r>
              <a:rPr lang="en-US" sz="1200" b="1">
                <a:latin typeface="Arial" charset="0"/>
              </a:rPr>
              <a:t>Yes</a:t>
            </a:r>
            <a:endParaRPr lang="en-US" sz="1200" b="1"/>
          </a:p>
        </p:txBody>
      </p:sp>
      <p:sp>
        <p:nvSpPr>
          <p:cNvPr id="157722" name="Text Box 44"/>
          <p:cNvSpPr txBox="1">
            <a:spLocks noChangeArrowheads="1"/>
          </p:cNvSpPr>
          <p:nvPr/>
        </p:nvSpPr>
        <p:spPr bwMode="auto">
          <a:xfrm>
            <a:off x="2562225" y="1593850"/>
            <a:ext cx="669925" cy="274638"/>
          </a:xfrm>
          <a:prstGeom prst="rect">
            <a:avLst/>
          </a:prstGeom>
          <a:noFill/>
          <a:ln w="9525">
            <a:noFill/>
            <a:miter lim="800000"/>
            <a:headEnd/>
            <a:tailEnd/>
          </a:ln>
        </p:spPr>
        <p:txBody>
          <a:bodyPr>
            <a:spAutoFit/>
          </a:bodyPr>
          <a:lstStyle/>
          <a:p>
            <a:pPr algn="ctr"/>
            <a:r>
              <a:rPr lang="en-US" sz="1200" b="1">
                <a:latin typeface="Arial" charset="0"/>
              </a:rPr>
              <a:t>No</a:t>
            </a:r>
            <a:endParaRPr lang="en-US" sz="1200" b="1"/>
          </a:p>
        </p:txBody>
      </p:sp>
      <p:cxnSp>
        <p:nvCxnSpPr>
          <p:cNvPr id="157724" name="AutoShape 48"/>
          <p:cNvCxnSpPr>
            <a:cxnSpLocks noChangeShapeType="1"/>
            <a:stCxn id="157709" idx="3"/>
            <a:endCxn id="157701" idx="2"/>
          </p:cNvCxnSpPr>
          <p:nvPr/>
        </p:nvCxnSpPr>
        <p:spPr bwMode="auto">
          <a:xfrm>
            <a:off x="2568575" y="1846263"/>
            <a:ext cx="809625" cy="0"/>
          </a:xfrm>
          <a:prstGeom prst="straightConnector1">
            <a:avLst/>
          </a:prstGeom>
          <a:noFill/>
          <a:ln w="15875">
            <a:solidFill>
              <a:srgbClr val="000000"/>
            </a:solidFill>
            <a:round/>
            <a:headEnd/>
            <a:tailEnd type="triangle" w="med" len="med"/>
          </a:ln>
        </p:spPr>
      </p:cxnSp>
      <p:sp>
        <p:nvSpPr>
          <p:cNvPr id="157725" name="AutoShape 49"/>
          <p:cNvSpPr>
            <a:spLocks noChangeArrowheads="1"/>
          </p:cNvSpPr>
          <p:nvPr/>
        </p:nvSpPr>
        <p:spPr bwMode="auto">
          <a:xfrm>
            <a:off x="7143750" y="2763838"/>
            <a:ext cx="1157288" cy="1127125"/>
          </a:xfrm>
          <a:prstGeom prst="octagon">
            <a:avLst>
              <a:gd name="adj" fmla="val 29287"/>
            </a:avLst>
          </a:prstGeom>
          <a:solidFill>
            <a:srgbClr val="808080"/>
          </a:solidFill>
          <a:ln w="15875">
            <a:solidFill>
              <a:srgbClr val="000000"/>
            </a:solidFill>
            <a:miter lim="800000"/>
            <a:headEnd/>
            <a:tailEnd/>
          </a:ln>
        </p:spPr>
        <p:txBody>
          <a:bodyPr/>
          <a:lstStyle/>
          <a:p>
            <a:endParaRPr lang="en-US"/>
          </a:p>
        </p:txBody>
      </p:sp>
      <p:sp>
        <p:nvSpPr>
          <p:cNvPr id="157726" name="Text Box 50"/>
          <p:cNvSpPr txBox="1">
            <a:spLocks noChangeArrowheads="1"/>
          </p:cNvSpPr>
          <p:nvPr/>
        </p:nvSpPr>
        <p:spPr bwMode="auto">
          <a:xfrm>
            <a:off x="7148513" y="2974975"/>
            <a:ext cx="1147762" cy="812800"/>
          </a:xfrm>
          <a:prstGeom prst="rect">
            <a:avLst/>
          </a:prstGeom>
          <a:noFill/>
          <a:ln w="9525">
            <a:noFill/>
            <a:miter lim="800000"/>
            <a:headEnd/>
            <a:tailEnd/>
          </a:ln>
        </p:spPr>
        <p:txBody>
          <a:bodyPr/>
          <a:lstStyle/>
          <a:p>
            <a:pPr algn="ctr"/>
            <a:r>
              <a:rPr lang="en-US" sz="1000">
                <a:solidFill>
                  <a:srgbClr val="FFFFFF"/>
                </a:solidFill>
                <a:latin typeface="Arial" charset="0"/>
              </a:rPr>
              <a:t>Close &amp;</a:t>
            </a:r>
          </a:p>
          <a:p>
            <a:pPr algn="ctr"/>
            <a:r>
              <a:rPr lang="en-US" sz="1000">
                <a:solidFill>
                  <a:srgbClr val="FFFFFF"/>
                </a:solidFill>
                <a:latin typeface="Arial" charset="0"/>
              </a:rPr>
              <a:t>Document</a:t>
            </a:r>
          </a:p>
          <a:p>
            <a:pPr algn="ctr"/>
            <a:r>
              <a:rPr lang="en-US" sz="1000">
                <a:solidFill>
                  <a:srgbClr val="FFFFFF"/>
                </a:solidFill>
                <a:latin typeface="Arial" charset="0"/>
              </a:rPr>
              <a:t>Case</a:t>
            </a:r>
            <a:endParaRPr lang="en-US"/>
          </a:p>
        </p:txBody>
      </p:sp>
      <p:sp>
        <p:nvSpPr>
          <p:cNvPr id="157727" name="AutoShape 51"/>
          <p:cNvSpPr>
            <a:spLocks noChangeArrowheads="1"/>
          </p:cNvSpPr>
          <p:nvPr/>
        </p:nvSpPr>
        <p:spPr bwMode="auto">
          <a:xfrm>
            <a:off x="7148513" y="5654675"/>
            <a:ext cx="1157287" cy="1127125"/>
          </a:xfrm>
          <a:prstGeom prst="octagon">
            <a:avLst>
              <a:gd name="adj" fmla="val 29287"/>
            </a:avLst>
          </a:prstGeom>
          <a:solidFill>
            <a:srgbClr val="808080"/>
          </a:solidFill>
          <a:ln w="15875">
            <a:solidFill>
              <a:srgbClr val="000000"/>
            </a:solidFill>
            <a:miter lim="800000"/>
            <a:headEnd/>
            <a:tailEnd/>
          </a:ln>
        </p:spPr>
        <p:txBody>
          <a:bodyPr/>
          <a:lstStyle/>
          <a:p>
            <a:endParaRPr lang="en-US"/>
          </a:p>
        </p:txBody>
      </p:sp>
      <p:sp>
        <p:nvSpPr>
          <p:cNvPr id="157728" name="Text Box 52"/>
          <p:cNvSpPr txBox="1">
            <a:spLocks noChangeArrowheads="1"/>
          </p:cNvSpPr>
          <p:nvPr/>
        </p:nvSpPr>
        <p:spPr bwMode="auto">
          <a:xfrm>
            <a:off x="7134225" y="5864225"/>
            <a:ext cx="1157288" cy="814388"/>
          </a:xfrm>
          <a:prstGeom prst="rect">
            <a:avLst/>
          </a:prstGeom>
          <a:noFill/>
          <a:ln w="9525">
            <a:noFill/>
            <a:miter lim="800000"/>
            <a:headEnd/>
            <a:tailEnd/>
          </a:ln>
        </p:spPr>
        <p:txBody>
          <a:bodyPr/>
          <a:lstStyle/>
          <a:p>
            <a:pPr algn="ctr"/>
            <a:r>
              <a:rPr lang="en-US" sz="1400">
                <a:solidFill>
                  <a:srgbClr val="FFFFFF"/>
                </a:solidFill>
                <a:latin typeface="Arial" charset="0"/>
              </a:rPr>
              <a:t>Close &amp;</a:t>
            </a:r>
          </a:p>
          <a:p>
            <a:pPr algn="ctr"/>
            <a:r>
              <a:rPr lang="en-US" sz="1400">
                <a:solidFill>
                  <a:srgbClr val="FFFFFF"/>
                </a:solidFill>
                <a:latin typeface="Arial" charset="0"/>
              </a:rPr>
              <a:t>Document</a:t>
            </a:r>
          </a:p>
          <a:p>
            <a:pPr algn="ctr"/>
            <a:r>
              <a:rPr lang="en-US" sz="1400">
                <a:solidFill>
                  <a:srgbClr val="FFFFFF"/>
                </a:solidFill>
                <a:latin typeface="Arial" charset="0"/>
              </a:rPr>
              <a:t>Case</a:t>
            </a:r>
            <a:endParaRPr lang="en-US" sz="1400"/>
          </a:p>
        </p:txBody>
      </p:sp>
      <p:sp>
        <p:nvSpPr>
          <p:cNvPr id="157729" name="AutoShape 57"/>
          <p:cNvSpPr>
            <a:spLocks noChangeArrowheads="1"/>
          </p:cNvSpPr>
          <p:nvPr/>
        </p:nvSpPr>
        <p:spPr bwMode="auto">
          <a:xfrm>
            <a:off x="1079500" y="2930525"/>
            <a:ext cx="1479550" cy="752475"/>
          </a:xfrm>
          <a:prstGeom prst="flowChartProcess">
            <a:avLst/>
          </a:prstGeom>
          <a:solidFill>
            <a:schemeClr val="accent2"/>
          </a:solidFill>
          <a:ln w="15875">
            <a:solidFill>
              <a:srgbClr val="000000"/>
            </a:solidFill>
            <a:miter lim="800000"/>
            <a:headEnd/>
            <a:tailEnd/>
          </a:ln>
        </p:spPr>
        <p:txBody>
          <a:bodyPr/>
          <a:lstStyle/>
          <a:p>
            <a:pPr algn="ctr"/>
            <a:r>
              <a:rPr lang="en-US" sz="1400">
                <a:latin typeface="Arial" charset="0"/>
              </a:rPr>
              <a:t>Conduct</a:t>
            </a:r>
          </a:p>
          <a:p>
            <a:pPr algn="ctr"/>
            <a:r>
              <a:rPr lang="en-US" sz="1400">
                <a:latin typeface="Arial" charset="0"/>
              </a:rPr>
              <a:t>Full</a:t>
            </a:r>
          </a:p>
          <a:p>
            <a:pPr algn="ctr"/>
            <a:r>
              <a:rPr lang="en-US" sz="1400">
                <a:latin typeface="Arial" charset="0"/>
              </a:rPr>
              <a:t>Inquiry</a:t>
            </a:r>
            <a:endParaRPr lang="en-US" sz="1400"/>
          </a:p>
        </p:txBody>
      </p:sp>
      <p:sp>
        <p:nvSpPr>
          <p:cNvPr id="157730" name="AutoShape 58"/>
          <p:cNvSpPr>
            <a:spLocks noChangeArrowheads="1"/>
          </p:cNvSpPr>
          <p:nvPr/>
        </p:nvSpPr>
        <p:spPr bwMode="auto">
          <a:xfrm>
            <a:off x="1066800" y="4130675"/>
            <a:ext cx="1479550" cy="752475"/>
          </a:xfrm>
          <a:prstGeom prst="flowChartProcess">
            <a:avLst/>
          </a:prstGeom>
          <a:solidFill>
            <a:schemeClr val="accent2"/>
          </a:solidFill>
          <a:ln w="15875">
            <a:solidFill>
              <a:srgbClr val="000000"/>
            </a:solidFill>
            <a:miter lim="800000"/>
            <a:headEnd/>
            <a:tailEnd/>
          </a:ln>
        </p:spPr>
        <p:txBody>
          <a:bodyPr/>
          <a:lstStyle/>
          <a:p>
            <a:pPr algn="ctr">
              <a:spcBef>
                <a:spcPts val="400"/>
              </a:spcBef>
            </a:pPr>
            <a:r>
              <a:rPr lang="en-US" sz="1400">
                <a:latin typeface="Arial" charset="0"/>
              </a:rPr>
              <a:t>Make</a:t>
            </a:r>
          </a:p>
          <a:p>
            <a:pPr algn="ctr"/>
            <a:r>
              <a:rPr lang="en-US" sz="1400">
                <a:latin typeface="Arial" charset="0"/>
              </a:rPr>
              <a:t>Assessment</a:t>
            </a:r>
            <a:endParaRPr lang="en-US" sz="1400"/>
          </a:p>
        </p:txBody>
      </p:sp>
      <p:sp>
        <p:nvSpPr>
          <p:cNvPr id="157731" name="AutoShape 60"/>
          <p:cNvSpPr>
            <a:spLocks noChangeArrowheads="1"/>
          </p:cNvSpPr>
          <p:nvPr/>
        </p:nvSpPr>
        <p:spPr bwMode="auto">
          <a:xfrm>
            <a:off x="3389313" y="1282700"/>
            <a:ext cx="1157287" cy="1128713"/>
          </a:xfrm>
          <a:prstGeom prst="octagon">
            <a:avLst>
              <a:gd name="adj" fmla="val 29287"/>
            </a:avLst>
          </a:prstGeom>
          <a:solidFill>
            <a:srgbClr val="808080"/>
          </a:solidFill>
          <a:ln w="15875">
            <a:solidFill>
              <a:srgbClr val="000000"/>
            </a:solidFill>
            <a:miter lim="800000"/>
            <a:headEnd/>
            <a:tailEnd/>
          </a:ln>
        </p:spPr>
        <p:txBody>
          <a:bodyPr/>
          <a:lstStyle/>
          <a:p>
            <a:endParaRPr lang="en-US"/>
          </a:p>
        </p:txBody>
      </p:sp>
      <p:sp>
        <p:nvSpPr>
          <p:cNvPr id="157732" name="Text Box 61"/>
          <p:cNvSpPr txBox="1">
            <a:spLocks noChangeArrowheads="1"/>
          </p:cNvSpPr>
          <p:nvPr/>
        </p:nvSpPr>
        <p:spPr bwMode="auto">
          <a:xfrm>
            <a:off x="3357563" y="1501775"/>
            <a:ext cx="1189037" cy="812800"/>
          </a:xfrm>
          <a:prstGeom prst="rect">
            <a:avLst/>
          </a:prstGeom>
          <a:noFill/>
          <a:ln w="9525">
            <a:noFill/>
            <a:miter lim="800000"/>
            <a:headEnd/>
            <a:tailEnd/>
          </a:ln>
        </p:spPr>
        <p:txBody>
          <a:bodyPr/>
          <a:lstStyle/>
          <a:p>
            <a:pPr algn="ctr"/>
            <a:r>
              <a:rPr lang="en-US" sz="1400">
                <a:solidFill>
                  <a:srgbClr val="FFFFFF"/>
                </a:solidFill>
                <a:latin typeface="Arial" charset="0"/>
              </a:rPr>
              <a:t>Close &amp;</a:t>
            </a:r>
          </a:p>
          <a:p>
            <a:pPr algn="ctr"/>
            <a:r>
              <a:rPr lang="en-US" sz="1400">
                <a:solidFill>
                  <a:srgbClr val="FFFFFF"/>
                </a:solidFill>
                <a:latin typeface="Arial" charset="0"/>
              </a:rPr>
              <a:t>Document</a:t>
            </a:r>
          </a:p>
          <a:p>
            <a:pPr algn="ctr"/>
            <a:r>
              <a:rPr lang="en-US" sz="1400">
                <a:solidFill>
                  <a:srgbClr val="FFFFFF"/>
                </a:solidFill>
                <a:latin typeface="Arial" charset="0"/>
              </a:rPr>
              <a:t>Case</a:t>
            </a:r>
            <a:endParaRPr lang="en-US" sz="1400"/>
          </a:p>
        </p:txBody>
      </p:sp>
      <p:sp>
        <p:nvSpPr>
          <p:cNvPr id="157733" name="AutoShape 65"/>
          <p:cNvSpPr>
            <a:spLocks noChangeArrowheads="1"/>
          </p:cNvSpPr>
          <p:nvPr/>
        </p:nvSpPr>
        <p:spPr bwMode="auto">
          <a:xfrm>
            <a:off x="3216275" y="4370388"/>
            <a:ext cx="1479550" cy="939800"/>
          </a:xfrm>
          <a:prstGeom prst="flowChartProcess">
            <a:avLst/>
          </a:prstGeom>
          <a:solidFill>
            <a:schemeClr val="accent2"/>
          </a:solidFill>
          <a:ln w="15875">
            <a:solidFill>
              <a:srgbClr val="000000"/>
            </a:solidFill>
            <a:miter lim="800000"/>
            <a:headEnd/>
            <a:tailEnd/>
          </a:ln>
        </p:spPr>
        <p:txBody>
          <a:bodyPr/>
          <a:lstStyle/>
          <a:p>
            <a:pPr algn="ctr"/>
            <a:r>
              <a:rPr lang="en-US" sz="1400">
                <a:latin typeface="Arial" charset="0"/>
              </a:rPr>
              <a:t>Develop &amp;</a:t>
            </a:r>
          </a:p>
          <a:p>
            <a:pPr algn="ctr"/>
            <a:r>
              <a:rPr lang="en-US" sz="1400">
                <a:latin typeface="Arial" charset="0"/>
              </a:rPr>
              <a:t>Implement</a:t>
            </a:r>
          </a:p>
          <a:p>
            <a:pPr algn="ctr"/>
            <a:r>
              <a:rPr lang="en-US" sz="1400">
                <a:latin typeface="Arial" charset="0"/>
              </a:rPr>
              <a:t>Management</a:t>
            </a:r>
          </a:p>
          <a:p>
            <a:pPr algn="ctr"/>
            <a:r>
              <a:rPr lang="en-US" sz="1400">
                <a:latin typeface="Arial" charset="0"/>
              </a:rPr>
              <a:t>Plan</a:t>
            </a:r>
            <a:endParaRPr lang="en-US" sz="1400"/>
          </a:p>
        </p:txBody>
      </p:sp>
      <p:sp>
        <p:nvSpPr>
          <p:cNvPr id="157734" name="AutoShape 67"/>
          <p:cNvSpPr>
            <a:spLocks noChangeArrowheads="1"/>
          </p:cNvSpPr>
          <p:nvPr/>
        </p:nvSpPr>
        <p:spPr bwMode="auto">
          <a:xfrm>
            <a:off x="5159375" y="4370388"/>
            <a:ext cx="1479550" cy="939800"/>
          </a:xfrm>
          <a:prstGeom prst="flowChartProcess">
            <a:avLst/>
          </a:prstGeom>
          <a:solidFill>
            <a:schemeClr val="accent2"/>
          </a:solidFill>
          <a:ln w="15875">
            <a:solidFill>
              <a:srgbClr val="000000"/>
            </a:solidFill>
            <a:miter lim="800000"/>
            <a:headEnd/>
            <a:tailEnd/>
          </a:ln>
        </p:spPr>
        <p:txBody>
          <a:bodyPr/>
          <a:lstStyle/>
          <a:p>
            <a:pPr algn="ctr"/>
            <a:r>
              <a:rPr lang="en-US" sz="1400">
                <a:latin typeface="Arial" charset="0"/>
              </a:rPr>
              <a:t>Implement</a:t>
            </a:r>
          </a:p>
          <a:p>
            <a:pPr algn="ctr"/>
            <a:r>
              <a:rPr lang="en-US" sz="1400">
                <a:latin typeface="Arial" charset="0"/>
              </a:rPr>
              <a:t>Referral or</a:t>
            </a:r>
          </a:p>
          <a:p>
            <a:pPr algn="ctr"/>
            <a:r>
              <a:rPr lang="en-US" sz="1400">
                <a:latin typeface="Arial" charset="0"/>
              </a:rPr>
              <a:t>Assistance</a:t>
            </a:r>
          </a:p>
          <a:p>
            <a:pPr algn="ctr"/>
            <a:r>
              <a:rPr lang="en-US" sz="1400">
                <a:latin typeface="Arial" charset="0"/>
              </a:rPr>
              <a:t>Plan</a:t>
            </a:r>
            <a:endParaRPr lang="en-US" sz="1400"/>
          </a:p>
        </p:txBody>
      </p:sp>
      <p:sp>
        <p:nvSpPr>
          <p:cNvPr id="157735" name="AutoShape 69"/>
          <p:cNvSpPr>
            <a:spLocks noChangeArrowheads="1"/>
          </p:cNvSpPr>
          <p:nvPr/>
        </p:nvSpPr>
        <p:spPr bwMode="auto">
          <a:xfrm>
            <a:off x="3262313" y="2700338"/>
            <a:ext cx="1373187" cy="1252537"/>
          </a:xfrm>
          <a:prstGeom prst="flowChartDecision">
            <a:avLst/>
          </a:prstGeom>
          <a:solidFill>
            <a:srgbClr val="996600"/>
          </a:solidFill>
          <a:ln w="15875">
            <a:solidFill>
              <a:srgbClr val="000000"/>
            </a:solidFill>
            <a:miter lim="800000"/>
            <a:headEnd/>
            <a:tailEnd/>
          </a:ln>
        </p:spPr>
        <p:txBody>
          <a:bodyPr wrap="none" lIns="0" tIns="0" rIns="0" bIns="0"/>
          <a:lstStyle/>
          <a:p>
            <a:pPr algn="ctr">
              <a:spcBef>
                <a:spcPts val="600"/>
              </a:spcBef>
            </a:pPr>
            <a:r>
              <a:rPr lang="en-US" sz="1400">
                <a:latin typeface="Arial" charset="0"/>
              </a:rPr>
              <a:t>Poses a</a:t>
            </a:r>
          </a:p>
          <a:p>
            <a:pPr algn="ctr"/>
            <a:r>
              <a:rPr lang="en-US" sz="1400">
                <a:latin typeface="Arial" charset="0"/>
              </a:rPr>
              <a:t>Threat?</a:t>
            </a:r>
            <a:endParaRPr lang="en-US" sz="1400"/>
          </a:p>
        </p:txBody>
      </p:sp>
      <p:sp>
        <p:nvSpPr>
          <p:cNvPr id="157736" name="AutoShape 70"/>
          <p:cNvSpPr>
            <a:spLocks noChangeArrowheads="1"/>
          </p:cNvSpPr>
          <p:nvPr/>
        </p:nvSpPr>
        <p:spPr bwMode="auto">
          <a:xfrm>
            <a:off x="5237163" y="2700338"/>
            <a:ext cx="1314450" cy="1252537"/>
          </a:xfrm>
          <a:prstGeom prst="flowChartDecision">
            <a:avLst/>
          </a:prstGeom>
          <a:solidFill>
            <a:srgbClr val="996600"/>
          </a:solidFill>
          <a:ln w="15875">
            <a:solidFill>
              <a:srgbClr val="000000"/>
            </a:solidFill>
            <a:miter lim="800000"/>
            <a:headEnd/>
            <a:tailEnd/>
          </a:ln>
        </p:spPr>
        <p:txBody>
          <a:bodyPr wrap="none" lIns="0" tIns="0" rIns="0" bIns="0"/>
          <a:lstStyle/>
          <a:p>
            <a:pPr algn="ctr">
              <a:spcBef>
                <a:spcPts val="200"/>
              </a:spcBef>
            </a:pPr>
            <a:r>
              <a:rPr lang="en-US" sz="1400">
                <a:latin typeface="Arial" charset="0"/>
              </a:rPr>
              <a:t>In Need</a:t>
            </a:r>
          </a:p>
          <a:p>
            <a:pPr algn="ctr"/>
            <a:r>
              <a:rPr lang="en-US" sz="1400">
                <a:latin typeface="Arial" charset="0"/>
              </a:rPr>
              <a:t>Of </a:t>
            </a:r>
          </a:p>
          <a:p>
            <a:pPr algn="ctr"/>
            <a:r>
              <a:rPr lang="en-US" sz="1400">
                <a:latin typeface="Arial" charset="0"/>
              </a:rPr>
              <a:t>Help?</a:t>
            </a:r>
            <a:endParaRPr lang="en-US" sz="1400"/>
          </a:p>
        </p:txBody>
      </p:sp>
      <p:sp>
        <p:nvSpPr>
          <p:cNvPr id="157737" name="AutoShape 74"/>
          <p:cNvSpPr>
            <a:spLocks noChangeArrowheads="1"/>
          </p:cNvSpPr>
          <p:nvPr/>
        </p:nvSpPr>
        <p:spPr bwMode="auto">
          <a:xfrm>
            <a:off x="1077913" y="1219200"/>
            <a:ext cx="1479550" cy="1252538"/>
          </a:xfrm>
          <a:prstGeom prst="flowChartDecision">
            <a:avLst/>
          </a:prstGeom>
          <a:solidFill>
            <a:srgbClr val="996600"/>
          </a:solidFill>
          <a:ln w="15875">
            <a:solidFill>
              <a:srgbClr val="000000"/>
            </a:solidFill>
            <a:miter lim="800000"/>
            <a:headEnd/>
            <a:tailEnd/>
          </a:ln>
        </p:spPr>
        <p:txBody>
          <a:bodyPr/>
          <a:lstStyle/>
          <a:p>
            <a:endParaRPr lang="en-US"/>
          </a:p>
        </p:txBody>
      </p:sp>
      <p:sp>
        <p:nvSpPr>
          <p:cNvPr id="157738" name="Text Box 75"/>
          <p:cNvSpPr txBox="1">
            <a:spLocks noChangeArrowheads="1"/>
          </p:cNvSpPr>
          <p:nvPr/>
        </p:nvSpPr>
        <p:spPr bwMode="auto">
          <a:xfrm>
            <a:off x="1171575" y="1677988"/>
            <a:ext cx="1287463" cy="439737"/>
          </a:xfrm>
          <a:prstGeom prst="rect">
            <a:avLst/>
          </a:prstGeom>
          <a:noFill/>
          <a:ln w="9525">
            <a:noFill/>
            <a:miter lim="800000"/>
            <a:headEnd/>
            <a:tailEnd/>
          </a:ln>
        </p:spPr>
        <p:txBody>
          <a:bodyPr/>
          <a:lstStyle/>
          <a:p>
            <a:pPr algn="ctr"/>
            <a:r>
              <a:rPr lang="en-US" sz="1400">
                <a:latin typeface="Arial" charset="0"/>
              </a:rPr>
              <a:t>Concerns?</a:t>
            </a:r>
          </a:p>
        </p:txBody>
      </p:sp>
      <p:cxnSp>
        <p:nvCxnSpPr>
          <p:cNvPr id="157739" name="AutoShape 80"/>
          <p:cNvCxnSpPr>
            <a:cxnSpLocks noChangeShapeType="1"/>
            <a:stCxn id="157737" idx="2"/>
            <a:endCxn id="157729" idx="0"/>
          </p:cNvCxnSpPr>
          <p:nvPr/>
        </p:nvCxnSpPr>
        <p:spPr bwMode="auto">
          <a:xfrm rot="16200000" flipH="1">
            <a:off x="1589088" y="2700337"/>
            <a:ext cx="458787" cy="1587"/>
          </a:xfrm>
          <a:prstGeom prst="straightConnector1">
            <a:avLst/>
          </a:prstGeom>
          <a:noFill/>
          <a:ln w="15875">
            <a:solidFill>
              <a:schemeClr val="tx1"/>
            </a:solidFill>
            <a:round/>
            <a:headEnd/>
            <a:tailEnd type="triangle" w="med" len="med"/>
          </a:ln>
        </p:spPr>
      </p:cxnSp>
      <p:cxnSp>
        <p:nvCxnSpPr>
          <p:cNvPr id="157740" name="AutoShape 81"/>
          <p:cNvCxnSpPr>
            <a:cxnSpLocks noChangeShapeType="1"/>
            <a:stCxn id="157729" idx="2"/>
            <a:endCxn id="157730" idx="0"/>
          </p:cNvCxnSpPr>
          <p:nvPr/>
        </p:nvCxnSpPr>
        <p:spPr bwMode="auto">
          <a:xfrm flipH="1">
            <a:off x="1806575" y="3690938"/>
            <a:ext cx="12700" cy="431800"/>
          </a:xfrm>
          <a:prstGeom prst="straightConnector1">
            <a:avLst/>
          </a:prstGeom>
          <a:noFill/>
          <a:ln w="15875">
            <a:solidFill>
              <a:schemeClr val="tx1"/>
            </a:solidFill>
            <a:round/>
            <a:headEnd/>
            <a:tailEnd type="triangle" w="med" len="med"/>
          </a:ln>
        </p:spPr>
      </p:cxnSp>
      <p:cxnSp>
        <p:nvCxnSpPr>
          <p:cNvPr id="157741" name="AutoShape 82"/>
          <p:cNvCxnSpPr>
            <a:cxnSpLocks noChangeShapeType="1"/>
            <a:stCxn id="157730" idx="3"/>
            <a:endCxn id="157735" idx="1"/>
          </p:cNvCxnSpPr>
          <p:nvPr/>
        </p:nvCxnSpPr>
        <p:spPr bwMode="auto">
          <a:xfrm flipV="1">
            <a:off x="2554288" y="3327400"/>
            <a:ext cx="700087" cy="1179513"/>
          </a:xfrm>
          <a:prstGeom prst="bentConnector3">
            <a:avLst>
              <a:gd name="adj1" fmla="val 49889"/>
            </a:avLst>
          </a:prstGeom>
          <a:noFill/>
          <a:ln w="15875">
            <a:solidFill>
              <a:schemeClr val="tx1"/>
            </a:solidFill>
            <a:miter lim="800000"/>
            <a:headEnd/>
            <a:tailEnd type="triangle" w="med" len="med"/>
          </a:ln>
        </p:spPr>
      </p:cxnSp>
      <p:cxnSp>
        <p:nvCxnSpPr>
          <p:cNvPr id="157742" name="AutoShape 83"/>
          <p:cNvCxnSpPr>
            <a:cxnSpLocks noChangeShapeType="1"/>
          </p:cNvCxnSpPr>
          <p:nvPr/>
        </p:nvCxnSpPr>
        <p:spPr bwMode="auto">
          <a:xfrm>
            <a:off x="4648200" y="3325813"/>
            <a:ext cx="579438" cy="0"/>
          </a:xfrm>
          <a:prstGeom prst="straightConnector1">
            <a:avLst/>
          </a:prstGeom>
          <a:noFill/>
          <a:ln w="15875">
            <a:solidFill>
              <a:schemeClr val="tx1"/>
            </a:solidFill>
            <a:round/>
            <a:headEnd/>
            <a:tailEnd type="triangle" w="med" len="med"/>
          </a:ln>
        </p:spPr>
      </p:cxnSp>
      <p:cxnSp>
        <p:nvCxnSpPr>
          <p:cNvPr id="157743" name="AutoShape 84"/>
          <p:cNvCxnSpPr>
            <a:cxnSpLocks noChangeShapeType="1"/>
            <a:stCxn id="157735" idx="2"/>
            <a:endCxn id="157733" idx="0"/>
          </p:cNvCxnSpPr>
          <p:nvPr/>
        </p:nvCxnSpPr>
        <p:spPr bwMode="auto">
          <a:xfrm>
            <a:off x="3949700" y="3963988"/>
            <a:ext cx="6350" cy="396875"/>
          </a:xfrm>
          <a:prstGeom prst="straightConnector1">
            <a:avLst/>
          </a:prstGeom>
          <a:noFill/>
          <a:ln w="15875">
            <a:solidFill>
              <a:schemeClr val="tx1"/>
            </a:solidFill>
            <a:round/>
            <a:headEnd/>
            <a:tailEnd type="triangle" w="med" len="med"/>
          </a:ln>
        </p:spPr>
      </p:cxnSp>
      <p:cxnSp>
        <p:nvCxnSpPr>
          <p:cNvPr id="157744" name="AutoShape 85"/>
          <p:cNvCxnSpPr>
            <a:cxnSpLocks noChangeShapeType="1"/>
          </p:cNvCxnSpPr>
          <p:nvPr/>
        </p:nvCxnSpPr>
        <p:spPr bwMode="auto">
          <a:xfrm>
            <a:off x="3948113" y="5321300"/>
            <a:ext cx="0" cy="481013"/>
          </a:xfrm>
          <a:prstGeom prst="straightConnector1">
            <a:avLst/>
          </a:prstGeom>
          <a:noFill/>
          <a:ln w="15875">
            <a:solidFill>
              <a:schemeClr val="tx1"/>
            </a:solidFill>
            <a:round/>
            <a:headEnd/>
            <a:tailEnd type="triangle" w="med" len="med"/>
          </a:ln>
        </p:spPr>
      </p:cxnSp>
      <p:cxnSp>
        <p:nvCxnSpPr>
          <p:cNvPr id="157745" name="AutoShape 86"/>
          <p:cNvCxnSpPr>
            <a:cxnSpLocks noChangeShapeType="1"/>
            <a:stCxn id="157736" idx="2"/>
            <a:endCxn id="157734" idx="0"/>
          </p:cNvCxnSpPr>
          <p:nvPr/>
        </p:nvCxnSpPr>
        <p:spPr bwMode="auto">
          <a:xfrm>
            <a:off x="5894388" y="3963988"/>
            <a:ext cx="4762" cy="398462"/>
          </a:xfrm>
          <a:prstGeom prst="straightConnector1">
            <a:avLst/>
          </a:prstGeom>
          <a:noFill/>
          <a:ln w="15875">
            <a:solidFill>
              <a:schemeClr val="tx1"/>
            </a:solidFill>
            <a:round/>
            <a:headEnd/>
            <a:tailEnd type="triangle" w="med" len="med"/>
          </a:ln>
        </p:spPr>
      </p:cxnSp>
      <p:cxnSp>
        <p:nvCxnSpPr>
          <p:cNvPr id="157746" name="AutoShape 87"/>
          <p:cNvCxnSpPr>
            <a:cxnSpLocks noChangeShapeType="1"/>
          </p:cNvCxnSpPr>
          <p:nvPr/>
        </p:nvCxnSpPr>
        <p:spPr bwMode="auto">
          <a:xfrm flipV="1">
            <a:off x="4710113" y="6183313"/>
            <a:ext cx="463550" cy="3175"/>
          </a:xfrm>
          <a:prstGeom prst="straightConnector1">
            <a:avLst/>
          </a:prstGeom>
          <a:noFill/>
          <a:ln w="15875">
            <a:solidFill>
              <a:schemeClr val="tx1"/>
            </a:solidFill>
            <a:round/>
            <a:headEnd/>
            <a:tailEnd type="triangle" w="med" len="med"/>
          </a:ln>
        </p:spPr>
      </p:cxnSp>
      <p:cxnSp>
        <p:nvCxnSpPr>
          <p:cNvPr id="157747" name="AutoShape 88"/>
          <p:cNvCxnSpPr>
            <a:cxnSpLocks noChangeShapeType="1"/>
          </p:cNvCxnSpPr>
          <p:nvPr/>
        </p:nvCxnSpPr>
        <p:spPr bwMode="auto">
          <a:xfrm>
            <a:off x="6691313" y="6203950"/>
            <a:ext cx="433387" cy="9525"/>
          </a:xfrm>
          <a:prstGeom prst="straightConnector1">
            <a:avLst/>
          </a:prstGeom>
          <a:noFill/>
          <a:ln w="15875">
            <a:solidFill>
              <a:schemeClr val="tx1"/>
            </a:solidFill>
            <a:round/>
            <a:headEnd/>
            <a:tailEnd type="triangle" w="med" len="med"/>
          </a:ln>
        </p:spPr>
      </p:cxnSp>
      <p:cxnSp>
        <p:nvCxnSpPr>
          <p:cNvPr id="157748" name="AutoShape 89"/>
          <p:cNvCxnSpPr>
            <a:cxnSpLocks noChangeShapeType="1"/>
          </p:cNvCxnSpPr>
          <p:nvPr/>
        </p:nvCxnSpPr>
        <p:spPr bwMode="auto">
          <a:xfrm>
            <a:off x="6562725" y="3321050"/>
            <a:ext cx="569913" cy="0"/>
          </a:xfrm>
          <a:prstGeom prst="straightConnector1">
            <a:avLst/>
          </a:prstGeom>
          <a:noFill/>
          <a:ln w="15875">
            <a:solidFill>
              <a:schemeClr val="tx1"/>
            </a:solidFill>
            <a:round/>
            <a:headEnd/>
            <a:tailEnd type="triangle" w="med" len="med"/>
          </a:ln>
        </p:spPr>
      </p:cxnSp>
      <p:cxnSp>
        <p:nvCxnSpPr>
          <p:cNvPr id="157749" name="AutoShape 90"/>
          <p:cNvCxnSpPr>
            <a:cxnSpLocks noChangeShapeType="1"/>
            <a:stCxn id="157734" idx="2"/>
          </p:cNvCxnSpPr>
          <p:nvPr/>
        </p:nvCxnSpPr>
        <p:spPr bwMode="auto">
          <a:xfrm rot="5400000">
            <a:off x="4831556" y="4442619"/>
            <a:ext cx="192088" cy="1943100"/>
          </a:xfrm>
          <a:prstGeom prst="bentConnector2">
            <a:avLst/>
          </a:prstGeom>
          <a:noFill/>
          <a:ln w="15875">
            <a:solidFill>
              <a:schemeClr val="tx1"/>
            </a:solidFill>
            <a:miter lim="800000"/>
            <a:headEnd/>
            <a:tailEnd type="triangle" w="med" len="med"/>
          </a:ln>
        </p:spPr>
      </p:cxnSp>
      <p:sp>
        <p:nvSpPr>
          <p:cNvPr id="157750" name="Text Box 95"/>
          <p:cNvSpPr txBox="1">
            <a:spLocks noChangeArrowheads="1"/>
          </p:cNvSpPr>
          <p:nvPr/>
        </p:nvSpPr>
        <p:spPr bwMode="auto">
          <a:xfrm>
            <a:off x="4572000" y="3006725"/>
            <a:ext cx="671513" cy="274638"/>
          </a:xfrm>
          <a:prstGeom prst="rect">
            <a:avLst/>
          </a:prstGeom>
          <a:noFill/>
          <a:ln w="9525">
            <a:noFill/>
            <a:miter lim="800000"/>
            <a:headEnd/>
            <a:tailEnd/>
          </a:ln>
        </p:spPr>
        <p:txBody>
          <a:bodyPr>
            <a:spAutoFit/>
          </a:bodyPr>
          <a:lstStyle/>
          <a:p>
            <a:pPr algn="ctr"/>
            <a:r>
              <a:rPr lang="en-US" sz="1200" b="1">
                <a:latin typeface="Arial" charset="0"/>
              </a:rPr>
              <a:t>No</a:t>
            </a:r>
            <a:endParaRPr lang="en-US" sz="1200" b="1"/>
          </a:p>
        </p:txBody>
      </p:sp>
      <p:sp>
        <p:nvSpPr>
          <p:cNvPr id="157751" name="Text Box 96"/>
          <p:cNvSpPr txBox="1">
            <a:spLocks noChangeArrowheads="1"/>
          </p:cNvSpPr>
          <p:nvPr/>
        </p:nvSpPr>
        <p:spPr bwMode="auto">
          <a:xfrm>
            <a:off x="6477000" y="3025775"/>
            <a:ext cx="669925" cy="274638"/>
          </a:xfrm>
          <a:prstGeom prst="rect">
            <a:avLst/>
          </a:prstGeom>
          <a:noFill/>
          <a:ln w="9525">
            <a:noFill/>
            <a:miter lim="800000"/>
            <a:headEnd/>
            <a:tailEnd/>
          </a:ln>
        </p:spPr>
        <p:txBody>
          <a:bodyPr>
            <a:spAutoFit/>
          </a:bodyPr>
          <a:lstStyle/>
          <a:p>
            <a:pPr algn="ctr"/>
            <a:r>
              <a:rPr lang="en-US" sz="1200" b="1">
                <a:latin typeface="Arial" charset="0"/>
              </a:rPr>
              <a:t>No</a:t>
            </a:r>
            <a:endParaRPr lang="en-US" sz="1200" b="1"/>
          </a:p>
        </p:txBody>
      </p:sp>
      <p:cxnSp>
        <p:nvCxnSpPr>
          <p:cNvPr id="157752" name="AutoShape 97"/>
          <p:cNvCxnSpPr>
            <a:cxnSpLocks noChangeShapeType="1"/>
            <a:endCxn id="157737" idx="1"/>
          </p:cNvCxnSpPr>
          <p:nvPr/>
        </p:nvCxnSpPr>
        <p:spPr bwMode="auto">
          <a:xfrm rot="10800000">
            <a:off x="1069975" y="1846263"/>
            <a:ext cx="2122488" cy="4473575"/>
          </a:xfrm>
          <a:prstGeom prst="bentConnector3">
            <a:avLst>
              <a:gd name="adj1" fmla="val 110398"/>
            </a:avLst>
          </a:prstGeom>
          <a:noFill/>
          <a:ln w="15875">
            <a:solidFill>
              <a:schemeClr val="tx1"/>
            </a:solidFill>
            <a:prstDash val="dash"/>
            <a:miter lim="800000"/>
            <a:headEnd/>
            <a:tailEnd type="triangle" w="med" len="med"/>
          </a:ln>
        </p:spPr>
      </p:cxnSp>
      <p:cxnSp>
        <p:nvCxnSpPr>
          <p:cNvPr id="157753" name="AutoShape 98"/>
          <p:cNvCxnSpPr>
            <a:cxnSpLocks noChangeShapeType="1"/>
            <a:stCxn id="157737" idx="3"/>
            <a:endCxn id="157731" idx="2"/>
          </p:cNvCxnSpPr>
          <p:nvPr/>
        </p:nvCxnSpPr>
        <p:spPr bwMode="auto">
          <a:xfrm>
            <a:off x="2568575" y="1846263"/>
            <a:ext cx="809625" cy="0"/>
          </a:xfrm>
          <a:prstGeom prst="straightConnector1">
            <a:avLst/>
          </a:prstGeom>
          <a:noFill/>
          <a:ln w="15875">
            <a:solidFill>
              <a:schemeClr val="tx1"/>
            </a:solidFill>
            <a:round/>
            <a:headEnd/>
            <a:tailEnd type="triangle" w="med" len="med"/>
          </a:ln>
        </p:spPr>
      </p:cxnSp>
      <p:sp>
        <p:nvSpPr>
          <p:cNvPr id="157754" name="AutoShape 99"/>
          <p:cNvSpPr>
            <a:spLocks noChangeArrowheads="1"/>
          </p:cNvSpPr>
          <p:nvPr/>
        </p:nvSpPr>
        <p:spPr bwMode="auto">
          <a:xfrm>
            <a:off x="7143750" y="2763838"/>
            <a:ext cx="1157288" cy="1127125"/>
          </a:xfrm>
          <a:prstGeom prst="octagon">
            <a:avLst>
              <a:gd name="adj" fmla="val 29287"/>
            </a:avLst>
          </a:prstGeom>
          <a:solidFill>
            <a:srgbClr val="808080"/>
          </a:solidFill>
          <a:ln w="15875">
            <a:solidFill>
              <a:srgbClr val="000000"/>
            </a:solidFill>
            <a:miter lim="800000"/>
            <a:headEnd/>
            <a:tailEnd/>
          </a:ln>
        </p:spPr>
        <p:txBody>
          <a:bodyPr/>
          <a:lstStyle/>
          <a:p>
            <a:endParaRPr lang="en-US"/>
          </a:p>
        </p:txBody>
      </p:sp>
      <p:sp>
        <p:nvSpPr>
          <p:cNvPr id="157755" name="Text Box 100"/>
          <p:cNvSpPr txBox="1">
            <a:spLocks noChangeArrowheads="1"/>
          </p:cNvSpPr>
          <p:nvPr/>
        </p:nvSpPr>
        <p:spPr bwMode="auto">
          <a:xfrm>
            <a:off x="7148513" y="2974975"/>
            <a:ext cx="1147762" cy="812800"/>
          </a:xfrm>
          <a:prstGeom prst="rect">
            <a:avLst/>
          </a:prstGeom>
          <a:noFill/>
          <a:ln w="9525">
            <a:noFill/>
            <a:miter lim="800000"/>
            <a:headEnd/>
            <a:tailEnd/>
          </a:ln>
        </p:spPr>
        <p:txBody>
          <a:bodyPr/>
          <a:lstStyle/>
          <a:p>
            <a:pPr algn="ctr"/>
            <a:r>
              <a:rPr lang="en-US" sz="1400">
                <a:solidFill>
                  <a:srgbClr val="FFFFFF"/>
                </a:solidFill>
                <a:latin typeface="Arial" charset="0"/>
              </a:rPr>
              <a:t>Close &amp;</a:t>
            </a:r>
          </a:p>
          <a:p>
            <a:pPr algn="ctr"/>
            <a:r>
              <a:rPr lang="en-US" sz="1400">
                <a:solidFill>
                  <a:srgbClr val="FFFFFF"/>
                </a:solidFill>
                <a:latin typeface="Arial" charset="0"/>
              </a:rPr>
              <a:t>Document</a:t>
            </a:r>
          </a:p>
          <a:p>
            <a:pPr algn="ctr"/>
            <a:r>
              <a:rPr lang="en-US" sz="1400">
                <a:solidFill>
                  <a:srgbClr val="FFFFFF"/>
                </a:solidFill>
                <a:latin typeface="Arial" charset="0"/>
              </a:rPr>
              <a:t>Case</a:t>
            </a:r>
            <a:endParaRPr lang="en-US" sz="1400"/>
          </a:p>
        </p:txBody>
      </p:sp>
      <p:cxnSp>
        <p:nvCxnSpPr>
          <p:cNvPr id="62" name="AutoShape 80"/>
          <p:cNvCxnSpPr>
            <a:cxnSpLocks noChangeShapeType="1"/>
          </p:cNvCxnSpPr>
          <p:nvPr/>
        </p:nvCxnSpPr>
        <p:spPr bwMode="auto">
          <a:xfrm rot="5400000">
            <a:off x="1675607" y="1067593"/>
            <a:ext cx="306387" cy="1588"/>
          </a:xfrm>
          <a:prstGeom prst="straightConnector1">
            <a:avLst/>
          </a:prstGeom>
          <a:noFill/>
          <a:ln w="1587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rrowheads="1"/>
          </p:cNvSpPr>
          <p:nvPr>
            <p:ph type="title" idx="4294967295"/>
          </p:nvPr>
        </p:nvSpPr>
        <p:spPr>
          <a:xfrm>
            <a:off x="381000" y="228600"/>
            <a:ext cx="8763000" cy="1066800"/>
          </a:xfrm>
        </p:spPr>
        <p:txBody>
          <a:bodyPr/>
          <a:lstStyle/>
          <a:p>
            <a:pPr eaLnBrk="1" hangingPunct="1">
              <a:defRPr/>
            </a:pPr>
            <a:r>
              <a:rPr lang="en-US" sz="3600" b="1" cap="small" dirty="0" smtClean="0"/>
              <a:t>Steps in a Threat Assessment Inquiry</a:t>
            </a:r>
          </a:p>
        </p:txBody>
      </p:sp>
      <p:sp>
        <p:nvSpPr>
          <p:cNvPr id="360451" name="Rectangle 3"/>
          <p:cNvSpPr>
            <a:spLocks noGrp="1" noRot="1" noChangeArrowheads="1"/>
          </p:cNvSpPr>
          <p:nvPr>
            <p:ph type="body" idx="4294967295"/>
          </p:nvPr>
        </p:nvSpPr>
        <p:spPr>
          <a:xfrm>
            <a:off x="527050" y="1371600"/>
            <a:ext cx="8540750" cy="4278313"/>
          </a:xfrm>
        </p:spPr>
        <p:txBody>
          <a:bodyPr/>
          <a:lstStyle/>
          <a:p>
            <a:pPr marL="458788" indent="-458788" eaLnBrk="1" hangingPunct="1">
              <a:buClrTx/>
              <a:buSzPct val="60000"/>
              <a:buFont typeface="Wingdings" charset="2"/>
              <a:buChar char="q"/>
              <a:defRPr/>
            </a:pPr>
            <a:r>
              <a:rPr lang="en-US" sz="2800" dirty="0" smtClean="0"/>
              <a:t>Facilitate reporting to team</a:t>
            </a:r>
          </a:p>
          <a:p>
            <a:pPr marL="458788" indent="-458788" eaLnBrk="1" hangingPunct="1">
              <a:buClrTx/>
              <a:buSzPct val="60000"/>
              <a:buFont typeface="Wingdings" charset="2"/>
              <a:buChar char="q"/>
              <a:defRPr/>
            </a:pPr>
            <a:r>
              <a:rPr lang="en-US" sz="2800" dirty="0" smtClean="0"/>
              <a:t>Identify / learn of person at risk</a:t>
            </a:r>
          </a:p>
          <a:p>
            <a:pPr marL="458788" indent="-458788" eaLnBrk="1" hangingPunct="1">
              <a:buClrTx/>
              <a:buSzPct val="60000"/>
              <a:buFont typeface="Wingdings" charset="2"/>
              <a:buChar char="q"/>
              <a:defRPr/>
            </a:pPr>
            <a:r>
              <a:rPr lang="en-US" sz="2800" dirty="0" smtClean="0"/>
              <a:t>Gather information</a:t>
            </a:r>
          </a:p>
          <a:p>
            <a:pPr marL="458788" indent="-458788" eaLnBrk="1" hangingPunct="1">
              <a:buClrTx/>
              <a:buSzPct val="60000"/>
              <a:buFont typeface="Wingdings" charset="2"/>
              <a:buChar char="q"/>
              <a:defRPr/>
            </a:pPr>
            <a:r>
              <a:rPr lang="en-US" sz="2800" dirty="0" smtClean="0"/>
              <a:t>Evaluate person/situation (includes investigative questions)</a:t>
            </a:r>
          </a:p>
          <a:p>
            <a:pPr marL="458788" indent="-458788" eaLnBrk="1" hangingPunct="1">
              <a:buClrTx/>
              <a:buSzPct val="60000"/>
              <a:buFont typeface="Wingdings" charset="2"/>
              <a:buChar char="q"/>
              <a:defRPr/>
            </a:pPr>
            <a:r>
              <a:rPr lang="en-US" sz="2800" dirty="0" smtClean="0"/>
              <a:t>If necessary, develop threat management plan</a:t>
            </a:r>
          </a:p>
          <a:p>
            <a:pPr marL="458788" indent="-458788" eaLnBrk="1" hangingPunct="1">
              <a:buClrTx/>
              <a:buSzPct val="60000"/>
              <a:buFont typeface="Wingdings" charset="2"/>
              <a:buChar char="q"/>
              <a:defRPr/>
            </a:pPr>
            <a:r>
              <a:rPr lang="en-US" sz="2800" dirty="0" smtClean="0"/>
              <a:t>Implement threat management plan</a:t>
            </a:r>
          </a:p>
          <a:p>
            <a:pPr marL="458788" indent="-458788" eaLnBrk="1" hangingPunct="1">
              <a:buClrTx/>
              <a:buSzPct val="60000"/>
              <a:buFont typeface="Wingdings" charset="2"/>
              <a:buChar char="q"/>
              <a:defRPr/>
            </a:pPr>
            <a:r>
              <a:rPr lang="en-US" sz="2800" dirty="0" smtClean="0"/>
              <a:t>Monitor and re-evaluate plan to ensure safety</a:t>
            </a:r>
          </a:p>
          <a:p>
            <a:pPr marL="458788" indent="-458788" eaLnBrk="1" hangingPunct="1">
              <a:buClrTx/>
              <a:buSzPct val="60000"/>
              <a:buFont typeface="Wingdings" charset="2"/>
              <a:buChar char="q"/>
              <a:defRPr/>
            </a:pPr>
            <a:r>
              <a:rPr lang="en-US" sz="2800" dirty="0" smtClean="0"/>
              <a:t>Refer and follow-up as appropriate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rrowheads="1"/>
          </p:cNvSpPr>
          <p:nvPr>
            <p:ph type="title"/>
          </p:nvPr>
        </p:nvSpPr>
        <p:spPr>
          <a:xfrm>
            <a:off x="396875" y="228600"/>
            <a:ext cx="8445500" cy="735013"/>
          </a:xfrm>
        </p:spPr>
        <p:txBody>
          <a:bodyPr/>
          <a:lstStyle/>
          <a:p>
            <a:pPr>
              <a:defRPr/>
            </a:pPr>
            <a:r>
              <a:rPr lang="en-US" sz="4000" b="1" cap="small" dirty="0" smtClean="0">
                <a:cs typeface="Garamond"/>
              </a:rPr>
              <a:t>Evaluation Questions</a:t>
            </a:r>
            <a:endParaRPr lang="en-US" sz="4000" dirty="0" smtClean="0">
              <a:solidFill>
                <a:schemeClr val="hlink"/>
              </a:solidFill>
            </a:endParaRPr>
          </a:p>
        </p:txBody>
      </p:sp>
      <p:sp>
        <p:nvSpPr>
          <p:cNvPr id="335875" name="Rectangle 3"/>
          <p:cNvSpPr>
            <a:spLocks noGrp="1" noRot="1" noChangeArrowheads="1"/>
          </p:cNvSpPr>
          <p:nvPr>
            <p:ph type="body" idx="1"/>
          </p:nvPr>
        </p:nvSpPr>
        <p:spPr>
          <a:xfrm>
            <a:off x="304800" y="1447800"/>
            <a:ext cx="8496300" cy="4191000"/>
          </a:xfrm>
        </p:spPr>
        <p:txBody>
          <a:bodyPr/>
          <a:lstStyle/>
          <a:p>
            <a:pPr marL="609600" indent="-609600" eaLnBrk="1" hangingPunct="1">
              <a:buAutoNum type="arabicPeriod"/>
              <a:defRPr/>
            </a:pPr>
            <a:r>
              <a:rPr lang="en-US" sz="2800" dirty="0" smtClean="0"/>
              <a:t>Does the person pose a threat of harm, whether to himself, to others, or both?</a:t>
            </a:r>
          </a:p>
          <a:p>
            <a:pPr marL="936625" lvl="1" indent="-609600">
              <a:buFont typeface="Arial" pitchFamily="34" charset="0"/>
              <a:buChar char="•"/>
              <a:defRPr/>
            </a:pPr>
            <a:r>
              <a:rPr lang="en-US" sz="2400" dirty="0" smtClean="0"/>
              <a:t>If YES, develop, implement and monitor a case management plan</a:t>
            </a:r>
          </a:p>
          <a:p>
            <a:pPr marL="936625" lvl="1" indent="-609600">
              <a:buFont typeface="Arial" pitchFamily="34" charset="0"/>
              <a:buChar char="•"/>
              <a:defRPr/>
            </a:pPr>
            <a:r>
              <a:rPr lang="en-US" sz="2400" dirty="0" smtClean="0"/>
              <a:t>If NO, move on to Evaluation Question 2</a:t>
            </a:r>
          </a:p>
          <a:p>
            <a:pPr marL="936625" lvl="1" indent="-609600">
              <a:buNone/>
              <a:defRPr/>
            </a:pPr>
            <a:endParaRPr lang="en-US" sz="2400" dirty="0" smtClean="0"/>
          </a:p>
          <a:p>
            <a:pPr marL="609600" indent="-609600">
              <a:buFont typeface="+mj-lt"/>
              <a:buAutoNum type="arabicPeriod"/>
              <a:defRPr/>
            </a:pPr>
            <a:r>
              <a:rPr lang="en-US" sz="2800" dirty="0" smtClean="0"/>
              <a:t>Does the person otherwise show a need for help or intervention?</a:t>
            </a:r>
          </a:p>
          <a:p>
            <a:pPr marL="609600" indent="-609600" eaLnBrk="1" hangingPunct="1">
              <a:buFont typeface="Arial" charset="0"/>
              <a:buNone/>
              <a:defRPr/>
            </a:pPr>
            <a:endParaRPr lang="en-US" sz="2800" dirty="0"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rrowheads="1"/>
          </p:cNvSpPr>
          <p:nvPr>
            <p:ph type="title"/>
          </p:nvPr>
        </p:nvSpPr>
        <p:spPr>
          <a:xfrm>
            <a:off x="396875" y="255587"/>
            <a:ext cx="8445500" cy="735013"/>
          </a:xfrm>
        </p:spPr>
        <p:txBody>
          <a:bodyPr/>
          <a:lstStyle/>
          <a:p>
            <a:pPr>
              <a:defRPr/>
            </a:pPr>
            <a:r>
              <a:rPr lang="en-US" sz="4000" b="1" cap="small" dirty="0" smtClean="0">
                <a:cs typeface="Garamond"/>
              </a:rPr>
              <a:t>Evaluation Classification</a:t>
            </a:r>
          </a:p>
        </p:txBody>
      </p:sp>
      <p:sp>
        <p:nvSpPr>
          <p:cNvPr id="336899" name="Rectangle 3"/>
          <p:cNvSpPr>
            <a:spLocks noGrp="1" noRot="1" noChangeArrowheads="1"/>
          </p:cNvSpPr>
          <p:nvPr>
            <p:ph type="body" idx="1"/>
          </p:nvPr>
        </p:nvSpPr>
        <p:spPr>
          <a:xfrm>
            <a:off x="381000" y="1066800"/>
            <a:ext cx="8686800" cy="4191000"/>
          </a:xfrm>
        </p:spPr>
        <p:txBody>
          <a:bodyPr/>
          <a:lstStyle/>
          <a:p>
            <a:pPr>
              <a:spcBef>
                <a:spcPct val="0"/>
              </a:spcBef>
              <a:buClrTx/>
              <a:buSzTx/>
              <a:buFont typeface="Wingdings" charset="2"/>
              <a:buChar char="q"/>
              <a:defRPr/>
            </a:pPr>
            <a:r>
              <a:rPr lang="en-US" sz="1800" b="1" dirty="0" smtClean="0">
                <a:latin typeface="Calibri"/>
                <a:cs typeface="Calibri"/>
              </a:rPr>
              <a:t>Priority 1 (Extreme Risk)</a:t>
            </a:r>
            <a:r>
              <a:rPr lang="en-US" sz="1800" dirty="0" smtClean="0">
                <a:latin typeface="Calibri"/>
                <a:cs typeface="Calibri"/>
              </a:rPr>
              <a:t> – Appears to pose a clear/immediate threat of violence or self-harm and requires immediate containment. Needs law enforcement notification, target protection, and management plan.</a:t>
            </a:r>
          </a:p>
          <a:p>
            <a:pPr>
              <a:spcBef>
                <a:spcPct val="0"/>
              </a:spcBef>
              <a:buClrTx/>
              <a:buSzTx/>
              <a:buFont typeface="Wingdings" charset="2"/>
              <a:buChar char="q"/>
              <a:defRPr/>
            </a:pPr>
            <a:endParaRPr lang="en-US" sz="1050" dirty="0" smtClean="0">
              <a:latin typeface="Calibri"/>
              <a:cs typeface="Calibri"/>
            </a:endParaRPr>
          </a:p>
          <a:p>
            <a:pPr>
              <a:spcBef>
                <a:spcPct val="0"/>
              </a:spcBef>
              <a:buClrTx/>
              <a:buSzTx/>
              <a:buFont typeface="Wingdings" charset="2"/>
              <a:buChar char="q"/>
              <a:defRPr/>
            </a:pPr>
            <a:endParaRPr lang="en-US" sz="800" dirty="0" smtClean="0">
              <a:latin typeface="Calibri"/>
              <a:cs typeface="Calibri"/>
            </a:endParaRPr>
          </a:p>
          <a:p>
            <a:pPr>
              <a:spcBef>
                <a:spcPct val="0"/>
              </a:spcBef>
              <a:buClrTx/>
              <a:buSzTx/>
              <a:buFont typeface="Wingdings" charset="2"/>
              <a:buChar char="q"/>
              <a:defRPr/>
            </a:pPr>
            <a:r>
              <a:rPr lang="en-US" sz="1800" b="1" dirty="0" smtClean="0">
                <a:latin typeface="Calibri"/>
                <a:cs typeface="Calibri"/>
              </a:rPr>
              <a:t>Priority 2 (High Risk) </a:t>
            </a:r>
            <a:r>
              <a:rPr lang="en-US" sz="1800" dirty="0" smtClean="0">
                <a:latin typeface="Calibri"/>
                <a:cs typeface="Calibri"/>
              </a:rPr>
              <a:t>– Appears to pose a threat of violence or self-harm but lacks immediacy or specific plan.  Requires threat management plan.</a:t>
            </a:r>
          </a:p>
          <a:p>
            <a:pPr>
              <a:spcBef>
                <a:spcPct val="0"/>
              </a:spcBef>
              <a:buClrTx/>
              <a:buSzTx/>
              <a:buFont typeface="Wingdings" charset="2"/>
              <a:buChar char="q"/>
              <a:defRPr/>
            </a:pPr>
            <a:endParaRPr lang="en-US" sz="1000" dirty="0" smtClean="0">
              <a:latin typeface="Calibri"/>
              <a:cs typeface="Calibri"/>
            </a:endParaRPr>
          </a:p>
          <a:p>
            <a:pPr>
              <a:spcBef>
                <a:spcPct val="0"/>
              </a:spcBef>
              <a:buClrTx/>
              <a:buSzTx/>
              <a:buFont typeface="Wingdings" charset="2"/>
              <a:buChar char="q"/>
              <a:defRPr/>
            </a:pPr>
            <a:endParaRPr lang="en-US" sz="800" dirty="0" smtClean="0">
              <a:latin typeface="Calibri"/>
              <a:cs typeface="Calibri"/>
            </a:endParaRPr>
          </a:p>
          <a:p>
            <a:pPr>
              <a:spcBef>
                <a:spcPct val="0"/>
              </a:spcBef>
              <a:buClrTx/>
              <a:buSzTx/>
              <a:buFont typeface="Wingdings" charset="2"/>
              <a:buChar char="q"/>
              <a:defRPr/>
            </a:pPr>
            <a:r>
              <a:rPr lang="en-US" sz="1800" b="1" dirty="0" smtClean="0">
                <a:latin typeface="Calibri"/>
                <a:cs typeface="Calibri"/>
              </a:rPr>
              <a:t>Priority 3 (Moderate Risk) </a:t>
            </a:r>
            <a:r>
              <a:rPr lang="en-US" sz="1800" dirty="0" smtClean="0">
                <a:latin typeface="Calibri"/>
                <a:cs typeface="Calibri"/>
              </a:rPr>
              <a:t>– Does not appear to pose a threat of violence or self harm at this time, but does exhibit behavior/circumstances that are likely to be disruptive to the community.  Requires referral and/or active monitoring plan.</a:t>
            </a:r>
          </a:p>
          <a:p>
            <a:pPr>
              <a:spcBef>
                <a:spcPct val="0"/>
              </a:spcBef>
              <a:buClrTx/>
              <a:buSzTx/>
              <a:buFont typeface="Wingdings" charset="2"/>
              <a:buChar char="q"/>
              <a:defRPr/>
            </a:pPr>
            <a:endParaRPr lang="en-US" sz="800" dirty="0" smtClean="0">
              <a:latin typeface="Calibri"/>
              <a:cs typeface="Calibri"/>
            </a:endParaRPr>
          </a:p>
          <a:p>
            <a:pPr>
              <a:spcBef>
                <a:spcPct val="0"/>
              </a:spcBef>
              <a:buClrTx/>
              <a:buSzTx/>
              <a:buFont typeface="Wingdings" charset="2"/>
              <a:buChar char="q"/>
              <a:defRPr/>
            </a:pPr>
            <a:endParaRPr lang="en-US" sz="1000" dirty="0" smtClean="0">
              <a:latin typeface="Calibri"/>
              <a:cs typeface="Calibri"/>
            </a:endParaRPr>
          </a:p>
          <a:p>
            <a:pPr>
              <a:spcBef>
                <a:spcPct val="0"/>
              </a:spcBef>
              <a:buClrTx/>
              <a:buSzTx/>
              <a:buFont typeface="Wingdings" charset="2"/>
              <a:buChar char="q"/>
              <a:defRPr/>
            </a:pPr>
            <a:r>
              <a:rPr lang="en-US" sz="1800" b="1" dirty="0" smtClean="0">
                <a:latin typeface="Calibri"/>
                <a:cs typeface="Calibri"/>
              </a:rPr>
              <a:t>Priority 4 (Low Risk)</a:t>
            </a:r>
            <a:r>
              <a:rPr lang="en-US" sz="1800" dirty="0" smtClean="0">
                <a:latin typeface="Calibri"/>
                <a:cs typeface="Calibri"/>
              </a:rPr>
              <a:t> – Does not appear to pose a threat of violence or self-harm at this time, nor is significant disruption to the community expected.  Requires a monitoring plan.</a:t>
            </a:r>
          </a:p>
          <a:p>
            <a:pPr>
              <a:spcBef>
                <a:spcPct val="0"/>
              </a:spcBef>
              <a:buClrTx/>
              <a:buSzTx/>
              <a:buFont typeface="Wingdings" charset="2"/>
              <a:buChar char="q"/>
              <a:defRPr/>
            </a:pPr>
            <a:endParaRPr lang="en-US" sz="800" dirty="0" smtClean="0">
              <a:latin typeface="Calibri"/>
              <a:cs typeface="Calibri"/>
            </a:endParaRPr>
          </a:p>
          <a:p>
            <a:pPr>
              <a:spcBef>
                <a:spcPct val="0"/>
              </a:spcBef>
              <a:buClrTx/>
              <a:buSzTx/>
              <a:buFont typeface="Wingdings" charset="2"/>
              <a:buChar char="q"/>
              <a:defRPr/>
            </a:pPr>
            <a:endParaRPr lang="en-US" sz="800" dirty="0" smtClean="0">
              <a:latin typeface="Calibri"/>
              <a:cs typeface="Calibri"/>
            </a:endParaRPr>
          </a:p>
          <a:p>
            <a:pPr>
              <a:spcBef>
                <a:spcPct val="0"/>
              </a:spcBef>
              <a:buClrTx/>
              <a:buSzTx/>
              <a:buFont typeface="Wingdings" charset="2"/>
              <a:buChar char="q"/>
              <a:defRPr/>
            </a:pPr>
            <a:r>
              <a:rPr lang="en-US" sz="1800" b="1" dirty="0" smtClean="0">
                <a:latin typeface="Calibri"/>
                <a:cs typeface="Calibri"/>
              </a:rPr>
              <a:t>Priority 5 (No Identified Risk) </a:t>
            </a:r>
            <a:r>
              <a:rPr lang="en-US" sz="1800" dirty="0" smtClean="0">
                <a:latin typeface="Calibri"/>
                <a:cs typeface="Calibri"/>
              </a:rPr>
              <a:t>– Does not appear to pose a threat of violence or self-harm at this time, nor is significant disruption to the community expected.  Close case after proper documentation</a:t>
            </a:r>
            <a:r>
              <a:rPr lang="en-US" sz="2400" dirty="0" smtClean="0">
                <a:latin typeface="Calibri"/>
                <a:cs typeface="Calibri"/>
              </a:rPr>
              <a:t>.</a:t>
            </a:r>
            <a:endParaRPr lang="en-US" sz="2400" dirty="0">
              <a:latin typeface="Calibri"/>
              <a:cs typeface="Calibri"/>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09600" y="1447800"/>
            <a:ext cx="7924800" cy="1752600"/>
          </a:xfrm>
        </p:spPr>
        <p:txBody>
          <a:bodyPr/>
          <a:lstStyle/>
          <a:p>
            <a:pPr algn="ctr"/>
            <a:r>
              <a:rPr lang="en-US" sz="800" dirty="0" smtClean="0">
                <a:solidFill>
                  <a:schemeClr val="tx1"/>
                </a:solidFill>
                <a:latin typeface="Arial" charset="0"/>
              </a:rPr>
              <a:t/>
            </a:r>
            <a:br>
              <a:rPr lang="en-US" sz="800" dirty="0" smtClean="0">
                <a:solidFill>
                  <a:schemeClr val="tx1"/>
                </a:solidFill>
                <a:latin typeface="Arial" charset="0"/>
              </a:rPr>
            </a:br>
            <a:r>
              <a:rPr lang="en-US" sz="800" dirty="0" smtClean="0">
                <a:solidFill>
                  <a:schemeClr val="tx1"/>
                </a:solidFill>
                <a:latin typeface="Arial" charset="0"/>
              </a:rPr>
              <a:t/>
            </a:r>
            <a:br>
              <a:rPr lang="en-US" sz="800" dirty="0" smtClean="0">
                <a:solidFill>
                  <a:schemeClr val="tx1"/>
                </a:solidFill>
                <a:latin typeface="Arial" charset="0"/>
              </a:rPr>
            </a:br>
            <a:r>
              <a:rPr lang="en-US" sz="800" dirty="0" smtClean="0">
                <a:solidFill>
                  <a:schemeClr val="tx1"/>
                </a:solidFill>
                <a:latin typeface="Arial" charset="0"/>
              </a:rPr>
              <a:t/>
            </a:r>
            <a:br>
              <a:rPr lang="en-US" sz="800" dirty="0" smtClean="0">
                <a:solidFill>
                  <a:schemeClr val="tx1"/>
                </a:solidFill>
                <a:latin typeface="Arial" charset="0"/>
              </a:rPr>
            </a:br>
            <a:r>
              <a:rPr lang="en-US" sz="1200" dirty="0" smtClean="0">
                <a:solidFill>
                  <a:schemeClr val="tx1"/>
                </a:solidFill>
                <a:latin typeface="Arial" charset="0"/>
              </a:rPr>
              <a:t> </a:t>
            </a:r>
            <a:r>
              <a:rPr lang="en-US" sz="4600" i="1" dirty="0" smtClean="0">
                <a:latin typeface="Arial" charset="0"/>
              </a:rPr>
              <a:t>Other Assessment Considerations</a:t>
            </a:r>
            <a:endParaRPr lang="en-US" sz="4600" i="1" dirty="0">
              <a:latin typeface="Arial" charset="0"/>
            </a:endParaRPr>
          </a:p>
        </p:txBody>
      </p:sp>
      <p:sp>
        <p:nvSpPr>
          <p:cNvPr id="135171" name="Rectangle 3"/>
          <p:cNvSpPr>
            <a:spLocks noGrp="1" noChangeArrowheads="1"/>
          </p:cNvSpPr>
          <p:nvPr>
            <p:ph type="subTitle" idx="1"/>
          </p:nvPr>
        </p:nvSpPr>
        <p:spPr>
          <a:xfrm>
            <a:off x="1295400" y="4343400"/>
            <a:ext cx="6553200" cy="1752600"/>
          </a:xfrm>
        </p:spPr>
        <p:txBody>
          <a:bodyPr/>
          <a:lstStyle/>
          <a:p>
            <a:pPr algn="ctr"/>
            <a:endParaRPr lang="en-US"/>
          </a:p>
        </p:txBody>
      </p:sp>
      <p:pic>
        <p:nvPicPr>
          <p:cNvPr id="135172" name="Picture 4" descr="logo_color_tif"/>
          <p:cNvPicPr>
            <a:picLocks noChangeAspect="1" noChangeArrowheads="1"/>
          </p:cNvPicPr>
          <p:nvPr/>
        </p:nvPicPr>
        <p:blipFill>
          <a:blip r:embed="rId3" cstate="print"/>
          <a:srcRect/>
          <a:stretch>
            <a:fillRect/>
          </a:stretch>
        </p:blipFill>
        <p:spPr bwMode="auto">
          <a:xfrm>
            <a:off x="0" y="0"/>
            <a:ext cx="4191000" cy="1217613"/>
          </a:xfrm>
          <a:prstGeom prst="rect">
            <a:avLst/>
          </a:prstGeom>
          <a:noFill/>
        </p:spPr>
      </p:pic>
      <p:sp>
        <p:nvSpPr>
          <p:cNvPr id="135173" name="Text Box 5"/>
          <p:cNvSpPr txBox="1">
            <a:spLocks noChangeArrowheads="1"/>
          </p:cNvSpPr>
          <p:nvPr/>
        </p:nvSpPr>
        <p:spPr bwMode="auto">
          <a:xfrm>
            <a:off x="3028950" y="6208713"/>
            <a:ext cx="2990850" cy="366712"/>
          </a:xfrm>
          <a:prstGeom prst="rect">
            <a:avLst/>
          </a:prstGeom>
          <a:noFill/>
          <a:ln w="9525">
            <a:noFill/>
            <a:miter lim="800000"/>
            <a:headEnd/>
            <a:tailEnd/>
          </a:ln>
          <a:effectLst/>
        </p:spPr>
        <p:txBody>
          <a:bodyPr wrap="none">
            <a:spAutoFit/>
          </a:bodyPr>
          <a:lstStyle/>
          <a:p>
            <a:pPr algn="ctr"/>
            <a:r>
              <a:rPr lang="en-US">
                <a:solidFill>
                  <a:schemeClr val="tx2"/>
                </a:solidFill>
              </a:rPr>
              <a:t>www.ThreatResources.com</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rrowheads="1"/>
          </p:cNvSpPr>
          <p:nvPr>
            <p:ph type="title"/>
          </p:nvPr>
        </p:nvSpPr>
        <p:spPr>
          <a:xfrm>
            <a:off x="381000" y="255588"/>
            <a:ext cx="8540750" cy="735012"/>
          </a:xfrm>
        </p:spPr>
        <p:txBody>
          <a:bodyPr/>
          <a:lstStyle/>
          <a:p>
            <a:r>
              <a:rPr lang="en-US" sz="4000" cap="small" dirty="0" smtClean="0">
                <a:effectLst/>
              </a:rPr>
              <a:t>Threats</a:t>
            </a:r>
          </a:p>
        </p:txBody>
      </p:sp>
      <p:sp>
        <p:nvSpPr>
          <p:cNvPr id="172034" name="Rectangle 3"/>
          <p:cNvSpPr>
            <a:spLocks noGrp="1" noRot="1" noChangeArrowheads="1"/>
          </p:cNvSpPr>
          <p:nvPr>
            <p:ph type="body" idx="1"/>
          </p:nvPr>
        </p:nvSpPr>
        <p:spPr>
          <a:xfrm>
            <a:off x="685800" y="1752600"/>
            <a:ext cx="8077200" cy="4165600"/>
          </a:xfrm>
        </p:spPr>
        <p:txBody>
          <a:bodyPr/>
          <a:lstStyle/>
          <a:p>
            <a:pPr marL="0" indent="0">
              <a:spcBef>
                <a:spcPct val="0"/>
              </a:spcBef>
              <a:buClr>
                <a:schemeClr val="accent1"/>
              </a:buClr>
              <a:buFont typeface="Arial" charset="0"/>
              <a:buNone/>
            </a:pPr>
            <a:r>
              <a:rPr lang="en-US" sz="2800" dirty="0" smtClean="0">
                <a:solidFill>
                  <a:srgbClr val="336600"/>
                </a:solidFill>
                <a:effectLst/>
                <a:latin typeface="Calibri"/>
                <a:cs typeface="Calibri"/>
              </a:rPr>
              <a:t>Direct</a:t>
            </a:r>
          </a:p>
          <a:p>
            <a:pPr marL="457200" lvl="1" indent="-3175">
              <a:spcBef>
                <a:spcPct val="0"/>
              </a:spcBef>
              <a:buClr>
                <a:srgbClr val="FFFF0F"/>
              </a:buClr>
              <a:buFont typeface="Monotype Sorts"/>
              <a:buNone/>
            </a:pPr>
            <a:r>
              <a:rPr lang="en-US" dirty="0" smtClean="0">
                <a:effectLst/>
                <a:latin typeface="Calibri"/>
                <a:cs typeface="Calibri"/>
              </a:rPr>
              <a:t>I’m </a:t>
            </a:r>
            <a:r>
              <a:rPr lang="en-US" dirty="0" err="1" smtClean="0">
                <a:effectLst/>
                <a:latin typeface="Calibri"/>
                <a:cs typeface="Calibri"/>
              </a:rPr>
              <a:t>gonna</a:t>
            </a:r>
            <a:r>
              <a:rPr lang="en-US" dirty="0" smtClean="0">
                <a:effectLst/>
                <a:latin typeface="Calibri"/>
                <a:cs typeface="Calibri"/>
              </a:rPr>
              <a:t> go home, get my shotgun</a:t>
            </a:r>
          </a:p>
          <a:p>
            <a:pPr marL="457200" lvl="1" indent="-3175">
              <a:spcBef>
                <a:spcPct val="0"/>
              </a:spcBef>
              <a:buClr>
                <a:srgbClr val="FFFF0F"/>
              </a:buClr>
              <a:buFont typeface="Monotype Sorts"/>
              <a:buNone/>
            </a:pPr>
            <a:r>
              <a:rPr lang="en-US" dirty="0" smtClean="0">
                <a:effectLst/>
                <a:latin typeface="Calibri"/>
                <a:cs typeface="Calibri"/>
              </a:rPr>
              <a:t>and come back here and blow your head off.</a:t>
            </a:r>
          </a:p>
          <a:p>
            <a:pPr marL="0" indent="0">
              <a:spcBef>
                <a:spcPct val="0"/>
              </a:spcBef>
              <a:buClr>
                <a:srgbClr val="FFFF0F"/>
              </a:buClr>
              <a:buFont typeface="Monotype Sorts"/>
              <a:buChar char="â"/>
            </a:pPr>
            <a:endParaRPr lang="en-US" sz="2800" dirty="0" smtClean="0">
              <a:effectLst/>
              <a:latin typeface="Calibri"/>
              <a:cs typeface="Calibri"/>
            </a:endParaRPr>
          </a:p>
          <a:p>
            <a:pPr marL="0" indent="0">
              <a:spcBef>
                <a:spcPct val="0"/>
              </a:spcBef>
              <a:buFont typeface="Arial" charset="0"/>
              <a:buNone/>
            </a:pPr>
            <a:r>
              <a:rPr lang="en-US" sz="2800" dirty="0" smtClean="0">
                <a:solidFill>
                  <a:srgbClr val="336600"/>
                </a:solidFill>
                <a:effectLst/>
                <a:latin typeface="Calibri"/>
                <a:cs typeface="Calibri"/>
              </a:rPr>
              <a:t>Indirect / Veiled</a:t>
            </a:r>
          </a:p>
          <a:p>
            <a:pPr marL="457200" lvl="1" indent="-3175">
              <a:spcBef>
                <a:spcPct val="0"/>
              </a:spcBef>
              <a:buClr>
                <a:srgbClr val="FFFF0F"/>
              </a:buClr>
              <a:buFont typeface="Monotype Sorts"/>
              <a:buNone/>
            </a:pPr>
            <a:r>
              <a:rPr lang="en-US" dirty="0" smtClean="0">
                <a:effectLst/>
                <a:latin typeface="Calibri"/>
                <a:cs typeface="Calibri"/>
              </a:rPr>
              <a:t>That guy had the right idea about how to handle people that got in his way.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rrowheads="1"/>
          </p:cNvSpPr>
          <p:nvPr>
            <p:ph type="title"/>
          </p:nvPr>
        </p:nvSpPr>
        <p:spPr>
          <a:xfrm>
            <a:off x="381000" y="255588"/>
            <a:ext cx="8445500" cy="735012"/>
          </a:xfrm>
        </p:spPr>
        <p:txBody>
          <a:bodyPr/>
          <a:lstStyle/>
          <a:p>
            <a:r>
              <a:rPr lang="en-US" cap="small" dirty="0" smtClean="0"/>
              <a:t>Threats</a:t>
            </a:r>
            <a:endParaRPr lang="en-US" sz="4000" dirty="0" smtClean="0">
              <a:solidFill>
                <a:srgbClr val="996600"/>
              </a:solidFill>
              <a:effectLst/>
            </a:endParaRPr>
          </a:p>
        </p:txBody>
      </p:sp>
      <p:sp>
        <p:nvSpPr>
          <p:cNvPr id="174082" name="Rectangle 3"/>
          <p:cNvSpPr>
            <a:spLocks noGrp="1" noRot="1" noChangeArrowheads="1"/>
          </p:cNvSpPr>
          <p:nvPr>
            <p:ph type="body" idx="1"/>
          </p:nvPr>
        </p:nvSpPr>
        <p:spPr>
          <a:xfrm>
            <a:off x="609600" y="1143000"/>
            <a:ext cx="8229600" cy="4775200"/>
          </a:xfrm>
        </p:spPr>
        <p:txBody>
          <a:bodyPr/>
          <a:lstStyle/>
          <a:p>
            <a:pPr marL="457200" indent="-457200">
              <a:spcBef>
                <a:spcPct val="10000"/>
              </a:spcBef>
              <a:buFont typeface="Arial" charset="0"/>
              <a:buNone/>
            </a:pPr>
            <a:r>
              <a:rPr lang="en-US" sz="2800" dirty="0" smtClean="0">
                <a:solidFill>
                  <a:srgbClr val="336600"/>
                </a:solidFill>
                <a:effectLst/>
                <a:latin typeface="Calibri"/>
                <a:cs typeface="Calibri"/>
              </a:rPr>
              <a:t>Specific</a:t>
            </a:r>
          </a:p>
          <a:p>
            <a:pPr marL="574675" lvl="1" indent="-3175">
              <a:spcBef>
                <a:spcPct val="10000"/>
              </a:spcBef>
              <a:buClr>
                <a:srgbClr val="FFFF0F"/>
              </a:buClr>
              <a:buFont typeface="Monotype Sorts"/>
              <a:buNone/>
            </a:pPr>
            <a:r>
              <a:rPr lang="en-US" dirty="0" smtClean="0">
                <a:effectLst/>
                <a:latin typeface="Calibri"/>
                <a:cs typeface="Calibri"/>
              </a:rPr>
              <a:t>I am going to kill you.</a:t>
            </a:r>
          </a:p>
          <a:p>
            <a:pPr marL="574675" lvl="1" indent="-3175">
              <a:spcBef>
                <a:spcPct val="10000"/>
              </a:spcBef>
              <a:buClr>
                <a:srgbClr val="FFFF0F"/>
              </a:buClr>
              <a:buFont typeface="Monotype Sorts"/>
              <a:buNone/>
            </a:pPr>
            <a:endParaRPr lang="en-US" dirty="0" smtClean="0">
              <a:effectLst/>
              <a:latin typeface="Calibri"/>
              <a:cs typeface="Calibri"/>
            </a:endParaRPr>
          </a:p>
          <a:p>
            <a:pPr marL="457200" indent="-457200">
              <a:spcBef>
                <a:spcPct val="10000"/>
              </a:spcBef>
              <a:buFont typeface="Arial" charset="0"/>
              <a:buNone/>
            </a:pPr>
            <a:r>
              <a:rPr lang="en-US" sz="2800" dirty="0" smtClean="0">
                <a:solidFill>
                  <a:srgbClr val="336600"/>
                </a:solidFill>
                <a:effectLst/>
                <a:latin typeface="Calibri"/>
                <a:cs typeface="Calibri"/>
              </a:rPr>
              <a:t>Conditional</a:t>
            </a:r>
          </a:p>
          <a:p>
            <a:pPr marL="574675" lvl="1" indent="-3175">
              <a:spcBef>
                <a:spcPct val="10000"/>
              </a:spcBef>
              <a:buClr>
                <a:srgbClr val="FFFF0F"/>
              </a:buClr>
              <a:buFont typeface="Monotype Sorts"/>
              <a:buNone/>
            </a:pPr>
            <a:r>
              <a:rPr lang="en-US" dirty="0" smtClean="0">
                <a:effectLst/>
                <a:latin typeface="Calibri"/>
                <a:cs typeface="Calibri"/>
              </a:rPr>
              <a:t>If you don’t get me the aid I need, </a:t>
            </a:r>
          </a:p>
          <a:p>
            <a:pPr marL="574675" lvl="1" indent="-3175">
              <a:spcBef>
                <a:spcPct val="10000"/>
              </a:spcBef>
              <a:buClr>
                <a:srgbClr val="FFFF0F"/>
              </a:buClr>
              <a:buFont typeface="Monotype Sorts"/>
              <a:buNone/>
            </a:pPr>
            <a:r>
              <a:rPr lang="en-US" dirty="0" smtClean="0">
                <a:effectLst/>
                <a:latin typeface="Calibri"/>
                <a:cs typeface="Calibri"/>
              </a:rPr>
              <a:t>I am going to kill you;</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rrowheads="1"/>
          </p:cNvSpPr>
          <p:nvPr>
            <p:ph type="title"/>
          </p:nvPr>
        </p:nvSpPr>
        <p:spPr>
          <a:xfrm>
            <a:off x="381000" y="228600"/>
            <a:ext cx="8540750" cy="979488"/>
          </a:xfrm>
        </p:spPr>
        <p:txBody>
          <a:bodyPr/>
          <a:lstStyle/>
          <a:p>
            <a:r>
              <a:rPr lang="en-US" sz="4000" cap="small" dirty="0" smtClean="0">
                <a:effectLst/>
              </a:rPr>
              <a:t>Evaluating Threats</a:t>
            </a:r>
          </a:p>
        </p:txBody>
      </p:sp>
      <p:sp>
        <p:nvSpPr>
          <p:cNvPr id="176130" name="Rectangle 3"/>
          <p:cNvSpPr>
            <a:spLocks noGrp="1" noRot="1" noChangeArrowheads="1"/>
          </p:cNvSpPr>
          <p:nvPr>
            <p:ph type="body" idx="1"/>
          </p:nvPr>
        </p:nvSpPr>
        <p:spPr>
          <a:xfrm>
            <a:off x="457200" y="1676400"/>
            <a:ext cx="8686800" cy="4572000"/>
          </a:xfrm>
        </p:spPr>
        <p:txBody>
          <a:bodyPr/>
          <a:lstStyle/>
          <a:p>
            <a:pPr marL="457200" indent="-457200">
              <a:spcBef>
                <a:spcPct val="0"/>
              </a:spcBef>
              <a:buFont typeface="Wingdings" pitchFamily="2" charset="2"/>
              <a:buNone/>
            </a:pPr>
            <a:r>
              <a:rPr lang="en-US" sz="2800" i="1" dirty="0" smtClean="0">
                <a:solidFill>
                  <a:srgbClr val="336600"/>
                </a:solidFill>
                <a:effectLst/>
                <a:latin typeface="Calibri"/>
                <a:cs typeface="Calibri"/>
              </a:rPr>
              <a:t>Threats may increase risk, decrease risk or have no relationship to risk for violence</a:t>
            </a:r>
          </a:p>
          <a:p>
            <a:pPr marL="457200" indent="-457200">
              <a:spcBef>
                <a:spcPct val="0"/>
              </a:spcBef>
              <a:buFont typeface="Wingdings" pitchFamily="2" charset="2"/>
              <a:buNone/>
            </a:pPr>
            <a:endParaRPr lang="en-US" sz="2800" dirty="0" smtClean="0">
              <a:solidFill>
                <a:schemeClr val="hlink"/>
              </a:solidFill>
              <a:effectLst/>
              <a:latin typeface="Calibri"/>
              <a:cs typeface="Calibri"/>
            </a:endParaRPr>
          </a:p>
          <a:p>
            <a:pPr marL="457200" indent="-457200">
              <a:spcBef>
                <a:spcPct val="5000"/>
              </a:spcBef>
              <a:buFont typeface="Wingdings" pitchFamily="2" charset="2"/>
              <a:buNone/>
            </a:pPr>
            <a:r>
              <a:rPr lang="en-US" sz="2800" dirty="0" smtClean="0">
                <a:solidFill>
                  <a:srgbClr val="FF9900"/>
                </a:solidFill>
                <a:effectLst/>
                <a:latin typeface="Calibri"/>
                <a:cs typeface="Calibri"/>
              </a:rPr>
              <a:t>Some</a:t>
            </a:r>
            <a:r>
              <a:rPr lang="en-US" sz="2800" dirty="0" smtClean="0">
                <a:effectLst/>
                <a:latin typeface="Calibri"/>
                <a:cs typeface="Calibri"/>
              </a:rPr>
              <a:t> subjects who make threats ultimately act on them</a:t>
            </a:r>
          </a:p>
          <a:p>
            <a:pPr marL="457200" indent="-457200">
              <a:spcBef>
                <a:spcPct val="25000"/>
              </a:spcBef>
              <a:buFont typeface="Wingdings" pitchFamily="2" charset="2"/>
              <a:buNone/>
            </a:pPr>
            <a:r>
              <a:rPr lang="en-US" sz="2800" dirty="0" smtClean="0">
                <a:solidFill>
                  <a:srgbClr val="00CC66"/>
                </a:solidFill>
                <a:effectLst/>
                <a:latin typeface="Calibri"/>
                <a:cs typeface="Calibri"/>
              </a:rPr>
              <a:t>Most</a:t>
            </a:r>
            <a:r>
              <a:rPr lang="en-US" sz="2800" dirty="0" smtClean="0">
                <a:effectLst/>
                <a:latin typeface="Calibri"/>
                <a:cs typeface="Calibri"/>
              </a:rPr>
              <a:t> subjects never act on threats </a:t>
            </a:r>
          </a:p>
          <a:p>
            <a:pPr marL="457200" indent="-457200">
              <a:spcBef>
                <a:spcPct val="25000"/>
              </a:spcBef>
              <a:buFont typeface="Wingdings" pitchFamily="2" charset="2"/>
              <a:buNone/>
            </a:pPr>
            <a:r>
              <a:rPr lang="en-US" sz="2800" dirty="0" smtClean="0">
                <a:solidFill>
                  <a:srgbClr val="CC0000"/>
                </a:solidFill>
                <a:effectLst/>
                <a:latin typeface="Calibri"/>
                <a:cs typeface="Calibri"/>
              </a:rPr>
              <a:t>Many</a:t>
            </a:r>
            <a:r>
              <a:rPr lang="en-US" sz="2800" dirty="0" smtClean="0">
                <a:effectLst/>
                <a:latin typeface="Calibri"/>
                <a:cs typeface="Calibri"/>
              </a:rPr>
              <a:t> subjects who commit acts of violence </a:t>
            </a:r>
            <a:r>
              <a:rPr lang="en-US" sz="2800" u="sng" dirty="0" smtClean="0">
                <a:effectLst/>
                <a:latin typeface="Calibri"/>
                <a:cs typeface="Calibri"/>
              </a:rPr>
              <a:t>never</a:t>
            </a:r>
            <a:r>
              <a:rPr lang="en-US" sz="2800" dirty="0" smtClean="0">
                <a:effectLst/>
                <a:latin typeface="Calibri"/>
                <a:cs typeface="Calibri"/>
              </a:rPr>
              <a:t> make    threats</a:t>
            </a:r>
            <a:endParaRPr lang="en-US" sz="2800" dirty="0" smtClean="0">
              <a:solidFill>
                <a:srgbClr val="FFFF0F"/>
              </a:solidFill>
              <a:effectLst/>
              <a:latin typeface="Calibri"/>
              <a:cs typeface="Calibri"/>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rrowheads="1"/>
          </p:cNvSpPr>
          <p:nvPr>
            <p:ph type="title"/>
          </p:nvPr>
        </p:nvSpPr>
        <p:spPr>
          <a:xfrm>
            <a:off x="396875" y="228600"/>
            <a:ext cx="8445500" cy="735013"/>
          </a:xfrm>
        </p:spPr>
        <p:txBody>
          <a:bodyPr/>
          <a:lstStyle/>
          <a:p>
            <a:r>
              <a:rPr lang="en-US" sz="4000" cap="small" dirty="0" smtClean="0">
                <a:effectLst/>
              </a:rPr>
              <a:t>Dealing with Threats</a:t>
            </a:r>
          </a:p>
        </p:txBody>
      </p:sp>
      <p:sp>
        <p:nvSpPr>
          <p:cNvPr id="178178" name="Rectangle 3"/>
          <p:cNvSpPr>
            <a:spLocks noGrp="1" noRot="1" noChangeArrowheads="1"/>
          </p:cNvSpPr>
          <p:nvPr>
            <p:ph type="body" idx="1"/>
          </p:nvPr>
        </p:nvSpPr>
        <p:spPr>
          <a:xfrm>
            <a:off x="495300" y="1219200"/>
            <a:ext cx="8077200" cy="4572000"/>
          </a:xfrm>
        </p:spPr>
        <p:txBody>
          <a:bodyPr/>
          <a:lstStyle/>
          <a:p>
            <a:pPr marL="406400" indent="-406400" algn="ctr">
              <a:spcBef>
                <a:spcPct val="10000"/>
              </a:spcBef>
              <a:buFont typeface="Arial" charset="0"/>
              <a:buNone/>
            </a:pPr>
            <a:r>
              <a:rPr lang="en-US" sz="2800" dirty="0" smtClean="0">
                <a:solidFill>
                  <a:srgbClr val="336600"/>
                </a:solidFill>
                <a:effectLst/>
              </a:rPr>
              <a:t>Take threats seriously, </a:t>
            </a:r>
          </a:p>
          <a:p>
            <a:pPr marL="406400" indent="-406400" algn="ctr">
              <a:spcBef>
                <a:spcPct val="0"/>
              </a:spcBef>
              <a:buFont typeface="Arial" charset="0"/>
              <a:buNone/>
            </a:pPr>
            <a:r>
              <a:rPr lang="en-US" sz="2800" dirty="0" smtClean="0">
                <a:solidFill>
                  <a:srgbClr val="336600"/>
                </a:solidFill>
                <a:effectLst/>
              </a:rPr>
              <a:t>but be careful not to over-react</a:t>
            </a:r>
            <a:r>
              <a:rPr lang="en-US" sz="2800" i="1" dirty="0" smtClean="0">
                <a:solidFill>
                  <a:srgbClr val="336600"/>
                </a:solidFill>
                <a:effectLst/>
              </a:rPr>
              <a:t>. </a:t>
            </a:r>
          </a:p>
          <a:p>
            <a:pPr marL="406400" indent="-406400">
              <a:spcBef>
                <a:spcPct val="10000"/>
              </a:spcBef>
              <a:buFont typeface="Arial" charset="0"/>
              <a:buNone/>
            </a:pPr>
            <a:endParaRPr lang="en-US" sz="2800" i="1" dirty="0" smtClean="0">
              <a:solidFill>
                <a:schemeClr val="hlink"/>
              </a:solidFill>
              <a:effectLst/>
            </a:endParaRPr>
          </a:p>
          <a:p>
            <a:pPr marL="406400" indent="-406400">
              <a:spcBef>
                <a:spcPct val="25000"/>
              </a:spcBef>
              <a:buClrTx/>
              <a:buSzPct val="60000"/>
              <a:buFont typeface="Wingdings" charset="2"/>
              <a:buChar char="q"/>
            </a:pPr>
            <a:r>
              <a:rPr lang="en-US" sz="2800" dirty="0" smtClean="0">
                <a:effectLst/>
              </a:rPr>
              <a:t>Encourage community to</a:t>
            </a:r>
            <a:r>
              <a:rPr lang="en-US" sz="2800" dirty="0" smtClean="0">
                <a:solidFill>
                  <a:schemeClr val="hlink"/>
                </a:solidFill>
                <a:effectLst/>
              </a:rPr>
              <a:t> report</a:t>
            </a:r>
            <a:r>
              <a:rPr lang="en-US" sz="2800" dirty="0" smtClean="0">
                <a:effectLst/>
              </a:rPr>
              <a:t> concerns.</a:t>
            </a:r>
          </a:p>
          <a:p>
            <a:pPr marL="406400" indent="-406400">
              <a:spcBef>
                <a:spcPct val="25000"/>
              </a:spcBef>
              <a:buClr>
                <a:schemeClr val="tx1"/>
              </a:buClr>
              <a:buSzPct val="60000"/>
              <a:buFont typeface="Wingdings" charset="2"/>
              <a:buChar char="q"/>
            </a:pPr>
            <a:r>
              <a:rPr lang="en-US" sz="2800" dirty="0" smtClean="0">
                <a:solidFill>
                  <a:srgbClr val="996600"/>
                </a:solidFill>
                <a:effectLst/>
              </a:rPr>
              <a:t>Save</a:t>
            </a:r>
            <a:r>
              <a:rPr lang="en-US" sz="2800" dirty="0" smtClean="0">
                <a:effectLst/>
              </a:rPr>
              <a:t> all threatening messages;</a:t>
            </a:r>
          </a:p>
          <a:p>
            <a:pPr marL="406400" indent="-406400">
              <a:spcBef>
                <a:spcPct val="10000"/>
              </a:spcBef>
              <a:buClrTx/>
              <a:buSzPct val="60000"/>
              <a:buFont typeface="Wingdings" charset="2"/>
              <a:buChar char="q"/>
            </a:pPr>
            <a:r>
              <a:rPr lang="en-US" sz="2800" dirty="0" smtClean="0">
                <a:effectLst/>
              </a:rPr>
              <a:t>Be sure to </a:t>
            </a:r>
            <a:r>
              <a:rPr lang="en-US" sz="2800" dirty="0" smtClean="0">
                <a:solidFill>
                  <a:schemeClr val="hlink"/>
                </a:solidFill>
                <a:effectLst/>
              </a:rPr>
              <a:t>investigate</a:t>
            </a:r>
            <a:r>
              <a:rPr lang="en-US" sz="2800" dirty="0" smtClean="0">
                <a:effectLst/>
              </a:rPr>
              <a:t> and</a:t>
            </a:r>
            <a:r>
              <a:rPr lang="en-US" sz="2800" dirty="0" smtClean="0">
                <a:solidFill>
                  <a:srgbClr val="990000"/>
                </a:solidFill>
                <a:effectLst/>
              </a:rPr>
              <a:t> </a:t>
            </a:r>
            <a:r>
              <a:rPr lang="en-US" sz="2800" dirty="0" smtClean="0">
                <a:solidFill>
                  <a:schemeClr val="hlink"/>
                </a:solidFill>
                <a:effectLst/>
              </a:rPr>
              <a:t>follow-up</a:t>
            </a:r>
            <a:r>
              <a:rPr lang="en-US" sz="2800" dirty="0" smtClean="0">
                <a:effectLst/>
              </a:rPr>
              <a:t> on credible threats.</a:t>
            </a:r>
          </a:p>
          <a:p>
            <a:pPr marL="406400" indent="-406400">
              <a:spcBef>
                <a:spcPct val="25000"/>
              </a:spcBef>
              <a:buClrTx/>
              <a:buSzPct val="60000"/>
              <a:buFont typeface="Wingdings" charset="2"/>
              <a:buChar char="q"/>
            </a:pPr>
            <a:r>
              <a:rPr lang="en-US" sz="2800" dirty="0" smtClean="0">
                <a:effectLst/>
              </a:rPr>
              <a:t>Consider threats in the appropriate </a:t>
            </a:r>
            <a:r>
              <a:rPr lang="en-US" sz="2800" dirty="0" smtClean="0">
                <a:solidFill>
                  <a:schemeClr val="hlink"/>
                </a:solidFill>
                <a:effectLst/>
              </a:rPr>
              <a:t>context</a:t>
            </a:r>
            <a:r>
              <a:rPr lang="en-US" sz="2800" dirty="0" smtClean="0">
                <a:effectLst/>
              </a:rPr>
              <a:t>.</a:t>
            </a:r>
          </a:p>
          <a:p>
            <a:pPr marL="406400" indent="-406400">
              <a:spcBef>
                <a:spcPct val="25000"/>
              </a:spcBef>
              <a:buClr>
                <a:schemeClr val="tx1"/>
              </a:buClr>
              <a:buSzPct val="60000"/>
              <a:buFont typeface="Wingdings" charset="2"/>
              <a:buChar char="q"/>
            </a:pPr>
            <a:r>
              <a:rPr lang="en-US" sz="2800" dirty="0" smtClean="0">
                <a:solidFill>
                  <a:schemeClr val="hlink"/>
                </a:solidFill>
                <a:effectLst/>
              </a:rPr>
              <a:t>Document</a:t>
            </a:r>
            <a:r>
              <a:rPr lang="en-US" sz="2800" dirty="0" smtClean="0">
                <a:effectLst/>
              </a:rPr>
              <a:t> your findings and actions.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
          <p:cNvSpPr>
            <a:spLocks noGrp="1" noChangeArrowheads="1"/>
          </p:cNvSpPr>
          <p:nvPr>
            <p:ph type="title"/>
          </p:nvPr>
        </p:nvSpPr>
        <p:spPr>
          <a:xfrm>
            <a:off x="457200" y="228600"/>
            <a:ext cx="8458200" cy="990600"/>
          </a:xfrm>
        </p:spPr>
        <p:txBody>
          <a:bodyPr/>
          <a:lstStyle/>
          <a:p>
            <a:r>
              <a:rPr lang="en-US" sz="4000" cap="small" dirty="0"/>
              <a:t>Inappropriate Communications</a:t>
            </a:r>
          </a:p>
        </p:txBody>
      </p:sp>
      <p:sp>
        <p:nvSpPr>
          <p:cNvPr id="1289219" name="Rectangle 3"/>
          <p:cNvSpPr>
            <a:spLocks noGrp="1" noChangeArrowheads="1"/>
          </p:cNvSpPr>
          <p:nvPr>
            <p:ph idx="1"/>
          </p:nvPr>
        </p:nvSpPr>
        <p:spPr>
          <a:xfrm>
            <a:off x="457200" y="1219200"/>
            <a:ext cx="8305800" cy="4800600"/>
          </a:xfrm>
          <a:noFill/>
        </p:spPr>
        <p:txBody>
          <a:bodyPr/>
          <a:lstStyle/>
          <a:p>
            <a:pPr>
              <a:spcBef>
                <a:spcPts val="1200"/>
              </a:spcBef>
            </a:pPr>
            <a:r>
              <a:rPr lang="en-US" sz="2800" dirty="0"/>
              <a:t>Threats of violence;</a:t>
            </a:r>
          </a:p>
          <a:p>
            <a:pPr>
              <a:spcBef>
                <a:spcPts val="1200"/>
              </a:spcBef>
            </a:pPr>
            <a:r>
              <a:rPr lang="en-US" sz="2800" dirty="0"/>
              <a:t>Death, suicide, weapons, destruction, etc;</a:t>
            </a:r>
          </a:p>
          <a:p>
            <a:pPr>
              <a:spcBef>
                <a:spcPts val="1200"/>
              </a:spcBef>
            </a:pPr>
            <a:r>
              <a:rPr lang="en-US" sz="2800" dirty="0"/>
              <a:t>Persons who have been attacked;</a:t>
            </a:r>
          </a:p>
          <a:p>
            <a:pPr>
              <a:spcBef>
                <a:spcPts val="1200"/>
              </a:spcBef>
            </a:pPr>
            <a:r>
              <a:rPr lang="en-US" sz="2800" dirty="0"/>
              <a:t>Persons who have carried out attacks;</a:t>
            </a:r>
          </a:p>
          <a:p>
            <a:pPr>
              <a:spcBef>
                <a:spcPts val="1200"/>
              </a:spcBef>
            </a:pPr>
            <a:r>
              <a:rPr lang="en-US" sz="2800" dirty="0"/>
              <a:t>Knowledge of Security: </a:t>
            </a:r>
          </a:p>
          <a:p>
            <a:pPr marL="685800" lvl="1" indent="-342900">
              <a:lnSpc>
                <a:spcPct val="80000"/>
              </a:lnSpc>
              <a:spcBef>
                <a:spcPct val="25000"/>
              </a:spcBef>
            </a:pPr>
            <a:r>
              <a:rPr lang="en-US" sz="2800" dirty="0"/>
              <a:t>Guards, access, keys, work practices;</a:t>
            </a:r>
          </a:p>
          <a:p>
            <a:pPr marL="458788" indent="-458788">
              <a:lnSpc>
                <a:spcPct val="80000"/>
              </a:lnSpc>
              <a:spcBef>
                <a:spcPts val="1200"/>
              </a:spcBef>
            </a:pPr>
            <a:r>
              <a:rPr lang="en-US" sz="2800" dirty="0"/>
              <a:t>Stalking: </a:t>
            </a:r>
          </a:p>
          <a:p>
            <a:pPr marL="685800" lvl="1" indent="-342900">
              <a:lnSpc>
                <a:spcPct val="80000"/>
              </a:lnSpc>
              <a:spcBef>
                <a:spcPct val="25000"/>
              </a:spcBef>
            </a:pPr>
            <a:r>
              <a:rPr lang="en-US" sz="2800" dirty="0"/>
              <a:t>Surveillance, knowledge of activities;</a:t>
            </a:r>
          </a:p>
          <a:p>
            <a:pPr>
              <a:lnSpc>
                <a:spcPct val="90000"/>
              </a:lnSpc>
              <a:spcBef>
                <a:spcPts val="1200"/>
              </a:spcBef>
            </a:pPr>
            <a:r>
              <a:rPr lang="en-US" sz="2800" dirty="0"/>
              <a:t>Unpaid debts or entitlements;</a:t>
            </a:r>
          </a:p>
        </p:txBody>
      </p:sp>
    </p:spTree>
    <p:extLst>
      <p:ext uri="{BB962C8B-B14F-4D97-AF65-F5344CB8AC3E}">
        <p14:creationId xmlns:p14="http://schemas.microsoft.com/office/powerpoint/2010/main" val="560328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39825"/>
          </a:xfrm>
        </p:spPr>
        <p:txBody>
          <a:bodyPr/>
          <a:lstStyle/>
          <a:p>
            <a:r>
              <a:rPr lang="en-US" cap="small" dirty="0" smtClean="0"/>
              <a:t>Instructor(s):</a:t>
            </a:r>
            <a:endParaRPr lang="en-US" cap="small" dirty="0"/>
          </a:p>
        </p:txBody>
      </p:sp>
      <p:sp>
        <p:nvSpPr>
          <p:cNvPr id="3" name="Content Placeholder 2"/>
          <p:cNvSpPr>
            <a:spLocks noGrp="1"/>
          </p:cNvSpPr>
          <p:nvPr>
            <p:ph idx="1"/>
          </p:nvPr>
        </p:nvSpPr>
        <p:spPr>
          <a:xfrm>
            <a:off x="457200" y="1371600"/>
            <a:ext cx="8229600" cy="4759325"/>
          </a:xfrm>
        </p:spPr>
        <p:txBody>
          <a:bodyPr/>
          <a:lstStyle/>
          <a:p>
            <a:r>
              <a:rPr lang="en-US" dirty="0" smtClean="0"/>
              <a:t>[Insert instructor name(s) here]</a:t>
            </a:r>
          </a:p>
          <a:p>
            <a:pPr lvl="1"/>
            <a:r>
              <a:rPr lang="en-US" dirty="0" smtClean="0"/>
              <a:t>[Insert information on professional background]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a:xfrm>
            <a:off x="457200" y="228600"/>
            <a:ext cx="8153400" cy="990600"/>
          </a:xfrm>
        </p:spPr>
        <p:txBody>
          <a:bodyPr/>
          <a:lstStyle/>
          <a:p>
            <a:r>
              <a:rPr lang="en-US" sz="4000" cap="small" dirty="0"/>
              <a:t>Inappropriate Communications</a:t>
            </a:r>
          </a:p>
        </p:txBody>
      </p:sp>
      <p:sp>
        <p:nvSpPr>
          <p:cNvPr id="1038339" name="Rectangle 3"/>
          <p:cNvSpPr>
            <a:spLocks noGrp="1" noChangeArrowheads="1"/>
          </p:cNvSpPr>
          <p:nvPr>
            <p:ph idx="1"/>
          </p:nvPr>
        </p:nvSpPr>
        <p:spPr>
          <a:xfrm>
            <a:off x="838200" y="1371600"/>
            <a:ext cx="8077200" cy="4648200"/>
          </a:xfrm>
          <a:noFill/>
        </p:spPr>
        <p:txBody>
          <a:bodyPr/>
          <a:lstStyle/>
          <a:p>
            <a:pPr>
              <a:spcBef>
                <a:spcPts val="1200"/>
              </a:spcBef>
            </a:pPr>
            <a:r>
              <a:rPr lang="en-US" sz="2800" dirty="0"/>
              <a:t>Extreme admiration or affection;</a:t>
            </a:r>
          </a:p>
          <a:p>
            <a:pPr>
              <a:spcBef>
                <a:spcPts val="1200"/>
              </a:spcBef>
            </a:pPr>
            <a:r>
              <a:rPr lang="en-US" sz="2800" dirty="0"/>
              <a:t>A special, shared history or destiny;</a:t>
            </a:r>
          </a:p>
          <a:p>
            <a:pPr>
              <a:spcBef>
                <a:spcPts val="1200"/>
              </a:spcBef>
            </a:pPr>
            <a:r>
              <a:rPr lang="en-US" sz="2800" dirty="0"/>
              <a:t>Admonishments to change lifestyle; </a:t>
            </a:r>
          </a:p>
          <a:p>
            <a:pPr>
              <a:spcBef>
                <a:spcPts val="1200"/>
              </a:spcBef>
            </a:pPr>
            <a:r>
              <a:rPr lang="en-US" sz="2800" dirty="0"/>
              <a:t>Religious/historical themes; </a:t>
            </a:r>
          </a:p>
          <a:p>
            <a:pPr>
              <a:spcBef>
                <a:spcPts val="1200"/>
              </a:spcBef>
            </a:pPr>
            <a:r>
              <a:rPr lang="en-US" sz="2800" dirty="0"/>
              <a:t>Content that is disjointed, sinister or bizarre;</a:t>
            </a:r>
          </a:p>
          <a:p>
            <a:pPr>
              <a:spcBef>
                <a:spcPts val="1200"/>
              </a:spcBef>
            </a:pPr>
            <a:r>
              <a:rPr lang="en-US" sz="2800" dirty="0"/>
              <a:t>The recipient being someone else;</a:t>
            </a:r>
          </a:p>
          <a:p>
            <a:pPr>
              <a:spcBef>
                <a:spcPts val="1200"/>
              </a:spcBef>
            </a:pPr>
            <a:r>
              <a:rPr lang="en-US" sz="2800" dirty="0"/>
              <a:t>Mental illness: psychiatric care, medication;</a:t>
            </a:r>
          </a:p>
          <a:p>
            <a:pPr marL="458788" indent="-458788"/>
            <a:endParaRPr lang="en-US" sz="2800" dirty="0"/>
          </a:p>
        </p:txBody>
      </p:sp>
    </p:spTree>
    <p:extLst>
      <p:ext uri="{BB962C8B-B14F-4D97-AF65-F5344CB8AC3E}">
        <p14:creationId xmlns:p14="http://schemas.microsoft.com/office/powerpoint/2010/main" val="842142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Rot="1" noChangeArrowheads="1"/>
          </p:cNvSpPr>
          <p:nvPr>
            <p:ph type="title"/>
          </p:nvPr>
        </p:nvSpPr>
        <p:spPr>
          <a:xfrm>
            <a:off x="381000" y="228600"/>
            <a:ext cx="8359775" cy="633412"/>
          </a:xfrm>
        </p:spPr>
        <p:txBody>
          <a:bodyPr/>
          <a:lstStyle/>
          <a:p>
            <a:r>
              <a:rPr lang="en-US" sz="4000" cap="small" dirty="0" smtClean="0">
                <a:effectLst/>
              </a:rPr>
              <a:t>Using Assessment Tools</a:t>
            </a:r>
          </a:p>
        </p:txBody>
      </p:sp>
      <p:sp>
        <p:nvSpPr>
          <p:cNvPr id="221186" name="Rectangle 3"/>
          <p:cNvSpPr>
            <a:spLocks noGrp="1" noRot="1" noChangeArrowheads="1"/>
          </p:cNvSpPr>
          <p:nvPr>
            <p:ph type="body" idx="1"/>
          </p:nvPr>
        </p:nvSpPr>
        <p:spPr>
          <a:xfrm>
            <a:off x="457200" y="1235075"/>
            <a:ext cx="8229600" cy="4784725"/>
          </a:xfrm>
        </p:spPr>
        <p:txBody>
          <a:bodyPr/>
          <a:lstStyle/>
          <a:p>
            <a:pPr marL="347663" indent="-347663">
              <a:spcBef>
                <a:spcPct val="10000"/>
              </a:spcBef>
              <a:buFont typeface="Wingdings" pitchFamily="2" charset="2"/>
              <a:buNone/>
            </a:pPr>
            <a:r>
              <a:rPr lang="en-US" sz="2600" dirty="0" smtClean="0">
                <a:solidFill>
                  <a:srgbClr val="990000"/>
                </a:solidFill>
                <a:effectLst/>
                <a:cs typeface="Arial" pitchFamily="34" charset="0"/>
              </a:rPr>
              <a:t>Utilize appropriate, objective, instruments:</a:t>
            </a:r>
          </a:p>
          <a:p>
            <a:pPr marL="347663" indent="-347663">
              <a:spcBef>
                <a:spcPct val="10000"/>
              </a:spcBef>
              <a:buClr>
                <a:schemeClr val="tx1"/>
              </a:buClr>
              <a:buFont typeface="Wingdings" charset="2"/>
              <a:buChar char="q"/>
            </a:pPr>
            <a:r>
              <a:rPr lang="en-US" sz="2600" dirty="0" smtClean="0">
                <a:effectLst/>
                <a:cs typeface="Arial" pitchFamily="34" charset="0"/>
              </a:rPr>
              <a:t>Spousal Risk Assessment Guide (SARA)</a:t>
            </a:r>
          </a:p>
          <a:p>
            <a:pPr marL="347663" indent="-347663">
              <a:spcBef>
                <a:spcPct val="10000"/>
              </a:spcBef>
              <a:buClr>
                <a:schemeClr val="tx1"/>
              </a:buClr>
              <a:buFont typeface="Wingdings" charset="2"/>
              <a:buChar char="q"/>
            </a:pPr>
            <a:r>
              <a:rPr lang="en-US" sz="2600" dirty="0" smtClean="0">
                <a:effectLst/>
                <a:cs typeface="Arial" pitchFamily="34" charset="0"/>
              </a:rPr>
              <a:t>Violence Risk Assessment Guide (VRAG)</a:t>
            </a:r>
          </a:p>
          <a:p>
            <a:pPr marL="347663" indent="-347663">
              <a:spcBef>
                <a:spcPct val="10000"/>
              </a:spcBef>
              <a:buClr>
                <a:schemeClr val="tx1"/>
              </a:buClr>
              <a:buFont typeface="Wingdings" charset="2"/>
              <a:buChar char="q"/>
            </a:pPr>
            <a:r>
              <a:rPr lang="en-US" sz="2600" dirty="0" err="1" smtClean="0">
                <a:effectLst/>
                <a:cs typeface="Arial" pitchFamily="34" charset="0"/>
              </a:rPr>
              <a:t>Cawood</a:t>
            </a:r>
            <a:r>
              <a:rPr lang="en-US" sz="2600" dirty="0" smtClean="0">
                <a:effectLst/>
                <a:cs typeface="Arial" pitchFamily="34" charset="0"/>
              </a:rPr>
              <a:t> / White Assessment Grid</a:t>
            </a:r>
          </a:p>
          <a:p>
            <a:pPr marL="347663" indent="-347663">
              <a:buClr>
                <a:schemeClr val="tx1"/>
              </a:buClr>
              <a:buFont typeface="Wingdings" charset="2"/>
              <a:buChar char="q"/>
            </a:pPr>
            <a:r>
              <a:rPr lang="en-US" sz="2600" dirty="0" smtClean="0">
                <a:effectLst/>
                <a:cs typeface="Arial" pitchFamily="34" charset="0"/>
              </a:rPr>
              <a:t>MOSAIC</a:t>
            </a:r>
          </a:p>
          <a:p>
            <a:pPr marL="347663" indent="-347663">
              <a:buClr>
                <a:schemeClr val="tx1"/>
              </a:buClr>
              <a:buFont typeface="Wingdings" charset="2"/>
              <a:buChar char="q"/>
            </a:pPr>
            <a:r>
              <a:rPr lang="en-US" sz="2600" dirty="0" smtClean="0">
                <a:effectLst/>
                <a:cs typeface="Arial" pitchFamily="34" charset="0"/>
              </a:rPr>
              <a:t>Classification of Violence Risk (COVR)</a:t>
            </a:r>
          </a:p>
          <a:p>
            <a:pPr marL="347663" indent="-347663">
              <a:buClr>
                <a:schemeClr val="tx1"/>
              </a:buClr>
              <a:buFont typeface="Wingdings" charset="2"/>
              <a:buChar char="q"/>
            </a:pPr>
            <a:r>
              <a:rPr lang="en-US" sz="2600" dirty="0" smtClean="0">
                <a:effectLst/>
                <a:cs typeface="Arial" pitchFamily="34" charset="0"/>
              </a:rPr>
              <a:t>Workplace Assessment of Violence Risk (WAVR-21)</a:t>
            </a:r>
          </a:p>
          <a:p>
            <a:pPr marL="347663" indent="-347663">
              <a:buFont typeface="Arial" charset="0"/>
              <a:buNone/>
            </a:pPr>
            <a:endParaRPr lang="en-US" sz="2600" dirty="0" smtClean="0">
              <a:solidFill>
                <a:srgbClr val="336600"/>
              </a:solidFill>
              <a:cs typeface="Arial" pitchFamily="34" charset="0"/>
            </a:endParaRPr>
          </a:p>
          <a:p>
            <a:pPr marL="347663" indent="-347663">
              <a:buFont typeface="Arial" charset="0"/>
              <a:buNone/>
            </a:pPr>
            <a:r>
              <a:rPr lang="en-US" sz="2400" dirty="0" smtClean="0">
                <a:solidFill>
                  <a:srgbClr val="990000"/>
                </a:solidFill>
                <a:effectLst/>
                <a:cs typeface="Arial" pitchFamily="34" charset="0"/>
              </a:rPr>
              <a:t>Note: This is a partial listing of such instruments and not an endorsement of any particular approach.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rrowheads="1"/>
          </p:cNvSpPr>
          <p:nvPr>
            <p:ph type="title"/>
          </p:nvPr>
        </p:nvSpPr>
        <p:spPr>
          <a:xfrm>
            <a:off x="381000" y="228600"/>
            <a:ext cx="7696200" cy="822325"/>
          </a:xfrm>
        </p:spPr>
        <p:txBody>
          <a:bodyPr/>
          <a:lstStyle/>
          <a:p>
            <a:r>
              <a:rPr lang="en-US" sz="4000" cap="small" dirty="0" smtClean="0">
                <a:effectLst/>
              </a:rPr>
              <a:t>Using Assessment Tools</a:t>
            </a:r>
          </a:p>
        </p:txBody>
      </p:sp>
      <p:sp>
        <p:nvSpPr>
          <p:cNvPr id="223234" name="Rectangle 3"/>
          <p:cNvSpPr>
            <a:spLocks noGrp="1" noRot="1" noChangeArrowheads="1"/>
          </p:cNvSpPr>
          <p:nvPr>
            <p:ph type="body" idx="1"/>
          </p:nvPr>
        </p:nvSpPr>
        <p:spPr>
          <a:xfrm>
            <a:off x="320675" y="1066800"/>
            <a:ext cx="8366125" cy="4953000"/>
          </a:xfrm>
        </p:spPr>
        <p:txBody>
          <a:bodyPr/>
          <a:lstStyle/>
          <a:p>
            <a:pPr marL="465138" indent="-465138">
              <a:spcBef>
                <a:spcPct val="10000"/>
              </a:spcBef>
              <a:buFont typeface="Wingdings" pitchFamily="2" charset="2"/>
              <a:buNone/>
            </a:pPr>
            <a:r>
              <a:rPr lang="en-US" sz="2600" dirty="0" smtClean="0">
                <a:solidFill>
                  <a:srgbClr val="990000"/>
                </a:solidFill>
                <a:effectLst/>
                <a:cs typeface="Arial" pitchFamily="34" charset="0"/>
              </a:rPr>
              <a:t>Appropriate use of instruments:</a:t>
            </a:r>
          </a:p>
          <a:p>
            <a:pPr marL="465138" indent="-465138">
              <a:spcBef>
                <a:spcPct val="10000"/>
              </a:spcBef>
              <a:buClrTx/>
              <a:buFont typeface="Wingdings" charset="2"/>
              <a:buChar char="q"/>
            </a:pPr>
            <a:r>
              <a:rPr lang="en-US" sz="2600" dirty="0" smtClean="0">
                <a:effectLst/>
                <a:cs typeface="Calibri"/>
              </a:rPr>
              <a:t>Avoid reliance on instrument only;</a:t>
            </a:r>
          </a:p>
          <a:p>
            <a:pPr marL="465138" indent="-465138">
              <a:spcBef>
                <a:spcPct val="10000"/>
              </a:spcBef>
              <a:buClrTx/>
              <a:buFont typeface="Wingdings" charset="2"/>
              <a:buChar char="q"/>
            </a:pPr>
            <a:r>
              <a:rPr lang="en-US" sz="2600" dirty="0" smtClean="0">
                <a:effectLst/>
                <a:cs typeface="Calibri"/>
              </a:rPr>
              <a:t>Ensure evaluator is properly trained;</a:t>
            </a:r>
          </a:p>
          <a:p>
            <a:pPr marL="465138" indent="-465138">
              <a:spcBef>
                <a:spcPct val="10000"/>
              </a:spcBef>
              <a:buClrTx/>
              <a:buFont typeface="Wingdings" charset="2"/>
              <a:buChar char="q"/>
            </a:pPr>
            <a:r>
              <a:rPr lang="en-US" sz="2600" dirty="0" smtClean="0">
                <a:effectLst/>
                <a:cs typeface="Calibri"/>
              </a:rPr>
              <a:t>Ensure that instrument is reliable and valid; </a:t>
            </a:r>
          </a:p>
          <a:p>
            <a:pPr marL="465138" indent="-465138">
              <a:buClrTx/>
              <a:buFont typeface="Wingdings" charset="2"/>
              <a:buChar char="q"/>
            </a:pPr>
            <a:r>
              <a:rPr lang="en-US" sz="2600" dirty="0" smtClean="0">
                <a:effectLst/>
                <a:cs typeface="Calibri"/>
              </a:rPr>
              <a:t>Be aware of limitations of the instrument;</a:t>
            </a:r>
          </a:p>
          <a:p>
            <a:pPr marL="465138" indent="-465138">
              <a:buClrTx/>
              <a:buFont typeface="Wingdings" charset="2"/>
              <a:buChar char="q"/>
            </a:pPr>
            <a:r>
              <a:rPr lang="en-US" sz="2600" dirty="0" smtClean="0">
                <a:effectLst/>
                <a:cs typeface="Calibri"/>
              </a:rPr>
              <a:t>Stay current with new data and versions;</a:t>
            </a:r>
          </a:p>
          <a:p>
            <a:pPr marL="465138" indent="-465138">
              <a:buClrTx/>
              <a:buFont typeface="Wingdings" charset="2"/>
              <a:buChar char="q"/>
            </a:pPr>
            <a:r>
              <a:rPr lang="en-US" sz="2600" dirty="0" smtClean="0">
                <a:effectLst/>
                <a:cs typeface="Calibri"/>
              </a:rPr>
              <a:t>Integrate information with structured professional judgment.</a:t>
            </a:r>
            <a:endParaRPr lang="en-US" sz="2600" dirty="0" smtClean="0">
              <a:solidFill>
                <a:srgbClr val="5F5F5F"/>
              </a:solidFill>
              <a:effectLst/>
              <a:cs typeface="Calibri"/>
            </a:endParaRPr>
          </a:p>
          <a:p>
            <a:pPr marL="465138" indent="-465138" algn="r">
              <a:buFont typeface="Arial" charset="0"/>
              <a:buNone/>
            </a:pPr>
            <a:endParaRPr lang="en-US" sz="2600" dirty="0" smtClean="0">
              <a:solidFill>
                <a:srgbClr val="5F5F5F"/>
              </a:solidFill>
              <a:effectLst/>
              <a:cs typeface="Calibri"/>
            </a:endParaRPr>
          </a:p>
          <a:p>
            <a:pPr marL="465138" indent="-465138">
              <a:buFont typeface="Arial" charset="0"/>
              <a:buNone/>
            </a:pPr>
            <a:r>
              <a:rPr lang="en-US" sz="2400" dirty="0" smtClean="0">
                <a:solidFill>
                  <a:srgbClr val="990000"/>
                </a:solidFill>
                <a:effectLst/>
                <a:cs typeface="Calibri"/>
              </a:rPr>
              <a:t>Source:  </a:t>
            </a:r>
            <a:r>
              <a:rPr lang="en-US" sz="2400" i="1" dirty="0" smtClean="0">
                <a:solidFill>
                  <a:srgbClr val="990000"/>
                </a:solidFill>
                <a:effectLst/>
                <a:cs typeface="Calibri"/>
              </a:rPr>
              <a:t>Risk Assessment Guideline Elements for Violence. </a:t>
            </a:r>
            <a:r>
              <a:rPr lang="en-US" sz="2400" dirty="0" smtClean="0">
                <a:solidFill>
                  <a:srgbClr val="990000"/>
                </a:solidFill>
                <a:effectLst/>
                <a:cs typeface="Calibri"/>
              </a:rPr>
              <a:t>Association of Threat Assessment Professionals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09600" y="1524000"/>
            <a:ext cx="7924800" cy="1752600"/>
          </a:xfrm>
        </p:spPr>
        <p:txBody>
          <a:bodyPr/>
          <a:lstStyle/>
          <a:p>
            <a:pPr algn="ctr"/>
            <a:r>
              <a:rPr lang="en-US" sz="800" dirty="0" smtClean="0">
                <a:solidFill>
                  <a:schemeClr val="tx1"/>
                </a:solidFill>
                <a:latin typeface="Arial" charset="0"/>
              </a:rPr>
              <a:t/>
            </a:r>
            <a:br>
              <a:rPr lang="en-US" sz="800" dirty="0" smtClean="0">
                <a:solidFill>
                  <a:schemeClr val="tx1"/>
                </a:solidFill>
                <a:latin typeface="Arial" charset="0"/>
              </a:rPr>
            </a:br>
            <a:r>
              <a:rPr lang="en-US" sz="800" dirty="0" smtClean="0">
                <a:solidFill>
                  <a:schemeClr val="tx1"/>
                </a:solidFill>
                <a:latin typeface="Arial" charset="0"/>
              </a:rPr>
              <a:t/>
            </a:r>
            <a:br>
              <a:rPr lang="en-US" sz="800" dirty="0" smtClean="0">
                <a:solidFill>
                  <a:schemeClr val="tx1"/>
                </a:solidFill>
                <a:latin typeface="Arial" charset="0"/>
              </a:rPr>
            </a:br>
            <a:r>
              <a:rPr lang="en-US" sz="800" dirty="0" smtClean="0">
                <a:solidFill>
                  <a:schemeClr val="tx1"/>
                </a:solidFill>
                <a:latin typeface="Arial" charset="0"/>
              </a:rPr>
              <a:t/>
            </a:r>
            <a:br>
              <a:rPr lang="en-US" sz="800" dirty="0" smtClean="0">
                <a:solidFill>
                  <a:schemeClr val="tx1"/>
                </a:solidFill>
                <a:latin typeface="Arial" charset="0"/>
              </a:rPr>
            </a:br>
            <a:r>
              <a:rPr lang="en-US" sz="1200" dirty="0" smtClean="0">
                <a:solidFill>
                  <a:schemeClr val="tx1"/>
                </a:solidFill>
                <a:latin typeface="Arial" charset="0"/>
              </a:rPr>
              <a:t> </a:t>
            </a:r>
            <a:r>
              <a:rPr lang="en-US" sz="4600" i="1" dirty="0" smtClean="0">
                <a:latin typeface="Arial" charset="0"/>
              </a:rPr>
              <a:t>Integrated </a:t>
            </a:r>
            <a:br>
              <a:rPr lang="en-US" sz="4600" i="1" dirty="0" smtClean="0">
                <a:latin typeface="Arial" charset="0"/>
              </a:rPr>
            </a:br>
            <a:r>
              <a:rPr lang="en-US" sz="4600" i="1" dirty="0" smtClean="0">
                <a:latin typeface="Arial" charset="0"/>
              </a:rPr>
              <a:t>Case Management</a:t>
            </a:r>
            <a:endParaRPr lang="en-US" sz="4600" i="1" dirty="0">
              <a:latin typeface="Arial" charset="0"/>
            </a:endParaRPr>
          </a:p>
        </p:txBody>
      </p:sp>
      <p:sp>
        <p:nvSpPr>
          <p:cNvPr id="135171" name="Rectangle 3"/>
          <p:cNvSpPr>
            <a:spLocks noGrp="1" noChangeArrowheads="1"/>
          </p:cNvSpPr>
          <p:nvPr>
            <p:ph type="subTitle" idx="1"/>
          </p:nvPr>
        </p:nvSpPr>
        <p:spPr>
          <a:xfrm>
            <a:off x="1295400" y="4343400"/>
            <a:ext cx="6553200" cy="1752600"/>
          </a:xfrm>
        </p:spPr>
        <p:txBody>
          <a:bodyPr/>
          <a:lstStyle/>
          <a:p>
            <a:pPr algn="ctr"/>
            <a:endParaRPr lang="en-US"/>
          </a:p>
        </p:txBody>
      </p:sp>
      <p:pic>
        <p:nvPicPr>
          <p:cNvPr id="135172" name="Picture 4" descr="logo_color_tif"/>
          <p:cNvPicPr>
            <a:picLocks noChangeAspect="1" noChangeArrowheads="1"/>
          </p:cNvPicPr>
          <p:nvPr/>
        </p:nvPicPr>
        <p:blipFill>
          <a:blip r:embed="rId3" cstate="print"/>
          <a:srcRect/>
          <a:stretch>
            <a:fillRect/>
          </a:stretch>
        </p:blipFill>
        <p:spPr bwMode="auto">
          <a:xfrm>
            <a:off x="0" y="0"/>
            <a:ext cx="4191000" cy="1217613"/>
          </a:xfrm>
          <a:prstGeom prst="rect">
            <a:avLst/>
          </a:prstGeom>
          <a:noFill/>
        </p:spPr>
      </p:pic>
      <p:sp>
        <p:nvSpPr>
          <p:cNvPr id="135173" name="Text Box 5"/>
          <p:cNvSpPr txBox="1">
            <a:spLocks noChangeArrowheads="1"/>
          </p:cNvSpPr>
          <p:nvPr/>
        </p:nvSpPr>
        <p:spPr bwMode="auto">
          <a:xfrm>
            <a:off x="3028950" y="6208713"/>
            <a:ext cx="2990850" cy="366712"/>
          </a:xfrm>
          <a:prstGeom prst="rect">
            <a:avLst/>
          </a:prstGeom>
          <a:noFill/>
          <a:ln w="9525">
            <a:noFill/>
            <a:miter lim="800000"/>
            <a:headEnd/>
            <a:tailEnd/>
          </a:ln>
          <a:effectLst/>
        </p:spPr>
        <p:txBody>
          <a:bodyPr wrap="none">
            <a:spAutoFit/>
          </a:bodyPr>
          <a:lstStyle/>
          <a:p>
            <a:pPr algn="ctr"/>
            <a:r>
              <a:rPr lang="en-US">
                <a:solidFill>
                  <a:schemeClr val="tx2"/>
                </a:solidFill>
              </a:rPr>
              <a:t>www.ThreatResources.com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rrowheads="1"/>
          </p:cNvSpPr>
          <p:nvPr>
            <p:ph type="title"/>
          </p:nvPr>
        </p:nvSpPr>
        <p:spPr>
          <a:xfrm>
            <a:off x="381000" y="152400"/>
            <a:ext cx="8464550" cy="838200"/>
          </a:xfrm>
        </p:spPr>
        <p:txBody>
          <a:bodyPr/>
          <a:lstStyle/>
          <a:p>
            <a:pPr marL="346075" indent="-346075">
              <a:lnSpc>
                <a:spcPct val="95000"/>
              </a:lnSpc>
              <a:spcAft>
                <a:spcPts val="600"/>
              </a:spcAft>
            </a:pPr>
            <a:r>
              <a:rPr lang="en-US" sz="3600" b="1" cap="small" dirty="0" smtClean="0"/>
              <a:t>The Only Thing We Have to Fear...</a:t>
            </a:r>
          </a:p>
        </p:txBody>
      </p:sp>
      <p:sp>
        <p:nvSpPr>
          <p:cNvPr id="40963" name="Rectangle 3"/>
          <p:cNvSpPr>
            <a:spLocks noGrp="1" noRot="1" noChangeArrowheads="1"/>
          </p:cNvSpPr>
          <p:nvPr>
            <p:ph type="body" idx="1"/>
          </p:nvPr>
        </p:nvSpPr>
        <p:spPr>
          <a:xfrm>
            <a:off x="820669" y="1162878"/>
            <a:ext cx="5311775" cy="5486400"/>
          </a:xfrm>
        </p:spPr>
        <p:txBody>
          <a:bodyPr/>
          <a:lstStyle/>
          <a:p>
            <a:pPr marL="346075" indent="-346075" eaLnBrk="1" hangingPunct="1">
              <a:lnSpc>
                <a:spcPct val="95000"/>
              </a:lnSpc>
              <a:spcBef>
                <a:spcPct val="0"/>
              </a:spcBef>
              <a:spcAft>
                <a:spcPts val="600"/>
              </a:spcAft>
              <a:buNone/>
            </a:pPr>
            <a:r>
              <a:rPr lang="en-US" sz="2800" b="1" dirty="0" smtClean="0">
                <a:solidFill>
                  <a:srgbClr val="993300"/>
                </a:solidFill>
              </a:rPr>
              <a:t>Fear Driven Responses:</a:t>
            </a:r>
          </a:p>
          <a:p>
            <a:pPr marL="346075" indent="-346075">
              <a:lnSpc>
                <a:spcPct val="95000"/>
              </a:lnSpc>
              <a:spcBef>
                <a:spcPct val="0"/>
              </a:spcBef>
              <a:spcAft>
                <a:spcPts val="600"/>
              </a:spcAft>
            </a:pPr>
            <a:r>
              <a:rPr lang="en-US" sz="2800" dirty="0" smtClean="0"/>
              <a:t>Fuel misunderstanding:</a:t>
            </a:r>
          </a:p>
          <a:p>
            <a:pPr marL="746125" lvl="1" indent="-346075">
              <a:lnSpc>
                <a:spcPct val="95000"/>
              </a:lnSpc>
              <a:spcBef>
                <a:spcPct val="0"/>
              </a:spcBef>
              <a:spcAft>
                <a:spcPts val="600"/>
              </a:spcAft>
            </a:pPr>
            <a:r>
              <a:rPr lang="en-US" sz="2400" dirty="0" smtClean="0"/>
              <a:t>“Epidemic of campus violence”</a:t>
            </a:r>
          </a:p>
          <a:p>
            <a:pPr marL="746125" lvl="1" indent="-346075">
              <a:lnSpc>
                <a:spcPct val="95000"/>
              </a:lnSpc>
              <a:spcBef>
                <a:spcPct val="0"/>
              </a:spcBef>
              <a:spcAft>
                <a:spcPts val="600"/>
              </a:spcAft>
            </a:pPr>
            <a:r>
              <a:rPr lang="en-US" sz="2400" dirty="0" smtClean="0"/>
              <a:t>Role of mental illness</a:t>
            </a:r>
          </a:p>
          <a:p>
            <a:pPr marL="746125" lvl="1" indent="-346075">
              <a:lnSpc>
                <a:spcPct val="95000"/>
              </a:lnSpc>
              <a:spcBef>
                <a:spcPct val="0"/>
              </a:spcBef>
              <a:spcAft>
                <a:spcPts val="600"/>
              </a:spcAft>
            </a:pPr>
            <a:endParaRPr lang="en-US" sz="2400" dirty="0" smtClean="0"/>
          </a:p>
          <a:p>
            <a:pPr marL="346075" indent="-346075">
              <a:lnSpc>
                <a:spcPct val="95000"/>
              </a:lnSpc>
              <a:spcBef>
                <a:spcPct val="0"/>
              </a:spcBef>
              <a:spcAft>
                <a:spcPts val="600"/>
              </a:spcAft>
            </a:pPr>
            <a:r>
              <a:rPr lang="en-US" sz="2800" dirty="0" smtClean="0"/>
              <a:t>Foster reactive and ineffective strategies:</a:t>
            </a:r>
          </a:p>
          <a:p>
            <a:pPr marL="746125" lvl="1" indent="-346075">
              <a:lnSpc>
                <a:spcPct val="95000"/>
              </a:lnSpc>
              <a:spcBef>
                <a:spcPct val="0"/>
              </a:spcBef>
              <a:spcAft>
                <a:spcPts val="600"/>
              </a:spcAft>
            </a:pPr>
            <a:r>
              <a:rPr lang="en-US" sz="2400" dirty="0" smtClean="0"/>
              <a:t>“Zero Tolerance”</a:t>
            </a:r>
          </a:p>
          <a:p>
            <a:pPr marL="746125" lvl="1" indent="-346075">
              <a:lnSpc>
                <a:spcPct val="95000"/>
              </a:lnSpc>
              <a:spcBef>
                <a:spcPct val="0"/>
              </a:spcBef>
              <a:spcAft>
                <a:spcPts val="600"/>
              </a:spcAft>
            </a:pPr>
            <a:r>
              <a:rPr lang="en-US" sz="2400" dirty="0" smtClean="0"/>
              <a:t>Profiling</a:t>
            </a:r>
          </a:p>
          <a:p>
            <a:pPr marL="746125" lvl="1" indent="-346075">
              <a:lnSpc>
                <a:spcPct val="95000"/>
              </a:lnSpc>
              <a:spcBef>
                <a:spcPct val="0"/>
              </a:spcBef>
              <a:spcAft>
                <a:spcPts val="600"/>
              </a:spcAft>
            </a:pPr>
            <a:r>
              <a:rPr lang="en-US" sz="2400" dirty="0" smtClean="0"/>
              <a:t>Action imperatives</a:t>
            </a:r>
            <a:endParaRPr lang="en-US" b="1" dirty="0" smtClean="0">
              <a:solidFill>
                <a:srgbClr val="7E0000"/>
              </a:solidFill>
            </a:endParaRPr>
          </a:p>
          <a:p>
            <a:pPr marL="746125" lvl="1" indent="-346075">
              <a:lnSpc>
                <a:spcPct val="95000"/>
              </a:lnSpc>
              <a:spcBef>
                <a:spcPct val="0"/>
              </a:spcBef>
              <a:spcAft>
                <a:spcPts val="600"/>
              </a:spcAft>
            </a:pPr>
            <a:r>
              <a:rPr lang="en-US" sz="2400" dirty="0" smtClean="0"/>
              <a:t>Isolating interventions</a:t>
            </a:r>
          </a:p>
          <a:p>
            <a:pPr marL="346075" indent="-346075">
              <a:lnSpc>
                <a:spcPct val="95000"/>
              </a:lnSpc>
              <a:spcBef>
                <a:spcPct val="0"/>
              </a:spcBef>
              <a:spcAft>
                <a:spcPts val="600"/>
              </a:spcAft>
            </a:pPr>
            <a:endParaRPr lang="en-US" sz="2800" b="1" dirty="0" smtClean="0">
              <a:solidFill>
                <a:srgbClr val="7E0000"/>
              </a:solidFill>
            </a:endParaRPr>
          </a:p>
        </p:txBody>
      </p:sp>
      <p:pic>
        <p:nvPicPr>
          <p:cNvPr id="6" name="Picture 5" descr="thescream.jpg"/>
          <p:cNvPicPr>
            <a:picLocks noChangeAspect="1"/>
          </p:cNvPicPr>
          <p:nvPr/>
        </p:nvPicPr>
        <p:blipFill>
          <a:blip r:embed="rId3" cstate="print"/>
          <a:stretch>
            <a:fillRect/>
          </a:stretch>
        </p:blipFill>
        <p:spPr>
          <a:xfrm>
            <a:off x="6172200" y="1371599"/>
            <a:ext cx="2755392" cy="4267201"/>
          </a:xfrm>
          <a:prstGeom prst="rect">
            <a:avLst/>
          </a:prstGeom>
          <a:ln w="38100">
            <a:solidFill>
              <a:schemeClr val="tx2"/>
            </a:solidFill>
          </a:ln>
        </p:spPr>
      </p:pic>
    </p:spTree>
    <p:extLst>
      <p:ext uri="{BB962C8B-B14F-4D97-AF65-F5344CB8AC3E}">
        <p14:creationId xmlns:p14="http://schemas.microsoft.com/office/powerpoint/2010/main" val="873967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body" idx="1"/>
          </p:nvPr>
        </p:nvSpPr>
        <p:spPr>
          <a:xfrm>
            <a:off x="990600" y="1676400"/>
            <a:ext cx="7400925" cy="3981450"/>
          </a:xfrm>
        </p:spPr>
        <p:txBody>
          <a:bodyPr lIns="92075" tIns="46038" rIns="92075" bIns="46038"/>
          <a:lstStyle/>
          <a:p>
            <a:pPr algn="ctr">
              <a:spcBef>
                <a:spcPct val="10000"/>
              </a:spcBef>
              <a:buFont typeface="Arial" charset="0"/>
              <a:buNone/>
            </a:pPr>
            <a:r>
              <a:rPr lang="en-US" dirty="0" smtClean="0">
                <a:effectLst/>
              </a:rPr>
              <a:t>  </a:t>
            </a:r>
            <a:r>
              <a:rPr lang="en-US" b="1" i="1" dirty="0" smtClean="0">
                <a:effectLst/>
              </a:rPr>
              <a:t> The only real way of preventing school violence is to get into students’ heads and their hearts</a:t>
            </a:r>
          </a:p>
          <a:p>
            <a:pPr algn="ctr">
              <a:buFont typeface="Arial" charset="0"/>
              <a:buNone/>
            </a:pPr>
            <a:endParaRPr lang="en-US" sz="2400" b="1" dirty="0" smtClean="0">
              <a:solidFill>
                <a:schemeClr val="hlink"/>
              </a:solidFill>
              <a:effectLst/>
            </a:endParaRPr>
          </a:p>
          <a:p>
            <a:pPr algn="ctr">
              <a:buFont typeface="Arial" charset="0"/>
              <a:buNone/>
            </a:pPr>
            <a:r>
              <a:rPr lang="en-US" sz="2400" b="1" dirty="0" smtClean="0">
                <a:solidFill>
                  <a:srgbClr val="990000"/>
                </a:solidFill>
                <a:effectLst/>
              </a:rPr>
              <a:t>---Safe School Initiative</a:t>
            </a:r>
          </a:p>
          <a:p>
            <a:pPr algn="ctr">
              <a:buFont typeface="Arial" charset="0"/>
              <a:buNone/>
            </a:pPr>
            <a:r>
              <a:rPr lang="en-US" sz="1800" b="1" dirty="0" smtClean="0">
                <a:solidFill>
                  <a:srgbClr val="990000"/>
                </a:solidFill>
              </a:rPr>
              <a:t>Joint study of K-12 school shootings</a:t>
            </a:r>
          </a:p>
          <a:p>
            <a:pPr algn="ctr">
              <a:buFont typeface="Arial" charset="0"/>
              <a:buNone/>
            </a:pPr>
            <a:r>
              <a:rPr lang="en-US" sz="1800" b="1" dirty="0" smtClean="0">
                <a:solidFill>
                  <a:srgbClr val="990000"/>
                </a:solidFill>
                <a:effectLst/>
              </a:rPr>
              <a:t>conducted by the U.S. Secret Service &amp;</a:t>
            </a:r>
          </a:p>
          <a:p>
            <a:pPr algn="ctr">
              <a:buFont typeface="Arial" charset="0"/>
              <a:buNone/>
            </a:pPr>
            <a:r>
              <a:rPr lang="en-US" sz="1800" b="1" dirty="0" smtClean="0">
                <a:solidFill>
                  <a:srgbClr val="990000"/>
                </a:solidFill>
              </a:rPr>
              <a:t>U.S. Department of Education</a:t>
            </a:r>
            <a:endParaRPr lang="en-US" sz="1800" b="1" dirty="0" smtClean="0">
              <a:solidFill>
                <a:srgbClr val="990000"/>
              </a:solidFill>
              <a:effectLst/>
            </a:endParaRPr>
          </a:p>
        </p:txBody>
      </p:sp>
    </p:spTree>
    <p:extLst>
      <p:ext uri="{BB962C8B-B14F-4D97-AF65-F5344CB8AC3E}">
        <p14:creationId xmlns:p14="http://schemas.microsoft.com/office/powerpoint/2010/main" val="4429863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body" idx="1"/>
          </p:nvPr>
        </p:nvSpPr>
        <p:spPr>
          <a:xfrm>
            <a:off x="1066800" y="2190750"/>
            <a:ext cx="7324725" cy="2212975"/>
          </a:xfrm>
        </p:spPr>
        <p:txBody>
          <a:bodyPr lIns="92075" tIns="46038" rIns="92075" bIns="46038"/>
          <a:lstStyle/>
          <a:p>
            <a:pPr algn="ctr">
              <a:spcBef>
                <a:spcPct val="10000"/>
              </a:spcBef>
              <a:buFont typeface="Arial" charset="0"/>
              <a:buNone/>
            </a:pPr>
            <a:r>
              <a:rPr lang="en-US" dirty="0" smtClean="0">
                <a:effectLst/>
              </a:rPr>
              <a:t> </a:t>
            </a:r>
            <a:r>
              <a:rPr lang="en-US" b="1" i="1" dirty="0" smtClean="0">
                <a:effectLst/>
              </a:rPr>
              <a:t>But we can’t understand</a:t>
            </a:r>
          </a:p>
          <a:p>
            <a:pPr algn="ctr">
              <a:spcBef>
                <a:spcPct val="10000"/>
              </a:spcBef>
              <a:buFont typeface="Arial" charset="0"/>
              <a:buNone/>
            </a:pPr>
            <a:r>
              <a:rPr lang="en-US" b="1" i="1" dirty="0" smtClean="0">
                <a:effectLst/>
              </a:rPr>
              <a:t>what is within our students’ hearts</a:t>
            </a:r>
          </a:p>
          <a:p>
            <a:pPr algn="ctr">
              <a:spcBef>
                <a:spcPct val="10000"/>
              </a:spcBef>
              <a:buFont typeface="Arial" charset="0"/>
              <a:buNone/>
            </a:pPr>
            <a:r>
              <a:rPr lang="en-US" b="1" i="1" dirty="0" smtClean="0">
                <a:effectLst/>
              </a:rPr>
              <a:t>if our hearts are guided by fear.</a:t>
            </a:r>
          </a:p>
          <a:p>
            <a:pPr algn="ctr">
              <a:buFont typeface="Arial" charset="0"/>
              <a:buNone/>
            </a:pPr>
            <a:endParaRPr lang="en-US" sz="2600" b="1" dirty="0" smtClean="0">
              <a:solidFill>
                <a:schemeClr val="hlink"/>
              </a:solidFill>
              <a:effectLst/>
            </a:endParaRPr>
          </a:p>
          <a:p>
            <a:pPr algn="ctr">
              <a:buFont typeface="Arial" charset="0"/>
              <a:buNone/>
            </a:pPr>
            <a:r>
              <a:rPr lang="en-US" sz="2600" b="1" dirty="0" smtClean="0">
                <a:solidFill>
                  <a:srgbClr val="990000"/>
                </a:solidFill>
                <a:effectLst/>
              </a:rPr>
              <a:t>--- Gary Pavela (2008)</a:t>
            </a:r>
          </a:p>
        </p:txBody>
      </p:sp>
    </p:spTree>
    <p:extLst>
      <p:ext uri="{BB962C8B-B14F-4D97-AF65-F5344CB8AC3E}">
        <p14:creationId xmlns:p14="http://schemas.microsoft.com/office/powerpoint/2010/main" val="17444676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rrowheads="1"/>
          </p:cNvSpPr>
          <p:nvPr>
            <p:ph type="title"/>
          </p:nvPr>
        </p:nvSpPr>
        <p:spPr>
          <a:xfrm>
            <a:off x="400050" y="228600"/>
            <a:ext cx="8439150" cy="1066800"/>
          </a:xfrm>
        </p:spPr>
        <p:txBody>
          <a:bodyPr/>
          <a:lstStyle/>
          <a:p>
            <a:r>
              <a:rPr lang="en-US" sz="3600" cap="small" dirty="0" smtClean="0">
                <a:effectLst/>
              </a:rPr>
              <a:t>Develop a Case Management Plan</a:t>
            </a:r>
          </a:p>
        </p:txBody>
      </p:sp>
      <p:sp>
        <p:nvSpPr>
          <p:cNvPr id="245762" name="Rectangle 3"/>
          <p:cNvSpPr>
            <a:spLocks noGrp="1" noRot="1" noChangeArrowheads="1"/>
          </p:cNvSpPr>
          <p:nvPr>
            <p:ph type="body" idx="1"/>
          </p:nvPr>
        </p:nvSpPr>
        <p:spPr>
          <a:xfrm>
            <a:off x="152400" y="1447800"/>
            <a:ext cx="8839200" cy="4191000"/>
          </a:xfrm>
        </p:spPr>
        <p:txBody>
          <a:bodyPr/>
          <a:lstStyle/>
          <a:p>
            <a:pPr marL="458788" indent="-458788">
              <a:lnSpc>
                <a:spcPct val="85000"/>
              </a:lnSpc>
              <a:buClrTx/>
              <a:buFont typeface="Wingdings" charset="2"/>
              <a:buChar char="q"/>
            </a:pPr>
            <a:r>
              <a:rPr lang="en-US" sz="2800" dirty="0" smtClean="0">
                <a:effectLst/>
                <a:latin typeface="Calibri"/>
                <a:cs typeface="Calibri"/>
              </a:rPr>
              <a:t>Develop an individualized plan based on information gathered in the investigation and other facts known about the person.</a:t>
            </a:r>
          </a:p>
          <a:p>
            <a:pPr marL="858838" lvl="1">
              <a:lnSpc>
                <a:spcPct val="90000"/>
              </a:lnSpc>
              <a:spcBef>
                <a:spcPct val="25000"/>
              </a:spcBef>
              <a:buClrTx/>
              <a:buSzPct val="90000"/>
              <a:buFont typeface="Wingdings" charset="2"/>
              <a:buChar char="§"/>
            </a:pPr>
            <a:r>
              <a:rPr lang="en-US" dirty="0" smtClean="0">
                <a:effectLst/>
                <a:latin typeface="Calibri"/>
                <a:cs typeface="Calibri"/>
              </a:rPr>
              <a:t>Case management is more art than science.</a:t>
            </a:r>
          </a:p>
          <a:p>
            <a:pPr marL="858838" lvl="1">
              <a:lnSpc>
                <a:spcPct val="90000"/>
              </a:lnSpc>
              <a:spcBef>
                <a:spcPct val="25000"/>
              </a:spcBef>
              <a:buClrTx/>
              <a:buSzPct val="90000"/>
              <a:buFont typeface="Wingdings" charset="2"/>
              <a:buChar char="§"/>
            </a:pPr>
            <a:r>
              <a:rPr lang="en-US" dirty="0" smtClean="0">
                <a:effectLst/>
                <a:latin typeface="Calibri"/>
                <a:cs typeface="Calibri"/>
              </a:rPr>
              <a:t>Plan must be fact-based and person-specific.</a:t>
            </a:r>
          </a:p>
          <a:p>
            <a:pPr marL="858838" lvl="1">
              <a:lnSpc>
                <a:spcPct val="90000"/>
              </a:lnSpc>
              <a:spcBef>
                <a:spcPct val="25000"/>
              </a:spcBef>
              <a:buClrTx/>
              <a:buSzPct val="90000"/>
              <a:buFont typeface="Wingdings" charset="2"/>
              <a:buChar char="§"/>
            </a:pPr>
            <a:r>
              <a:rPr lang="en-US" dirty="0" smtClean="0">
                <a:effectLst/>
                <a:latin typeface="Calibri"/>
                <a:cs typeface="Calibri"/>
              </a:rPr>
              <a:t>Engagement is essential, even when dealing with someone who is very angry. </a:t>
            </a:r>
          </a:p>
          <a:p>
            <a:pPr marL="858838" lvl="1">
              <a:lnSpc>
                <a:spcPct val="90000"/>
              </a:lnSpc>
              <a:spcBef>
                <a:spcPct val="25000"/>
              </a:spcBef>
              <a:buClrTx/>
              <a:buSzPct val="90000"/>
              <a:buFont typeface="Wingdings" charset="2"/>
              <a:buChar char="§"/>
            </a:pPr>
            <a:r>
              <a:rPr lang="en-US" dirty="0" smtClean="0">
                <a:effectLst/>
                <a:latin typeface="Calibri"/>
                <a:cs typeface="Calibri"/>
              </a:rPr>
              <a:t>Distancing makes monitoring and intervention more difficult.</a:t>
            </a:r>
          </a:p>
          <a:p>
            <a:pPr marL="858838" lvl="1">
              <a:lnSpc>
                <a:spcPct val="90000"/>
              </a:lnSpc>
              <a:spcBef>
                <a:spcPct val="25000"/>
              </a:spcBef>
              <a:buClrTx/>
              <a:buSzPct val="90000"/>
              <a:buFont typeface="Wingdings" charset="2"/>
              <a:buChar char="§"/>
            </a:pPr>
            <a:r>
              <a:rPr lang="en-US" dirty="0" smtClean="0">
                <a:effectLst/>
                <a:latin typeface="Calibri"/>
                <a:cs typeface="Calibri"/>
              </a:rPr>
              <a:t>Personalities matter.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rrowheads="1"/>
          </p:cNvSpPr>
          <p:nvPr>
            <p:ph type="title"/>
          </p:nvPr>
        </p:nvSpPr>
        <p:spPr>
          <a:xfrm>
            <a:off x="396875" y="152400"/>
            <a:ext cx="8823325" cy="914400"/>
          </a:xfrm>
        </p:spPr>
        <p:txBody>
          <a:bodyPr/>
          <a:lstStyle/>
          <a:p>
            <a:r>
              <a:rPr lang="en-US" sz="3600" cap="small" dirty="0" smtClean="0"/>
              <a:t>Develop a Case Management Plan</a:t>
            </a:r>
            <a:endParaRPr lang="en-US" sz="3600" dirty="0" smtClean="0">
              <a:solidFill>
                <a:srgbClr val="996600"/>
              </a:solidFill>
              <a:effectLst/>
            </a:endParaRPr>
          </a:p>
        </p:txBody>
      </p:sp>
      <p:sp>
        <p:nvSpPr>
          <p:cNvPr id="247810" name="Rectangle 3"/>
          <p:cNvSpPr>
            <a:spLocks noGrp="1" noRot="1" noChangeArrowheads="1"/>
          </p:cNvSpPr>
          <p:nvPr>
            <p:ph type="body" idx="1"/>
          </p:nvPr>
        </p:nvSpPr>
        <p:spPr>
          <a:xfrm>
            <a:off x="549275" y="1508125"/>
            <a:ext cx="8366125" cy="4740275"/>
          </a:xfrm>
        </p:spPr>
        <p:txBody>
          <a:bodyPr/>
          <a:lstStyle/>
          <a:p>
            <a:pPr marL="465138" indent="-465138">
              <a:buClrTx/>
              <a:buFont typeface="Wingdings" charset="2"/>
              <a:buChar char="q"/>
            </a:pPr>
            <a:r>
              <a:rPr lang="en-US" sz="2800" dirty="0" smtClean="0">
                <a:effectLst/>
                <a:latin typeface="Calibri"/>
                <a:cs typeface="Calibri"/>
              </a:rPr>
              <a:t>Anticipate what might change in the short- and mid-term, and how the person may react.</a:t>
            </a:r>
          </a:p>
          <a:p>
            <a:pPr marL="465138" indent="-465138">
              <a:buClrTx/>
              <a:buFont typeface="Wingdings" charset="2"/>
              <a:buChar char="q"/>
            </a:pPr>
            <a:r>
              <a:rPr lang="en-US" sz="2800" dirty="0" smtClean="0">
                <a:effectLst/>
                <a:latin typeface="Calibri"/>
                <a:cs typeface="Calibri"/>
              </a:rPr>
              <a:t>Monitor using available resources.  Who sees the person regularly, inside work/campus, outside, on weekends, online, etc.?</a:t>
            </a:r>
          </a:p>
          <a:p>
            <a:pPr marL="465138" indent="-465138">
              <a:buClrTx/>
              <a:buFont typeface="Wingdings" charset="2"/>
              <a:buChar char="q"/>
            </a:pPr>
            <a:r>
              <a:rPr lang="en-US" sz="2800" dirty="0" smtClean="0">
                <a:effectLst/>
                <a:latin typeface="Calibri"/>
                <a:cs typeface="Calibri"/>
              </a:rPr>
              <a:t>Document decision-making, implementation, and progress.</a:t>
            </a:r>
          </a:p>
          <a:p>
            <a:pPr marL="465138" indent="-465138">
              <a:buClrTx/>
              <a:buFont typeface="Wingdings" charset="2"/>
              <a:buChar char="q"/>
            </a:pPr>
            <a:endParaRPr lang="en-US" sz="2800" dirty="0" smtClean="0">
              <a:effectLst/>
              <a:latin typeface="Calibri"/>
              <a:cs typeface="Calibri"/>
            </a:endParaRPr>
          </a:p>
          <a:p>
            <a:pPr marL="465138" indent="-465138">
              <a:buClrTx/>
              <a:buNone/>
            </a:pPr>
            <a:r>
              <a:rPr lang="en-US" sz="2400" dirty="0" smtClean="0">
                <a:solidFill>
                  <a:srgbClr val="336600"/>
                </a:solidFill>
                <a:effectLst/>
                <a:latin typeface="Calibri"/>
                <a:cs typeface="Calibri"/>
              </a:rPr>
              <a:t>Source: NASA and major airlines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rrowheads="1"/>
          </p:cNvSpPr>
          <p:nvPr>
            <p:ph type="title"/>
          </p:nvPr>
        </p:nvSpPr>
        <p:spPr>
          <a:xfrm>
            <a:off x="381000" y="152400"/>
            <a:ext cx="7924800" cy="1066800"/>
          </a:xfrm>
        </p:spPr>
        <p:txBody>
          <a:bodyPr/>
          <a:lstStyle/>
          <a:p>
            <a:r>
              <a:rPr lang="en-US" sz="4000" b="1" cap="small" dirty="0" smtClean="0"/>
              <a:t>Case Management Options</a:t>
            </a:r>
          </a:p>
        </p:txBody>
      </p:sp>
      <p:sp>
        <p:nvSpPr>
          <p:cNvPr id="53250" name="Rectangle 3"/>
          <p:cNvSpPr>
            <a:spLocks noGrp="1" noRot="1" noChangeArrowheads="1"/>
          </p:cNvSpPr>
          <p:nvPr>
            <p:ph type="body" idx="1"/>
          </p:nvPr>
        </p:nvSpPr>
        <p:spPr>
          <a:xfrm>
            <a:off x="838200" y="1219200"/>
            <a:ext cx="8148638" cy="4876800"/>
          </a:xfrm>
        </p:spPr>
        <p:txBody>
          <a:bodyPr/>
          <a:lstStyle/>
          <a:p>
            <a:pPr marL="0" indent="0">
              <a:spcBef>
                <a:spcPct val="10000"/>
              </a:spcBef>
              <a:buFont typeface="Arial" charset="0"/>
              <a:buNone/>
            </a:pPr>
            <a:r>
              <a:rPr lang="en-US" sz="2800" b="1" dirty="0" smtClean="0">
                <a:solidFill>
                  <a:srgbClr val="993300"/>
                </a:solidFill>
              </a:rPr>
              <a:t>Effective case management incorporates interventions in each of the (relevant) factors:</a:t>
            </a:r>
          </a:p>
          <a:p>
            <a:pPr marL="458788" indent="-458788">
              <a:lnSpc>
                <a:spcPct val="90000"/>
              </a:lnSpc>
              <a:spcBef>
                <a:spcPct val="30000"/>
              </a:spcBef>
              <a:buFont typeface="Arial" charset="0"/>
              <a:buNone/>
            </a:pPr>
            <a:r>
              <a:rPr lang="en-US" b="1" dirty="0" smtClean="0">
                <a:solidFill>
                  <a:srgbClr val="7E0000"/>
                </a:solidFill>
                <a:effectLst/>
              </a:rPr>
              <a:t>S</a:t>
            </a:r>
            <a:r>
              <a:rPr lang="en-US" sz="2800" dirty="0" smtClean="0">
                <a:effectLst/>
              </a:rPr>
              <a:t>	De-escalate, contain, or control the </a:t>
            </a:r>
            <a:r>
              <a:rPr lang="en-US" sz="2800" b="1" dirty="0" smtClean="0">
                <a:solidFill>
                  <a:srgbClr val="FF6600"/>
                </a:solidFill>
                <a:effectLst/>
              </a:rPr>
              <a:t>subject</a:t>
            </a:r>
            <a:r>
              <a:rPr lang="en-US" sz="2800" dirty="0" smtClean="0">
                <a:effectLst/>
              </a:rPr>
              <a:t> who may take violent action;</a:t>
            </a:r>
          </a:p>
          <a:p>
            <a:pPr marL="458788" indent="-458788">
              <a:lnSpc>
                <a:spcPct val="90000"/>
              </a:lnSpc>
              <a:spcBef>
                <a:spcPct val="45000"/>
              </a:spcBef>
              <a:buFont typeface="Arial" charset="0"/>
              <a:buNone/>
            </a:pPr>
            <a:r>
              <a:rPr lang="en-US" b="1" dirty="0" smtClean="0">
                <a:solidFill>
                  <a:srgbClr val="7E0000"/>
                </a:solidFill>
                <a:effectLst/>
              </a:rPr>
              <a:t>T</a:t>
            </a:r>
            <a:r>
              <a:rPr lang="en-US" sz="2800" dirty="0" smtClean="0">
                <a:effectLst/>
              </a:rPr>
              <a:t>	Decrease vulnerabilities of the </a:t>
            </a:r>
            <a:r>
              <a:rPr lang="en-US" sz="2800" b="1" dirty="0" smtClean="0">
                <a:solidFill>
                  <a:srgbClr val="7E0000"/>
                </a:solidFill>
                <a:effectLst/>
              </a:rPr>
              <a:t>target</a:t>
            </a:r>
            <a:r>
              <a:rPr lang="en-US" sz="2800" dirty="0" smtClean="0">
                <a:effectLst/>
              </a:rPr>
              <a:t>;</a:t>
            </a:r>
          </a:p>
          <a:p>
            <a:pPr marL="458788" indent="-458788">
              <a:lnSpc>
                <a:spcPct val="90000"/>
              </a:lnSpc>
              <a:spcBef>
                <a:spcPct val="45000"/>
              </a:spcBef>
              <a:buFont typeface="Arial" charset="0"/>
              <a:buNone/>
            </a:pPr>
            <a:r>
              <a:rPr lang="en-US" b="1" dirty="0" smtClean="0">
                <a:solidFill>
                  <a:srgbClr val="7E0000"/>
                </a:solidFill>
                <a:effectLst/>
              </a:rPr>
              <a:t>E</a:t>
            </a:r>
            <a:r>
              <a:rPr lang="en-US" sz="2800" dirty="0" smtClean="0">
                <a:effectLst/>
              </a:rPr>
              <a:t>	Modify physical and cultural </a:t>
            </a:r>
            <a:r>
              <a:rPr lang="en-US" sz="2800" b="1" dirty="0" smtClean="0">
                <a:solidFill>
                  <a:srgbClr val="003399"/>
                </a:solidFill>
                <a:effectLst/>
              </a:rPr>
              <a:t>environment</a:t>
            </a:r>
            <a:r>
              <a:rPr lang="en-US" sz="2800" dirty="0" smtClean="0">
                <a:effectLst/>
              </a:rPr>
              <a:t> to discourage escalation; and,</a:t>
            </a:r>
            <a:endParaRPr lang="en-US" sz="2800" dirty="0" smtClean="0">
              <a:solidFill>
                <a:schemeClr val="accent1"/>
              </a:solidFill>
              <a:effectLst/>
            </a:endParaRPr>
          </a:p>
          <a:p>
            <a:pPr marL="458788" indent="-458788">
              <a:lnSpc>
                <a:spcPct val="90000"/>
              </a:lnSpc>
              <a:spcBef>
                <a:spcPct val="45000"/>
              </a:spcBef>
              <a:buFont typeface="Arial" charset="0"/>
              <a:buNone/>
            </a:pPr>
            <a:r>
              <a:rPr lang="en-US" b="1" dirty="0" smtClean="0">
                <a:solidFill>
                  <a:srgbClr val="7E0000"/>
                </a:solidFill>
                <a:effectLst/>
              </a:rPr>
              <a:t>P</a:t>
            </a:r>
            <a:r>
              <a:rPr lang="en-US" sz="2800" dirty="0" smtClean="0">
                <a:solidFill>
                  <a:srgbClr val="339933"/>
                </a:solidFill>
                <a:effectLst/>
              </a:rPr>
              <a:t>	</a:t>
            </a:r>
            <a:r>
              <a:rPr lang="en-US" sz="2800" dirty="0" smtClean="0">
                <a:effectLst/>
              </a:rPr>
              <a:t>Prepare for &amp; mitigate against</a:t>
            </a:r>
            <a:r>
              <a:rPr lang="en-US" sz="2800" dirty="0" smtClean="0">
                <a:solidFill>
                  <a:srgbClr val="339933"/>
                </a:solidFill>
                <a:effectLst/>
              </a:rPr>
              <a:t> </a:t>
            </a:r>
            <a:r>
              <a:rPr lang="en-US" sz="2800" b="1" dirty="0" smtClean="0">
                <a:solidFill>
                  <a:srgbClr val="008000"/>
                </a:solidFill>
                <a:effectLst/>
              </a:rPr>
              <a:t>precipitating</a:t>
            </a:r>
            <a:r>
              <a:rPr lang="en-US" sz="2800" b="1" dirty="0" smtClean="0">
                <a:solidFill>
                  <a:srgbClr val="339933"/>
                </a:solidFill>
                <a:effectLst/>
              </a:rPr>
              <a:t> events</a:t>
            </a:r>
            <a:r>
              <a:rPr lang="en-US" sz="2800" dirty="0" smtClean="0">
                <a:effectLst/>
              </a:rPr>
              <a:t> that may trigger adverse reactions.</a:t>
            </a:r>
            <a:endParaRPr lang="en-US" sz="2800" b="1" dirty="0" smtClean="0">
              <a:effectLst/>
            </a:endParaRPr>
          </a:p>
        </p:txBody>
      </p:sp>
    </p:spTree>
    <p:extLst>
      <p:ext uri="{BB962C8B-B14F-4D97-AF65-F5344CB8AC3E}">
        <p14:creationId xmlns:p14="http://schemas.microsoft.com/office/powerpoint/2010/main" val="3422448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14865"/>
          </a:xfrm>
        </p:spPr>
        <p:txBody>
          <a:bodyPr/>
          <a:lstStyle/>
          <a:p>
            <a:r>
              <a:rPr lang="en-US" sz="4000" b="1" cap="small" dirty="0" smtClean="0">
                <a:latin typeface="Calisto MT" pitchFamily="18" charset="0"/>
              </a:rPr>
              <a:t>Training Agenda</a:t>
            </a:r>
            <a:endParaRPr lang="en-US" sz="4000" b="1" cap="small" dirty="0">
              <a:latin typeface="Calisto MT" pitchFamily="18" charset="0"/>
            </a:endParaRPr>
          </a:p>
        </p:txBody>
      </p:sp>
      <p:sp>
        <p:nvSpPr>
          <p:cNvPr id="4" name="Rectangle 3"/>
          <p:cNvSpPr txBox="1">
            <a:spLocks noChangeArrowheads="1"/>
          </p:cNvSpPr>
          <p:nvPr/>
        </p:nvSpPr>
        <p:spPr bwMode="auto">
          <a:xfrm>
            <a:off x="457200" y="1108075"/>
            <a:ext cx="8229600" cy="4911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00050" indent="-400050">
              <a:lnSpc>
                <a:spcPct val="90000"/>
              </a:lnSpc>
              <a:spcBef>
                <a:spcPts val="1200"/>
              </a:spcBef>
              <a:buClr>
                <a:schemeClr val="accent1"/>
              </a:buClr>
              <a:buSzPct val="90000"/>
              <a:buFont typeface="Calibri" pitchFamily="34" charset="0"/>
              <a:buChar char="●"/>
              <a:defRPr/>
            </a:pPr>
            <a:r>
              <a:rPr lang="en-US" sz="2600" kern="0" dirty="0" smtClean="0">
                <a:latin typeface="Calibri" pitchFamily="34" charset="0"/>
                <a:cs typeface="Calibri" pitchFamily="34" charset="0"/>
              </a:rPr>
              <a:t>Review of Threat Assessment and Management Process</a:t>
            </a:r>
          </a:p>
          <a:p>
            <a:pPr marL="400050" indent="-400050">
              <a:lnSpc>
                <a:spcPct val="90000"/>
              </a:lnSpc>
              <a:spcBef>
                <a:spcPts val="1200"/>
              </a:spcBef>
              <a:buClr>
                <a:schemeClr val="accent1"/>
              </a:buClr>
              <a:buSzPct val="90000"/>
              <a:buFont typeface="Calibri" pitchFamily="34" charset="0"/>
              <a:buChar char="●"/>
              <a:defRPr/>
            </a:pPr>
            <a:r>
              <a:rPr lang="en-US" sz="2600" kern="0" dirty="0" smtClean="0">
                <a:latin typeface="Calibri" pitchFamily="34" charset="0"/>
                <a:cs typeface="Calibri" pitchFamily="34" charset="0"/>
              </a:rPr>
              <a:t>Other Assessment Considerations</a:t>
            </a:r>
          </a:p>
          <a:p>
            <a:pPr marL="400050" marR="0" lvl="0" indent="-400050" algn="l" defTabSz="914400" rtl="0" eaLnBrk="1" fontAlgn="base" latinLnBrk="0" hangingPunct="1">
              <a:lnSpc>
                <a:spcPct val="90000"/>
              </a:lnSpc>
              <a:spcBef>
                <a:spcPts val="1200"/>
              </a:spcBef>
              <a:spcAft>
                <a:spcPct val="0"/>
              </a:spcAft>
              <a:buClr>
                <a:schemeClr val="accent1"/>
              </a:buClr>
              <a:buSzPct val="90000"/>
              <a:buFont typeface="Calibri" pitchFamily="34" charset="0"/>
              <a:buChar char="●"/>
              <a:tabLst/>
              <a:defRPr/>
            </a:pPr>
            <a:r>
              <a:rPr kumimoji="0" lang="en-US" sz="2600" b="0" i="0" u="none" strike="noStrike" kern="0" cap="none" spc="0" normalizeH="0" baseline="0" noProof="0" dirty="0" smtClean="0">
                <a:ln>
                  <a:noFill/>
                </a:ln>
                <a:solidFill>
                  <a:schemeClr val="tx1"/>
                </a:solidFill>
                <a:effectLst/>
                <a:uLnTx/>
                <a:uFillTx/>
                <a:latin typeface="Calibri" pitchFamily="34" charset="0"/>
                <a:cs typeface="Calibri" pitchFamily="34" charset="0"/>
              </a:rPr>
              <a:t>Integrated Case Management</a:t>
            </a:r>
            <a:endParaRPr kumimoji="0" lang="en-US" sz="600" b="0" i="1" u="none" strike="noStrike" kern="0" cap="none" spc="0" normalizeH="0" baseline="0" noProof="0" dirty="0" smtClean="0">
              <a:ln>
                <a:noFill/>
              </a:ln>
              <a:solidFill>
                <a:schemeClr val="tx1"/>
              </a:solidFill>
              <a:effectLst/>
              <a:uLnTx/>
              <a:uFillTx/>
              <a:latin typeface="Calibri" pitchFamily="34" charset="0"/>
              <a:cs typeface="Calibri" pitchFamily="34" charset="0"/>
            </a:endParaRPr>
          </a:p>
          <a:p>
            <a:pPr marL="400050" indent="-400050">
              <a:lnSpc>
                <a:spcPct val="90000"/>
              </a:lnSpc>
              <a:spcBef>
                <a:spcPts val="1200"/>
              </a:spcBef>
              <a:buClr>
                <a:schemeClr val="accent1"/>
              </a:buClr>
              <a:buSzPct val="90000"/>
              <a:buFont typeface="Calibri" pitchFamily="34" charset="0"/>
              <a:buChar char="●"/>
              <a:defRPr/>
            </a:pPr>
            <a:r>
              <a:rPr lang="en-US" sz="2600" kern="0" dirty="0" smtClean="0">
                <a:latin typeface="Calibri" pitchFamily="34" charset="0"/>
                <a:cs typeface="Calibri" pitchFamily="34" charset="0"/>
              </a:rPr>
              <a:t>Legal Updates</a:t>
            </a:r>
            <a:endParaRPr lang="en-US" sz="600" kern="0" dirty="0" smtClean="0">
              <a:latin typeface="Calibri" pitchFamily="34" charset="0"/>
              <a:cs typeface="Calibri" pitchFamily="34" charset="0"/>
            </a:endParaRPr>
          </a:p>
          <a:p>
            <a:pPr marL="400050" marR="0" lvl="0" indent="-400050" algn="l" defTabSz="914400" rtl="0" eaLnBrk="1" fontAlgn="base" latinLnBrk="0" hangingPunct="1">
              <a:lnSpc>
                <a:spcPct val="90000"/>
              </a:lnSpc>
              <a:spcBef>
                <a:spcPts val="1200"/>
              </a:spcBef>
              <a:spcAft>
                <a:spcPct val="0"/>
              </a:spcAft>
              <a:buClr>
                <a:schemeClr val="accent1"/>
              </a:buClr>
              <a:buSzPct val="90000"/>
              <a:buFont typeface="Calibri" pitchFamily="34" charset="0"/>
              <a:buChar char="●"/>
              <a:tabLst/>
              <a:defRPr/>
            </a:pPr>
            <a:r>
              <a:rPr lang="en-US" sz="2600" kern="0" dirty="0" smtClean="0">
                <a:latin typeface="Calibri" pitchFamily="34" charset="0"/>
                <a:cs typeface="Calibri" pitchFamily="34" charset="0"/>
              </a:rPr>
              <a:t>Common Problems and Solutions in Campus Threat Assessment</a:t>
            </a:r>
            <a:endParaRPr kumimoji="0" lang="en-US" sz="600" b="0" i="0" u="none" strike="noStrike" kern="0" cap="none" spc="0" normalizeH="0" baseline="0" noProof="0" dirty="0" smtClean="0">
              <a:ln>
                <a:noFill/>
              </a:ln>
              <a:solidFill>
                <a:schemeClr val="tx1"/>
              </a:solidFill>
              <a:effectLst/>
              <a:uLnTx/>
              <a:uFillTx/>
              <a:latin typeface="Calibri" pitchFamily="34" charset="0"/>
              <a:cs typeface="Calibri" pitchFamily="34" charset="0"/>
            </a:endParaRPr>
          </a:p>
          <a:p>
            <a:pPr marL="400050" marR="0" lvl="0" indent="-400050" algn="l" defTabSz="914400" rtl="0" eaLnBrk="1" fontAlgn="base" latinLnBrk="0" hangingPunct="1">
              <a:lnSpc>
                <a:spcPct val="90000"/>
              </a:lnSpc>
              <a:spcBef>
                <a:spcPts val="1200"/>
              </a:spcBef>
              <a:spcAft>
                <a:spcPct val="0"/>
              </a:spcAft>
              <a:buClr>
                <a:schemeClr val="accent1"/>
              </a:buClr>
              <a:buSzPct val="90000"/>
              <a:buFont typeface="Calibri" pitchFamily="34" charset="0"/>
              <a:buChar char="●"/>
              <a:tabLst/>
              <a:defRPr/>
            </a:pPr>
            <a:r>
              <a:rPr kumimoji="0" lang="en-US" sz="2600" b="0" i="0" u="none" strike="noStrike" kern="0" cap="none" spc="0" normalizeH="0" baseline="0" noProof="0" dirty="0" smtClean="0">
                <a:ln>
                  <a:noFill/>
                </a:ln>
                <a:solidFill>
                  <a:schemeClr val="tx1"/>
                </a:solidFill>
                <a:effectLst/>
                <a:uLnTx/>
                <a:uFillTx/>
                <a:latin typeface="Calibri" pitchFamily="34" charset="0"/>
                <a:cs typeface="Calibri" pitchFamily="34" charset="0"/>
              </a:rPr>
              <a:t>Challenges in Implementing and Maintaining Effective Teams</a:t>
            </a:r>
            <a:endParaRPr kumimoji="0" lang="en-US" sz="600" b="0" i="0" u="none" strike="noStrike" kern="0" cap="none" spc="0" normalizeH="0" baseline="0" noProof="0" dirty="0" smtClean="0">
              <a:ln>
                <a:noFill/>
              </a:ln>
              <a:solidFill>
                <a:schemeClr val="tx1"/>
              </a:solidFill>
              <a:effectLst/>
              <a:uLnTx/>
              <a:uFillTx/>
              <a:latin typeface="Calibri" pitchFamily="34" charset="0"/>
              <a:cs typeface="Calibri" pitchFamily="34" charset="0"/>
            </a:endParaRPr>
          </a:p>
          <a:p>
            <a:pPr marL="400050" marR="0" lvl="0" indent="-400050" algn="l" defTabSz="914400" rtl="0" eaLnBrk="1" fontAlgn="base" latinLnBrk="0" hangingPunct="1">
              <a:lnSpc>
                <a:spcPct val="90000"/>
              </a:lnSpc>
              <a:spcBef>
                <a:spcPts val="1200"/>
              </a:spcBef>
              <a:spcAft>
                <a:spcPct val="0"/>
              </a:spcAft>
              <a:buClr>
                <a:schemeClr val="accent1"/>
              </a:buClr>
              <a:buSzPct val="90000"/>
              <a:buFont typeface="Calibri" pitchFamily="34" charset="0"/>
              <a:buChar char="●"/>
              <a:tabLst/>
              <a:defRPr/>
            </a:pPr>
            <a:r>
              <a:rPr kumimoji="0" lang="en-US" sz="2600" b="0" i="0" u="none" strike="noStrike" kern="0" cap="none" spc="0" normalizeH="0" baseline="0" noProof="0" dirty="0" smtClean="0">
                <a:ln>
                  <a:noFill/>
                </a:ln>
                <a:solidFill>
                  <a:schemeClr val="tx1"/>
                </a:solidFill>
                <a:effectLst/>
                <a:uLnTx/>
                <a:uFillTx/>
                <a:latin typeface="Calibri" pitchFamily="34" charset="0"/>
                <a:cs typeface="Calibri" pitchFamily="34" charset="0"/>
              </a:rPr>
              <a:t>Integrating Threat Assessment Team Work into Broader Violence Prevention Programs</a:t>
            </a:r>
            <a:endParaRPr kumimoji="0" lang="en-US" sz="700" b="0" i="0" u="none" strike="noStrike" kern="0" cap="none" spc="0" normalizeH="0" baseline="0" noProof="0" dirty="0" smtClean="0">
              <a:ln>
                <a:noFill/>
              </a:ln>
              <a:solidFill>
                <a:schemeClr val="tx1"/>
              </a:solidFill>
              <a:effectLst/>
              <a:uLnTx/>
              <a:uFillTx/>
              <a:latin typeface="Calibri" pitchFamily="34" charset="0"/>
              <a:cs typeface="Calibri" pitchFamily="34" charset="0"/>
            </a:endParaRPr>
          </a:p>
          <a:p>
            <a:pPr marL="400050" marR="0" lvl="0" indent="-400050" algn="l" defTabSz="914400" rtl="0" eaLnBrk="1" fontAlgn="base" latinLnBrk="0" hangingPunct="1">
              <a:lnSpc>
                <a:spcPct val="90000"/>
              </a:lnSpc>
              <a:spcBef>
                <a:spcPts val="1200"/>
              </a:spcBef>
              <a:spcAft>
                <a:spcPct val="0"/>
              </a:spcAft>
              <a:buClr>
                <a:schemeClr val="accent1"/>
              </a:buClr>
              <a:buSzPct val="90000"/>
              <a:buFont typeface="Calibri" pitchFamily="34" charset="0"/>
              <a:buChar char="●"/>
              <a:tabLst/>
              <a:defRPr/>
            </a:pPr>
            <a:r>
              <a:rPr kumimoji="0" lang="en-US" sz="2600" b="0" i="0" u="none" strike="noStrike" kern="0" cap="none" spc="0" normalizeH="0" baseline="0" noProof="0" dirty="0" smtClean="0">
                <a:ln>
                  <a:noFill/>
                </a:ln>
                <a:solidFill>
                  <a:schemeClr val="tx1"/>
                </a:solidFill>
                <a:effectLst/>
                <a:uLnTx/>
                <a:uFillTx/>
                <a:latin typeface="Calibri" pitchFamily="34" charset="0"/>
                <a:cs typeface="Calibri" pitchFamily="34" charset="0"/>
              </a:rPr>
              <a:t>Conclusion</a:t>
            </a:r>
            <a:r>
              <a:rPr kumimoji="0" lang="en-US" sz="2600" b="0" i="0" u="none" strike="noStrike" kern="0" cap="none" spc="0" normalizeH="0" noProof="0" dirty="0" smtClean="0">
                <a:ln>
                  <a:noFill/>
                </a:ln>
                <a:solidFill>
                  <a:schemeClr val="tx1"/>
                </a:solidFill>
                <a:effectLst/>
                <a:uLnTx/>
                <a:uFillTx/>
                <a:latin typeface="Calibri" pitchFamily="34" charset="0"/>
                <a:cs typeface="Calibri" pitchFamily="34" charset="0"/>
              </a:rPr>
              <a:t> &amp; </a:t>
            </a:r>
            <a:r>
              <a:rPr lang="en-US" sz="2600" kern="0" dirty="0" smtClean="0">
                <a:latin typeface="Calibri" pitchFamily="34" charset="0"/>
                <a:cs typeface="Calibri" pitchFamily="34" charset="0"/>
              </a:rPr>
              <a:t>Resources</a:t>
            </a:r>
            <a:endParaRPr kumimoji="0" lang="en-US" sz="2600" b="0" i="0" u="none" strike="noStrike" kern="0" cap="none" spc="0" normalizeH="0" baseline="0" noProof="0" dirty="0">
              <a:ln>
                <a:noFill/>
              </a:ln>
              <a:solidFill>
                <a:schemeClr val="tx1"/>
              </a:solidFill>
              <a:effectLst/>
              <a:uLnTx/>
              <a:uFillTx/>
              <a:latin typeface="Calibri" pitchFamily="34" charset="0"/>
              <a:cs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Rot="1" noChangeArrowheads="1"/>
          </p:cNvSpPr>
          <p:nvPr>
            <p:ph type="title"/>
          </p:nvPr>
        </p:nvSpPr>
        <p:spPr>
          <a:xfrm>
            <a:off x="381000" y="250825"/>
            <a:ext cx="7848600" cy="815975"/>
          </a:xfrm>
        </p:spPr>
        <p:txBody>
          <a:bodyPr/>
          <a:lstStyle/>
          <a:p>
            <a:r>
              <a:rPr lang="en-US" sz="4000" b="1" cap="small" dirty="0" smtClean="0">
                <a:effectLst/>
              </a:rPr>
              <a:t>Case Management Options</a:t>
            </a:r>
          </a:p>
        </p:txBody>
      </p:sp>
      <p:sp>
        <p:nvSpPr>
          <p:cNvPr id="200706" name="Rectangle 3"/>
          <p:cNvSpPr>
            <a:spLocks noGrp="1" noRot="1" noChangeArrowheads="1"/>
          </p:cNvSpPr>
          <p:nvPr>
            <p:ph type="body" idx="1"/>
          </p:nvPr>
        </p:nvSpPr>
        <p:spPr>
          <a:xfrm>
            <a:off x="609600" y="1295400"/>
            <a:ext cx="8534400" cy="4286250"/>
          </a:xfrm>
        </p:spPr>
        <p:txBody>
          <a:bodyPr/>
          <a:lstStyle/>
          <a:p>
            <a:pPr marL="0" indent="0">
              <a:spcBef>
                <a:spcPct val="10000"/>
              </a:spcBef>
              <a:buFont typeface="Arial" charset="0"/>
              <a:buNone/>
              <a:defRPr/>
            </a:pPr>
            <a:r>
              <a:rPr lang="en-US" dirty="0" smtClean="0">
                <a:effectLst/>
                <a:latin typeface="Calibri"/>
                <a:cs typeface="Calibri"/>
              </a:rPr>
              <a:t>Case management strategies can include the following:</a:t>
            </a:r>
          </a:p>
          <a:p>
            <a:pPr marL="792163" lvl="1" indent="-465138">
              <a:spcBef>
                <a:spcPct val="10000"/>
              </a:spcBef>
              <a:buClr>
                <a:schemeClr val="tx1"/>
              </a:buClr>
              <a:buFont typeface="Wingdings" charset="2"/>
              <a:buChar char="q"/>
              <a:defRPr/>
            </a:pPr>
            <a:r>
              <a:rPr lang="en-US" sz="2800" dirty="0" smtClean="0">
                <a:effectLst/>
                <a:latin typeface="Calibri"/>
                <a:cs typeface="Calibri"/>
              </a:rPr>
              <a:t>No action</a:t>
            </a:r>
          </a:p>
          <a:p>
            <a:pPr marL="792163" lvl="1" indent="-465138">
              <a:spcBef>
                <a:spcPct val="10000"/>
              </a:spcBef>
              <a:buClr>
                <a:schemeClr val="tx1"/>
              </a:buClr>
              <a:buFont typeface="Wingdings" charset="2"/>
              <a:buChar char="q"/>
              <a:defRPr/>
            </a:pPr>
            <a:r>
              <a:rPr lang="en-US" sz="2800" dirty="0" smtClean="0">
                <a:effectLst/>
                <a:latin typeface="Calibri"/>
                <a:cs typeface="Calibri"/>
              </a:rPr>
              <a:t>Monitoring</a:t>
            </a:r>
          </a:p>
          <a:p>
            <a:pPr marL="1217613" lvl="2" indent="-465138">
              <a:spcBef>
                <a:spcPct val="10000"/>
              </a:spcBef>
              <a:buClrTx/>
              <a:buSzPct val="90000"/>
              <a:buFont typeface="Wingdings" charset="2"/>
              <a:buChar char="§"/>
              <a:defRPr/>
            </a:pPr>
            <a:r>
              <a:rPr lang="en-US" sz="2400" dirty="0" smtClean="0">
                <a:effectLst/>
                <a:latin typeface="Calibri"/>
                <a:cs typeface="Calibri"/>
              </a:rPr>
              <a:t>Active</a:t>
            </a:r>
          </a:p>
          <a:p>
            <a:pPr marL="1217613" lvl="2" indent="-465138">
              <a:spcBef>
                <a:spcPct val="10000"/>
              </a:spcBef>
              <a:buClrTx/>
              <a:buSzPct val="90000"/>
              <a:buFont typeface="Wingdings" charset="2"/>
              <a:buChar char="§"/>
              <a:defRPr/>
            </a:pPr>
            <a:r>
              <a:rPr lang="en-US" sz="2400" dirty="0" smtClean="0">
                <a:effectLst/>
                <a:latin typeface="Calibri"/>
                <a:cs typeface="Calibri"/>
              </a:rPr>
              <a:t>Passive  </a:t>
            </a:r>
          </a:p>
          <a:p>
            <a:pPr marL="865188" lvl="1" indent="-465138">
              <a:spcBef>
                <a:spcPct val="10000"/>
              </a:spcBef>
              <a:defRPr/>
            </a:pPr>
            <a:endParaRPr lang="en-US" sz="2400" dirty="0" smtClean="0">
              <a:effectLst/>
              <a:latin typeface="Calibri"/>
              <a:cs typeface="Calibri"/>
            </a:endParaRPr>
          </a:p>
          <a:p>
            <a:pPr marL="865188" lvl="1" indent="-465138">
              <a:spcBef>
                <a:spcPct val="10000"/>
              </a:spcBef>
              <a:defRPr/>
            </a:pPr>
            <a:endParaRPr lang="en-US" sz="2400" dirty="0" smtClean="0">
              <a:effectLst/>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rrowheads="1"/>
          </p:cNvSpPr>
          <p:nvPr>
            <p:ph type="title"/>
          </p:nvPr>
        </p:nvSpPr>
        <p:spPr>
          <a:xfrm>
            <a:off x="381000" y="152400"/>
            <a:ext cx="8221663" cy="936625"/>
          </a:xfrm>
        </p:spPr>
        <p:txBody>
          <a:bodyPr/>
          <a:lstStyle/>
          <a:p>
            <a:pPr eaLnBrk="1" hangingPunct="1">
              <a:defRPr/>
            </a:pPr>
            <a:r>
              <a:rPr lang="en-US" sz="4000" b="1" cap="small" dirty="0" smtClean="0"/>
              <a:t>Subject-Based Strategies</a:t>
            </a:r>
          </a:p>
        </p:txBody>
      </p:sp>
      <p:sp>
        <p:nvSpPr>
          <p:cNvPr id="151555" name="Rectangle 3"/>
          <p:cNvSpPr>
            <a:spLocks noGrp="1" noRot="1" noChangeArrowheads="1"/>
          </p:cNvSpPr>
          <p:nvPr>
            <p:ph type="body" idx="1"/>
          </p:nvPr>
        </p:nvSpPr>
        <p:spPr>
          <a:xfrm>
            <a:off x="860725" y="1143000"/>
            <a:ext cx="8083550" cy="4879975"/>
          </a:xfrm>
        </p:spPr>
        <p:txBody>
          <a:bodyPr/>
          <a:lstStyle/>
          <a:p>
            <a:pPr marL="465138" indent="-465138" eaLnBrk="1" hangingPunct="1">
              <a:spcBef>
                <a:spcPct val="10000"/>
              </a:spcBef>
              <a:buFont typeface="Wingdings" pitchFamily="2" charset="2"/>
              <a:buNone/>
            </a:pPr>
            <a:r>
              <a:rPr lang="en-US" sz="2800" dirty="0" smtClean="0">
                <a:solidFill>
                  <a:srgbClr val="993300"/>
                </a:solidFill>
              </a:rPr>
              <a:t>Implement appropriate strategies:</a:t>
            </a:r>
          </a:p>
          <a:p>
            <a:pPr marL="346075" indent="-346075" eaLnBrk="1" hangingPunct="1">
              <a:spcBef>
                <a:spcPct val="25000"/>
              </a:spcBef>
            </a:pPr>
            <a:r>
              <a:rPr lang="en-US" sz="2800" dirty="0" smtClean="0"/>
              <a:t>Utilize less intrusive measures first; </a:t>
            </a:r>
          </a:p>
          <a:p>
            <a:pPr marL="682625" lvl="1" indent="-336550" eaLnBrk="1" hangingPunct="1">
              <a:spcBef>
                <a:spcPts val="0"/>
              </a:spcBef>
            </a:pPr>
            <a:r>
              <a:rPr lang="en-US" dirty="0" smtClean="0"/>
              <a:t>Driven by effective case management vs.</a:t>
            </a:r>
          </a:p>
          <a:p>
            <a:pPr marL="682625" lvl="1" indent="-336550" eaLnBrk="1" hangingPunct="1">
              <a:spcBef>
                <a:spcPts val="0"/>
              </a:spcBef>
            </a:pPr>
            <a:r>
              <a:rPr lang="en-US" dirty="0" smtClean="0"/>
              <a:t>Documentation &amp; liability management.</a:t>
            </a:r>
          </a:p>
          <a:p>
            <a:pPr marL="346075" indent="-346075" eaLnBrk="1" hangingPunct="1">
              <a:spcBef>
                <a:spcPts val="600"/>
              </a:spcBef>
            </a:pPr>
            <a:r>
              <a:rPr lang="en-US" sz="2800" dirty="0" smtClean="0"/>
              <a:t>Maintain channel of communication and information gathering (with subject).</a:t>
            </a:r>
          </a:p>
          <a:p>
            <a:pPr marL="346075" indent="-346075" eaLnBrk="1" hangingPunct="1">
              <a:spcBef>
                <a:spcPts val="600"/>
              </a:spcBef>
            </a:pPr>
            <a:r>
              <a:rPr lang="en-US" sz="2800" dirty="0" smtClean="0"/>
              <a:t>Subject interview;</a:t>
            </a:r>
          </a:p>
          <a:p>
            <a:pPr marL="682625" lvl="1" indent="-336550" eaLnBrk="1" hangingPunct="1">
              <a:spcBef>
                <a:spcPts val="0"/>
              </a:spcBef>
            </a:pPr>
            <a:r>
              <a:rPr lang="en-US" dirty="0" smtClean="0"/>
              <a:t>De-escalate, contain, or control subject.</a:t>
            </a:r>
          </a:p>
          <a:p>
            <a:pPr marL="346075" indent="-346075" eaLnBrk="1" hangingPunct="1">
              <a:spcBef>
                <a:spcPts val="600"/>
              </a:spcBef>
            </a:pPr>
            <a:r>
              <a:rPr lang="en-US" sz="2800" dirty="0" smtClean="0"/>
              <a:t>Subject referral for assistance;</a:t>
            </a:r>
          </a:p>
          <a:p>
            <a:pPr marL="346075" indent="-346075" eaLnBrk="1" hangingPunct="1">
              <a:spcBef>
                <a:spcPts val="600"/>
              </a:spcBef>
            </a:pPr>
            <a:r>
              <a:rPr lang="en-US" sz="2800" dirty="0" smtClean="0"/>
              <a:t>Subject confrontation or warning;</a:t>
            </a:r>
          </a:p>
        </p:txBody>
      </p:sp>
    </p:spTree>
    <p:extLst>
      <p:ext uri="{BB962C8B-B14F-4D97-AF65-F5344CB8AC3E}">
        <p14:creationId xmlns:p14="http://schemas.microsoft.com/office/powerpoint/2010/main" val="816731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rrowheads="1"/>
          </p:cNvSpPr>
          <p:nvPr>
            <p:ph type="title"/>
          </p:nvPr>
        </p:nvSpPr>
        <p:spPr>
          <a:xfrm>
            <a:off x="381000" y="152400"/>
            <a:ext cx="8464550" cy="838200"/>
          </a:xfrm>
        </p:spPr>
        <p:txBody>
          <a:bodyPr/>
          <a:lstStyle/>
          <a:p>
            <a:pPr marL="346075" indent="-346075">
              <a:lnSpc>
                <a:spcPct val="95000"/>
              </a:lnSpc>
              <a:spcAft>
                <a:spcPts val="600"/>
              </a:spcAft>
            </a:pPr>
            <a:r>
              <a:rPr lang="en-US" sz="4000" b="1" cap="small" dirty="0" smtClean="0"/>
              <a:t>When Your Only Tool is a . . .</a:t>
            </a:r>
          </a:p>
        </p:txBody>
      </p:sp>
      <p:sp>
        <p:nvSpPr>
          <p:cNvPr id="40963" name="Rectangle 3"/>
          <p:cNvSpPr>
            <a:spLocks noGrp="1" noRot="1" noChangeArrowheads="1"/>
          </p:cNvSpPr>
          <p:nvPr>
            <p:ph type="body" idx="1"/>
          </p:nvPr>
        </p:nvSpPr>
        <p:spPr>
          <a:xfrm>
            <a:off x="533400" y="914400"/>
            <a:ext cx="8054975" cy="5072063"/>
          </a:xfrm>
        </p:spPr>
        <p:txBody>
          <a:bodyPr/>
          <a:lstStyle/>
          <a:p>
            <a:pPr marL="346075" indent="-346075" eaLnBrk="1" hangingPunct="1">
              <a:lnSpc>
                <a:spcPct val="95000"/>
              </a:lnSpc>
              <a:spcBef>
                <a:spcPct val="0"/>
              </a:spcBef>
              <a:spcAft>
                <a:spcPts val="600"/>
              </a:spcAft>
              <a:buNone/>
            </a:pPr>
            <a:r>
              <a:rPr lang="en-US" sz="2800" b="1" dirty="0" smtClean="0">
                <a:solidFill>
                  <a:srgbClr val="993300"/>
                </a:solidFill>
              </a:rPr>
              <a:t>Over-Reliance on Control-Based Strategies</a:t>
            </a:r>
            <a:endParaRPr lang="en-US" sz="2800" dirty="0" smtClean="0">
              <a:solidFill>
                <a:srgbClr val="993300"/>
              </a:solidFill>
            </a:endParaRPr>
          </a:p>
          <a:p>
            <a:pPr marL="288925" indent="-288925">
              <a:lnSpc>
                <a:spcPct val="95000"/>
              </a:lnSpc>
              <a:spcBef>
                <a:spcPct val="0"/>
              </a:spcBef>
              <a:spcAft>
                <a:spcPts val="600"/>
              </a:spcAft>
            </a:pPr>
            <a:r>
              <a:rPr lang="en-US" sz="2800" dirty="0" smtClean="0"/>
              <a:t>Discipline</a:t>
            </a:r>
          </a:p>
          <a:p>
            <a:pPr marL="288925" indent="-288925">
              <a:lnSpc>
                <a:spcPct val="95000"/>
              </a:lnSpc>
              <a:spcBef>
                <a:spcPct val="0"/>
              </a:spcBef>
              <a:spcAft>
                <a:spcPts val="600"/>
              </a:spcAft>
            </a:pPr>
            <a:r>
              <a:rPr lang="en-US" sz="2800" dirty="0" smtClean="0"/>
              <a:t>Student conduct</a:t>
            </a:r>
          </a:p>
          <a:p>
            <a:pPr marL="288925" indent="-288925">
              <a:lnSpc>
                <a:spcPct val="95000"/>
              </a:lnSpc>
              <a:spcBef>
                <a:spcPct val="0"/>
              </a:spcBef>
              <a:spcAft>
                <a:spcPts val="600"/>
              </a:spcAft>
            </a:pPr>
            <a:r>
              <a:rPr lang="en-US" sz="2800" dirty="0" smtClean="0"/>
              <a:t>Criminal prosecution</a:t>
            </a:r>
          </a:p>
          <a:p>
            <a:pPr marL="288925" indent="-288925">
              <a:lnSpc>
                <a:spcPct val="95000"/>
              </a:lnSpc>
              <a:spcBef>
                <a:spcPct val="0"/>
              </a:spcBef>
              <a:spcAft>
                <a:spcPts val="600"/>
              </a:spcAft>
            </a:pPr>
            <a:r>
              <a:rPr lang="en-US" sz="2800" dirty="0" smtClean="0"/>
              <a:t>Suspension</a:t>
            </a:r>
          </a:p>
          <a:p>
            <a:pPr marL="288925" indent="-288925">
              <a:lnSpc>
                <a:spcPct val="95000"/>
              </a:lnSpc>
              <a:spcBef>
                <a:spcPct val="0"/>
              </a:spcBef>
              <a:spcAft>
                <a:spcPts val="600"/>
              </a:spcAft>
            </a:pPr>
            <a:r>
              <a:rPr lang="en-US" sz="2800" dirty="0" smtClean="0"/>
              <a:t>Expulsion</a:t>
            </a:r>
          </a:p>
          <a:p>
            <a:pPr marL="288925" indent="-288925">
              <a:lnSpc>
                <a:spcPct val="95000"/>
              </a:lnSpc>
              <a:spcBef>
                <a:spcPct val="0"/>
              </a:spcBef>
              <a:spcAft>
                <a:spcPts val="600"/>
              </a:spcAft>
            </a:pPr>
            <a:r>
              <a:rPr lang="en-US" sz="2800" dirty="0" smtClean="0"/>
              <a:t>Termination</a:t>
            </a:r>
          </a:p>
          <a:p>
            <a:pPr marL="346075" indent="-346075">
              <a:lnSpc>
                <a:spcPct val="95000"/>
              </a:lnSpc>
              <a:spcBef>
                <a:spcPct val="0"/>
              </a:spcBef>
              <a:spcAft>
                <a:spcPts val="600"/>
              </a:spcAft>
            </a:pPr>
            <a:endParaRPr lang="en-US" sz="2800" dirty="0" smtClean="0"/>
          </a:p>
          <a:p>
            <a:pPr marL="346075" indent="-346075">
              <a:lnSpc>
                <a:spcPct val="95000"/>
              </a:lnSpc>
              <a:spcBef>
                <a:spcPct val="0"/>
              </a:spcBef>
              <a:spcAft>
                <a:spcPts val="600"/>
              </a:spcAft>
              <a:buNone/>
            </a:pPr>
            <a:endParaRPr lang="en-US" sz="2800" dirty="0" smtClean="0"/>
          </a:p>
          <a:p>
            <a:pPr marL="346075" indent="-346075">
              <a:lnSpc>
                <a:spcPct val="95000"/>
              </a:lnSpc>
              <a:spcBef>
                <a:spcPct val="0"/>
              </a:spcBef>
              <a:spcAft>
                <a:spcPts val="600"/>
              </a:spcAft>
              <a:buNone/>
            </a:pPr>
            <a:endParaRPr lang="en-US" sz="2800" dirty="0" smtClean="0"/>
          </a:p>
          <a:p>
            <a:pPr marL="346075" indent="-346075">
              <a:spcBef>
                <a:spcPts val="600"/>
              </a:spcBef>
              <a:spcAft>
                <a:spcPts val="0"/>
              </a:spcAft>
              <a:buNone/>
            </a:pPr>
            <a:r>
              <a:rPr lang="en-US" sz="2800" b="1" dirty="0" smtClean="0">
                <a:solidFill>
                  <a:srgbClr val="993300"/>
                </a:solidFill>
              </a:rPr>
              <a:t>Never equate separation with safety</a:t>
            </a:r>
          </a:p>
          <a:p>
            <a:pPr marL="346075" indent="-346075">
              <a:lnSpc>
                <a:spcPct val="95000"/>
              </a:lnSpc>
              <a:spcBef>
                <a:spcPct val="0"/>
              </a:spcBef>
              <a:spcAft>
                <a:spcPts val="600"/>
              </a:spcAft>
              <a:buNone/>
            </a:pPr>
            <a:r>
              <a:rPr lang="en-US" sz="2800" b="1" dirty="0" smtClean="0">
                <a:solidFill>
                  <a:srgbClr val="7E0000"/>
                </a:solidFill>
              </a:rPr>
              <a:t>	</a:t>
            </a:r>
          </a:p>
        </p:txBody>
      </p:sp>
      <p:pic>
        <p:nvPicPr>
          <p:cNvPr id="6" name="Picture 5" descr="hedge trimmer.jpg"/>
          <p:cNvPicPr>
            <a:picLocks noChangeAspect="1"/>
          </p:cNvPicPr>
          <p:nvPr/>
        </p:nvPicPr>
        <p:blipFill>
          <a:blip r:embed="rId3" cstate="print"/>
          <a:stretch>
            <a:fillRect/>
          </a:stretch>
        </p:blipFill>
        <p:spPr>
          <a:xfrm>
            <a:off x="4495800" y="1818860"/>
            <a:ext cx="4419600" cy="3743739"/>
          </a:xfrm>
          <a:prstGeom prst="rect">
            <a:avLst/>
          </a:prstGeom>
        </p:spPr>
      </p:pic>
    </p:spTree>
    <p:extLst>
      <p:ext uri="{BB962C8B-B14F-4D97-AF65-F5344CB8AC3E}">
        <p14:creationId xmlns:p14="http://schemas.microsoft.com/office/powerpoint/2010/main" val="741385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838200" y="914400"/>
            <a:ext cx="8305800" cy="5715000"/>
          </a:xfrm>
        </p:spPr>
        <p:txBody>
          <a:bodyPr/>
          <a:lstStyle/>
          <a:p>
            <a:pPr marL="0" indent="0">
              <a:spcBef>
                <a:spcPct val="0"/>
              </a:spcBef>
              <a:buFont typeface="Gill Sans" charset="0"/>
              <a:buNone/>
            </a:pPr>
            <a:r>
              <a:rPr lang="en-US" sz="2800" dirty="0" smtClean="0">
                <a:solidFill>
                  <a:srgbClr val="990000"/>
                </a:solidFill>
                <a:cs typeface="Arial" charset="0"/>
              </a:rPr>
              <a:t>Leave, suspension, or termination options that focus </a:t>
            </a:r>
            <a:r>
              <a:rPr lang="en-US" sz="2800" u="sng" dirty="0" smtClean="0">
                <a:solidFill>
                  <a:srgbClr val="990000"/>
                </a:solidFill>
                <a:cs typeface="Arial" charset="0"/>
              </a:rPr>
              <a:t>solely</a:t>
            </a:r>
            <a:r>
              <a:rPr lang="en-US" sz="2800" dirty="0" smtClean="0">
                <a:solidFill>
                  <a:srgbClr val="990000"/>
                </a:solidFill>
                <a:cs typeface="Arial" charset="0"/>
              </a:rPr>
              <a:t> on controlling the person do not address the long-term problems of:</a:t>
            </a:r>
          </a:p>
          <a:p>
            <a:pPr hangingPunct="1">
              <a:spcBef>
                <a:spcPts val="900"/>
              </a:spcBef>
              <a:buSzPct val="100000"/>
            </a:pPr>
            <a:r>
              <a:rPr lang="en-US" sz="2800" dirty="0" smtClean="0">
                <a:cs typeface="Arial" charset="0"/>
              </a:rPr>
              <a:t>Moving person away from thoughts &amp; plans of, and capacity for, violence and/or disruption;</a:t>
            </a:r>
          </a:p>
          <a:p>
            <a:pPr hangingPunct="1">
              <a:spcBef>
                <a:spcPts val="900"/>
              </a:spcBef>
              <a:buSzPct val="100000"/>
            </a:pPr>
            <a:r>
              <a:rPr lang="en-US" sz="2800" dirty="0" smtClean="0">
                <a:cs typeface="Arial" charset="0"/>
              </a:rPr>
              <a:t>Connecting person to resources (where needed);</a:t>
            </a:r>
          </a:p>
          <a:p>
            <a:pPr hangingPunct="1">
              <a:spcBef>
                <a:spcPts val="900"/>
              </a:spcBef>
              <a:buSzPct val="100000"/>
            </a:pPr>
            <a:r>
              <a:rPr lang="en-US" sz="2800" dirty="0" smtClean="0">
                <a:cs typeface="Arial" charset="0"/>
              </a:rPr>
              <a:t>Mitigating organizational/systemic factors;</a:t>
            </a:r>
          </a:p>
          <a:p>
            <a:pPr hangingPunct="1">
              <a:spcBef>
                <a:spcPts val="900"/>
              </a:spcBef>
              <a:buSzPct val="100000"/>
            </a:pPr>
            <a:r>
              <a:rPr lang="en-US" sz="2800" dirty="0" smtClean="0">
                <a:cs typeface="Arial" charset="0"/>
              </a:rPr>
              <a:t>Monitoring person when they are no longer connected to organization.</a:t>
            </a:r>
          </a:p>
          <a:p>
            <a:pPr marL="0" indent="0" hangingPunct="1">
              <a:buSzPct val="100000"/>
              <a:buNone/>
            </a:pPr>
            <a:r>
              <a:rPr lang="en-US" sz="2800" dirty="0" smtClean="0">
                <a:solidFill>
                  <a:srgbClr val="990000"/>
                </a:solidFill>
                <a:cs typeface="Arial" charset="0"/>
              </a:rPr>
              <a:t>Use with intentionality, awareness of limitations and anticipation of consequences.</a:t>
            </a:r>
          </a:p>
        </p:txBody>
      </p:sp>
      <p:sp>
        <p:nvSpPr>
          <p:cNvPr id="82947" name="Rectangle 3"/>
          <p:cNvSpPr>
            <a:spLocks noChangeArrowheads="1"/>
          </p:cNvSpPr>
          <p:nvPr/>
        </p:nvSpPr>
        <p:spPr bwMode="auto">
          <a:xfrm>
            <a:off x="381000" y="131465"/>
            <a:ext cx="8001000" cy="706735"/>
          </a:xfrm>
          <a:prstGeom prst="rect">
            <a:avLst/>
          </a:prstGeom>
          <a:noFill/>
          <a:ln w="9525">
            <a:noFill/>
            <a:miter lim="800000"/>
            <a:headEnd/>
            <a:tailEnd/>
          </a:ln>
        </p:spPr>
        <p:txBody>
          <a:bodyPr wrap="square" lIns="90302" tIns="45150" rIns="90302" bIns="45150">
            <a:spAutoFit/>
          </a:bodyPr>
          <a:lstStyle/>
          <a:p>
            <a:r>
              <a:rPr lang="en-US" sz="4000" b="1" cap="small" dirty="0" smtClean="0">
                <a:solidFill>
                  <a:schemeClr val="tx2"/>
                </a:solidFill>
                <a:latin typeface="+mj-lt"/>
                <a:cs typeface="Arial" charset="0"/>
              </a:rPr>
              <a:t>Subject Control Strategies</a:t>
            </a:r>
            <a:endParaRPr lang="en-US" sz="4000" b="1" cap="small" dirty="0">
              <a:solidFill>
                <a:schemeClr val="tx2"/>
              </a:solidFill>
              <a:latin typeface="+mj-lt"/>
              <a:cs typeface="Arial" charset="0"/>
            </a:endParaRPr>
          </a:p>
        </p:txBody>
      </p:sp>
    </p:spTree>
    <p:extLst>
      <p:ext uri="{BB962C8B-B14F-4D97-AF65-F5344CB8AC3E}">
        <p14:creationId xmlns:p14="http://schemas.microsoft.com/office/powerpoint/2010/main" val="280465367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7924800" cy="707886"/>
          </a:xfrm>
          <a:prstGeom prst="rect">
            <a:avLst/>
          </a:prstGeom>
        </p:spPr>
        <p:txBody>
          <a:bodyPr wrap="square">
            <a:spAutoFit/>
          </a:bodyPr>
          <a:lstStyle/>
          <a:p>
            <a:r>
              <a:rPr lang="en-US" sz="4000" b="1" cap="small" dirty="0" smtClean="0">
                <a:solidFill>
                  <a:schemeClr val="tx2"/>
                </a:solidFill>
                <a:latin typeface="+mj-lt"/>
              </a:rPr>
              <a:t>Sustained Engagement</a:t>
            </a:r>
          </a:p>
        </p:txBody>
      </p:sp>
      <p:sp>
        <p:nvSpPr>
          <p:cNvPr id="5" name="Rectangle 3"/>
          <p:cNvSpPr txBox="1">
            <a:spLocks noRot="1" noChangeArrowheads="1"/>
          </p:cNvSpPr>
          <p:nvPr/>
        </p:nvSpPr>
        <p:spPr bwMode="auto">
          <a:xfrm>
            <a:off x="838200" y="1143000"/>
            <a:ext cx="8047038" cy="4510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7E0000"/>
              </a:buClr>
              <a:buSzTx/>
              <a:buFontTx/>
              <a:buNone/>
              <a:tabLst/>
              <a:defRPr/>
            </a:pPr>
            <a:r>
              <a:rPr kumimoji="0" lang="en-US" sz="2800" b="0" i="0" u="none" strike="noStrike" kern="0" cap="none" spc="0" normalizeH="0" baseline="0" noProof="0" dirty="0" smtClean="0">
                <a:ln>
                  <a:noFill/>
                </a:ln>
                <a:solidFill>
                  <a:srgbClr val="990000"/>
                </a:solidFill>
                <a:effectLst/>
                <a:uLnTx/>
                <a:uFillTx/>
                <a:latin typeface="+mn-lt"/>
                <a:ea typeface="+mn-ea"/>
                <a:cs typeface="+mn-cs"/>
              </a:rPr>
              <a:t>Utilize key relationships (with subject, target</a:t>
            </a:r>
            <a:r>
              <a:rPr kumimoji="0" lang="en-US" sz="2800" b="0" i="0" u="none" strike="noStrike" kern="0" cap="none" spc="0" normalizeH="0" noProof="0" dirty="0" smtClean="0">
                <a:ln>
                  <a:noFill/>
                </a:ln>
                <a:solidFill>
                  <a:srgbClr val="990000"/>
                </a:solidFill>
                <a:effectLst/>
                <a:uLnTx/>
                <a:uFillTx/>
                <a:latin typeface="+mn-lt"/>
                <a:ea typeface="+mn-ea"/>
                <a:cs typeface="+mn-cs"/>
              </a:rPr>
              <a:t> and witnesses</a:t>
            </a:r>
            <a:r>
              <a:rPr kumimoji="0" lang="en-US" sz="2800" b="0" i="0" u="none" strike="noStrike" kern="0" cap="none" spc="0" normalizeH="0" baseline="0" noProof="0" dirty="0" smtClean="0">
                <a:ln>
                  <a:noFill/>
                </a:ln>
                <a:solidFill>
                  <a:srgbClr val="990000"/>
                </a:solidFill>
                <a:effectLst/>
                <a:uLnTx/>
                <a:uFillTx/>
                <a:latin typeface="+mn-lt"/>
                <a:ea typeface="+mn-ea"/>
                <a:cs typeface="+mn-cs"/>
              </a:rPr>
              <a:t>) as channel of communication for:</a:t>
            </a:r>
          </a:p>
          <a:p>
            <a:pPr marL="344488" marR="0" lvl="0" indent="-344488" algn="l" defTabSz="914400" rtl="0" eaLnBrk="1" fontAlgn="base" latinLnBrk="0" hangingPunct="1">
              <a:lnSpc>
                <a:spcPct val="100000"/>
              </a:lnSpc>
              <a:spcBef>
                <a:spcPct val="20000"/>
              </a:spcBef>
              <a:spcAft>
                <a:spcPct val="0"/>
              </a:spcAft>
              <a:buClr>
                <a:srgbClr val="7E0000"/>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Information gathering and</a:t>
            </a:r>
            <a:r>
              <a:rPr kumimoji="0" lang="en-US" sz="2800" b="0" i="0" u="none" strike="noStrike" kern="0" cap="none" spc="0" normalizeH="0" noProof="0" dirty="0" smtClean="0">
                <a:ln>
                  <a:noFill/>
                </a:ln>
                <a:solidFill>
                  <a:schemeClr val="tx1"/>
                </a:solidFill>
                <a:effectLst/>
                <a:uLnTx/>
                <a:uFillTx/>
                <a:latin typeface="+mn-lt"/>
                <a:ea typeface="+mn-ea"/>
                <a:cs typeface="+mn-cs"/>
              </a:rPr>
              <a:t> assessment</a:t>
            </a:r>
            <a:r>
              <a:rPr kumimoji="0" lang="en-US" sz="2800" b="0" i="0" u="none" strike="noStrike" kern="0" cap="none" spc="0" normalizeH="0" baseline="0" noProof="0" dirty="0" smtClean="0">
                <a:ln>
                  <a:noFill/>
                </a:ln>
                <a:solidFill>
                  <a:schemeClr val="tx1"/>
                </a:solidFill>
                <a:effectLst/>
                <a:uLnTx/>
                <a:uFillTx/>
                <a:latin typeface="+mn-lt"/>
                <a:ea typeface="+mn-ea"/>
                <a:cs typeface="+mn-cs"/>
              </a:rPr>
              <a:t>;</a:t>
            </a:r>
          </a:p>
          <a:p>
            <a:pPr marL="344488" marR="0" lvl="0" indent="-344488" algn="l" defTabSz="914400" rtl="0" eaLnBrk="1" fontAlgn="base" latinLnBrk="0" hangingPunct="1">
              <a:lnSpc>
                <a:spcPct val="100000"/>
              </a:lnSpc>
              <a:spcBef>
                <a:spcPct val="20000"/>
              </a:spcBef>
              <a:spcAft>
                <a:spcPct val="0"/>
              </a:spcAft>
              <a:buClr>
                <a:srgbClr val="7E0000"/>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Intervention;</a:t>
            </a:r>
          </a:p>
          <a:p>
            <a:pPr marL="344488" marR="0" lvl="0" indent="-344488" algn="l" defTabSz="914400" rtl="0" eaLnBrk="1" fontAlgn="base" latinLnBrk="0" hangingPunct="1">
              <a:lnSpc>
                <a:spcPct val="100000"/>
              </a:lnSpc>
              <a:spcBef>
                <a:spcPct val="20000"/>
              </a:spcBef>
              <a:spcAft>
                <a:spcPct val="0"/>
              </a:spcAft>
              <a:buClr>
                <a:srgbClr val="7E0000"/>
              </a:buClr>
              <a:buSzTx/>
              <a:buFontTx/>
              <a:buChar char="•"/>
              <a:tabLst/>
              <a:defRPr/>
            </a:pPr>
            <a:r>
              <a:rPr lang="en-US" sz="2800" kern="0" dirty="0" smtClean="0">
                <a:latin typeface="+mn-lt"/>
              </a:rPr>
              <a:t>Support;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4488" marR="0" lvl="0" indent="-344488" algn="l" defTabSz="914400" rtl="0" eaLnBrk="1" fontAlgn="base" latinLnBrk="0" hangingPunct="1">
              <a:lnSpc>
                <a:spcPct val="100000"/>
              </a:lnSpc>
              <a:spcBef>
                <a:spcPct val="20000"/>
              </a:spcBef>
              <a:spcAft>
                <a:spcPct val="0"/>
              </a:spcAft>
              <a:buClr>
                <a:srgbClr val="7E0000"/>
              </a:buClr>
              <a:buSzTx/>
              <a:buFontTx/>
              <a:buChar char="•"/>
              <a:tabLst/>
              <a:defRPr/>
            </a:pPr>
            <a:r>
              <a:rPr lang="en-US" sz="2800" kern="0" dirty="0" smtClean="0">
                <a:latin typeface="+mn-lt"/>
              </a:rPr>
              <a:t>Monitoring</a:t>
            </a:r>
            <a:r>
              <a:rPr kumimoji="0" lang="en-US" sz="2800" b="0" i="0" u="none" strike="noStrike" kern="0" cap="none" spc="0" normalizeH="0" baseline="0" noProof="0" dirty="0" smtClean="0">
                <a:ln>
                  <a:noFill/>
                </a:ln>
                <a:solidFill>
                  <a:schemeClr val="tx1"/>
                </a:solidFill>
                <a:effectLst/>
                <a:uLnTx/>
                <a:uFillTx/>
                <a:latin typeface="+mn-lt"/>
                <a:ea typeface="+mn-ea"/>
                <a:cs typeface="+mn-cs"/>
              </a:rPr>
              <a:t>.</a:t>
            </a:r>
          </a:p>
        </p:txBody>
      </p:sp>
    </p:spTree>
    <p:extLst>
      <p:ext uri="{BB962C8B-B14F-4D97-AF65-F5344CB8AC3E}">
        <p14:creationId xmlns:p14="http://schemas.microsoft.com/office/powerpoint/2010/main" val="648690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rrowheads="1"/>
          </p:cNvSpPr>
          <p:nvPr>
            <p:ph type="title"/>
          </p:nvPr>
        </p:nvSpPr>
        <p:spPr>
          <a:xfrm>
            <a:off x="381000" y="174625"/>
            <a:ext cx="8763000" cy="815975"/>
          </a:xfrm>
          <a:effectLst/>
        </p:spPr>
        <p:txBody>
          <a:bodyPr/>
          <a:lstStyle/>
          <a:p>
            <a:r>
              <a:rPr lang="en-US" sz="4000" cap="small" dirty="0" smtClean="0"/>
              <a:t>Target Management Strategies</a:t>
            </a:r>
          </a:p>
        </p:txBody>
      </p:sp>
      <p:sp>
        <p:nvSpPr>
          <p:cNvPr id="258050" name="Rectangle 3"/>
          <p:cNvSpPr>
            <a:spLocks noGrp="1" noRot="1" noChangeArrowheads="1"/>
          </p:cNvSpPr>
          <p:nvPr>
            <p:ph type="body" idx="1"/>
          </p:nvPr>
        </p:nvSpPr>
        <p:spPr>
          <a:xfrm>
            <a:off x="914400" y="894183"/>
            <a:ext cx="7924800" cy="5334000"/>
          </a:xfrm>
        </p:spPr>
        <p:txBody>
          <a:bodyPr/>
          <a:lstStyle/>
          <a:p>
            <a:pPr>
              <a:spcBef>
                <a:spcPts val="0"/>
              </a:spcBef>
              <a:buNone/>
            </a:pPr>
            <a:r>
              <a:rPr lang="en-US" sz="2800" dirty="0" smtClean="0">
                <a:solidFill>
                  <a:srgbClr val="7E0000"/>
                </a:solidFill>
              </a:rPr>
              <a:t>Coaching regarding personal safety approaches</a:t>
            </a:r>
          </a:p>
          <a:p>
            <a:pPr>
              <a:spcBef>
                <a:spcPts val="200"/>
              </a:spcBef>
              <a:buFont typeface="Arial" pitchFamily="34" charset="0"/>
              <a:buChar char="•"/>
            </a:pPr>
            <a:r>
              <a:rPr lang="en-US" sz="2800" dirty="0" smtClean="0">
                <a:effectLst/>
              </a:rPr>
              <a:t>Clear statements to subject:</a:t>
            </a:r>
          </a:p>
          <a:p>
            <a:pPr lvl="1" indent="-342900">
              <a:spcBef>
                <a:spcPts val="200"/>
              </a:spcBef>
            </a:pPr>
            <a:r>
              <a:rPr lang="en-US" dirty="0" smtClean="0">
                <a:effectLst/>
              </a:rPr>
              <a:t>Relationship/contact is unwanted</a:t>
            </a:r>
          </a:p>
          <a:p>
            <a:pPr lvl="1" indent="-342900">
              <a:spcBef>
                <a:spcPts val="200"/>
              </a:spcBef>
            </a:pPr>
            <a:r>
              <a:rPr lang="en-US" dirty="0" smtClean="0">
                <a:effectLst/>
              </a:rPr>
              <a:t>Stop all contact and/or communication</a:t>
            </a:r>
          </a:p>
          <a:p>
            <a:pPr>
              <a:spcBef>
                <a:spcPts val="200"/>
              </a:spcBef>
              <a:buFont typeface="Arial" pitchFamily="34" charset="0"/>
              <a:buChar char="•"/>
            </a:pPr>
            <a:r>
              <a:rPr lang="en-US" sz="2800" dirty="0" smtClean="0">
                <a:effectLst/>
              </a:rPr>
              <a:t>Avoid subsequent contact / response</a:t>
            </a:r>
          </a:p>
          <a:p>
            <a:pPr lvl="1" indent="-342900">
              <a:spcBef>
                <a:spcPts val="200"/>
              </a:spcBef>
            </a:pPr>
            <a:r>
              <a:rPr lang="en-US" dirty="0" smtClean="0">
                <a:effectLst/>
              </a:rPr>
              <a:t>Document all further contacts</a:t>
            </a:r>
          </a:p>
          <a:p>
            <a:pPr>
              <a:spcBef>
                <a:spcPts val="200"/>
              </a:spcBef>
              <a:buFont typeface="Arial" pitchFamily="34" charset="0"/>
              <a:buChar char="•"/>
            </a:pPr>
            <a:r>
              <a:rPr lang="en-US" sz="2800" dirty="0" smtClean="0">
                <a:effectLst/>
              </a:rPr>
              <a:t>Minimize public information</a:t>
            </a:r>
          </a:p>
          <a:p>
            <a:pPr>
              <a:spcBef>
                <a:spcPts val="200"/>
              </a:spcBef>
              <a:buFont typeface="Arial" pitchFamily="34" charset="0"/>
              <a:buChar char="•"/>
            </a:pPr>
            <a:r>
              <a:rPr lang="en-US" sz="2800" dirty="0" smtClean="0">
                <a:effectLst/>
              </a:rPr>
              <a:t>Maintain awareness of surroundings</a:t>
            </a:r>
          </a:p>
          <a:p>
            <a:pPr lvl="1" indent="-342900">
              <a:spcBef>
                <a:spcPts val="200"/>
              </a:spcBef>
            </a:pPr>
            <a:r>
              <a:rPr lang="en-US" dirty="0" smtClean="0"/>
              <a:t>Vary routine</a:t>
            </a:r>
          </a:p>
          <a:p>
            <a:pPr>
              <a:spcBef>
                <a:spcPts val="200"/>
              </a:spcBef>
              <a:buFont typeface="Arial" pitchFamily="34" charset="0"/>
              <a:buChar char="•"/>
            </a:pPr>
            <a:r>
              <a:rPr lang="en-US" sz="2800" dirty="0" smtClean="0"/>
              <a:t>Develop contingency plans</a:t>
            </a:r>
          </a:p>
          <a:p>
            <a:pPr lvl="1" indent="-342900">
              <a:spcBef>
                <a:spcPts val="200"/>
              </a:spcBef>
            </a:pPr>
            <a:r>
              <a:rPr lang="en-US" dirty="0" smtClean="0"/>
              <a:t>Escape / shelter, support</a:t>
            </a:r>
          </a:p>
          <a:p>
            <a:pPr>
              <a:spcBef>
                <a:spcPts val="200"/>
              </a:spcBef>
              <a:buFont typeface="Arial" pitchFamily="34" charset="0"/>
              <a:buChar char="•"/>
            </a:pPr>
            <a:r>
              <a:rPr lang="en-US" sz="2800" dirty="0" smtClean="0"/>
              <a:t>Utilize support systems</a:t>
            </a:r>
            <a:endParaRPr lang="en-US" sz="2800" dirty="0" smtClean="0">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rrowheads="1"/>
          </p:cNvSpPr>
          <p:nvPr>
            <p:ph type="title"/>
          </p:nvPr>
        </p:nvSpPr>
        <p:spPr>
          <a:xfrm>
            <a:off x="381000" y="154860"/>
            <a:ext cx="8199438" cy="736600"/>
          </a:xfrm>
        </p:spPr>
        <p:txBody>
          <a:bodyPr/>
          <a:lstStyle/>
          <a:p>
            <a:pPr eaLnBrk="1" hangingPunct="1">
              <a:defRPr/>
            </a:pPr>
            <a:r>
              <a:rPr lang="en-US" sz="4000" b="1" cap="small" dirty="0" smtClean="0"/>
              <a:t>Victims are People Too</a:t>
            </a:r>
          </a:p>
        </p:txBody>
      </p:sp>
      <p:sp>
        <p:nvSpPr>
          <p:cNvPr id="158723" name="Rectangle 3"/>
          <p:cNvSpPr>
            <a:spLocks noGrp="1" noRot="1" noChangeArrowheads="1"/>
          </p:cNvSpPr>
          <p:nvPr>
            <p:ph type="body" idx="1"/>
          </p:nvPr>
        </p:nvSpPr>
        <p:spPr>
          <a:xfrm>
            <a:off x="914400" y="1447800"/>
            <a:ext cx="3886200" cy="4445000"/>
          </a:xfrm>
        </p:spPr>
        <p:txBody>
          <a:bodyPr/>
          <a:lstStyle/>
          <a:p>
            <a:pPr eaLnBrk="1" hangingPunct="1">
              <a:spcBef>
                <a:spcPts val="0"/>
              </a:spcBef>
              <a:spcAft>
                <a:spcPts val="1200"/>
              </a:spcAft>
              <a:buNone/>
            </a:pPr>
            <a:r>
              <a:rPr lang="en-US" sz="2800" b="1" dirty="0" smtClean="0">
                <a:solidFill>
                  <a:srgbClr val="993300"/>
                </a:solidFill>
              </a:rPr>
              <a:t>What victims want:</a:t>
            </a:r>
          </a:p>
          <a:p>
            <a:pPr eaLnBrk="1" hangingPunct="1">
              <a:spcBef>
                <a:spcPts val="0"/>
              </a:spcBef>
              <a:spcAft>
                <a:spcPts val="1200"/>
              </a:spcAft>
            </a:pPr>
            <a:r>
              <a:rPr lang="en-US" sz="2800" dirty="0" smtClean="0"/>
              <a:t>Care;</a:t>
            </a:r>
          </a:p>
          <a:p>
            <a:pPr eaLnBrk="1" hangingPunct="1">
              <a:spcBef>
                <a:spcPts val="0"/>
              </a:spcBef>
              <a:spcAft>
                <a:spcPts val="1200"/>
              </a:spcAft>
            </a:pPr>
            <a:r>
              <a:rPr lang="en-US" sz="2800" dirty="0" smtClean="0"/>
              <a:t>Certainty;</a:t>
            </a:r>
          </a:p>
          <a:p>
            <a:pPr eaLnBrk="1" hangingPunct="1">
              <a:spcBef>
                <a:spcPts val="0"/>
              </a:spcBef>
              <a:spcAft>
                <a:spcPts val="1200"/>
              </a:spcAft>
            </a:pPr>
            <a:r>
              <a:rPr lang="en-US" sz="2800" dirty="0" smtClean="0"/>
              <a:t>Consistency;</a:t>
            </a:r>
          </a:p>
          <a:p>
            <a:pPr eaLnBrk="1" hangingPunct="1">
              <a:spcBef>
                <a:spcPts val="0"/>
              </a:spcBef>
              <a:spcAft>
                <a:spcPts val="1200"/>
              </a:spcAft>
            </a:pPr>
            <a:r>
              <a:rPr lang="en-US" sz="2800" dirty="0" smtClean="0"/>
              <a:t>Communication;</a:t>
            </a:r>
          </a:p>
          <a:p>
            <a:pPr lvl="1" algn="r" eaLnBrk="1" hangingPunct="1">
              <a:spcBef>
                <a:spcPct val="50000"/>
              </a:spcBef>
              <a:buClr>
                <a:srgbClr val="FF3300"/>
              </a:buClr>
              <a:buFont typeface="Wingdings" pitchFamily="2" charset="2"/>
              <a:buNone/>
            </a:pPr>
            <a:r>
              <a:rPr lang="en-US" sz="2400" dirty="0" smtClean="0">
                <a:solidFill>
                  <a:srgbClr val="993300"/>
                </a:solidFill>
              </a:rPr>
              <a:t> - Gavin de Becker </a:t>
            </a:r>
          </a:p>
          <a:p>
            <a:pPr lvl="1" algn="r" eaLnBrk="1" hangingPunct="1">
              <a:spcBef>
                <a:spcPct val="5000"/>
              </a:spcBef>
              <a:buClr>
                <a:srgbClr val="FF3300"/>
              </a:buClr>
              <a:buFont typeface="Wingdings" pitchFamily="2" charset="2"/>
              <a:buNone/>
            </a:pPr>
            <a:r>
              <a:rPr lang="en-US" sz="2400" dirty="0" smtClean="0">
                <a:solidFill>
                  <a:srgbClr val="993300"/>
                </a:solidFill>
              </a:rPr>
              <a:t>“The Gift of Fear”</a:t>
            </a:r>
          </a:p>
        </p:txBody>
      </p:sp>
      <p:pic>
        <p:nvPicPr>
          <p:cNvPr id="4" name="Picture 6" descr="Fear"/>
          <p:cNvPicPr>
            <a:picLocks noChangeAspect="1" noChangeArrowheads="1"/>
          </p:cNvPicPr>
          <p:nvPr/>
        </p:nvPicPr>
        <p:blipFill>
          <a:blip r:embed="rId3" cstate="print"/>
          <a:srcRect/>
          <a:stretch>
            <a:fillRect/>
          </a:stretch>
        </p:blipFill>
        <p:spPr bwMode="auto">
          <a:xfrm>
            <a:off x="5257799" y="967114"/>
            <a:ext cx="3581401" cy="5052686"/>
          </a:xfrm>
          <a:prstGeom prst="rect">
            <a:avLst/>
          </a:prstGeom>
          <a:noFill/>
          <a:ln w="9525">
            <a:noFill/>
            <a:miter lim="800000"/>
            <a:headEnd/>
            <a:tailEnd/>
          </a:ln>
        </p:spPr>
      </p:pic>
    </p:spTree>
    <p:extLst>
      <p:ext uri="{BB962C8B-B14F-4D97-AF65-F5344CB8AC3E}">
        <p14:creationId xmlns:p14="http://schemas.microsoft.com/office/powerpoint/2010/main" val="142038987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rrowheads="1"/>
          </p:cNvSpPr>
          <p:nvPr>
            <p:ph type="title"/>
          </p:nvPr>
        </p:nvSpPr>
        <p:spPr>
          <a:xfrm>
            <a:off x="381000" y="174625"/>
            <a:ext cx="8763000" cy="815975"/>
          </a:xfrm>
        </p:spPr>
        <p:txBody>
          <a:bodyPr/>
          <a:lstStyle/>
          <a:p>
            <a:r>
              <a:rPr lang="en-US" sz="3600" b="1" cap="small" dirty="0" smtClean="0"/>
              <a:t>Environmental Management Options</a:t>
            </a:r>
          </a:p>
        </p:txBody>
      </p:sp>
      <p:sp>
        <p:nvSpPr>
          <p:cNvPr id="258050" name="Rectangle 3"/>
          <p:cNvSpPr>
            <a:spLocks noGrp="1" noRot="1" noChangeArrowheads="1"/>
          </p:cNvSpPr>
          <p:nvPr>
            <p:ph type="body" idx="1"/>
          </p:nvPr>
        </p:nvSpPr>
        <p:spPr>
          <a:xfrm>
            <a:off x="914400" y="1600200"/>
            <a:ext cx="7924800" cy="4495800"/>
          </a:xfrm>
        </p:spPr>
        <p:txBody>
          <a:bodyPr/>
          <a:lstStyle/>
          <a:p>
            <a:pPr marL="346075" indent="-346075">
              <a:spcBef>
                <a:spcPct val="10000"/>
              </a:spcBef>
            </a:pPr>
            <a:r>
              <a:rPr lang="en-US" sz="2800" dirty="0" smtClean="0">
                <a:effectLst/>
              </a:rPr>
              <a:t>Address systemic, policy or procedural problems that may serve as triggering conditions</a:t>
            </a:r>
          </a:p>
          <a:p>
            <a:pPr marL="346075" indent="-346075">
              <a:spcBef>
                <a:spcPts val="600"/>
              </a:spcBef>
            </a:pPr>
            <a:r>
              <a:rPr lang="en-US" sz="2800" dirty="0" smtClean="0">
                <a:effectLst/>
              </a:rPr>
              <a:t>Bullying prevention/intervention programs</a:t>
            </a:r>
          </a:p>
          <a:p>
            <a:pPr marL="346075" indent="-346075">
              <a:spcBef>
                <a:spcPts val="600"/>
              </a:spcBef>
            </a:pPr>
            <a:r>
              <a:rPr lang="en-US" sz="2800" dirty="0" smtClean="0">
                <a:effectLst/>
              </a:rPr>
              <a:t>Enhance campus climate – caring community</a:t>
            </a:r>
          </a:p>
          <a:p>
            <a:pPr marL="346075" indent="-346075">
              <a:spcBef>
                <a:spcPts val="600"/>
              </a:spcBef>
            </a:pPr>
            <a:r>
              <a:rPr lang="en-US" sz="2800" dirty="0" smtClean="0">
                <a:effectLst/>
              </a:rPr>
              <a:t>Intervene with associates that support violent behavior</a:t>
            </a:r>
          </a:p>
          <a:p>
            <a:pPr marL="346075" indent="-346075">
              <a:spcBef>
                <a:spcPts val="600"/>
              </a:spcBef>
            </a:pPr>
            <a:r>
              <a:rPr lang="en-US" sz="2800" dirty="0" smtClean="0">
                <a:effectLst/>
              </a:rPr>
              <a:t>Enhance conflict management skills</a:t>
            </a:r>
          </a:p>
          <a:p>
            <a:pPr marL="465138" indent="-465138">
              <a:spcBef>
                <a:spcPct val="10000"/>
              </a:spcBef>
            </a:pPr>
            <a:endParaRPr lang="en-US" sz="2800" dirty="0" smtClean="0">
              <a:effectLst/>
            </a:endParaRPr>
          </a:p>
          <a:p>
            <a:pPr marL="1265238" lvl="2" indent="-465138">
              <a:spcBef>
                <a:spcPct val="10000"/>
              </a:spcBef>
            </a:pPr>
            <a:endParaRPr lang="en-US" dirty="0" smtClean="0">
              <a:effectLst/>
            </a:endParaRPr>
          </a:p>
        </p:txBody>
      </p:sp>
    </p:spTree>
    <p:extLst>
      <p:ext uri="{BB962C8B-B14F-4D97-AF65-F5344CB8AC3E}">
        <p14:creationId xmlns:p14="http://schemas.microsoft.com/office/powerpoint/2010/main" val="2041552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rrowheads="1"/>
          </p:cNvSpPr>
          <p:nvPr>
            <p:ph type="title"/>
          </p:nvPr>
        </p:nvSpPr>
        <p:spPr>
          <a:xfrm>
            <a:off x="381000" y="174625"/>
            <a:ext cx="8763000" cy="815975"/>
          </a:xfrm>
        </p:spPr>
        <p:txBody>
          <a:bodyPr/>
          <a:lstStyle/>
          <a:p>
            <a:r>
              <a:rPr lang="en-US" sz="3600" b="1" cap="small" dirty="0" smtClean="0"/>
              <a:t>Managing Potential Trigger Events</a:t>
            </a:r>
          </a:p>
        </p:txBody>
      </p:sp>
      <p:sp>
        <p:nvSpPr>
          <p:cNvPr id="258050" name="Rectangle 3"/>
          <p:cNvSpPr>
            <a:spLocks noGrp="1" noRot="1" noChangeArrowheads="1"/>
          </p:cNvSpPr>
          <p:nvPr>
            <p:ph type="body" idx="1"/>
          </p:nvPr>
        </p:nvSpPr>
        <p:spPr>
          <a:xfrm>
            <a:off x="876700" y="1219200"/>
            <a:ext cx="8068374" cy="4648200"/>
          </a:xfrm>
        </p:spPr>
        <p:txBody>
          <a:bodyPr/>
          <a:lstStyle/>
          <a:p>
            <a:pPr marL="465138" indent="-465138">
              <a:spcBef>
                <a:spcPct val="10000"/>
              </a:spcBef>
              <a:buFont typeface="Arial" charset="0"/>
              <a:buNone/>
            </a:pPr>
            <a:r>
              <a:rPr lang="en-US" sz="2800" dirty="0" smtClean="0">
                <a:solidFill>
                  <a:srgbClr val="993300"/>
                </a:solidFill>
              </a:rPr>
              <a:t>Monitor and manage precipitating events:</a:t>
            </a:r>
          </a:p>
          <a:p>
            <a:pPr marL="346075" indent="-346075">
              <a:spcBef>
                <a:spcPct val="0"/>
              </a:spcBef>
              <a:buFont typeface="Arial" pitchFamily="34" charset="0"/>
              <a:buChar char="•"/>
            </a:pPr>
            <a:r>
              <a:rPr lang="en-US" sz="2800" dirty="0" smtClean="0">
                <a:effectLst/>
              </a:rPr>
              <a:t>Loss (real, perceived, or anticipated)</a:t>
            </a:r>
          </a:p>
          <a:p>
            <a:pPr marL="682625" lvl="1" indent="-336550">
              <a:lnSpc>
                <a:spcPct val="90000"/>
              </a:lnSpc>
              <a:spcBef>
                <a:spcPct val="0"/>
              </a:spcBef>
              <a:buFont typeface="Wingdings" pitchFamily="2" charset="2"/>
              <a:buChar char="§"/>
            </a:pPr>
            <a:r>
              <a:rPr lang="en-US" dirty="0" smtClean="0">
                <a:effectLst/>
              </a:rPr>
              <a:t>Job or income;</a:t>
            </a:r>
          </a:p>
          <a:p>
            <a:pPr marL="682625" lvl="1" indent="-336550">
              <a:lnSpc>
                <a:spcPct val="90000"/>
              </a:lnSpc>
              <a:spcBef>
                <a:spcPct val="0"/>
              </a:spcBef>
              <a:buFont typeface="Wingdings" pitchFamily="2" charset="2"/>
              <a:buChar char="§"/>
            </a:pPr>
            <a:r>
              <a:rPr lang="en-US" dirty="0" smtClean="0">
                <a:effectLst/>
              </a:rPr>
              <a:t>Loss of status;</a:t>
            </a:r>
          </a:p>
          <a:p>
            <a:pPr marL="682625" lvl="1" indent="-336550">
              <a:lnSpc>
                <a:spcPct val="90000"/>
              </a:lnSpc>
              <a:spcBef>
                <a:spcPct val="0"/>
              </a:spcBef>
              <a:buFont typeface="Wingdings" pitchFamily="2" charset="2"/>
              <a:buChar char="§"/>
            </a:pPr>
            <a:r>
              <a:rPr lang="en-US" dirty="0" smtClean="0">
                <a:effectLst/>
              </a:rPr>
              <a:t>Significant other;</a:t>
            </a:r>
          </a:p>
          <a:p>
            <a:pPr marL="346075" indent="-346075">
              <a:spcBef>
                <a:spcPct val="10000"/>
              </a:spcBef>
              <a:buFont typeface="Arial" pitchFamily="34" charset="0"/>
              <a:buChar char="•"/>
            </a:pPr>
            <a:r>
              <a:rPr lang="en-US" sz="2800" dirty="0" smtClean="0">
                <a:effectLst/>
              </a:rPr>
              <a:t>Perceived rejection; </a:t>
            </a:r>
          </a:p>
          <a:p>
            <a:pPr marL="346075" indent="-346075">
              <a:spcBef>
                <a:spcPct val="10000"/>
              </a:spcBef>
              <a:buFont typeface="Arial" pitchFamily="34" charset="0"/>
              <a:buChar char="•"/>
            </a:pPr>
            <a:r>
              <a:rPr lang="en-US" sz="2800" dirty="0" smtClean="0">
                <a:effectLst/>
              </a:rPr>
              <a:t>Perceived injustice;</a:t>
            </a:r>
          </a:p>
          <a:p>
            <a:pPr marL="346075" indent="-346075">
              <a:spcBef>
                <a:spcPct val="10000"/>
              </a:spcBef>
              <a:buFont typeface="Arial" pitchFamily="34" charset="0"/>
              <a:buChar char="•"/>
            </a:pPr>
            <a:r>
              <a:rPr lang="en-US" sz="2800" dirty="0" smtClean="0">
                <a:effectLst/>
              </a:rPr>
              <a:t>Ostracized by others; </a:t>
            </a:r>
          </a:p>
          <a:p>
            <a:pPr marL="346075" indent="-346075">
              <a:spcBef>
                <a:spcPct val="10000"/>
              </a:spcBef>
              <a:buFont typeface="Arial" pitchFamily="34" charset="0"/>
              <a:buChar char="•"/>
            </a:pPr>
            <a:r>
              <a:rPr lang="en-US" sz="2800" dirty="0" smtClean="0">
                <a:effectLst/>
              </a:rPr>
              <a:t>Health problems;</a:t>
            </a:r>
          </a:p>
          <a:p>
            <a:pPr marL="346075" indent="-346075">
              <a:spcBef>
                <a:spcPct val="10000"/>
              </a:spcBef>
              <a:buFont typeface="Arial" pitchFamily="34" charset="0"/>
              <a:buChar char="•"/>
            </a:pPr>
            <a:r>
              <a:rPr lang="en-US" sz="2800" dirty="0" smtClean="0">
                <a:effectLst/>
              </a:rPr>
              <a:t>Violation of a court order.</a:t>
            </a:r>
          </a:p>
          <a:p>
            <a:pPr marL="1265238" lvl="2" indent="-465138">
              <a:spcBef>
                <a:spcPct val="10000"/>
              </a:spcBef>
            </a:pPr>
            <a:endParaRPr lang="en-US" dirty="0" smtClean="0">
              <a:effectLst/>
            </a:endParaRPr>
          </a:p>
        </p:txBody>
      </p:sp>
    </p:spTree>
    <p:extLst>
      <p:ext uri="{BB962C8B-B14F-4D97-AF65-F5344CB8AC3E}">
        <p14:creationId xmlns:p14="http://schemas.microsoft.com/office/powerpoint/2010/main" val="3169314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rrowheads="1"/>
          </p:cNvSpPr>
          <p:nvPr>
            <p:ph type="title"/>
          </p:nvPr>
        </p:nvSpPr>
        <p:spPr>
          <a:xfrm>
            <a:off x="381000" y="174625"/>
            <a:ext cx="8763000" cy="815975"/>
          </a:xfrm>
        </p:spPr>
        <p:txBody>
          <a:bodyPr/>
          <a:lstStyle/>
          <a:p>
            <a:r>
              <a:rPr lang="en-US" sz="3600" b="1" cap="small" dirty="0" smtClean="0"/>
              <a:t>Times of Increased Risk</a:t>
            </a:r>
          </a:p>
        </p:txBody>
      </p:sp>
      <p:sp>
        <p:nvSpPr>
          <p:cNvPr id="258050" name="Rectangle 3"/>
          <p:cNvSpPr>
            <a:spLocks noGrp="1" noRot="1" noChangeArrowheads="1"/>
          </p:cNvSpPr>
          <p:nvPr>
            <p:ph type="body" idx="1"/>
          </p:nvPr>
        </p:nvSpPr>
        <p:spPr>
          <a:xfrm>
            <a:off x="533400" y="1219200"/>
            <a:ext cx="8068374" cy="4648200"/>
          </a:xfrm>
        </p:spPr>
        <p:txBody>
          <a:bodyPr/>
          <a:lstStyle/>
          <a:p>
            <a:pPr marL="465138" indent="-465138">
              <a:spcBef>
                <a:spcPct val="10000"/>
              </a:spcBef>
              <a:buFont typeface="Arial" charset="0"/>
              <a:buNone/>
            </a:pPr>
            <a:r>
              <a:rPr lang="en-US" sz="2800" dirty="0" smtClean="0">
                <a:solidFill>
                  <a:srgbClr val="993300"/>
                </a:solidFill>
              </a:rPr>
              <a:t>Increased risk during “dramatic moments”:</a:t>
            </a:r>
          </a:p>
          <a:p>
            <a:pPr marL="346075" indent="-346075">
              <a:spcBef>
                <a:spcPct val="0"/>
              </a:spcBef>
              <a:buFont typeface="Arial" pitchFamily="34" charset="0"/>
              <a:buChar char="•"/>
            </a:pPr>
            <a:r>
              <a:rPr lang="en-US" sz="2800" dirty="0" smtClean="0"/>
              <a:t>Changes in relationship or residence status</a:t>
            </a:r>
            <a:endParaRPr lang="en-US" dirty="0" smtClean="0">
              <a:effectLst/>
            </a:endParaRPr>
          </a:p>
          <a:p>
            <a:pPr marL="346075" indent="-346075">
              <a:spcBef>
                <a:spcPct val="10000"/>
              </a:spcBef>
              <a:buFont typeface="Arial" pitchFamily="34" charset="0"/>
              <a:buChar char="•"/>
            </a:pPr>
            <a:r>
              <a:rPr lang="en-US" sz="2800" dirty="0" smtClean="0"/>
              <a:t>Arrests</a:t>
            </a:r>
            <a:endParaRPr lang="en-US" sz="2800" dirty="0" smtClean="0">
              <a:effectLst/>
            </a:endParaRPr>
          </a:p>
          <a:p>
            <a:pPr marL="346075" indent="-346075">
              <a:spcBef>
                <a:spcPct val="10000"/>
              </a:spcBef>
              <a:buFont typeface="Arial" pitchFamily="34" charset="0"/>
              <a:buChar char="•"/>
            </a:pPr>
            <a:r>
              <a:rPr lang="en-US" sz="2800" dirty="0" smtClean="0"/>
              <a:t>Issuance of protective orders</a:t>
            </a:r>
            <a:endParaRPr lang="en-US" sz="2800" dirty="0" smtClean="0">
              <a:effectLst/>
            </a:endParaRPr>
          </a:p>
          <a:p>
            <a:pPr marL="346075" indent="-346075">
              <a:spcBef>
                <a:spcPct val="10000"/>
              </a:spcBef>
              <a:buFont typeface="Arial" pitchFamily="34" charset="0"/>
              <a:buChar char="•"/>
            </a:pPr>
            <a:r>
              <a:rPr lang="en-US" sz="2800" dirty="0" smtClean="0"/>
              <a:t>Court hearings</a:t>
            </a:r>
            <a:endParaRPr lang="en-US" sz="2800" dirty="0" smtClean="0">
              <a:effectLst/>
            </a:endParaRPr>
          </a:p>
          <a:p>
            <a:pPr marL="346075" indent="-346075">
              <a:spcBef>
                <a:spcPct val="10000"/>
              </a:spcBef>
              <a:buFont typeface="Arial" pitchFamily="34" charset="0"/>
              <a:buChar char="•"/>
            </a:pPr>
            <a:r>
              <a:rPr lang="en-US" sz="2800" dirty="0" smtClean="0"/>
              <a:t>Custody hearings</a:t>
            </a:r>
            <a:endParaRPr lang="en-US" sz="2800" dirty="0" smtClean="0">
              <a:effectLst/>
            </a:endParaRPr>
          </a:p>
          <a:p>
            <a:pPr marL="346075" indent="-346075">
              <a:spcBef>
                <a:spcPct val="10000"/>
              </a:spcBef>
              <a:buFont typeface="Arial" pitchFamily="34" charset="0"/>
              <a:buChar char="•"/>
            </a:pPr>
            <a:r>
              <a:rPr lang="en-US" sz="2800" dirty="0" smtClean="0"/>
              <a:t>Anniversary dates</a:t>
            </a:r>
          </a:p>
          <a:p>
            <a:pPr marL="346075" indent="-346075">
              <a:spcBef>
                <a:spcPct val="10000"/>
              </a:spcBef>
              <a:buFont typeface="Arial" pitchFamily="34" charset="0"/>
              <a:buChar char="•"/>
            </a:pPr>
            <a:r>
              <a:rPr lang="en-US" sz="2800" dirty="0" smtClean="0">
                <a:effectLst/>
              </a:rPr>
              <a:t>Family-oriented holidays</a:t>
            </a:r>
          </a:p>
          <a:p>
            <a:pPr marL="1265238" lvl="2" indent="-465138">
              <a:spcBef>
                <a:spcPct val="10000"/>
              </a:spcBef>
            </a:pPr>
            <a:endParaRPr lang="en-US" dirty="0" smtClean="0">
              <a:effectLst/>
            </a:endParaRPr>
          </a:p>
        </p:txBody>
      </p:sp>
    </p:spTree>
    <p:extLst>
      <p:ext uri="{BB962C8B-B14F-4D97-AF65-F5344CB8AC3E}">
        <p14:creationId xmlns:p14="http://schemas.microsoft.com/office/powerpoint/2010/main" val="316931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rrowheads="1"/>
          </p:cNvSpPr>
          <p:nvPr>
            <p:ph type="title"/>
          </p:nvPr>
        </p:nvSpPr>
        <p:spPr>
          <a:xfrm>
            <a:off x="381000" y="152400"/>
            <a:ext cx="7696200" cy="663575"/>
          </a:xfrm>
        </p:spPr>
        <p:txBody>
          <a:bodyPr lIns="92075" tIns="46038" rIns="92075" bIns="46038"/>
          <a:lstStyle/>
          <a:p>
            <a:pPr algn="l" eaLnBrk="1" hangingPunct="1">
              <a:defRPr/>
            </a:pPr>
            <a:r>
              <a:rPr lang="en-US" cap="small" dirty="0" smtClean="0"/>
              <a:t>Course Objectives</a:t>
            </a:r>
            <a:endParaRPr lang="en-US" sz="2400" cap="small" dirty="0" smtClean="0"/>
          </a:p>
        </p:txBody>
      </p:sp>
      <p:sp>
        <p:nvSpPr>
          <p:cNvPr id="20483" name="Rectangle 3"/>
          <p:cNvSpPr>
            <a:spLocks noGrp="1" noRot="1" noChangeArrowheads="1"/>
          </p:cNvSpPr>
          <p:nvPr>
            <p:ph idx="1"/>
          </p:nvPr>
        </p:nvSpPr>
        <p:spPr>
          <a:xfrm>
            <a:off x="381000" y="1066800"/>
            <a:ext cx="8441634" cy="5029200"/>
          </a:xfrm>
        </p:spPr>
        <p:txBody>
          <a:bodyPr lIns="92075" tIns="46038" rIns="92075" bIns="46038"/>
          <a:lstStyle/>
          <a:p>
            <a:pPr>
              <a:spcBef>
                <a:spcPts val="1200"/>
              </a:spcBef>
              <a:buSzPct val="90000"/>
              <a:buNone/>
            </a:pPr>
            <a:r>
              <a:rPr lang="en-US" sz="2800" dirty="0" smtClean="0"/>
              <a:t>At the conclusion, participants will:</a:t>
            </a:r>
          </a:p>
          <a:p>
            <a:pPr>
              <a:spcBef>
                <a:spcPts val="1200"/>
              </a:spcBef>
              <a:buSzPct val="90000"/>
              <a:buFont typeface="Wingdings" pitchFamily="2" charset="2"/>
              <a:buChar char="§"/>
            </a:pPr>
            <a:r>
              <a:rPr lang="en-US" sz="2800" dirty="0" smtClean="0"/>
              <a:t>Review of</a:t>
            </a:r>
            <a:r>
              <a:rPr lang="en-US" sz="2800" b="0" dirty="0" smtClean="0"/>
              <a:t> current best practices in campus threat assessment and management.</a:t>
            </a:r>
          </a:p>
          <a:p>
            <a:pPr>
              <a:spcBef>
                <a:spcPts val="1200"/>
              </a:spcBef>
              <a:buSzPct val="90000"/>
              <a:buFont typeface="Wingdings" pitchFamily="2" charset="2"/>
              <a:buChar char="§"/>
            </a:pPr>
            <a:r>
              <a:rPr lang="en-US" sz="2800" b="0" dirty="0" smtClean="0"/>
              <a:t>Gain practice in threat assessment procedures.</a:t>
            </a:r>
            <a:endParaRPr lang="en-US" sz="2800" b="0" dirty="0" smtClean="0">
              <a:solidFill>
                <a:srgbClr val="800000"/>
              </a:solidFill>
            </a:endParaRPr>
          </a:p>
          <a:p>
            <a:pPr>
              <a:spcBef>
                <a:spcPts val="1200"/>
              </a:spcBef>
              <a:buSzPct val="90000"/>
              <a:buFont typeface="Wingdings" pitchFamily="2" charset="2"/>
              <a:buChar char="§"/>
            </a:pPr>
            <a:r>
              <a:rPr lang="en-US" sz="2800" b="0" dirty="0" smtClean="0"/>
              <a:t>Practice case management planning, implementation.</a:t>
            </a:r>
            <a:endParaRPr lang="en-US" sz="2800" b="0" dirty="0" smtClean="0">
              <a:solidFill>
                <a:srgbClr val="800000"/>
              </a:solidFill>
            </a:endParaRPr>
          </a:p>
          <a:p>
            <a:pPr>
              <a:spcBef>
                <a:spcPts val="1200"/>
              </a:spcBef>
              <a:buSzPct val="90000"/>
              <a:buFont typeface="Wingdings" pitchFamily="2" charset="2"/>
              <a:buChar char="§"/>
            </a:pPr>
            <a:r>
              <a:rPr lang="en-US" sz="2800" b="0" dirty="0" smtClean="0"/>
              <a:t>Understand recent legal developments.</a:t>
            </a:r>
          </a:p>
          <a:p>
            <a:pPr>
              <a:spcBef>
                <a:spcPts val="1200"/>
              </a:spcBef>
              <a:buSzPct val="90000"/>
              <a:buFont typeface="Wingdings" pitchFamily="2" charset="2"/>
              <a:buChar char="§"/>
            </a:pPr>
            <a:r>
              <a:rPr lang="en-US" sz="2800" b="0" dirty="0" smtClean="0"/>
              <a:t>Be better able to address challenging team dynamics.</a:t>
            </a:r>
            <a:endParaRPr lang="en-US" sz="2800" b="0" cap="none" dirty="0" smtClean="0">
              <a:latin typeface="Calibri" pitchFamily="34" charset="0"/>
            </a:endParaRPr>
          </a:p>
          <a:p>
            <a:pPr marL="395288" lvl="1" indent="-396875">
              <a:spcBef>
                <a:spcPts val="600"/>
              </a:spcBef>
            </a:pPr>
            <a:endParaRPr lang="en-US" dirty="0" smtClean="0"/>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rrowheads="1"/>
          </p:cNvSpPr>
          <p:nvPr>
            <p:ph type="title" idx="4294967295"/>
          </p:nvPr>
        </p:nvSpPr>
        <p:spPr>
          <a:xfrm>
            <a:off x="381000" y="152400"/>
            <a:ext cx="8001000" cy="533400"/>
          </a:xfrm>
        </p:spPr>
        <p:txBody>
          <a:bodyPr/>
          <a:lstStyle/>
          <a:p>
            <a:pPr eaLnBrk="1" hangingPunct="1">
              <a:defRPr/>
            </a:pPr>
            <a:r>
              <a:rPr lang="en-US" sz="4000" b="1" cap="small" dirty="0" smtClean="0"/>
              <a:t>Threat Assessment Process: </a:t>
            </a:r>
            <a:endParaRPr lang="en-US" b="1" cap="small" dirty="0" smtClean="0"/>
          </a:p>
        </p:txBody>
      </p:sp>
      <p:sp>
        <p:nvSpPr>
          <p:cNvPr id="260098" name="AutoShape 3"/>
          <p:cNvSpPr>
            <a:spLocks noChangeArrowheads="1"/>
          </p:cNvSpPr>
          <p:nvPr/>
        </p:nvSpPr>
        <p:spPr bwMode="auto">
          <a:xfrm>
            <a:off x="2286000" y="-762000"/>
            <a:ext cx="5943600" cy="8097838"/>
          </a:xfrm>
          <a:prstGeom prst="rect">
            <a:avLst/>
          </a:prstGeom>
          <a:noFill/>
          <a:ln w="9525">
            <a:noFill/>
            <a:miter lim="800000"/>
            <a:headEnd/>
            <a:tailEnd/>
          </a:ln>
        </p:spPr>
        <p:txBody>
          <a:bodyPr/>
          <a:lstStyle/>
          <a:p>
            <a:endParaRPr lang="en-US"/>
          </a:p>
        </p:txBody>
      </p:sp>
      <p:sp>
        <p:nvSpPr>
          <p:cNvPr id="260099" name="AutoShape 7"/>
          <p:cNvSpPr>
            <a:spLocks noChangeArrowheads="1"/>
          </p:cNvSpPr>
          <p:nvPr/>
        </p:nvSpPr>
        <p:spPr bwMode="auto">
          <a:xfrm>
            <a:off x="1384300" y="2930525"/>
            <a:ext cx="1479550" cy="752475"/>
          </a:xfrm>
          <a:prstGeom prst="flowChartProcess">
            <a:avLst/>
          </a:prstGeom>
          <a:solidFill>
            <a:schemeClr val="hlink"/>
          </a:solidFill>
          <a:ln w="15875">
            <a:solidFill>
              <a:srgbClr val="000000"/>
            </a:solidFill>
            <a:miter lim="800000"/>
            <a:headEnd/>
            <a:tailEnd/>
          </a:ln>
        </p:spPr>
        <p:txBody>
          <a:bodyPr/>
          <a:lstStyle/>
          <a:p>
            <a:pPr algn="ctr"/>
            <a:r>
              <a:rPr lang="en-US" sz="1000">
                <a:latin typeface="Arial" charset="0"/>
              </a:rPr>
              <a:t>Conduct</a:t>
            </a:r>
          </a:p>
          <a:p>
            <a:pPr algn="ctr"/>
            <a:r>
              <a:rPr lang="en-US" sz="1000">
                <a:latin typeface="Arial" charset="0"/>
              </a:rPr>
              <a:t>Full</a:t>
            </a:r>
          </a:p>
          <a:p>
            <a:pPr algn="ctr"/>
            <a:r>
              <a:rPr lang="en-US" sz="1000">
                <a:latin typeface="Arial" charset="0"/>
              </a:rPr>
              <a:t>Inquiry</a:t>
            </a:r>
            <a:endParaRPr lang="en-US"/>
          </a:p>
        </p:txBody>
      </p:sp>
      <p:sp>
        <p:nvSpPr>
          <p:cNvPr id="260100" name="AutoShape 8"/>
          <p:cNvSpPr>
            <a:spLocks noChangeArrowheads="1"/>
          </p:cNvSpPr>
          <p:nvPr/>
        </p:nvSpPr>
        <p:spPr bwMode="auto">
          <a:xfrm>
            <a:off x="1384300" y="4135438"/>
            <a:ext cx="1479550" cy="752475"/>
          </a:xfrm>
          <a:prstGeom prst="flowChartProcess">
            <a:avLst/>
          </a:prstGeom>
          <a:solidFill>
            <a:schemeClr val="hlink"/>
          </a:solidFill>
          <a:ln w="15875">
            <a:solidFill>
              <a:srgbClr val="000000"/>
            </a:solidFill>
            <a:miter lim="800000"/>
            <a:headEnd/>
            <a:tailEnd/>
          </a:ln>
        </p:spPr>
        <p:txBody>
          <a:bodyPr/>
          <a:lstStyle/>
          <a:p>
            <a:pPr algn="ctr">
              <a:spcBef>
                <a:spcPts val="400"/>
              </a:spcBef>
            </a:pPr>
            <a:r>
              <a:rPr lang="en-US" sz="1000">
                <a:latin typeface="Arial" charset="0"/>
              </a:rPr>
              <a:t>Make</a:t>
            </a:r>
          </a:p>
          <a:p>
            <a:pPr algn="ctr"/>
            <a:r>
              <a:rPr lang="en-US" sz="1000">
                <a:latin typeface="Arial" charset="0"/>
              </a:rPr>
              <a:t>Assessment</a:t>
            </a:r>
            <a:endParaRPr lang="en-US"/>
          </a:p>
        </p:txBody>
      </p:sp>
      <p:sp>
        <p:nvSpPr>
          <p:cNvPr id="260101" name="AutoShape 10"/>
          <p:cNvSpPr>
            <a:spLocks noChangeArrowheads="1"/>
          </p:cNvSpPr>
          <p:nvPr/>
        </p:nvSpPr>
        <p:spPr bwMode="auto">
          <a:xfrm>
            <a:off x="3694113" y="1146175"/>
            <a:ext cx="1157287" cy="1128713"/>
          </a:xfrm>
          <a:prstGeom prst="octagon">
            <a:avLst>
              <a:gd name="adj" fmla="val 29287"/>
            </a:avLst>
          </a:prstGeom>
          <a:solidFill>
            <a:srgbClr val="808080"/>
          </a:solidFill>
          <a:ln w="15875">
            <a:solidFill>
              <a:srgbClr val="000000"/>
            </a:solidFill>
            <a:miter lim="800000"/>
            <a:headEnd/>
            <a:tailEnd/>
          </a:ln>
        </p:spPr>
        <p:txBody>
          <a:bodyPr/>
          <a:lstStyle/>
          <a:p>
            <a:endParaRPr lang="en-US"/>
          </a:p>
        </p:txBody>
      </p:sp>
      <p:sp>
        <p:nvSpPr>
          <p:cNvPr id="260102" name="Text Box 11"/>
          <p:cNvSpPr txBox="1">
            <a:spLocks noChangeArrowheads="1"/>
          </p:cNvSpPr>
          <p:nvPr/>
        </p:nvSpPr>
        <p:spPr bwMode="auto">
          <a:xfrm>
            <a:off x="3662363" y="1365250"/>
            <a:ext cx="1189037" cy="812800"/>
          </a:xfrm>
          <a:prstGeom prst="rect">
            <a:avLst/>
          </a:prstGeom>
          <a:noFill/>
          <a:ln w="9525">
            <a:noFill/>
            <a:miter lim="800000"/>
            <a:headEnd/>
            <a:tailEnd/>
          </a:ln>
        </p:spPr>
        <p:txBody>
          <a:bodyPr/>
          <a:lstStyle/>
          <a:p>
            <a:pPr algn="ctr"/>
            <a:r>
              <a:rPr lang="en-US" sz="1000">
                <a:solidFill>
                  <a:srgbClr val="FFFFFF"/>
                </a:solidFill>
                <a:latin typeface="Arial" charset="0"/>
              </a:rPr>
              <a:t>Close &amp;</a:t>
            </a:r>
          </a:p>
          <a:p>
            <a:pPr algn="ctr"/>
            <a:r>
              <a:rPr lang="en-US" sz="1000">
                <a:solidFill>
                  <a:srgbClr val="FFFFFF"/>
                </a:solidFill>
                <a:latin typeface="Arial" charset="0"/>
              </a:rPr>
              <a:t>Document</a:t>
            </a:r>
          </a:p>
          <a:p>
            <a:pPr algn="ctr"/>
            <a:r>
              <a:rPr lang="en-US" sz="1000">
                <a:solidFill>
                  <a:srgbClr val="FFFFFF"/>
                </a:solidFill>
                <a:latin typeface="Arial" charset="0"/>
              </a:rPr>
              <a:t>Case</a:t>
            </a:r>
            <a:endParaRPr lang="en-US"/>
          </a:p>
        </p:txBody>
      </p:sp>
      <p:sp>
        <p:nvSpPr>
          <p:cNvPr id="260103" name="AutoShape 15"/>
          <p:cNvSpPr>
            <a:spLocks noChangeArrowheads="1"/>
          </p:cNvSpPr>
          <p:nvPr/>
        </p:nvSpPr>
        <p:spPr bwMode="auto">
          <a:xfrm>
            <a:off x="3521075" y="4370388"/>
            <a:ext cx="1479550" cy="939800"/>
          </a:xfrm>
          <a:prstGeom prst="flowChartProcess">
            <a:avLst/>
          </a:prstGeom>
          <a:solidFill>
            <a:schemeClr val="hlink"/>
          </a:solidFill>
          <a:ln w="15875">
            <a:solidFill>
              <a:srgbClr val="000000"/>
            </a:solidFill>
            <a:miter lim="800000"/>
            <a:headEnd/>
            <a:tailEnd/>
          </a:ln>
        </p:spPr>
        <p:txBody>
          <a:bodyPr/>
          <a:lstStyle/>
          <a:p>
            <a:pPr algn="ctr"/>
            <a:r>
              <a:rPr lang="en-US" sz="1000">
                <a:latin typeface="Arial" charset="0"/>
              </a:rPr>
              <a:t>Develop &amp;</a:t>
            </a:r>
          </a:p>
          <a:p>
            <a:pPr algn="ctr"/>
            <a:r>
              <a:rPr lang="en-US" sz="1000">
                <a:latin typeface="Arial" charset="0"/>
              </a:rPr>
              <a:t>Implement</a:t>
            </a:r>
          </a:p>
          <a:p>
            <a:pPr algn="ctr"/>
            <a:r>
              <a:rPr lang="en-US" sz="1000">
                <a:latin typeface="Arial" charset="0"/>
              </a:rPr>
              <a:t>Management</a:t>
            </a:r>
          </a:p>
          <a:p>
            <a:pPr algn="ctr"/>
            <a:r>
              <a:rPr lang="en-US" sz="1000">
                <a:latin typeface="Arial" charset="0"/>
              </a:rPr>
              <a:t>Plan</a:t>
            </a:r>
            <a:endParaRPr lang="en-US"/>
          </a:p>
        </p:txBody>
      </p:sp>
      <p:sp>
        <p:nvSpPr>
          <p:cNvPr id="137224" name="AutoShape 16"/>
          <p:cNvSpPr>
            <a:spLocks noChangeArrowheads="1"/>
          </p:cNvSpPr>
          <p:nvPr/>
        </p:nvSpPr>
        <p:spPr bwMode="auto">
          <a:xfrm>
            <a:off x="3524250" y="5807075"/>
            <a:ext cx="1479550" cy="752475"/>
          </a:xfrm>
          <a:prstGeom prst="flowChartProcess">
            <a:avLst/>
          </a:prstGeom>
          <a:solidFill>
            <a:schemeClr val="accent2"/>
          </a:solidFill>
          <a:ln w="15875">
            <a:solidFill>
              <a:srgbClr val="000000"/>
            </a:solidFill>
            <a:miter lim="800000"/>
            <a:headEnd/>
            <a:tailEnd/>
          </a:ln>
          <a:effectLst>
            <a:glow rad="228600">
              <a:schemeClr val="accent6">
                <a:satMod val="175000"/>
                <a:alpha val="40000"/>
              </a:schemeClr>
            </a:glow>
          </a:effectLst>
        </p:spPr>
        <p:txBody>
          <a:bodyPr/>
          <a:lstStyle/>
          <a:p>
            <a:pPr algn="ctr">
              <a:defRPr/>
            </a:pPr>
            <a:r>
              <a:rPr lang="en-US" sz="1400">
                <a:latin typeface="Arial" charset="0"/>
              </a:rPr>
              <a:t>Monitor</a:t>
            </a:r>
          </a:p>
          <a:p>
            <a:pPr algn="ctr">
              <a:defRPr/>
            </a:pPr>
            <a:r>
              <a:rPr lang="en-US" sz="1400">
                <a:latin typeface="Arial" charset="0"/>
              </a:rPr>
              <a:t>The</a:t>
            </a:r>
          </a:p>
          <a:p>
            <a:pPr algn="ctr">
              <a:defRPr/>
            </a:pPr>
            <a:r>
              <a:rPr lang="en-US" sz="1400">
                <a:latin typeface="Arial" charset="0"/>
              </a:rPr>
              <a:t>Plan</a:t>
            </a:r>
            <a:endParaRPr lang="en-US" sz="1400"/>
          </a:p>
        </p:txBody>
      </p:sp>
      <p:sp>
        <p:nvSpPr>
          <p:cNvPr id="260107" name="AutoShape 17"/>
          <p:cNvSpPr>
            <a:spLocks noChangeArrowheads="1"/>
          </p:cNvSpPr>
          <p:nvPr/>
        </p:nvSpPr>
        <p:spPr bwMode="auto">
          <a:xfrm>
            <a:off x="5464175" y="4370388"/>
            <a:ext cx="1479550" cy="939800"/>
          </a:xfrm>
          <a:prstGeom prst="flowChartProcess">
            <a:avLst/>
          </a:prstGeom>
          <a:solidFill>
            <a:schemeClr val="hlink"/>
          </a:solidFill>
          <a:ln w="15875">
            <a:solidFill>
              <a:srgbClr val="000000"/>
            </a:solidFill>
            <a:miter lim="800000"/>
            <a:headEnd/>
            <a:tailEnd/>
          </a:ln>
        </p:spPr>
        <p:txBody>
          <a:bodyPr/>
          <a:lstStyle/>
          <a:p>
            <a:pPr algn="ctr"/>
            <a:r>
              <a:rPr lang="en-US" sz="1000">
                <a:latin typeface="Arial" charset="0"/>
              </a:rPr>
              <a:t>Implement</a:t>
            </a:r>
          </a:p>
          <a:p>
            <a:pPr algn="ctr"/>
            <a:r>
              <a:rPr lang="en-US" sz="1000">
                <a:latin typeface="Arial" charset="0"/>
              </a:rPr>
              <a:t>Referral or</a:t>
            </a:r>
          </a:p>
          <a:p>
            <a:pPr algn="ctr"/>
            <a:r>
              <a:rPr lang="en-US" sz="1000">
                <a:latin typeface="Arial" charset="0"/>
              </a:rPr>
              <a:t>Assistance</a:t>
            </a:r>
          </a:p>
          <a:p>
            <a:pPr algn="ctr"/>
            <a:r>
              <a:rPr lang="en-US" sz="1000">
                <a:latin typeface="Arial" charset="0"/>
              </a:rPr>
              <a:t>Plan</a:t>
            </a:r>
            <a:endParaRPr lang="en-US"/>
          </a:p>
        </p:txBody>
      </p:sp>
      <p:sp>
        <p:nvSpPr>
          <p:cNvPr id="260108" name="AutoShape 18"/>
          <p:cNvSpPr>
            <a:spLocks noChangeArrowheads="1"/>
          </p:cNvSpPr>
          <p:nvPr/>
        </p:nvSpPr>
        <p:spPr bwMode="auto">
          <a:xfrm>
            <a:off x="5486400" y="5807075"/>
            <a:ext cx="1479550" cy="752475"/>
          </a:xfrm>
          <a:prstGeom prst="flowChartProcess">
            <a:avLst/>
          </a:prstGeom>
          <a:solidFill>
            <a:schemeClr val="accent2"/>
          </a:solidFill>
          <a:ln w="15875">
            <a:solidFill>
              <a:srgbClr val="000000"/>
            </a:solidFill>
            <a:miter lim="800000"/>
            <a:headEnd/>
            <a:tailEnd/>
          </a:ln>
        </p:spPr>
        <p:txBody>
          <a:bodyPr/>
          <a:lstStyle/>
          <a:p>
            <a:pPr algn="ctr"/>
            <a:r>
              <a:rPr lang="en-US" sz="1400">
                <a:latin typeface="Arial" charset="0"/>
              </a:rPr>
              <a:t>Refer</a:t>
            </a:r>
          </a:p>
          <a:p>
            <a:pPr algn="ctr"/>
            <a:r>
              <a:rPr lang="en-US" sz="1400">
                <a:latin typeface="Arial" charset="0"/>
              </a:rPr>
              <a:t>&amp;</a:t>
            </a:r>
          </a:p>
          <a:p>
            <a:pPr algn="ctr"/>
            <a:r>
              <a:rPr lang="en-US" sz="1400">
                <a:latin typeface="Arial" charset="0"/>
              </a:rPr>
              <a:t>Follow-up</a:t>
            </a:r>
            <a:endParaRPr lang="en-US" sz="1400"/>
          </a:p>
        </p:txBody>
      </p:sp>
      <p:sp>
        <p:nvSpPr>
          <p:cNvPr id="260109" name="AutoShape 19"/>
          <p:cNvSpPr>
            <a:spLocks noChangeArrowheads="1"/>
          </p:cNvSpPr>
          <p:nvPr/>
        </p:nvSpPr>
        <p:spPr bwMode="auto">
          <a:xfrm>
            <a:off x="3567113" y="2700338"/>
            <a:ext cx="1373187" cy="1252537"/>
          </a:xfrm>
          <a:prstGeom prst="flowChartDecision">
            <a:avLst/>
          </a:prstGeom>
          <a:solidFill>
            <a:srgbClr val="CC0000"/>
          </a:solidFill>
          <a:ln w="15875">
            <a:solidFill>
              <a:srgbClr val="000000"/>
            </a:solidFill>
            <a:miter lim="800000"/>
            <a:headEnd/>
            <a:tailEnd/>
          </a:ln>
        </p:spPr>
        <p:txBody>
          <a:bodyPr wrap="none" lIns="0" tIns="0" rIns="0" bIns="0"/>
          <a:lstStyle/>
          <a:p>
            <a:pPr algn="ctr">
              <a:spcBef>
                <a:spcPts val="600"/>
              </a:spcBef>
            </a:pPr>
            <a:r>
              <a:rPr lang="en-US" sz="1000">
                <a:latin typeface="Arial" charset="0"/>
              </a:rPr>
              <a:t>Poses a</a:t>
            </a:r>
          </a:p>
          <a:p>
            <a:pPr algn="ctr"/>
            <a:r>
              <a:rPr lang="en-US" sz="1000">
                <a:latin typeface="Arial" charset="0"/>
              </a:rPr>
              <a:t>Threat?</a:t>
            </a:r>
            <a:endParaRPr lang="en-US"/>
          </a:p>
        </p:txBody>
      </p:sp>
      <p:sp>
        <p:nvSpPr>
          <p:cNvPr id="260110" name="AutoShape 20"/>
          <p:cNvSpPr>
            <a:spLocks noChangeArrowheads="1"/>
          </p:cNvSpPr>
          <p:nvPr/>
        </p:nvSpPr>
        <p:spPr bwMode="auto">
          <a:xfrm>
            <a:off x="5541963" y="2700338"/>
            <a:ext cx="1314450" cy="1252537"/>
          </a:xfrm>
          <a:prstGeom prst="flowChartDecision">
            <a:avLst/>
          </a:prstGeom>
          <a:solidFill>
            <a:srgbClr val="CC0000"/>
          </a:solidFill>
          <a:ln w="15875">
            <a:solidFill>
              <a:srgbClr val="000000"/>
            </a:solidFill>
            <a:miter lim="800000"/>
            <a:headEnd/>
            <a:tailEnd/>
          </a:ln>
        </p:spPr>
        <p:txBody>
          <a:bodyPr wrap="none" lIns="0" tIns="0" rIns="0" bIns="0"/>
          <a:lstStyle/>
          <a:p>
            <a:pPr algn="ctr">
              <a:spcBef>
                <a:spcPts val="200"/>
              </a:spcBef>
            </a:pPr>
            <a:r>
              <a:rPr lang="en-US" sz="1000">
                <a:latin typeface="Arial" charset="0"/>
              </a:rPr>
              <a:t>In Need</a:t>
            </a:r>
          </a:p>
          <a:p>
            <a:pPr algn="ctr"/>
            <a:r>
              <a:rPr lang="en-US" sz="1000">
                <a:latin typeface="Arial" charset="0"/>
              </a:rPr>
              <a:t>Of </a:t>
            </a:r>
          </a:p>
          <a:p>
            <a:pPr algn="ctr"/>
            <a:r>
              <a:rPr lang="en-US" sz="1000">
                <a:latin typeface="Arial" charset="0"/>
              </a:rPr>
              <a:t>Help?</a:t>
            </a:r>
            <a:endParaRPr lang="en-US"/>
          </a:p>
        </p:txBody>
      </p:sp>
      <p:sp>
        <p:nvSpPr>
          <p:cNvPr id="260111" name="AutoShape 24"/>
          <p:cNvSpPr>
            <a:spLocks noChangeArrowheads="1"/>
          </p:cNvSpPr>
          <p:nvPr/>
        </p:nvSpPr>
        <p:spPr bwMode="auto">
          <a:xfrm>
            <a:off x="1382713" y="1082675"/>
            <a:ext cx="1479550" cy="1252538"/>
          </a:xfrm>
          <a:prstGeom prst="flowChartDecision">
            <a:avLst/>
          </a:prstGeom>
          <a:solidFill>
            <a:srgbClr val="CC0000"/>
          </a:solidFill>
          <a:ln w="15875">
            <a:solidFill>
              <a:srgbClr val="000000"/>
            </a:solidFill>
            <a:miter lim="800000"/>
            <a:headEnd/>
            <a:tailEnd/>
          </a:ln>
        </p:spPr>
        <p:txBody>
          <a:bodyPr/>
          <a:lstStyle/>
          <a:p>
            <a:endParaRPr lang="en-US"/>
          </a:p>
        </p:txBody>
      </p:sp>
      <p:sp>
        <p:nvSpPr>
          <p:cNvPr id="260112" name="Text Box 25"/>
          <p:cNvSpPr txBox="1">
            <a:spLocks noChangeArrowheads="1"/>
          </p:cNvSpPr>
          <p:nvPr/>
        </p:nvSpPr>
        <p:spPr bwMode="auto">
          <a:xfrm>
            <a:off x="1476375" y="1541463"/>
            <a:ext cx="1287463" cy="439737"/>
          </a:xfrm>
          <a:prstGeom prst="rect">
            <a:avLst/>
          </a:prstGeom>
          <a:noFill/>
          <a:ln w="9525">
            <a:noFill/>
            <a:miter lim="800000"/>
            <a:headEnd/>
            <a:tailEnd/>
          </a:ln>
        </p:spPr>
        <p:txBody>
          <a:bodyPr/>
          <a:lstStyle/>
          <a:p>
            <a:pPr algn="ctr"/>
            <a:r>
              <a:rPr lang="en-US" sz="1000">
                <a:latin typeface="Arial" charset="0"/>
              </a:rPr>
              <a:t>Concerns?</a:t>
            </a:r>
            <a:endParaRPr lang="en-US"/>
          </a:p>
        </p:txBody>
      </p:sp>
      <p:cxnSp>
        <p:nvCxnSpPr>
          <p:cNvPr id="260113" name="AutoShape 30"/>
          <p:cNvCxnSpPr>
            <a:cxnSpLocks noChangeShapeType="1"/>
            <a:stCxn id="260111" idx="2"/>
            <a:endCxn id="260099" idx="0"/>
          </p:cNvCxnSpPr>
          <p:nvPr/>
        </p:nvCxnSpPr>
        <p:spPr bwMode="auto">
          <a:xfrm>
            <a:off x="2122488" y="2344738"/>
            <a:ext cx="1587" cy="577850"/>
          </a:xfrm>
          <a:prstGeom prst="straightConnector1">
            <a:avLst/>
          </a:prstGeom>
          <a:noFill/>
          <a:ln w="15875">
            <a:solidFill>
              <a:srgbClr val="000000"/>
            </a:solidFill>
            <a:round/>
            <a:headEnd/>
            <a:tailEnd type="triangle" w="med" len="med"/>
          </a:ln>
        </p:spPr>
      </p:cxnSp>
      <p:cxnSp>
        <p:nvCxnSpPr>
          <p:cNvPr id="260114" name="AutoShape 31"/>
          <p:cNvCxnSpPr>
            <a:cxnSpLocks noChangeShapeType="1"/>
            <a:stCxn id="260099" idx="2"/>
            <a:endCxn id="260100" idx="0"/>
          </p:cNvCxnSpPr>
          <p:nvPr/>
        </p:nvCxnSpPr>
        <p:spPr bwMode="auto">
          <a:xfrm>
            <a:off x="2124075" y="3694113"/>
            <a:ext cx="0" cy="433387"/>
          </a:xfrm>
          <a:prstGeom prst="straightConnector1">
            <a:avLst/>
          </a:prstGeom>
          <a:noFill/>
          <a:ln w="15875">
            <a:solidFill>
              <a:srgbClr val="000000"/>
            </a:solidFill>
            <a:round/>
            <a:headEnd/>
            <a:tailEnd type="triangle" w="med" len="med"/>
          </a:ln>
        </p:spPr>
      </p:cxnSp>
      <p:cxnSp>
        <p:nvCxnSpPr>
          <p:cNvPr id="260115" name="AutoShape 32"/>
          <p:cNvCxnSpPr>
            <a:cxnSpLocks noChangeShapeType="1"/>
            <a:stCxn id="260100" idx="3"/>
            <a:endCxn id="260109" idx="1"/>
          </p:cNvCxnSpPr>
          <p:nvPr/>
        </p:nvCxnSpPr>
        <p:spPr bwMode="auto">
          <a:xfrm flipV="1">
            <a:off x="2874963" y="3327400"/>
            <a:ext cx="679450" cy="1184275"/>
          </a:xfrm>
          <a:prstGeom prst="bentConnector3">
            <a:avLst>
              <a:gd name="adj1" fmla="val 50000"/>
            </a:avLst>
          </a:prstGeom>
          <a:noFill/>
          <a:ln w="15875">
            <a:solidFill>
              <a:srgbClr val="000000"/>
            </a:solidFill>
            <a:miter lim="800000"/>
            <a:headEnd/>
            <a:tailEnd type="triangle" w="med" len="med"/>
          </a:ln>
        </p:spPr>
      </p:cxnSp>
      <p:cxnSp>
        <p:nvCxnSpPr>
          <p:cNvPr id="260116" name="AutoShape 34"/>
          <p:cNvCxnSpPr>
            <a:cxnSpLocks noChangeShapeType="1"/>
            <a:stCxn id="260109" idx="2"/>
            <a:endCxn id="260103" idx="0"/>
          </p:cNvCxnSpPr>
          <p:nvPr/>
        </p:nvCxnSpPr>
        <p:spPr bwMode="auto">
          <a:xfrm>
            <a:off x="4254500" y="3963988"/>
            <a:ext cx="6350" cy="396875"/>
          </a:xfrm>
          <a:prstGeom prst="straightConnector1">
            <a:avLst/>
          </a:prstGeom>
          <a:noFill/>
          <a:ln w="15875">
            <a:solidFill>
              <a:srgbClr val="000000"/>
            </a:solidFill>
            <a:round/>
            <a:headEnd/>
            <a:tailEnd type="triangle" w="med" len="med"/>
          </a:ln>
        </p:spPr>
      </p:cxnSp>
      <p:cxnSp>
        <p:nvCxnSpPr>
          <p:cNvPr id="260117" name="AutoShape 35"/>
          <p:cNvCxnSpPr>
            <a:cxnSpLocks noChangeShapeType="1"/>
            <a:stCxn id="260103" idx="2"/>
          </p:cNvCxnSpPr>
          <p:nvPr/>
        </p:nvCxnSpPr>
        <p:spPr bwMode="auto">
          <a:xfrm>
            <a:off x="4260850" y="5318125"/>
            <a:ext cx="3175" cy="481013"/>
          </a:xfrm>
          <a:prstGeom prst="straightConnector1">
            <a:avLst/>
          </a:prstGeom>
          <a:noFill/>
          <a:ln w="15875">
            <a:solidFill>
              <a:srgbClr val="000000"/>
            </a:solidFill>
            <a:round/>
            <a:headEnd/>
            <a:tailEnd type="triangle" w="med" len="med"/>
          </a:ln>
        </p:spPr>
      </p:cxnSp>
      <p:cxnSp>
        <p:nvCxnSpPr>
          <p:cNvPr id="260118" name="AutoShape 36"/>
          <p:cNvCxnSpPr>
            <a:cxnSpLocks noChangeShapeType="1"/>
            <a:stCxn id="260110" idx="2"/>
            <a:endCxn id="260107" idx="0"/>
          </p:cNvCxnSpPr>
          <p:nvPr/>
        </p:nvCxnSpPr>
        <p:spPr bwMode="auto">
          <a:xfrm>
            <a:off x="6199188" y="3963988"/>
            <a:ext cx="4762" cy="398462"/>
          </a:xfrm>
          <a:prstGeom prst="straightConnector1">
            <a:avLst/>
          </a:prstGeom>
          <a:noFill/>
          <a:ln w="15875">
            <a:solidFill>
              <a:srgbClr val="000000"/>
            </a:solidFill>
            <a:round/>
            <a:headEnd/>
            <a:tailEnd type="triangle" w="med" len="med"/>
          </a:ln>
        </p:spPr>
      </p:cxnSp>
      <p:cxnSp>
        <p:nvCxnSpPr>
          <p:cNvPr id="260119" name="AutoShape 37"/>
          <p:cNvCxnSpPr>
            <a:cxnSpLocks noChangeShapeType="1"/>
            <a:endCxn id="260108" idx="1"/>
          </p:cNvCxnSpPr>
          <p:nvPr/>
        </p:nvCxnSpPr>
        <p:spPr bwMode="auto">
          <a:xfrm>
            <a:off x="5011738" y="6183313"/>
            <a:ext cx="466725" cy="0"/>
          </a:xfrm>
          <a:prstGeom prst="straightConnector1">
            <a:avLst/>
          </a:prstGeom>
          <a:noFill/>
          <a:ln w="15875">
            <a:solidFill>
              <a:srgbClr val="000000"/>
            </a:solidFill>
            <a:round/>
            <a:headEnd/>
            <a:tailEnd type="triangle" w="med" len="med"/>
          </a:ln>
        </p:spPr>
      </p:cxnSp>
      <p:cxnSp>
        <p:nvCxnSpPr>
          <p:cNvPr id="260120" name="AutoShape 40"/>
          <p:cNvCxnSpPr>
            <a:cxnSpLocks noChangeShapeType="1"/>
            <a:stCxn id="260107" idx="2"/>
          </p:cNvCxnSpPr>
          <p:nvPr/>
        </p:nvCxnSpPr>
        <p:spPr bwMode="auto">
          <a:xfrm rot="5400000">
            <a:off x="5136356" y="4442619"/>
            <a:ext cx="192088" cy="1943100"/>
          </a:xfrm>
          <a:prstGeom prst="bentConnector2">
            <a:avLst/>
          </a:prstGeom>
          <a:noFill/>
          <a:ln w="15875">
            <a:solidFill>
              <a:srgbClr val="000000"/>
            </a:solidFill>
            <a:miter lim="800000"/>
            <a:headEnd/>
            <a:tailEnd type="triangle" w="med" len="med"/>
          </a:ln>
        </p:spPr>
      </p:cxnSp>
      <p:sp>
        <p:nvSpPr>
          <p:cNvPr id="260121" name="Text Box 41"/>
          <p:cNvSpPr txBox="1">
            <a:spLocks noChangeArrowheads="1"/>
          </p:cNvSpPr>
          <p:nvPr/>
        </p:nvSpPr>
        <p:spPr bwMode="auto">
          <a:xfrm>
            <a:off x="1579563" y="2409825"/>
            <a:ext cx="669925" cy="274638"/>
          </a:xfrm>
          <a:prstGeom prst="rect">
            <a:avLst/>
          </a:prstGeom>
          <a:noFill/>
          <a:ln w="9525">
            <a:noFill/>
            <a:miter lim="800000"/>
            <a:headEnd/>
            <a:tailEnd/>
          </a:ln>
        </p:spPr>
        <p:txBody>
          <a:bodyPr>
            <a:spAutoFit/>
          </a:bodyPr>
          <a:lstStyle/>
          <a:p>
            <a:r>
              <a:rPr lang="en-US" sz="1200" b="1">
                <a:latin typeface="Arial" charset="0"/>
              </a:rPr>
              <a:t>Yes</a:t>
            </a:r>
            <a:endParaRPr lang="en-US" sz="1200" b="1"/>
          </a:p>
        </p:txBody>
      </p:sp>
      <p:sp>
        <p:nvSpPr>
          <p:cNvPr id="260122" name="Text Box 42"/>
          <p:cNvSpPr txBox="1">
            <a:spLocks noChangeArrowheads="1"/>
          </p:cNvSpPr>
          <p:nvPr/>
        </p:nvSpPr>
        <p:spPr bwMode="auto">
          <a:xfrm>
            <a:off x="3716338" y="3916363"/>
            <a:ext cx="669925" cy="274637"/>
          </a:xfrm>
          <a:prstGeom prst="rect">
            <a:avLst/>
          </a:prstGeom>
          <a:noFill/>
          <a:ln w="9525">
            <a:noFill/>
            <a:miter lim="800000"/>
            <a:headEnd/>
            <a:tailEnd/>
          </a:ln>
        </p:spPr>
        <p:txBody>
          <a:bodyPr>
            <a:spAutoFit/>
          </a:bodyPr>
          <a:lstStyle/>
          <a:p>
            <a:r>
              <a:rPr lang="en-US" sz="1200" b="1">
                <a:latin typeface="Arial" charset="0"/>
              </a:rPr>
              <a:t>Yes</a:t>
            </a:r>
            <a:endParaRPr lang="en-US" sz="1200" b="1"/>
          </a:p>
        </p:txBody>
      </p:sp>
      <p:sp>
        <p:nvSpPr>
          <p:cNvPr id="260123" name="Text Box 43"/>
          <p:cNvSpPr txBox="1">
            <a:spLocks noChangeArrowheads="1"/>
          </p:cNvSpPr>
          <p:nvPr/>
        </p:nvSpPr>
        <p:spPr bwMode="auto">
          <a:xfrm>
            <a:off x="5664200" y="3916363"/>
            <a:ext cx="671513" cy="274637"/>
          </a:xfrm>
          <a:prstGeom prst="rect">
            <a:avLst/>
          </a:prstGeom>
          <a:noFill/>
          <a:ln w="9525">
            <a:noFill/>
            <a:miter lim="800000"/>
            <a:headEnd/>
            <a:tailEnd/>
          </a:ln>
        </p:spPr>
        <p:txBody>
          <a:bodyPr>
            <a:spAutoFit/>
          </a:bodyPr>
          <a:lstStyle/>
          <a:p>
            <a:r>
              <a:rPr lang="en-US" sz="1200" b="1">
                <a:latin typeface="Arial" charset="0"/>
              </a:rPr>
              <a:t>Yes</a:t>
            </a:r>
            <a:endParaRPr lang="en-US" sz="1200" b="1"/>
          </a:p>
        </p:txBody>
      </p:sp>
      <p:sp>
        <p:nvSpPr>
          <p:cNvPr id="260124" name="Text Box 44"/>
          <p:cNvSpPr txBox="1">
            <a:spLocks noChangeArrowheads="1"/>
          </p:cNvSpPr>
          <p:nvPr/>
        </p:nvSpPr>
        <p:spPr bwMode="auto">
          <a:xfrm>
            <a:off x="2867025" y="1457325"/>
            <a:ext cx="669925" cy="274638"/>
          </a:xfrm>
          <a:prstGeom prst="rect">
            <a:avLst/>
          </a:prstGeom>
          <a:noFill/>
          <a:ln w="9525">
            <a:noFill/>
            <a:miter lim="800000"/>
            <a:headEnd/>
            <a:tailEnd/>
          </a:ln>
        </p:spPr>
        <p:txBody>
          <a:bodyPr>
            <a:spAutoFit/>
          </a:bodyPr>
          <a:lstStyle/>
          <a:p>
            <a:pPr algn="ctr"/>
            <a:r>
              <a:rPr lang="en-US" sz="1200" b="1">
                <a:latin typeface="Arial" charset="0"/>
              </a:rPr>
              <a:t>No</a:t>
            </a:r>
            <a:endParaRPr lang="en-US" sz="1200" b="1"/>
          </a:p>
        </p:txBody>
      </p:sp>
      <p:cxnSp>
        <p:nvCxnSpPr>
          <p:cNvPr id="260125" name="AutoShape 47"/>
          <p:cNvCxnSpPr>
            <a:cxnSpLocks noChangeShapeType="1"/>
            <a:endCxn id="260111" idx="1"/>
          </p:cNvCxnSpPr>
          <p:nvPr/>
        </p:nvCxnSpPr>
        <p:spPr bwMode="auto">
          <a:xfrm rot="10800000">
            <a:off x="1374775" y="1709738"/>
            <a:ext cx="2141538" cy="4473575"/>
          </a:xfrm>
          <a:prstGeom prst="bentConnector3">
            <a:avLst>
              <a:gd name="adj1" fmla="val 110306"/>
            </a:avLst>
          </a:prstGeom>
          <a:noFill/>
          <a:ln w="15875">
            <a:solidFill>
              <a:srgbClr val="000000"/>
            </a:solidFill>
            <a:prstDash val="dash"/>
            <a:miter lim="800000"/>
            <a:headEnd/>
            <a:tailEnd type="triangle" w="med" len="med"/>
          </a:ln>
        </p:spPr>
      </p:cxnSp>
      <p:cxnSp>
        <p:nvCxnSpPr>
          <p:cNvPr id="260126" name="AutoShape 48"/>
          <p:cNvCxnSpPr>
            <a:cxnSpLocks noChangeShapeType="1"/>
            <a:stCxn id="260111" idx="3"/>
            <a:endCxn id="260101" idx="2"/>
          </p:cNvCxnSpPr>
          <p:nvPr/>
        </p:nvCxnSpPr>
        <p:spPr bwMode="auto">
          <a:xfrm>
            <a:off x="2873375" y="1709738"/>
            <a:ext cx="809625" cy="0"/>
          </a:xfrm>
          <a:prstGeom prst="straightConnector1">
            <a:avLst/>
          </a:prstGeom>
          <a:noFill/>
          <a:ln w="15875">
            <a:solidFill>
              <a:srgbClr val="000000"/>
            </a:solidFill>
            <a:round/>
            <a:headEnd/>
            <a:tailEnd type="triangle" w="med" len="med"/>
          </a:ln>
        </p:spPr>
      </p:cxnSp>
      <p:sp>
        <p:nvSpPr>
          <p:cNvPr id="260127" name="AutoShape 49"/>
          <p:cNvSpPr>
            <a:spLocks noChangeArrowheads="1"/>
          </p:cNvSpPr>
          <p:nvPr/>
        </p:nvSpPr>
        <p:spPr bwMode="auto">
          <a:xfrm>
            <a:off x="7448550" y="2763838"/>
            <a:ext cx="1157288" cy="1127125"/>
          </a:xfrm>
          <a:prstGeom prst="octagon">
            <a:avLst>
              <a:gd name="adj" fmla="val 29287"/>
            </a:avLst>
          </a:prstGeom>
          <a:solidFill>
            <a:srgbClr val="808080"/>
          </a:solidFill>
          <a:ln w="15875">
            <a:solidFill>
              <a:srgbClr val="000000"/>
            </a:solidFill>
            <a:miter lim="800000"/>
            <a:headEnd/>
            <a:tailEnd/>
          </a:ln>
        </p:spPr>
        <p:txBody>
          <a:bodyPr/>
          <a:lstStyle/>
          <a:p>
            <a:endParaRPr lang="en-US"/>
          </a:p>
        </p:txBody>
      </p:sp>
      <p:sp>
        <p:nvSpPr>
          <p:cNvPr id="260128" name="Text Box 50"/>
          <p:cNvSpPr txBox="1">
            <a:spLocks noChangeArrowheads="1"/>
          </p:cNvSpPr>
          <p:nvPr/>
        </p:nvSpPr>
        <p:spPr bwMode="auto">
          <a:xfrm>
            <a:off x="7453313" y="2974975"/>
            <a:ext cx="1147762" cy="812800"/>
          </a:xfrm>
          <a:prstGeom prst="rect">
            <a:avLst/>
          </a:prstGeom>
          <a:noFill/>
          <a:ln w="9525">
            <a:noFill/>
            <a:miter lim="800000"/>
            <a:headEnd/>
            <a:tailEnd/>
          </a:ln>
        </p:spPr>
        <p:txBody>
          <a:bodyPr/>
          <a:lstStyle/>
          <a:p>
            <a:pPr algn="ctr"/>
            <a:r>
              <a:rPr lang="en-US" sz="1000">
                <a:solidFill>
                  <a:srgbClr val="FFFFFF"/>
                </a:solidFill>
                <a:latin typeface="Arial" charset="0"/>
              </a:rPr>
              <a:t>Close &amp;</a:t>
            </a:r>
          </a:p>
          <a:p>
            <a:pPr algn="ctr"/>
            <a:r>
              <a:rPr lang="en-US" sz="1000">
                <a:solidFill>
                  <a:srgbClr val="FFFFFF"/>
                </a:solidFill>
                <a:latin typeface="Arial" charset="0"/>
              </a:rPr>
              <a:t>Document</a:t>
            </a:r>
          </a:p>
          <a:p>
            <a:pPr algn="ctr"/>
            <a:r>
              <a:rPr lang="en-US" sz="1000">
                <a:solidFill>
                  <a:srgbClr val="FFFFFF"/>
                </a:solidFill>
                <a:latin typeface="Arial" charset="0"/>
              </a:rPr>
              <a:t>Case</a:t>
            </a:r>
            <a:endParaRPr lang="en-US"/>
          </a:p>
        </p:txBody>
      </p:sp>
      <p:sp>
        <p:nvSpPr>
          <p:cNvPr id="260129" name="AutoShape 51"/>
          <p:cNvSpPr>
            <a:spLocks noChangeArrowheads="1"/>
          </p:cNvSpPr>
          <p:nvPr/>
        </p:nvSpPr>
        <p:spPr bwMode="auto">
          <a:xfrm>
            <a:off x="7453313" y="5654675"/>
            <a:ext cx="1157287" cy="1127125"/>
          </a:xfrm>
          <a:prstGeom prst="octagon">
            <a:avLst>
              <a:gd name="adj" fmla="val 29287"/>
            </a:avLst>
          </a:prstGeom>
          <a:solidFill>
            <a:srgbClr val="808080"/>
          </a:solidFill>
          <a:ln w="15875">
            <a:solidFill>
              <a:srgbClr val="000000"/>
            </a:solidFill>
            <a:miter lim="800000"/>
            <a:headEnd/>
            <a:tailEnd/>
          </a:ln>
        </p:spPr>
        <p:txBody>
          <a:bodyPr/>
          <a:lstStyle/>
          <a:p>
            <a:endParaRPr lang="en-US"/>
          </a:p>
        </p:txBody>
      </p:sp>
      <p:sp>
        <p:nvSpPr>
          <p:cNvPr id="260130" name="Text Box 52"/>
          <p:cNvSpPr txBox="1">
            <a:spLocks noChangeArrowheads="1"/>
          </p:cNvSpPr>
          <p:nvPr/>
        </p:nvSpPr>
        <p:spPr bwMode="auto">
          <a:xfrm>
            <a:off x="7439025" y="5864225"/>
            <a:ext cx="1157288" cy="814388"/>
          </a:xfrm>
          <a:prstGeom prst="rect">
            <a:avLst/>
          </a:prstGeom>
          <a:noFill/>
          <a:ln w="9525">
            <a:noFill/>
            <a:miter lim="800000"/>
            <a:headEnd/>
            <a:tailEnd/>
          </a:ln>
        </p:spPr>
        <p:txBody>
          <a:bodyPr/>
          <a:lstStyle/>
          <a:p>
            <a:pPr algn="ctr"/>
            <a:r>
              <a:rPr lang="en-US" sz="1400">
                <a:solidFill>
                  <a:srgbClr val="FFFFFF"/>
                </a:solidFill>
                <a:latin typeface="Arial" charset="0"/>
              </a:rPr>
              <a:t>Close &amp;</a:t>
            </a:r>
          </a:p>
          <a:p>
            <a:pPr algn="ctr"/>
            <a:r>
              <a:rPr lang="en-US" sz="1400">
                <a:solidFill>
                  <a:srgbClr val="FFFFFF"/>
                </a:solidFill>
                <a:latin typeface="Arial" charset="0"/>
              </a:rPr>
              <a:t>Document</a:t>
            </a:r>
          </a:p>
          <a:p>
            <a:pPr algn="ctr"/>
            <a:r>
              <a:rPr lang="en-US" sz="1400">
                <a:solidFill>
                  <a:srgbClr val="FFFFFF"/>
                </a:solidFill>
                <a:latin typeface="Arial" charset="0"/>
              </a:rPr>
              <a:t>Case</a:t>
            </a:r>
            <a:endParaRPr lang="en-US" sz="1400"/>
          </a:p>
        </p:txBody>
      </p:sp>
      <p:sp>
        <p:nvSpPr>
          <p:cNvPr id="260131" name="AutoShape 57"/>
          <p:cNvSpPr>
            <a:spLocks noChangeArrowheads="1"/>
          </p:cNvSpPr>
          <p:nvPr/>
        </p:nvSpPr>
        <p:spPr bwMode="auto">
          <a:xfrm>
            <a:off x="1384300" y="2930525"/>
            <a:ext cx="1479550" cy="752475"/>
          </a:xfrm>
          <a:prstGeom prst="flowChartProcess">
            <a:avLst/>
          </a:prstGeom>
          <a:solidFill>
            <a:schemeClr val="accent2"/>
          </a:solidFill>
          <a:ln w="15875">
            <a:solidFill>
              <a:srgbClr val="000000"/>
            </a:solidFill>
            <a:miter lim="800000"/>
            <a:headEnd/>
            <a:tailEnd/>
          </a:ln>
        </p:spPr>
        <p:txBody>
          <a:bodyPr/>
          <a:lstStyle/>
          <a:p>
            <a:pPr algn="ctr"/>
            <a:r>
              <a:rPr lang="en-US" sz="1400">
                <a:latin typeface="Arial" charset="0"/>
              </a:rPr>
              <a:t>Conduct</a:t>
            </a:r>
          </a:p>
          <a:p>
            <a:pPr algn="ctr"/>
            <a:r>
              <a:rPr lang="en-US" sz="1400">
                <a:latin typeface="Arial" charset="0"/>
              </a:rPr>
              <a:t>Full</a:t>
            </a:r>
          </a:p>
          <a:p>
            <a:pPr algn="ctr"/>
            <a:r>
              <a:rPr lang="en-US" sz="1400">
                <a:latin typeface="Arial" charset="0"/>
              </a:rPr>
              <a:t>Inquiry</a:t>
            </a:r>
            <a:endParaRPr lang="en-US" sz="1400"/>
          </a:p>
        </p:txBody>
      </p:sp>
      <p:sp>
        <p:nvSpPr>
          <p:cNvPr id="260132" name="AutoShape 58"/>
          <p:cNvSpPr>
            <a:spLocks noChangeArrowheads="1"/>
          </p:cNvSpPr>
          <p:nvPr/>
        </p:nvSpPr>
        <p:spPr bwMode="auto">
          <a:xfrm>
            <a:off x="1371600" y="4130675"/>
            <a:ext cx="1479550" cy="752475"/>
          </a:xfrm>
          <a:prstGeom prst="flowChartProcess">
            <a:avLst/>
          </a:prstGeom>
          <a:solidFill>
            <a:schemeClr val="accent2"/>
          </a:solidFill>
          <a:ln w="15875">
            <a:solidFill>
              <a:srgbClr val="000000"/>
            </a:solidFill>
            <a:miter lim="800000"/>
            <a:headEnd/>
            <a:tailEnd/>
          </a:ln>
        </p:spPr>
        <p:txBody>
          <a:bodyPr/>
          <a:lstStyle/>
          <a:p>
            <a:pPr algn="ctr">
              <a:spcBef>
                <a:spcPts val="400"/>
              </a:spcBef>
            </a:pPr>
            <a:r>
              <a:rPr lang="en-US" sz="1400">
                <a:latin typeface="Arial" charset="0"/>
              </a:rPr>
              <a:t>Make</a:t>
            </a:r>
          </a:p>
          <a:p>
            <a:pPr algn="ctr"/>
            <a:r>
              <a:rPr lang="en-US" sz="1400">
                <a:latin typeface="Arial" charset="0"/>
              </a:rPr>
              <a:t>Assessment</a:t>
            </a:r>
            <a:endParaRPr lang="en-US" sz="1400"/>
          </a:p>
        </p:txBody>
      </p:sp>
      <p:sp>
        <p:nvSpPr>
          <p:cNvPr id="260133" name="AutoShape 60"/>
          <p:cNvSpPr>
            <a:spLocks noChangeArrowheads="1"/>
          </p:cNvSpPr>
          <p:nvPr/>
        </p:nvSpPr>
        <p:spPr bwMode="auto">
          <a:xfrm>
            <a:off x="3694113" y="1146175"/>
            <a:ext cx="1157287" cy="1128713"/>
          </a:xfrm>
          <a:prstGeom prst="octagon">
            <a:avLst>
              <a:gd name="adj" fmla="val 29287"/>
            </a:avLst>
          </a:prstGeom>
          <a:solidFill>
            <a:srgbClr val="808080"/>
          </a:solidFill>
          <a:ln w="15875">
            <a:solidFill>
              <a:srgbClr val="000000"/>
            </a:solidFill>
            <a:miter lim="800000"/>
            <a:headEnd/>
            <a:tailEnd/>
          </a:ln>
        </p:spPr>
        <p:txBody>
          <a:bodyPr/>
          <a:lstStyle/>
          <a:p>
            <a:endParaRPr lang="en-US"/>
          </a:p>
        </p:txBody>
      </p:sp>
      <p:sp>
        <p:nvSpPr>
          <p:cNvPr id="260134" name="Text Box 61"/>
          <p:cNvSpPr txBox="1">
            <a:spLocks noChangeArrowheads="1"/>
          </p:cNvSpPr>
          <p:nvPr/>
        </p:nvSpPr>
        <p:spPr bwMode="auto">
          <a:xfrm>
            <a:off x="3662363" y="1365250"/>
            <a:ext cx="1189037" cy="812800"/>
          </a:xfrm>
          <a:prstGeom prst="rect">
            <a:avLst/>
          </a:prstGeom>
          <a:noFill/>
          <a:ln w="9525">
            <a:noFill/>
            <a:miter lim="800000"/>
            <a:headEnd/>
            <a:tailEnd/>
          </a:ln>
        </p:spPr>
        <p:txBody>
          <a:bodyPr/>
          <a:lstStyle/>
          <a:p>
            <a:pPr algn="ctr"/>
            <a:r>
              <a:rPr lang="en-US" sz="1400">
                <a:solidFill>
                  <a:srgbClr val="FFFFFF"/>
                </a:solidFill>
                <a:latin typeface="Arial" charset="0"/>
              </a:rPr>
              <a:t>Close &amp;</a:t>
            </a:r>
          </a:p>
          <a:p>
            <a:pPr algn="ctr"/>
            <a:r>
              <a:rPr lang="en-US" sz="1400">
                <a:solidFill>
                  <a:srgbClr val="FFFFFF"/>
                </a:solidFill>
                <a:latin typeface="Arial" charset="0"/>
              </a:rPr>
              <a:t>Document</a:t>
            </a:r>
          </a:p>
          <a:p>
            <a:pPr algn="ctr"/>
            <a:r>
              <a:rPr lang="en-US" sz="1400">
                <a:solidFill>
                  <a:srgbClr val="FFFFFF"/>
                </a:solidFill>
                <a:latin typeface="Arial" charset="0"/>
              </a:rPr>
              <a:t>Case</a:t>
            </a:r>
            <a:endParaRPr lang="en-US" sz="1400"/>
          </a:p>
        </p:txBody>
      </p:sp>
      <p:sp>
        <p:nvSpPr>
          <p:cNvPr id="260135" name="AutoShape 65"/>
          <p:cNvSpPr>
            <a:spLocks noChangeArrowheads="1"/>
          </p:cNvSpPr>
          <p:nvPr/>
        </p:nvSpPr>
        <p:spPr bwMode="auto">
          <a:xfrm>
            <a:off x="3521075" y="4370388"/>
            <a:ext cx="1479550" cy="939800"/>
          </a:xfrm>
          <a:prstGeom prst="flowChartProcess">
            <a:avLst/>
          </a:prstGeom>
          <a:solidFill>
            <a:schemeClr val="accent2"/>
          </a:solidFill>
          <a:ln w="15875">
            <a:solidFill>
              <a:srgbClr val="000000"/>
            </a:solidFill>
            <a:miter lim="800000"/>
            <a:headEnd/>
            <a:tailEnd/>
          </a:ln>
        </p:spPr>
        <p:txBody>
          <a:bodyPr/>
          <a:lstStyle/>
          <a:p>
            <a:pPr algn="ctr"/>
            <a:r>
              <a:rPr lang="en-US" sz="1400">
                <a:latin typeface="Arial" charset="0"/>
              </a:rPr>
              <a:t>Develop &amp;</a:t>
            </a:r>
          </a:p>
          <a:p>
            <a:pPr algn="ctr"/>
            <a:r>
              <a:rPr lang="en-US" sz="1400">
                <a:latin typeface="Arial" charset="0"/>
              </a:rPr>
              <a:t>Implement</a:t>
            </a:r>
          </a:p>
          <a:p>
            <a:pPr algn="ctr"/>
            <a:r>
              <a:rPr lang="en-US" sz="1400">
                <a:latin typeface="Arial" charset="0"/>
              </a:rPr>
              <a:t>Management</a:t>
            </a:r>
          </a:p>
          <a:p>
            <a:pPr algn="ctr"/>
            <a:r>
              <a:rPr lang="en-US" sz="1400">
                <a:latin typeface="Arial" charset="0"/>
              </a:rPr>
              <a:t>Plan</a:t>
            </a:r>
            <a:endParaRPr lang="en-US" sz="1400"/>
          </a:p>
        </p:txBody>
      </p:sp>
      <p:sp>
        <p:nvSpPr>
          <p:cNvPr id="260136" name="AutoShape 67"/>
          <p:cNvSpPr>
            <a:spLocks noChangeArrowheads="1"/>
          </p:cNvSpPr>
          <p:nvPr/>
        </p:nvSpPr>
        <p:spPr bwMode="auto">
          <a:xfrm>
            <a:off x="5464175" y="4370388"/>
            <a:ext cx="1479550" cy="939800"/>
          </a:xfrm>
          <a:prstGeom prst="flowChartProcess">
            <a:avLst/>
          </a:prstGeom>
          <a:solidFill>
            <a:schemeClr val="accent2"/>
          </a:solidFill>
          <a:ln w="15875">
            <a:solidFill>
              <a:srgbClr val="000000"/>
            </a:solidFill>
            <a:miter lim="800000"/>
            <a:headEnd/>
            <a:tailEnd/>
          </a:ln>
        </p:spPr>
        <p:txBody>
          <a:bodyPr/>
          <a:lstStyle/>
          <a:p>
            <a:pPr algn="ctr"/>
            <a:r>
              <a:rPr lang="en-US" sz="1400">
                <a:latin typeface="Arial" charset="0"/>
              </a:rPr>
              <a:t>Implement</a:t>
            </a:r>
          </a:p>
          <a:p>
            <a:pPr algn="ctr"/>
            <a:r>
              <a:rPr lang="en-US" sz="1400">
                <a:latin typeface="Arial" charset="0"/>
              </a:rPr>
              <a:t>Referral or</a:t>
            </a:r>
          </a:p>
          <a:p>
            <a:pPr algn="ctr"/>
            <a:r>
              <a:rPr lang="en-US" sz="1400">
                <a:latin typeface="Arial" charset="0"/>
              </a:rPr>
              <a:t>Assistance</a:t>
            </a:r>
          </a:p>
          <a:p>
            <a:pPr algn="ctr"/>
            <a:r>
              <a:rPr lang="en-US" sz="1400">
                <a:latin typeface="Arial" charset="0"/>
              </a:rPr>
              <a:t>Plan</a:t>
            </a:r>
            <a:endParaRPr lang="en-US" sz="1400"/>
          </a:p>
        </p:txBody>
      </p:sp>
      <p:sp>
        <p:nvSpPr>
          <p:cNvPr id="260137" name="AutoShape 69"/>
          <p:cNvSpPr>
            <a:spLocks noChangeArrowheads="1"/>
          </p:cNvSpPr>
          <p:nvPr/>
        </p:nvSpPr>
        <p:spPr bwMode="auto">
          <a:xfrm>
            <a:off x="3567113" y="2700338"/>
            <a:ext cx="1373187" cy="1252537"/>
          </a:xfrm>
          <a:prstGeom prst="flowChartDecision">
            <a:avLst/>
          </a:prstGeom>
          <a:solidFill>
            <a:srgbClr val="996600"/>
          </a:solidFill>
          <a:ln w="15875">
            <a:solidFill>
              <a:srgbClr val="000000"/>
            </a:solidFill>
            <a:miter lim="800000"/>
            <a:headEnd/>
            <a:tailEnd/>
          </a:ln>
        </p:spPr>
        <p:txBody>
          <a:bodyPr wrap="none" lIns="0" tIns="0" rIns="0" bIns="0"/>
          <a:lstStyle/>
          <a:p>
            <a:pPr algn="ctr">
              <a:spcBef>
                <a:spcPts val="600"/>
              </a:spcBef>
            </a:pPr>
            <a:r>
              <a:rPr lang="en-US" sz="1400">
                <a:latin typeface="Arial" charset="0"/>
              </a:rPr>
              <a:t>Poses a</a:t>
            </a:r>
          </a:p>
          <a:p>
            <a:pPr algn="ctr"/>
            <a:r>
              <a:rPr lang="en-US" sz="1400">
                <a:latin typeface="Arial" charset="0"/>
              </a:rPr>
              <a:t>Threat?</a:t>
            </a:r>
            <a:endParaRPr lang="en-US" sz="1400"/>
          </a:p>
        </p:txBody>
      </p:sp>
      <p:sp>
        <p:nvSpPr>
          <p:cNvPr id="260138" name="AutoShape 70"/>
          <p:cNvSpPr>
            <a:spLocks noChangeArrowheads="1"/>
          </p:cNvSpPr>
          <p:nvPr/>
        </p:nvSpPr>
        <p:spPr bwMode="auto">
          <a:xfrm>
            <a:off x="5541963" y="2700338"/>
            <a:ext cx="1314450" cy="1252537"/>
          </a:xfrm>
          <a:prstGeom prst="flowChartDecision">
            <a:avLst/>
          </a:prstGeom>
          <a:solidFill>
            <a:srgbClr val="996600"/>
          </a:solidFill>
          <a:ln w="15875">
            <a:solidFill>
              <a:srgbClr val="000000"/>
            </a:solidFill>
            <a:miter lim="800000"/>
            <a:headEnd/>
            <a:tailEnd/>
          </a:ln>
        </p:spPr>
        <p:txBody>
          <a:bodyPr wrap="none" lIns="0" tIns="0" rIns="0" bIns="0"/>
          <a:lstStyle/>
          <a:p>
            <a:pPr algn="ctr">
              <a:spcBef>
                <a:spcPts val="200"/>
              </a:spcBef>
            </a:pPr>
            <a:r>
              <a:rPr lang="en-US" sz="1400">
                <a:latin typeface="Arial" charset="0"/>
              </a:rPr>
              <a:t>In Need</a:t>
            </a:r>
          </a:p>
          <a:p>
            <a:pPr algn="ctr"/>
            <a:r>
              <a:rPr lang="en-US" sz="1400">
                <a:latin typeface="Arial" charset="0"/>
              </a:rPr>
              <a:t>Of </a:t>
            </a:r>
          </a:p>
          <a:p>
            <a:pPr algn="ctr"/>
            <a:r>
              <a:rPr lang="en-US" sz="1400">
                <a:latin typeface="Arial" charset="0"/>
              </a:rPr>
              <a:t>Help?</a:t>
            </a:r>
            <a:endParaRPr lang="en-US" sz="1400"/>
          </a:p>
        </p:txBody>
      </p:sp>
      <p:sp>
        <p:nvSpPr>
          <p:cNvPr id="260139" name="AutoShape 74"/>
          <p:cNvSpPr>
            <a:spLocks noChangeArrowheads="1"/>
          </p:cNvSpPr>
          <p:nvPr/>
        </p:nvSpPr>
        <p:spPr bwMode="auto">
          <a:xfrm>
            <a:off x="1382713" y="1082675"/>
            <a:ext cx="1479550" cy="1252538"/>
          </a:xfrm>
          <a:prstGeom prst="flowChartDecision">
            <a:avLst/>
          </a:prstGeom>
          <a:solidFill>
            <a:srgbClr val="996600"/>
          </a:solidFill>
          <a:ln w="15875">
            <a:solidFill>
              <a:srgbClr val="000000"/>
            </a:solidFill>
            <a:miter lim="800000"/>
            <a:headEnd/>
            <a:tailEnd/>
          </a:ln>
        </p:spPr>
        <p:txBody>
          <a:bodyPr/>
          <a:lstStyle/>
          <a:p>
            <a:endParaRPr lang="en-US"/>
          </a:p>
        </p:txBody>
      </p:sp>
      <p:sp>
        <p:nvSpPr>
          <p:cNvPr id="260140" name="Text Box 75"/>
          <p:cNvSpPr txBox="1">
            <a:spLocks noChangeArrowheads="1"/>
          </p:cNvSpPr>
          <p:nvPr/>
        </p:nvSpPr>
        <p:spPr bwMode="auto">
          <a:xfrm>
            <a:off x="1476375" y="1541463"/>
            <a:ext cx="1287463" cy="439737"/>
          </a:xfrm>
          <a:prstGeom prst="rect">
            <a:avLst/>
          </a:prstGeom>
          <a:noFill/>
          <a:ln w="9525">
            <a:noFill/>
            <a:miter lim="800000"/>
            <a:headEnd/>
            <a:tailEnd/>
          </a:ln>
        </p:spPr>
        <p:txBody>
          <a:bodyPr/>
          <a:lstStyle/>
          <a:p>
            <a:pPr algn="ctr"/>
            <a:r>
              <a:rPr lang="en-US" sz="1400">
                <a:latin typeface="Arial" charset="0"/>
              </a:rPr>
              <a:t>Concerns?</a:t>
            </a:r>
          </a:p>
        </p:txBody>
      </p:sp>
      <p:cxnSp>
        <p:nvCxnSpPr>
          <p:cNvPr id="260141" name="AutoShape 80"/>
          <p:cNvCxnSpPr>
            <a:cxnSpLocks noChangeShapeType="1"/>
            <a:stCxn id="260139" idx="2"/>
            <a:endCxn id="260131" idx="0"/>
          </p:cNvCxnSpPr>
          <p:nvPr/>
        </p:nvCxnSpPr>
        <p:spPr bwMode="auto">
          <a:xfrm>
            <a:off x="2122488" y="2344738"/>
            <a:ext cx="1587" cy="577850"/>
          </a:xfrm>
          <a:prstGeom prst="straightConnector1">
            <a:avLst/>
          </a:prstGeom>
          <a:noFill/>
          <a:ln w="15875">
            <a:solidFill>
              <a:schemeClr val="tx1"/>
            </a:solidFill>
            <a:round/>
            <a:headEnd/>
            <a:tailEnd type="triangle" w="med" len="med"/>
          </a:ln>
        </p:spPr>
      </p:cxnSp>
      <p:cxnSp>
        <p:nvCxnSpPr>
          <p:cNvPr id="260142" name="AutoShape 81"/>
          <p:cNvCxnSpPr>
            <a:cxnSpLocks noChangeShapeType="1"/>
            <a:stCxn id="260131" idx="2"/>
            <a:endCxn id="260132" idx="0"/>
          </p:cNvCxnSpPr>
          <p:nvPr/>
        </p:nvCxnSpPr>
        <p:spPr bwMode="auto">
          <a:xfrm flipH="1">
            <a:off x="2111375" y="3690938"/>
            <a:ext cx="12700" cy="431800"/>
          </a:xfrm>
          <a:prstGeom prst="straightConnector1">
            <a:avLst/>
          </a:prstGeom>
          <a:noFill/>
          <a:ln w="15875">
            <a:solidFill>
              <a:schemeClr val="tx1"/>
            </a:solidFill>
            <a:round/>
            <a:headEnd/>
            <a:tailEnd type="triangle" w="med" len="med"/>
          </a:ln>
        </p:spPr>
      </p:cxnSp>
      <p:cxnSp>
        <p:nvCxnSpPr>
          <p:cNvPr id="260143" name="AutoShape 82"/>
          <p:cNvCxnSpPr>
            <a:cxnSpLocks noChangeShapeType="1"/>
            <a:stCxn id="260132" idx="3"/>
            <a:endCxn id="260137" idx="1"/>
          </p:cNvCxnSpPr>
          <p:nvPr/>
        </p:nvCxnSpPr>
        <p:spPr bwMode="auto">
          <a:xfrm flipV="1">
            <a:off x="2859088" y="3327400"/>
            <a:ext cx="700087" cy="1179513"/>
          </a:xfrm>
          <a:prstGeom prst="bentConnector3">
            <a:avLst>
              <a:gd name="adj1" fmla="val 49889"/>
            </a:avLst>
          </a:prstGeom>
          <a:noFill/>
          <a:ln w="15875">
            <a:solidFill>
              <a:schemeClr val="tx1"/>
            </a:solidFill>
            <a:miter lim="800000"/>
            <a:headEnd/>
            <a:tailEnd type="triangle" w="med" len="med"/>
          </a:ln>
        </p:spPr>
      </p:cxnSp>
      <p:cxnSp>
        <p:nvCxnSpPr>
          <p:cNvPr id="260144" name="AutoShape 83"/>
          <p:cNvCxnSpPr>
            <a:cxnSpLocks noChangeShapeType="1"/>
          </p:cNvCxnSpPr>
          <p:nvPr/>
        </p:nvCxnSpPr>
        <p:spPr bwMode="auto">
          <a:xfrm>
            <a:off x="4953000" y="3325813"/>
            <a:ext cx="579438" cy="0"/>
          </a:xfrm>
          <a:prstGeom prst="straightConnector1">
            <a:avLst/>
          </a:prstGeom>
          <a:noFill/>
          <a:ln w="15875">
            <a:solidFill>
              <a:schemeClr val="tx1"/>
            </a:solidFill>
            <a:round/>
            <a:headEnd/>
            <a:tailEnd type="triangle" w="med" len="med"/>
          </a:ln>
        </p:spPr>
      </p:cxnSp>
      <p:cxnSp>
        <p:nvCxnSpPr>
          <p:cNvPr id="260145" name="AutoShape 84"/>
          <p:cNvCxnSpPr>
            <a:cxnSpLocks noChangeShapeType="1"/>
            <a:stCxn id="260137" idx="2"/>
            <a:endCxn id="260135" idx="0"/>
          </p:cNvCxnSpPr>
          <p:nvPr/>
        </p:nvCxnSpPr>
        <p:spPr bwMode="auto">
          <a:xfrm>
            <a:off x="4254500" y="3963988"/>
            <a:ext cx="6350" cy="396875"/>
          </a:xfrm>
          <a:prstGeom prst="straightConnector1">
            <a:avLst/>
          </a:prstGeom>
          <a:noFill/>
          <a:ln w="15875">
            <a:solidFill>
              <a:schemeClr val="tx1"/>
            </a:solidFill>
            <a:round/>
            <a:headEnd/>
            <a:tailEnd type="triangle" w="med" len="med"/>
          </a:ln>
        </p:spPr>
      </p:cxnSp>
      <p:cxnSp>
        <p:nvCxnSpPr>
          <p:cNvPr id="260146" name="AutoShape 85"/>
          <p:cNvCxnSpPr>
            <a:cxnSpLocks noChangeShapeType="1"/>
          </p:cNvCxnSpPr>
          <p:nvPr/>
        </p:nvCxnSpPr>
        <p:spPr bwMode="auto">
          <a:xfrm>
            <a:off x="4252913" y="5321300"/>
            <a:ext cx="0" cy="481013"/>
          </a:xfrm>
          <a:prstGeom prst="straightConnector1">
            <a:avLst/>
          </a:prstGeom>
          <a:noFill/>
          <a:ln w="15875">
            <a:solidFill>
              <a:schemeClr val="tx1"/>
            </a:solidFill>
            <a:round/>
            <a:headEnd/>
            <a:tailEnd type="triangle" w="med" len="med"/>
          </a:ln>
        </p:spPr>
      </p:cxnSp>
      <p:cxnSp>
        <p:nvCxnSpPr>
          <p:cNvPr id="260147" name="AutoShape 86"/>
          <p:cNvCxnSpPr>
            <a:cxnSpLocks noChangeShapeType="1"/>
            <a:stCxn id="260138" idx="2"/>
            <a:endCxn id="260136" idx="0"/>
          </p:cNvCxnSpPr>
          <p:nvPr/>
        </p:nvCxnSpPr>
        <p:spPr bwMode="auto">
          <a:xfrm>
            <a:off x="6199188" y="3963988"/>
            <a:ext cx="4762" cy="398462"/>
          </a:xfrm>
          <a:prstGeom prst="straightConnector1">
            <a:avLst/>
          </a:prstGeom>
          <a:noFill/>
          <a:ln w="15875">
            <a:solidFill>
              <a:schemeClr val="tx1"/>
            </a:solidFill>
            <a:round/>
            <a:headEnd/>
            <a:tailEnd type="triangle" w="med" len="med"/>
          </a:ln>
        </p:spPr>
      </p:cxnSp>
      <p:cxnSp>
        <p:nvCxnSpPr>
          <p:cNvPr id="260148" name="AutoShape 87"/>
          <p:cNvCxnSpPr>
            <a:cxnSpLocks noChangeShapeType="1"/>
          </p:cNvCxnSpPr>
          <p:nvPr/>
        </p:nvCxnSpPr>
        <p:spPr bwMode="auto">
          <a:xfrm flipV="1">
            <a:off x="5014913" y="6183313"/>
            <a:ext cx="463550" cy="3175"/>
          </a:xfrm>
          <a:prstGeom prst="straightConnector1">
            <a:avLst/>
          </a:prstGeom>
          <a:noFill/>
          <a:ln w="15875">
            <a:solidFill>
              <a:schemeClr val="tx1"/>
            </a:solidFill>
            <a:round/>
            <a:headEnd/>
            <a:tailEnd type="triangle" w="med" len="med"/>
          </a:ln>
        </p:spPr>
      </p:cxnSp>
      <p:cxnSp>
        <p:nvCxnSpPr>
          <p:cNvPr id="260149" name="AutoShape 88"/>
          <p:cNvCxnSpPr>
            <a:cxnSpLocks noChangeShapeType="1"/>
          </p:cNvCxnSpPr>
          <p:nvPr/>
        </p:nvCxnSpPr>
        <p:spPr bwMode="auto">
          <a:xfrm>
            <a:off x="6996113" y="6203950"/>
            <a:ext cx="433387" cy="9525"/>
          </a:xfrm>
          <a:prstGeom prst="straightConnector1">
            <a:avLst/>
          </a:prstGeom>
          <a:noFill/>
          <a:ln w="15875">
            <a:solidFill>
              <a:schemeClr val="tx1"/>
            </a:solidFill>
            <a:round/>
            <a:headEnd/>
            <a:tailEnd type="triangle" w="med" len="med"/>
          </a:ln>
        </p:spPr>
      </p:cxnSp>
      <p:cxnSp>
        <p:nvCxnSpPr>
          <p:cNvPr id="260150" name="AutoShape 89"/>
          <p:cNvCxnSpPr>
            <a:cxnSpLocks noChangeShapeType="1"/>
          </p:cNvCxnSpPr>
          <p:nvPr/>
        </p:nvCxnSpPr>
        <p:spPr bwMode="auto">
          <a:xfrm>
            <a:off x="6867525" y="3321050"/>
            <a:ext cx="569913" cy="0"/>
          </a:xfrm>
          <a:prstGeom prst="straightConnector1">
            <a:avLst/>
          </a:prstGeom>
          <a:noFill/>
          <a:ln w="15875">
            <a:solidFill>
              <a:schemeClr val="tx1"/>
            </a:solidFill>
            <a:round/>
            <a:headEnd/>
            <a:tailEnd type="triangle" w="med" len="med"/>
          </a:ln>
        </p:spPr>
      </p:cxnSp>
      <p:cxnSp>
        <p:nvCxnSpPr>
          <p:cNvPr id="260151" name="AutoShape 90"/>
          <p:cNvCxnSpPr>
            <a:cxnSpLocks noChangeShapeType="1"/>
            <a:stCxn id="260136" idx="2"/>
          </p:cNvCxnSpPr>
          <p:nvPr/>
        </p:nvCxnSpPr>
        <p:spPr bwMode="auto">
          <a:xfrm rot="5400000">
            <a:off x="5136356" y="4442619"/>
            <a:ext cx="192088" cy="1943100"/>
          </a:xfrm>
          <a:prstGeom prst="bentConnector2">
            <a:avLst/>
          </a:prstGeom>
          <a:noFill/>
          <a:ln w="15875">
            <a:solidFill>
              <a:schemeClr val="tx1"/>
            </a:solidFill>
            <a:miter lim="800000"/>
            <a:headEnd/>
            <a:tailEnd type="triangle" w="med" len="med"/>
          </a:ln>
        </p:spPr>
      </p:cxnSp>
      <p:sp>
        <p:nvSpPr>
          <p:cNvPr id="260152" name="Text Box 95"/>
          <p:cNvSpPr txBox="1">
            <a:spLocks noChangeArrowheads="1"/>
          </p:cNvSpPr>
          <p:nvPr/>
        </p:nvSpPr>
        <p:spPr bwMode="auto">
          <a:xfrm>
            <a:off x="4876800" y="3006725"/>
            <a:ext cx="671513" cy="274638"/>
          </a:xfrm>
          <a:prstGeom prst="rect">
            <a:avLst/>
          </a:prstGeom>
          <a:noFill/>
          <a:ln w="9525">
            <a:noFill/>
            <a:miter lim="800000"/>
            <a:headEnd/>
            <a:tailEnd/>
          </a:ln>
        </p:spPr>
        <p:txBody>
          <a:bodyPr>
            <a:spAutoFit/>
          </a:bodyPr>
          <a:lstStyle/>
          <a:p>
            <a:pPr algn="ctr"/>
            <a:r>
              <a:rPr lang="en-US" sz="1200" b="1">
                <a:latin typeface="Arial" charset="0"/>
              </a:rPr>
              <a:t>No</a:t>
            </a:r>
            <a:endParaRPr lang="en-US" sz="1200" b="1"/>
          </a:p>
        </p:txBody>
      </p:sp>
      <p:sp>
        <p:nvSpPr>
          <p:cNvPr id="260153" name="Text Box 96"/>
          <p:cNvSpPr txBox="1">
            <a:spLocks noChangeArrowheads="1"/>
          </p:cNvSpPr>
          <p:nvPr/>
        </p:nvSpPr>
        <p:spPr bwMode="auto">
          <a:xfrm>
            <a:off x="6781800" y="3025775"/>
            <a:ext cx="669925" cy="274638"/>
          </a:xfrm>
          <a:prstGeom prst="rect">
            <a:avLst/>
          </a:prstGeom>
          <a:noFill/>
          <a:ln w="9525">
            <a:noFill/>
            <a:miter lim="800000"/>
            <a:headEnd/>
            <a:tailEnd/>
          </a:ln>
        </p:spPr>
        <p:txBody>
          <a:bodyPr>
            <a:spAutoFit/>
          </a:bodyPr>
          <a:lstStyle/>
          <a:p>
            <a:pPr algn="ctr"/>
            <a:r>
              <a:rPr lang="en-US" sz="1200" b="1">
                <a:latin typeface="Arial" charset="0"/>
              </a:rPr>
              <a:t>No</a:t>
            </a:r>
            <a:endParaRPr lang="en-US" sz="1200" b="1"/>
          </a:p>
        </p:txBody>
      </p:sp>
      <p:cxnSp>
        <p:nvCxnSpPr>
          <p:cNvPr id="137272" name="AutoShape 97"/>
          <p:cNvCxnSpPr>
            <a:cxnSpLocks noChangeShapeType="1"/>
          </p:cNvCxnSpPr>
          <p:nvPr/>
        </p:nvCxnSpPr>
        <p:spPr bwMode="auto">
          <a:xfrm rot="10800000">
            <a:off x="1374775" y="1709738"/>
            <a:ext cx="2122488" cy="4473575"/>
          </a:xfrm>
          <a:prstGeom prst="bentConnector3">
            <a:avLst>
              <a:gd name="adj1" fmla="val 110398"/>
            </a:avLst>
          </a:prstGeom>
          <a:noFill/>
          <a:ln w="15875">
            <a:solidFill>
              <a:schemeClr val="tx1"/>
            </a:solidFill>
            <a:prstDash val="dash"/>
            <a:miter lim="800000"/>
            <a:headEnd/>
            <a:tailEnd type="triangle" w="med" len="med"/>
          </a:ln>
          <a:effectLst>
            <a:glow rad="228600">
              <a:schemeClr val="accent6">
                <a:satMod val="175000"/>
                <a:alpha val="40000"/>
              </a:schemeClr>
            </a:glow>
          </a:effectLst>
        </p:spPr>
      </p:cxnSp>
      <p:cxnSp>
        <p:nvCxnSpPr>
          <p:cNvPr id="260155" name="AutoShape 98"/>
          <p:cNvCxnSpPr>
            <a:cxnSpLocks noChangeShapeType="1"/>
            <a:stCxn id="260139" idx="3"/>
            <a:endCxn id="260133" idx="2"/>
          </p:cNvCxnSpPr>
          <p:nvPr/>
        </p:nvCxnSpPr>
        <p:spPr bwMode="auto">
          <a:xfrm>
            <a:off x="2873375" y="1709738"/>
            <a:ext cx="809625" cy="0"/>
          </a:xfrm>
          <a:prstGeom prst="straightConnector1">
            <a:avLst/>
          </a:prstGeom>
          <a:noFill/>
          <a:ln w="15875">
            <a:solidFill>
              <a:schemeClr val="tx1"/>
            </a:solidFill>
            <a:round/>
            <a:headEnd/>
            <a:tailEnd type="triangle" w="med" len="med"/>
          </a:ln>
        </p:spPr>
      </p:cxnSp>
      <p:sp>
        <p:nvSpPr>
          <p:cNvPr id="260156" name="AutoShape 99"/>
          <p:cNvSpPr>
            <a:spLocks noChangeArrowheads="1"/>
          </p:cNvSpPr>
          <p:nvPr/>
        </p:nvSpPr>
        <p:spPr bwMode="auto">
          <a:xfrm>
            <a:off x="7448550" y="2763838"/>
            <a:ext cx="1157288" cy="1127125"/>
          </a:xfrm>
          <a:prstGeom prst="octagon">
            <a:avLst>
              <a:gd name="adj" fmla="val 29287"/>
            </a:avLst>
          </a:prstGeom>
          <a:solidFill>
            <a:srgbClr val="808080"/>
          </a:solidFill>
          <a:ln w="15875">
            <a:solidFill>
              <a:srgbClr val="000000"/>
            </a:solidFill>
            <a:miter lim="800000"/>
            <a:headEnd/>
            <a:tailEnd/>
          </a:ln>
        </p:spPr>
        <p:txBody>
          <a:bodyPr/>
          <a:lstStyle/>
          <a:p>
            <a:endParaRPr lang="en-US"/>
          </a:p>
        </p:txBody>
      </p:sp>
      <p:sp>
        <p:nvSpPr>
          <p:cNvPr id="260157" name="Text Box 100"/>
          <p:cNvSpPr txBox="1">
            <a:spLocks noChangeArrowheads="1"/>
          </p:cNvSpPr>
          <p:nvPr/>
        </p:nvSpPr>
        <p:spPr bwMode="auto">
          <a:xfrm>
            <a:off x="7453313" y="2974975"/>
            <a:ext cx="1147762" cy="812800"/>
          </a:xfrm>
          <a:prstGeom prst="rect">
            <a:avLst/>
          </a:prstGeom>
          <a:noFill/>
          <a:ln w="9525">
            <a:noFill/>
            <a:miter lim="800000"/>
            <a:headEnd/>
            <a:tailEnd/>
          </a:ln>
        </p:spPr>
        <p:txBody>
          <a:bodyPr/>
          <a:lstStyle/>
          <a:p>
            <a:pPr algn="ctr"/>
            <a:r>
              <a:rPr lang="en-US" sz="1400">
                <a:solidFill>
                  <a:srgbClr val="FFFFFF"/>
                </a:solidFill>
                <a:latin typeface="Arial" charset="0"/>
              </a:rPr>
              <a:t>Close &amp;</a:t>
            </a:r>
          </a:p>
          <a:p>
            <a:pPr algn="ctr"/>
            <a:r>
              <a:rPr lang="en-US" sz="1400">
                <a:solidFill>
                  <a:srgbClr val="FFFFFF"/>
                </a:solidFill>
                <a:latin typeface="Arial" charset="0"/>
              </a:rPr>
              <a:t>Document</a:t>
            </a:r>
          </a:p>
          <a:p>
            <a:pPr algn="ctr"/>
            <a:r>
              <a:rPr lang="en-US" sz="1400">
                <a:solidFill>
                  <a:srgbClr val="FFFFFF"/>
                </a:solidFill>
                <a:latin typeface="Arial" charset="0"/>
              </a:rPr>
              <a:t>Case</a:t>
            </a:r>
            <a:endParaRPr lang="en-US" sz="1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Grp="1" noRot="1" noChangeArrowheads="1"/>
          </p:cNvSpPr>
          <p:nvPr>
            <p:ph type="title"/>
          </p:nvPr>
        </p:nvSpPr>
        <p:spPr>
          <a:xfrm>
            <a:off x="400050" y="152400"/>
            <a:ext cx="8439150" cy="1066800"/>
          </a:xfrm>
        </p:spPr>
        <p:txBody>
          <a:bodyPr/>
          <a:lstStyle/>
          <a:p>
            <a:r>
              <a:rPr lang="en-US" sz="4000" b="1" cap="small" dirty="0" smtClean="0">
                <a:effectLst/>
              </a:rPr>
              <a:t>Implement, Monitor, Follow Up</a:t>
            </a:r>
          </a:p>
        </p:txBody>
      </p:sp>
      <p:sp>
        <p:nvSpPr>
          <p:cNvPr id="262146" name="Rectangle 3"/>
          <p:cNvSpPr>
            <a:spLocks noGrp="1" noRot="1" noChangeArrowheads="1"/>
          </p:cNvSpPr>
          <p:nvPr>
            <p:ph type="body" idx="1"/>
          </p:nvPr>
        </p:nvSpPr>
        <p:spPr>
          <a:xfrm>
            <a:off x="487363" y="1646238"/>
            <a:ext cx="8504237" cy="4191000"/>
          </a:xfrm>
        </p:spPr>
        <p:txBody>
          <a:bodyPr/>
          <a:lstStyle/>
          <a:p>
            <a:pPr marL="458788" indent="-458788">
              <a:lnSpc>
                <a:spcPct val="85000"/>
              </a:lnSpc>
              <a:buClrTx/>
              <a:buFont typeface="Wingdings" charset="2"/>
              <a:buChar char="q"/>
            </a:pPr>
            <a:r>
              <a:rPr lang="en-US" sz="2800" dirty="0" smtClean="0">
                <a:effectLst/>
                <a:latin typeface="Calibri"/>
                <a:cs typeface="Calibri"/>
              </a:rPr>
              <a:t>Once the plan is developed, it needs to be implemented and monitored.</a:t>
            </a:r>
          </a:p>
          <a:p>
            <a:pPr marL="458788" indent="-458788">
              <a:lnSpc>
                <a:spcPct val="85000"/>
              </a:lnSpc>
              <a:buClrTx/>
              <a:buFont typeface="Wingdings" charset="2"/>
              <a:buChar char="q"/>
            </a:pPr>
            <a:r>
              <a:rPr lang="en-US" sz="2800" dirty="0" smtClean="0">
                <a:effectLst/>
                <a:latin typeface="Calibri"/>
                <a:cs typeface="Calibri"/>
              </a:rPr>
              <a:t>Team should include implementation and monitoring responsibilities as part of the case management plan.</a:t>
            </a:r>
          </a:p>
          <a:p>
            <a:pPr marL="458788" indent="-458788">
              <a:lnSpc>
                <a:spcPct val="85000"/>
              </a:lnSpc>
              <a:buClrTx/>
              <a:buFont typeface="Wingdings" charset="2"/>
              <a:buChar char="q"/>
            </a:pPr>
            <a:r>
              <a:rPr lang="en-US" sz="2800" dirty="0" smtClean="0">
                <a:effectLst/>
                <a:latin typeface="Calibri"/>
                <a:cs typeface="Calibri"/>
              </a:rPr>
              <a:t>Further referrals may be necessary.</a:t>
            </a:r>
          </a:p>
          <a:p>
            <a:pPr marL="458788" indent="-458788">
              <a:lnSpc>
                <a:spcPct val="85000"/>
              </a:lnSpc>
              <a:buClrTx/>
              <a:buFont typeface="Wingdings" charset="2"/>
              <a:buChar char="q"/>
            </a:pPr>
            <a:r>
              <a:rPr lang="en-US" sz="2800" dirty="0" smtClean="0">
                <a:effectLst/>
                <a:latin typeface="Calibri"/>
                <a:cs typeface="Calibri"/>
              </a:rPr>
              <a:t>Team should continue to follow up as necessary.</a:t>
            </a:r>
          </a:p>
          <a:p>
            <a:pPr marL="458788" indent="-458788">
              <a:lnSpc>
                <a:spcPct val="85000"/>
              </a:lnSpc>
              <a:buClrTx/>
              <a:buFont typeface="Wingdings" charset="2"/>
              <a:buChar char="q"/>
            </a:pPr>
            <a:r>
              <a:rPr lang="en-US" sz="2800" dirty="0" smtClean="0">
                <a:effectLst/>
                <a:latin typeface="Calibri"/>
                <a:cs typeface="Calibri"/>
              </a:rPr>
              <a:t>Can close the case once threat level has been reduced for an acceptable period of time.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09600" y="1981200"/>
            <a:ext cx="7924800" cy="1752600"/>
          </a:xfrm>
        </p:spPr>
        <p:txBody>
          <a:bodyPr/>
          <a:lstStyle/>
          <a:p>
            <a:pPr algn="ctr"/>
            <a:r>
              <a:rPr lang="en-US" sz="800" dirty="0" smtClean="0">
                <a:solidFill>
                  <a:schemeClr val="tx1"/>
                </a:solidFill>
                <a:latin typeface="Arial" charset="0"/>
              </a:rPr>
              <a:t/>
            </a:r>
            <a:br>
              <a:rPr lang="en-US" sz="800" dirty="0" smtClean="0">
                <a:solidFill>
                  <a:schemeClr val="tx1"/>
                </a:solidFill>
                <a:latin typeface="Arial" charset="0"/>
              </a:rPr>
            </a:br>
            <a:r>
              <a:rPr lang="en-US" sz="800" dirty="0" smtClean="0">
                <a:solidFill>
                  <a:schemeClr val="tx1"/>
                </a:solidFill>
                <a:latin typeface="Arial" charset="0"/>
              </a:rPr>
              <a:t/>
            </a:r>
            <a:br>
              <a:rPr lang="en-US" sz="800" dirty="0" smtClean="0">
                <a:solidFill>
                  <a:schemeClr val="tx1"/>
                </a:solidFill>
                <a:latin typeface="Arial" charset="0"/>
              </a:rPr>
            </a:br>
            <a:r>
              <a:rPr lang="en-US" sz="800" dirty="0" smtClean="0">
                <a:solidFill>
                  <a:schemeClr val="tx1"/>
                </a:solidFill>
                <a:latin typeface="Arial" charset="0"/>
              </a:rPr>
              <a:t/>
            </a:r>
            <a:br>
              <a:rPr lang="en-US" sz="800" dirty="0" smtClean="0">
                <a:solidFill>
                  <a:schemeClr val="tx1"/>
                </a:solidFill>
                <a:latin typeface="Arial" charset="0"/>
              </a:rPr>
            </a:br>
            <a:r>
              <a:rPr lang="en-US" sz="1200" dirty="0" smtClean="0">
                <a:solidFill>
                  <a:schemeClr val="tx1"/>
                </a:solidFill>
                <a:latin typeface="Arial" charset="0"/>
              </a:rPr>
              <a:t> </a:t>
            </a:r>
            <a:r>
              <a:rPr lang="en-US" sz="4600" i="1" dirty="0" smtClean="0">
                <a:latin typeface="Arial" charset="0"/>
              </a:rPr>
              <a:t>Tabletop Exercise</a:t>
            </a:r>
            <a:endParaRPr lang="en-US" sz="4600" i="1" dirty="0">
              <a:latin typeface="Arial" charset="0"/>
            </a:endParaRPr>
          </a:p>
        </p:txBody>
      </p:sp>
      <p:sp>
        <p:nvSpPr>
          <p:cNvPr id="135171" name="Rectangle 3"/>
          <p:cNvSpPr>
            <a:spLocks noGrp="1" noChangeArrowheads="1"/>
          </p:cNvSpPr>
          <p:nvPr>
            <p:ph type="subTitle" idx="1"/>
          </p:nvPr>
        </p:nvSpPr>
        <p:spPr>
          <a:xfrm>
            <a:off x="1295400" y="4343400"/>
            <a:ext cx="6553200" cy="1752600"/>
          </a:xfrm>
        </p:spPr>
        <p:txBody>
          <a:bodyPr/>
          <a:lstStyle/>
          <a:p>
            <a:pPr algn="ctr"/>
            <a:endParaRPr lang="en-US"/>
          </a:p>
        </p:txBody>
      </p:sp>
      <p:pic>
        <p:nvPicPr>
          <p:cNvPr id="135172" name="Picture 4" descr="logo_color_tif"/>
          <p:cNvPicPr>
            <a:picLocks noChangeAspect="1" noChangeArrowheads="1"/>
          </p:cNvPicPr>
          <p:nvPr/>
        </p:nvPicPr>
        <p:blipFill>
          <a:blip r:embed="rId3" cstate="print"/>
          <a:srcRect/>
          <a:stretch>
            <a:fillRect/>
          </a:stretch>
        </p:blipFill>
        <p:spPr bwMode="auto">
          <a:xfrm>
            <a:off x="0" y="0"/>
            <a:ext cx="4191000" cy="1217613"/>
          </a:xfrm>
          <a:prstGeom prst="rect">
            <a:avLst/>
          </a:prstGeom>
          <a:noFill/>
        </p:spPr>
      </p:pic>
      <p:sp>
        <p:nvSpPr>
          <p:cNvPr id="135173" name="Text Box 5"/>
          <p:cNvSpPr txBox="1">
            <a:spLocks noChangeArrowheads="1"/>
          </p:cNvSpPr>
          <p:nvPr/>
        </p:nvSpPr>
        <p:spPr bwMode="auto">
          <a:xfrm>
            <a:off x="3028950" y="6208713"/>
            <a:ext cx="2990850" cy="366712"/>
          </a:xfrm>
          <a:prstGeom prst="rect">
            <a:avLst/>
          </a:prstGeom>
          <a:noFill/>
          <a:ln w="9525">
            <a:noFill/>
            <a:miter lim="800000"/>
            <a:headEnd/>
            <a:tailEnd/>
          </a:ln>
          <a:effectLst/>
        </p:spPr>
        <p:txBody>
          <a:bodyPr wrap="none">
            <a:spAutoFit/>
          </a:bodyPr>
          <a:lstStyle/>
          <a:p>
            <a:pPr algn="ctr"/>
            <a:r>
              <a:rPr lang="en-US">
                <a:solidFill>
                  <a:schemeClr val="tx2"/>
                </a:solidFill>
              </a:rPr>
              <a:t>www.ThreatResources.com</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762000" y="1905000"/>
            <a:ext cx="7623175" cy="2133600"/>
          </a:xfrm>
        </p:spPr>
        <p:txBody>
          <a:bodyPr/>
          <a:lstStyle/>
          <a:p>
            <a:pPr algn="ctr"/>
            <a:r>
              <a:rPr lang="en-US" sz="800" dirty="0" smtClean="0">
                <a:solidFill>
                  <a:schemeClr val="tx1"/>
                </a:solidFill>
                <a:latin typeface="Arial" charset="0"/>
              </a:rPr>
              <a:t/>
            </a:r>
            <a:br>
              <a:rPr lang="en-US" sz="800" dirty="0" smtClean="0">
                <a:solidFill>
                  <a:schemeClr val="tx1"/>
                </a:solidFill>
                <a:latin typeface="Arial" charset="0"/>
              </a:rPr>
            </a:br>
            <a:r>
              <a:rPr lang="en-US" sz="800" dirty="0" smtClean="0">
                <a:solidFill>
                  <a:schemeClr val="tx1"/>
                </a:solidFill>
                <a:latin typeface="Arial" charset="0"/>
              </a:rPr>
              <a:t/>
            </a:r>
            <a:br>
              <a:rPr lang="en-US" sz="800" dirty="0" smtClean="0">
                <a:solidFill>
                  <a:schemeClr val="tx1"/>
                </a:solidFill>
                <a:latin typeface="Arial" charset="0"/>
              </a:rPr>
            </a:br>
            <a:r>
              <a:rPr lang="en-US" sz="800" dirty="0" smtClean="0">
                <a:solidFill>
                  <a:schemeClr val="tx1"/>
                </a:solidFill>
                <a:latin typeface="Arial" charset="0"/>
              </a:rPr>
              <a:t/>
            </a:r>
            <a:br>
              <a:rPr lang="en-US" sz="800" dirty="0" smtClean="0">
                <a:solidFill>
                  <a:schemeClr val="tx1"/>
                </a:solidFill>
                <a:latin typeface="Arial" charset="0"/>
              </a:rPr>
            </a:br>
            <a:r>
              <a:rPr lang="en-US" sz="1200" dirty="0" smtClean="0">
                <a:solidFill>
                  <a:schemeClr val="tx1"/>
                </a:solidFill>
                <a:latin typeface="Arial" charset="0"/>
              </a:rPr>
              <a:t> </a:t>
            </a:r>
            <a:r>
              <a:rPr lang="en-US" sz="4600" i="1" dirty="0" smtClean="0">
                <a:latin typeface="Arial" charset="0"/>
              </a:rPr>
              <a:t>Legal Updates</a:t>
            </a:r>
            <a:endParaRPr lang="en-US" sz="4600" i="1" dirty="0">
              <a:latin typeface="Arial" charset="0"/>
            </a:endParaRPr>
          </a:p>
        </p:txBody>
      </p:sp>
      <p:sp>
        <p:nvSpPr>
          <p:cNvPr id="135171" name="Rectangle 3"/>
          <p:cNvSpPr>
            <a:spLocks noGrp="1" noChangeArrowheads="1"/>
          </p:cNvSpPr>
          <p:nvPr>
            <p:ph type="subTitle" idx="1"/>
          </p:nvPr>
        </p:nvSpPr>
        <p:spPr>
          <a:xfrm>
            <a:off x="1295400" y="4343400"/>
            <a:ext cx="6553200" cy="1752600"/>
          </a:xfrm>
        </p:spPr>
        <p:txBody>
          <a:bodyPr/>
          <a:lstStyle/>
          <a:p>
            <a:pPr algn="ctr"/>
            <a:endParaRPr lang="en-US"/>
          </a:p>
        </p:txBody>
      </p:sp>
      <p:pic>
        <p:nvPicPr>
          <p:cNvPr id="135172" name="Picture 4" descr="logo_color_tif"/>
          <p:cNvPicPr>
            <a:picLocks noChangeAspect="1" noChangeArrowheads="1"/>
          </p:cNvPicPr>
          <p:nvPr/>
        </p:nvPicPr>
        <p:blipFill>
          <a:blip r:embed="rId3" cstate="print"/>
          <a:srcRect/>
          <a:stretch>
            <a:fillRect/>
          </a:stretch>
        </p:blipFill>
        <p:spPr bwMode="auto">
          <a:xfrm>
            <a:off x="0" y="0"/>
            <a:ext cx="4191000" cy="1217613"/>
          </a:xfrm>
          <a:prstGeom prst="rect">
            <a:avLst/>
          </a:prstGeom>
          <a:noFill/>
        </p:spPr>
      </p:pic>
      <p:sp>
        <p:nvSpPr>
          <p:cNvPr id="135173" name="Text Box 5"/>
          <p:cNvSpPr txBox="1">
            <a:spLocks noChangeArrowheads="1"/>
          </p:cNvSpPr>
          <p:nvPr/>
        </p:nvSpPr>
        <p:spPr bwMode="auto">
          <a:xfrm>
            <a:off x="3028950" y="6208713"/>
            <a:ext cx="2990850" cy="366712"/>
          </a:xfrm>
          <a:prstGeom prst="rect">
            <a:avLst/>
          </a:prstGeom>
          <a:noFill/>
          <a:ln w="9525">
            <a:noFill/>
            <a:miter lim="800000"/>
            <a:headEnd/>
            <a:tailEnd/>
          </a:ln>
          <a:effectLst/>
        </p:spPr>
        <p:txBody>
          <a:bodyPr wrap="none">
            <a:spAutoFit/>
          </a:bodyPr>
          <a:lstStyle/>
          <a:p>
            <a:pPr algn="ctr"/>
            <a:r>
              <a:rPr lang="en-US">
                <a:solidFill>
                  <a:schemeClr val="tx2"/>
                </a:solidFill>
              </a:rPr>
              <a:t>www.ThreatResources.com</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152400"/>
            <a:ext cx="8229600" cy="814865"/>
          </a:xfrm>
        </p:spPr>
        <p:txBody>
          <a:bodyPr/>
          <a:lstStyle/>
          <a:p>
            <a:r>
              <a:rPr lang="en-US" cap="small" dirty="0" smtClean="0"/>
              <a:t>Recent Legal Developments</a:t>
            </a:r>
          </a:p>
        </p:txBody>
      </p:sp>
      <p:sp>
        <p:nvSpPr>
          <p:cNvPr id="8" name="Content Placeholder 7"/>
          <p:cNvSpPr>
            <a:spLocks noGrp="1"/>
          </p:cNvSpPr>
          <p:nvPr>
            <p:ph idx="1"/>
          </p:nvPr>
        </p:nvSpPr>
        <p:spPr>
          <a:xfrm>
            <a:off x="457200" y="1219200"/>
            <a:ext cx="8229600" cy="4876800"/>
          </a:xfrm>
        </p:spPr>
        <p:txBody>
          <a:bodyPr/>
          <a:lstStyle/>
          <a:p>
            <a:pPr lvl="1">
              <a:spcBef>
                <a:spcPts val="1200"/>
              </a:spcBef>
              <a:buClr>
                <a:srgbClr val="800000"/>
              </a:buClr>
            </a:pPr>
            <a:r>
              <a:rPr lang="en-US" dirty="0" smtClean="0"/>
              <a:t>Virginia Law</a:t>
            </a:r>
          </a:p>
          <a:p>
            <a:pPr lvl="2">
              <a:spcBef>
                <a:spcPts val="1200"/>
              </a:spcBef>
              <a:buClr>
                <a:srgbClr val="800000"/>
              </a:buClr>
            </a:pPr>
            <a:r>
              <a:rPr lang="en-US" dirty="0" smtClean="0"/>
              <a:t>Authority for a Team</a:t>
            </a:r>
          </a:p>
          <a:p>
            <a:pPr lvl="2">
              <a:spcBef>
                <a:spcPts val="1200"/>
              </a:spcBef>
              <a:buClr>
                <a:srgbClr val="800000"/>
              </a:buClr>
            </a:pPr>
            <a:r>
              <a:rPr lang="en-US" dirty="0" smtClean="0"/>
              <a:t>Records Access Issues</a:t>
            </a:r>
          </a:p>
          <a:p>
            <a:pPr lvl="2">
              <a:spcBef>
                <a:spcPts val="1200"/>
              </a:spcBef>
              <a:buClr>
                <a:srgbClr val="800000"/>
              </a:buClr>
            </a:pPr>
            <a:r>
              <a:rPr lang="en-US" dirty="0" smtClean="0"/>
              <a:t>TAT Records Exclusion from FOIA</a:t>
            </a:r>
          </a:p>
          <a:p>
            <a:pPr lvl="1">
              <a:spcBef>
                <a:spcPts val="1200"/>
              </a:spcBef>
              <a:buClr>
                <a:srgbClr val="800000"/>
              </a:buClr>
            </a:pPr>
            <a:r>
              <a:rPr lang="en-US" dirty="0" smtClean="0"/>
              <a:t>National Standards:</a:t>
            </a:r>
          </a:p>
          <a:p>
            <a:pPr lvl="2">
              <a:spcBef>
                <a:spcPts val="1200"/>
              </a:spcBef>
              <a:buClr>
                <a:srgbClr val="800000"/>
              </a:buClr>
            </a:pPr>
            <a:r>
              <a:rPr lang="en-US" dirty="0" smtClean="0"/>
              <a:t>Higher Education</a:t>
            </a:r>
          </a:p>
          <a:p>
            <a:pPr lvl="2">
              <a:spcBef>
                <a:spcPts val="1200"/>
              </a:spcBef>
              <a:buClr>
                <a:srgbClr val="800000"/>
              </a:buClr>
            </a:pPr>
            <a:r>
              <a:rPr lang="en-US" dirty="0" smtClean="0"/>
              <a:t>Workplace Violence Prevention</a:t>
            </a:r>
          </a:p>
          <a:p>
            <a:pPr lvl="1">
              <a:spcBef>
                <a:spcPts val="1200"/>
              </a:spcBef>
              <a:buClr>
                <a:srgbClr val="800000"/>
              </a:buClr>
            </a:pPr>
            <a:r>
              <a:rPr lang="en-US" dirty="0" smtClean="0"/>
              <a:t>ADA Title II change to “direct threat”</a:t>
            </a:r>
          </a:p>
          <a:p>
            <a:pPr lvl="1">
              <a:spcBef>
                <a:spcPts val="1200"/>
              </a:spcBef>
              <a:buClr>
                <a:srgbClr val="800000"/>
              </a:buClr>
            </a:pPr>
            <a:r>
              <a:rPr lang="en-US" dirty="0" smtClean="0"/>
              <a:t>Title IX</a:t>
            </a:r>
          </a:p>
          <a:p>
            <a:endParaRPr lang="en-US" dirty="0"/>
          </a:p>
        </p:txBody>
      </p:sp>
      <p:sp>
        <p:nvSpPr>
          <p:cNvPr id="7" name="Rectangle 3"/>
          <p:cNvSpPr txBox="1">
            <a:spLocks noChangeArrowheads="1"/>
          </p:cNvSpPr>
          <p:nvPr/>
        </p:nvSpPr>
        <p:spPr bwMode="auto">
          <a:xfrm>
            <a:off x="381000" y="1143000"/>
            <a:ext cx="8458200" cy="4594225"/>
          </a:xfrm>
          <a:prstGeom prst="rect">
            <a:avLst/>
          </a:prstGeom>
          <a:noFill/>
          <a:ln w="9525">
            <a:noFill/>
            <a:miter lim="800000"/>
            <a:headEnd/>
            <a:tailEnd/>
          </a:ln>
          <a:effectLst/>
        </p:spPr>
        <p:txBody>
          <a:bodyPr vert="horz" wrap="square" lIns="91439" tIns="45719" rIns="91439" bIns="45719" numCol="1" anchor="t" anchorCtr="0" compatLnSpc="1">
            <a:prstTxWarp prst="textNoShape">
              <a:avLst/>
            </a:prstTxWarp>
          </a:bodyPr>
          <a:lstStyle/>
          <a:p>
            <a:pPr marL="342900" marR="0" lvl="0" indent="-342900" algn="l" defTabSz="914400" rtl="0" eaLnBrk="1" fontAlgn="base" latinLnBrk="0" hangingPunct="1">
              <a:lnSpc>
                <a:spcPct val="100000"/>
              </a:lnSpc>
              <a:spcBef>
                <a:spcPct val="0"/>
              </a:spcBef>
              <a:spcAft>
                <a:spcPct val="0"/>
              </a:spcAft>
              <a:buClr>
                <a:schemeClr val="accent1">
                  <a:lumMod val="60000"/>
                  <a:lumOff val="40000"/>
                </a:schemeClr>
              </a:buClr>
              <a:buSzPct val="65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9518"/>
            <a:ext cx="8686800" cy="754882"/>
          </a:xfrm>
        </p:spPr>
        <p:txBody>
          <a:bodyPr>
            <a:noAutofit/>
          </a:bodyPr>
          <a:lstStyle/>
          <a:p>
            <a:r>
              <a:rPr lang="en-US" cap="small" dirty="0" smtClean="0"/>
              <a:t>Authority for a Team</a:t>
            </a:r>
            <a:endParaRPr lang="en-US" cap="small" dirty="0"/>
          </a:p>
        </p:txBody>
      </p:sp>
      <p:sp>
        <p:nvSpPr>
          <p:cNvPr id="3" name="Content Placeholder 2"/>
          <p:cNvSpPr>
            <a:spLocks noGrp="1"/>
          </p:cNvSpPr>
          <p:nvPr>
            <p:ph idx="1"/>
          </p:nvPr>
        </p:nvSpPr>
        <p:spPr>
          <a:xfrm>
            <a:off x="533400" y="1066800"/>
            <a:ext cx="8229600" cy="5105400"/>
          </a:xfrm>
        </p:spPr>
        <p:txBody>
          <a:bodyPr>
            <a:noAutofit/>
          </a:bodyPr>
          <a:lstStyle/>
          <a:p>
            <a:pPr marL="457200" indent="-457200">
              <a:spcBef>
                <a:spcPts val="0"/>
              </a:spcBef>
              <a:buNone/>
            </a:pPr>
            <a:r>
              <a:rPr lang="en-US" sz="2600" b="1" dirty="0" smtClean="0">
                <a:solidFill>
                  <a:srgbClr val="006633"/>
                </a:solidFill>
              </a:rPr>
              <a:t>Va. Code § 23-9.2:10.</a:t>
            </a:r>
          </a:p>
          <a:p>
            <a:pPr marL="457200" indent="-457200">
              <a:spcBef>
                <a:spcPts val="0"/>
              </a:spcBef>
              <a:buNone/>
            </a:pPr>
            <a:r>
              <a:rPr lang="en-US" sz="2600" dirty="0" smtClean="0"/>
              <a:t>D</a:t>
            </a:r>
            <a:r>
              <a:rPr lang="en-US" sz="2600" dirty="0"/>
              <a:t>. The board of visitors or other governing body of each public institution of higher education shall establish a specific threat assessment team that shall include members from law enforcement, mental health professionals, representatives of student affairs and human resources, and, if available, college or university counsel. Such team shall implement the assessment, intervention and action policies set forth by the committee pursuant to subsection C</a:t>
            </a:r>
            <a:r>
              <a:rPr lang="en-US" sz="2600" dirty="0" smtClean="0"/>
              <a:t>.</a:t>
            </a:r>
            <a:endParaRPr lang="en-US" sz="2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9518"/>
            <a:ext cx="8686800" cy="754882"/>
          </a:xfrm>
        </p:spPr>
        <p:txBody>
          <a:bodyPr>
            <a:noAutofit/>
          </a:bodyPr>
          <a:lstStyle/>
          <a:p>
            <a:r>
              <a:rPr lang="en-US" cap="small" dirty="0" smtClean="0"/>
              <a:t>Records Access</a:t>
            </a:r>
            <a:endParaRPr lang="en-US" cap="small" dirty="0"/>
          </a:p>
        </p:txBody>
      </p:sp>
      <p:sp>
        <p:nvSpPr>
          <p:cNvPr id="3" name="Content Placeholder 2"/>
          <p:cNvSpPr>
            <a:spLocks noGrp="1"/>
          </p:cNvSpPr>
          <p:nvPr>
            <p:ph idx="1"/>
          </p:nvPr>
        </p:nvSpPr>
        <p:spPr>
          <a:xfrm>
            <a:off x="381000" y="838200"/>
            <a:ext cx="8458200" cy="5486400"/>
          </a:xfrm>
        </p:spPr>
        <p:txBody>
          <a:bodyPr>
            <a:noAutofit/>
          </a:bodyPr>
          <a:lstStyle/>
          <a:p>
            <a:pPr>
              <a:buNone/>
            </a:pPr>
            <a:r>
              <a:rPr lang="en-US" sz="2400" b="1" dirty="0" smtClean="0">
                <a:solidFill>
                  <a:srgbClr val="006633"/>
                </a:solidFill>
              </a:rPr>
              <a:t>Va. Code § 23-9.2:10.</a:t>
            </a:r>
            <a:endParaRPr lang="en-US" sz="2200" dirty="0" smtClean="0"/>
          </a:p>
          <a:p>
            <a:pPr>
              <a:buNone/>
            </a:pPr>
            <a:r>
              <a:rPr lang="en-US" sz="2200" dirty="0" smtClean="0"/>
              <a:t>E. Each threat assessment team shall establish relationships or utilize existing relationships with local and state law-enforcement agencies as well as mental health agencies to expedite assessment and intervention with individuals whose behavior may present a threat to safety. </a:t>
            </a:r>
            <a:r>
              <a:rPr lang="en-US" sz="2200" dirty="0" smtClean="0">
                <a:solidFill>
                  <a:srgbClr val="7E0000"/>
                </a:solidFill>
              </a:rPr>
              <a:t>Upon a preliminary determination that an individual poses a threat of violence to self or others, or exhibits significantly disruptive behavior or need for assistance, a threat assessment team may obtain criminal history record information, as provided in§§19.2-389 and 19.2-389.1, and health records, as provided in§32.1-127.1:03. No member of a threat assessment team shall </a:t>
            </a:r>
            <a:r>
              <a:rPr lang="en-US" sz="2200" dirty="0" err="1" smtClean="0">
                <a:solidFill>
                  <a:srgbClr val="7E0000"/>
                </a:solidFill>
              </a:rPr>
              <a:t>redisclose</a:t>
            </a:r>
            <a:r>
              <a:rPr lang="en-US" sz="2200" dirty="0" smtClean="0">
                <a:solidFill>
                  <a:srgbClr val="7E0000"/>
                </a:solidFill>
              </a:rPr>
              <a:t> any criminal history record information or health information obtained pursuant to this section or otherwise use any record of an individual beyond the purpose for which such disclosure was made to the threat assessment team.</a:t>
            </a:r>
            <a:endParaRPr lang="en-US" sz="2200" dirty="0">
              <a:solidFill>
                <a:srgbClr val="7E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762000"/>
          </a:xfrm>
        </p:spPr>
        <p:txBody>
          <a:bodyPr>
            <a:noAutofit/>
          </a:bodyPr>
          <a:lstStyle/>
          <a:p>
            <a:r>
              <a:rPr lang="en-US" sz="3400" cap="small" dirty="0" smtClean="0"/>
              <a:t>Criminal </a:t>
            </a:r>
            <a:r>
              <a:rPr lang="en-US" sz="3400" cap="small" dirty="0"/>
              <a:t>History Record </a:t>
            </a:r>
            <a:r>
              <a:rPr lang="en-US" sz="3400" cap="small" dirty="0" smtClean="0"/>
              <a:t>Information</a:t>
            </a:r>
            <a:endParaRPr lang="en-US" sz="3400" cap="small" dirty="0"/>
          </a:p>
        </p:txBody>
      </p:sp>
      <p:sp>
        <p:nvSpPr>
          <p:cNvPr id="3" name="Content Placeholder 2"/>
          <p:cNvSpPr>
            <a:spLocks noGrp="1"/>
          </p:cNvSpPr>
          <p:nvPr>
            <p:ph idx="1"/>
          </p:nvPr>
        </p:nvSpPr>
        <p:spPr>
          <a:xfrm>
            <a:off x="304800" y="1219200"/>
            <a:ext cx="8534400" cy="5029200"/>
          </a:xfrm>
        </p:spPr>
        <p:txBody>
          <a:bodyPr>
            <a:noAutofit/>
          </a:bodyPr>
          <a:lstStyle/>
          <a:p>
            <a:pPr marL="517525" indent="-517525">
              <a:buNone/>
            </a:pPr>
            <a:r>
              <a:rPr lang="en-US" sz="2600" b="1" dirty="0">
                <a:solidFill>
                  <a:srgbClr val="006633"/>
                </a:solidFill>
              </a:rPr>
              <a:t>Va. </a:t>
            </a:r>
            <a:r>
              <a:rPr lang="en-US" sz="2600" b="1" dirty="0" smtClean="0">
                <a:solidFill>
                  <a:srgbClr val="006633"/>
                </a:solidFill>
              </a:rPr>
              <a:t>Code: §19.2-389</a:t>
            </a:r>
            <a:r>
              <a:rPr lang="en-US" sz="2600" b="1" dirty="0">
                <a:solidFill>
                  <a:srgbClr val="006633"/>
                </a:solidFill>
              </a:rPr>
              <a:t>. Dissemination of criminal </a:t>
            </a:r>
            <a:r>
              <a:rPr lang="en-US" sz="2600" b="1" dirty="0" smtClean="0">
                <a:solidFill>
                  <a:srgbClr val="006633"/>
                </a:solidFill>
              </a:rPr>
              <a:t>history record </a:t>
            </a:r>
            <a:r>
              <a:rPr lang="en-US" sz="2600" b="1" dirty="0">
                <a:solidFill>
                  <a:srgbClr val="006633"/>
                </a:solidFill>
              </a:rPr>
              <a:t>information. </a:t>
            </a:r>
          </a:p>
          <a:p>
            <a:pPr marL="517525" indent="-517525">
              <a:buNone/>
            </a:pPr>
            <a:r>
              <a:rPr lang="en-US" sz="2600" dirty="0"/>
              <a:t>A. Criminal history record information shall be disseminated, whether directly or through an intermediary, only to: </a:t>
            </a:r>
          </a:p>
          <a:p>
            <a:pPr marL="517525" indent="-517525">
              <a:buNone/>
            </a:pPr>
            <a:r>
              <a:rPr lang="en-US" sz="2600" dirty="0" smtClean="0">
                <a:solidFill>
                  <a:srgbClr val="7E0000"/>
                </a:solidFill>
              </a:rPr>
              <a:t>	</a:t>
            </a:r>
            <a:r>
              <a:rPr lang="en-US" sz="2600" dirty="0" smtClean="0">
                <a:solidFill>
                  <a:srgbClr val="990000"/>
                </a:solidFill>
              </a:rPr>
              <a:t>25</a:t>
            </a:r>
            <a:r>
              <a:rPr lang="en-US" sz="2600" dirty="0">
                <a:solidFill>
                  <a:srgbClr val="990000"/>
                </a:solidFill>
              </a:rPr>
              <a:t>. Members of a threat assessment team established by a public institution of higher education pursuant </a:t>
            </a:r>
            <a:r>
              <a:rPr lang="en-US" sz="2600" dirty="0" smtClean="0">
                <a:solidFill>
                  <a:srgbClr val="990000"/>
                </a:solidFill>
              </a:rPr>
              <a:t>to§23-9.2:10</a:t>
            </a:r>
            <a:r>
              <a:rPr lang="en-US" sz="2600" dirty="0">
                <a:solidFill>
                  <a:srgbClr val="990000"/>
                </a:solidFill>
              </a:rPr>
              <a:t>, for the purpose of assessing or intervening with an individual whose behavior may present a threat to safety</a:t>
            </a:r>
            <a:r>
              <a:rPr lang="en-US" sz="2600" dirty="0" smtClean="0">
                <a:solidFill>
                  <a:srgbClr val="990000"/>
                </a:solidFill>
              </a:rPr>
              <a:t>;</a:t>
            </a:r>
            <a:endParaRPr lang="en-US" sz="2600" dirty="0">
              <a:solidFill>
                <a:srgbClr val="99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9518"/>
            <a:ext cx="8763000" cy="907282"/>
          </a:xfrm>
        </p:spPr>
        <p:txBody>
          <a:bodyPr>
            <a:noAutofit/>
          </a:bodyPr>
          <a:lstStyle/>
          <a:p>
            <a:r>
              <a:rPr lang="en-US" sz="4000" cap="small" dirty="0" smtClean="0"/>
              <a:t>Juvenile Record Information</a:t>
            </a:r>
            <a:endParaRPr lang="en-US" sz="4000" cap="small" dirty="0"/>
          </a:p>
        </p:txBody>
      </p:sp>
      <p:sp>
        <p:nvSpPr>
          <p:cNvPr id="3" name="Content Placeholder 2"/>
          <p:cNvSpPr>
            <a:spLocks noGrp="1"/>
          </p:cNvSpPr>
          <p:nvPr>
            <p:ph idx="1"/>
          </p:nvPr>
        </p:nvSpPr>
        <p:spPr>
          <a:xfrm>
            <a:off x="381000" y="1219200"/>
            <a:ext cx="8534400" cy="4953000"/>
          </a:xfrm>
        </p:spPr>
        <p:txBody>
          <a:bodyPr>
            <a:normAutofit/>
          </a:bodyPr>
          <a:lstStyle/>
          <a:p>
            <a:pPr>
              <a:buNone/>
            </a:pPr>
            <a:r>
              <a:rPr lang="en-US" sz="2600" b="1" dirty="0" smtClean="0">
                <a:solidFill>
                  <a:srgbClr val="006633"/>
                </a:solidFill>
              </a:rPr>
              <a:t>VA Code: 19.2-389.1</a:t>
            </a:r>
            <a:r>
              <a:rPr lang="en-US" sz="2600" b="1" dirty="0">
                <a:solidFill>
                  <a:srgbClr val="006633"/>
                </a:solidFill>
              </a:rPr>
              <a:t>. Dissemination of juvenile record information. </a:t>
            </a:r>
          </a:p>
          <a:p>
            <a:pPr marL="347663" indent="-347663">
              <a:buNone/>
            </a:pPr>
            <a:r>
              <a:rPr lang="en-US" sz="2600" dirty="0" smtClean="0"/>
              <a:t>	Record </a:t>
            </a:r>
            <a:r>
              <a:rPr lang="en-US" sz="2600" dirty="0"/>
              <a:t>information maintained in the Central Criminal Records Exchange pursuant to the provisions of </a:t>
            </a:r>
            <a:r>
              <a:rPr lang="en-US" sz="2600" dirty="0" smtClean="0"/>
              <a:t>§</a:t>
            </a:r>
            <a:r>
              <a:rPr lang="en-US" sz="2600" u="sng" dirty="0" smtClean="0"/>
              <a:t>16.1-299</a:t>
            </a:r>
            <a:r>
              <a:rPr lang="en-US" sz="2600" dirty="0" smtClean="0"/>
              <a:t> </a:t>
            </a:r>
            <a:r>
              <a:rPr lang="en-US" sz="2600" dirty="0"/>
              <a:t>shall be disseminated </a:t>
            </a:r>
            <a:r>
              <a:rPr lang="en-US" sz="2600" dirty="0" smtClean="0"/>
              <a:t>only:</a:t>
            </a:r>
          </a:p>
          <a:p>
            <a:pPr>
              <a:buNone/>
            </a:pPr>
            <a:r>
              <a:rPr lang="en-US" sz="2600" dirty="0" smtClean="0">
                <a:solidFill>
                  <a:srgbClr val="7E0000"/>
                </a:solidFill>
              </a:rPr>
              <a:t>	(x</a:t>
            </a:r>
            <a:r>
              <a:rPr lang="en-US" sz="2600" dirty="0">
                <a:solidFill>
                  <a:srgbClr val="7E0000"/>
                </a:solidFill>
              </a:rPr>
              <a:t>) to members of a threat assessment team established by a public institution of higher education pursuant to § 23-9.2:10, to aid in the assessment or intervention with individuals whose behavior may present a threat to safety.</a:t>
            </a:r>
          </a:p>
          <a:p>
            <a:pPr>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9518"/>
            <a:ext cx="8763000" cy="754882"/>
          </a:xfrm>
        </p:spPr>
        <p:txBody>
          <a:bodyPr>
            <a:noAutofit/>
          </a:bodyPr>
          <a:lstStyle/>
          <a:p>
            <a:r>
              <a:rPr lang="en-US" sz="3500" cap="small" dirty="0" smtClean="0"/>
              <a:t>Virginia </a:t>
            </a:r>
            <a:r>
              <a:rPr lang="en-US" sz="3500" cap="small" dirty="0"/>
              <a:t>Health Records Privacy </a:t>
            </a:r>
            <a:r>
              <a:rPr lang="en-US" sz="3500" cap="small" dirty="0" smtClean="0"/>
              <a:t>Act</a:t>
            </a:r>
            <a:endParaRPr lang="en-US" sz="3500" cap="small" dirty="0"/>
          </a:p>
        </p:txBody>
      </p:sp>
      <p:sp>
        <p:nvSpPr>
          <p:cNvPr id="3" name="Content Placeholder 2"/>
          <p:cNvSpPr>
            <a:spLocks noGrp="1"/>
          </p:cNvSpPr>
          <p:nvPr>
            <p:ph idx="1"/>
          </p:nvPr>
        </p:nvSpPr>
        <p:spPr>
          <a:xfrm>
            <a:off x="381000" y="1219200"/>
            <a:ext cx="8382000" cy="4953000"/>
          </a:xfrm>
        </p:spPr>
        <p:txBody>
          <a:bodyPr>
            <a:noAutofit/>
          </a:bodyPr>
          <a:lstStyle/>
          <a:p>
            <a:pPr>
              <a:spcBef>
                <a:spcPts val="0"/>
              </a:spcBef>
              <a:buNone/>
            </a:pPr>
            <a:r>
              <a:rPr lang="en-US" sz="2600" b="1" dirty="0">
                <a:solidFill>
                  <a:srgbClr val="006633"/>
                </a:solidFill>
              </a:rPr>
              <a:t>Va. </a:t>
            </a:r>
            <a:r>
              <a:rPr lang="en-US" sz="2600" b="1" dirty="0" smtClean="0">
                <a:solidFill>
                  <a:srgbClr val="006633"/>
                </a:solidFill>
              </a:rPr>
              <a:t>Code: </a:t>
            </a:r>
            <a:r>
              <a:rPr lang="en-US" sz="2600" b="1" dirty="0">
                <a:solidFill>
                  <a:srgbClr val="006633"/>
                </a:solidFill>
              </a:rPr>
              <a:t>§ 32.1-127.1:03. Health records privacy. </a:t>
            </a:r>
          </a:p>
          <a:p>
            <a:pPr>
              <a:spcBef>
                <a:spcPts val="0"/>
              </a:spcBef>
              <a:buNone/>
            </a:pPr>
            <a:r>
              <a:rPr lang="en-US" sz="2600" dirty="0" smtClean="0"/>
              <a:t>	D</a:t>
            </a:r>
            <a:r>
              <a:rPr lang="en-US" sz="2600" dirty="0"/>
              <a:t>. Health care entities may, and, when required by other provisions of state law, shall, disclose health records:</a:t>
            </a:r>
          </a:p>
          <a:p>
            <a:pPr>
              <a:spcBef>
                <a:spcPts val="0"/>
              </a:spcBef>
              <a:buNone/>
            </a:pPr>
            <a:r>
              <a:rPr lang="en-US" sz="2600" i="1" dirty="0" smtClean="0">
                <a:solidFill>
                  <a:srgbClr val="7E0000"/>
                </a:solidFill>
              </a:rPr>
              <a:t>	</a:t>
            </a:r>
            <a:r>
              <a:rPr lang="en-US" sz="2600" dirty="0" smtClean="0">
                <a:solidFill>
                  <a:srgbClr val="7E0000"/>
                </a:solidFill>
              </a:rPr>
              <a:t>35</a:t>
            </a:r>
            <a:r>
              <a:rPr lang="en-US" sz="2600" dirty="0">
                <a:solidFill>
                  <a:srgbClr val="7E0000"/>
                </a:solidFill>
              </a:rPr>
              <a:t>. To a threat assessment team established by a public institution of higher education pursuant to </a:t>
            </a:r>
            <a:r>
              <a:rPr lang="en-US" sz="2600" dirty="0" smtClean="0">
                <a:solidFill>
                  <a:srgbClr val="7E0000"/>
                </a:solidFill>
              </a:rPr>
              <a:t>§23-9.2:10 </a:t>
            </a:r>
            <a:r>
              <a:rPr lang="en-US" sz="2600" dirty="0">
                <a:solidFill>
                  <a:srgbClr val="7E0000"/>
                </a:solidFill>
              </a:rPr>
              <a:t>when such records concern a student at the public institution of higher education, including a student who is a minor</a:t>
            </a:r>
            <a:r>
              <a:rPr lang="en-US" sz="2600" dirty="0" smtClean="0">
                <a:solidFill>
                  <a:srgbClr val="7E0000"/>
                </a:solidFill>
              </a:rPr>
              <a:t>.</a:t>
            </a:r>
            <a:endParaRPr lang="en-US" sz="2600" dirty="0">
              <a:solidFill>
                <a:srgbClr val="7E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09600" y="1143000"/>
            <a:ext cx="7924800" cy="1752600"/>
          </a:xfrm>
        </p:spPr>
        <p:txBody>
          <a:bodyPr/>
          <a:lstStyle/>
          <a:p>
            <a:pPr algn="ctr"/>
            <a:r>
              <a:rPr lang="en-US" sz="800" dirty="0" smtClean="0">
                <a:solidFill>
                  <a:schemeClr val="tx1"/>
                </a:solidFill>
                <a:latin typeface="Arial" charset="0"/>
              </a:rPr>
              <a:t/>
            </a:r>
            <a:br>
              <a:rPr lang="en-US" sz="800" dirty="0" smtClean="0">
                <a:solidFill>
                  <a:schemeClr val="tx1"/>
                </a:solidFill>
                <a:latin typeface="Arial" charset="0"/>
              </a:rPr>
            </a:br>
            <a:r>
              <a:rPr lang="en-US" sz="800" dirty="0" smtClean="0">
                <a:solidFill>
                  <a:schemeClr val="tx1"/>
                </a:solidFill>
                <a:latin typeface="Arial" charset="0"/>
              </a:rPr>
              <a:t/>
            </a:r>
            <a:br>
              <a:rPr lang="en-US" sz="800" dirty="0" smtClean="0">
                <a:solidFill>
                  <a:schemeClr val="tx1"/>
                </a:solidFill>
                <a:latin typeface="Arial" charset="0"/>
              </a:rPr>
            </a:br>
            <a:r>
              <a:rPr lang="en-US" sz="800" dirty="0" smtClean="0">
                <a:solidFill>
                  <a:schemeClr val="tx1"/>
                </a:solidFill>
                <a:latin typeface="Arial" charset="0"/>
              </a:rPr>
              <a:t/>
            </a:r>
            <a:br>
              <a:rPr lang="en-US" sz="800" dirty="0" smtClean="0">
                <a:solidFill>
                  <a:schemeClr val="tx1"/>
                </a:solidFill>
                <a:latin typeface="Arial" charset="0"/>
              </a:rPr>
            </a:br>
            <a:r>
              <a:rPr lang="en-US" sz="1200" dirty="0" smtClean="0">
                <a:solidFill>
                  <a:schemeClr val="tx1"/>
                </a:solidFill>
                <a:latin typeface="Arial" charset="0"/>
              </a:rPr>
              <a:t> </a:t>
            </a:r>
            <a:r>
              <a:rPr lang="en-US" sz="4600" i="1" dirty="0" smtClean="0">
                <a:latin typeface="Arial" charset="0"/>
              </a:rPr>
              <a:t>Review of </a:t>
            </a:r>
            <a:br>
              <a:rPr lang="en-US" sz="4600" i="1" dirty="0" smtClean="0">
                <a:latin typeface="Arial" charset="0"/>
              </a:rPr>
            </a:br>
            <a:r>
              <a:rPr lang="en-US" sz="4600" i="1" dirty="0" smtClean="0">
                <a:latin typeface="Arial" charset="0"/>
              </a:rPr>
              <a:t>Threat Assessment and Management Process</a:t>
            </a:r>
            <a:endParaRPr lang="en-US" sz="4600" i="1" dirty="0">
              <a:latin typeface="Arial" charset="0"/>
            </a:endParaRPr>
          </a:p>
        </p:txBody>
      </p:sp>
      <p:sp>
        <p:nvSpPr>
          <p:cNvPr id="135171" name="Rectangle 3"/>
          <p:cNvSpPr>
            <a:spLocks noGrp="1" noChangeArrowheads="1"/>
          </p:cNvSpPr>
          <p:nvPr>
            <p:ph type="subTitle" idx="1"/>
          </p:nvPr>
        </p:nvSpPr>
        <p:spPr>
          <a:xfrm>
            <a:off x="1295400" y="4343400"/>
            <a:ext cx="6553200" cy="1752600"/>
          </a:xfrm>
        </p:spPr>
        <p:txBody>
          <a:bodyPr/>
          <a:lstStyle/>
          <a:p>
            <a:pPr algn="ctr"/>
            <a:endParaRPr lang="en-US"/>
          </a:p>
        </p:txBody>
      </p:sp>
      <p:pic>
        <p:nvPicPr>
          <p:cNvPr id="135172" name="Picture 4" descr="logo_color_tif"/>
          <p:cNvPicPr>
            <a:picLocks noChangeAspect="1" noChangeArrowheads="1"/>
          </p:cNvPicPr>
          <p:nvPr/>
        </p:nvPicPr>
        <p:blipFill>
          <a:blip r:embed="rId3" cstate="print"/>
          <a:srcRect/>
          <a:stretch>
            <a:fillRect/>
          </a:stretch>
        </p:blipFill>
        <p:spPr bwMode="auto">
          <a:xfrm>
            <a:off x="0" y="0"/>
            <a:ext cx="4191000" cy="1217613"/>
          </a:xfrm>
          <a:prstGeom prst="rect">
            <a:avLst/>
          </a:prstGeom>
          <a:noFill/>
        </p:spPr>
      </p:pic>
      <p:sp>
        <p:nvSpPr>
          <p:cNvPr id="135173" name="Text Box 5"/>
          <p:cNvSpPr txBox="1">
            <a:spLocks noChangeArrowheads="1"/>
          </p:cNvSpPr>
          <p:nvPr/>
        </p:nvSpPr>
        <p:spPr bwMode="auto">
          <a:xfrm>
            <a:off x="3028950" y="6208713"/>
            <a:ext cx="2990850" cy="366712"/>
          </a:xfrm>
          <a:prstGeom prst="rect">
            <a:avLst/>
          </a:prstGeom>
          <a:noFill/>
          <a:ln w="9525">
            <a:noFill/>
            <a:miter lim="800000"/>
            <a:headEnd/>
            <a:tailEnd/>
          </a:ln>
          <a:effectLst/>
        </p:spPr>
        <p:txBody>
          <a:bodyPr wrap="none">
            <a:spAutoFit/>
          </a:bodyPr>
          <a:lstStyle/>
          <a:p>
            <a:pPr algn="ctr"/>
            <a:r>
              <a:rPr lang="en-US">
                <a:solidFill>
                  <a:schemeClr val="tx2"/>
                </a:solidFill>
              </a:rPr>
              <a:t>www.ThreatResources.com</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9518"/>
            <a:ext cx="8686800" cy="678682"/>
          </a:xfrm>
        </p:spPr>
        <p:txBody>
          <a:bodyPr>
            <a:noAutofit/>
          </a:bodyPr>
          <a:lstStyle/>
          <a:p>
            <a:r>
              <a:rPr lang="en-US" sz="3600" cap="small" dirty="0" smtClean="0"/>
              <a:t>TAT Records Exclusion from FOIA</a:t>
            </a:r>
            <a:endParaRPr lang="en-US" sz="3600" cap="small" dirty="0"/>
          </a:p>
        </p:txBody>
      </p:sp>
      <p:sp>
        <p:nvSpPr>
          <p:cNvPr id="3" name="Content Placeholder 2"/>
          <p:cNvSpPr>
            <a:spLocks noGrp="1"/>
          </p:cNvSpPr>
          <p:nvPr>
            <p:ph idx="1"/>
          </p:nvPr>
        </p:nvSpPr>
        <p:spPr>
          <a:xfrm>
            <a:off x="381000" y="990600"/>
            <a:ext cx="8534400" cy="5181600"/>
          </a:xfrm>
        </p:spPr>
        <p:txBody>
          <a:bodyPr>
            <a:noAutofit/>
          </a:bodyPr>
          <a:lstStyle/>
          <a:p>
            <a:pPr marL="0" indent="0">
              <a:spcBef>
                <a:spcPts val="0"/>
              </a:spcBef>
              <a:buNone/>
            </a:pPr>
            <a:r>
              <a:rPr lang="en-US" sz="2800" dirty="0" smtClean="0">
                <a:solidFill>
                  <a:srgbClr val="006633"/>
                </a:solidFill>
              </a:rPr>
              <a:t>VA Code:§2.2-3705.4. </a:t>
            </a:r>
          </a:p>
          <a:p>
            <a:pPr marL="0" indent="0">
              <a:spcBef>
                <a:spcPts val="0"/>
              </a:spcBef>
              <a:buNone/>
            </a:pPr>
            <a:r>
              <a:rPr lang="en-US" sz="2800" dirty="0" smtClean="0"/>
              <a:t>The </a:t>
            </a:r>
            <a:r>
              <a:rPr lang="en-US" sz="2800" dirty="0"/>
              <a:t>following records are excluded from the provisions of this chapter but may be disclosed by the custodian in his discretion, except where such disclosure is prohibited by law: </a:t>
            </a:r>
          </a:p>
          <a:p>
            <a:pPr marL="404813" indent="-404813">
              <a:spcBef>
                <a:spcPts val="0"/>
              </a:spcBef>
              <a:buNone/>
            </a:pPr>
            <a:r>
              <a:rPr lang="en-US" sz="2800" dirty="0">
                <a:solidFill>
                  <a:srgbClr val="7E0000"/>
                </a:solidFill>
              </a:rPr>
              <a:t>8. </a:t>
            </a:r>
            <a:r>
              <a:rPr lang="en-US" sz="2800" dirty="0" smtClean="0">
                <a:solidFill>
                  <a:srgbClr val="7E0000"/>
                </a:solidFill>
              </a:rPr>
              <a:t>	Records </a:t>
            </a:r>
            <a:r>
              <a:rPr lang="en-US" sz="2800" dirty="0">
                <a:solidFill>
                  <a:srgbClr val="7E0000"/>
                </a:solidFill>
              </a:rPr>
              <a:t>of a threat assessment team established by a public institution of higher education pursuant </a:t>
            </a:r>
            <a:r>
              <a:rPr lang="en-US" sz="2800" dirty="0" smtClean="0">
                <a:solidFill>
                  <a:srgbClr val="7E0000"/>
                </a:solidFill>
              </a:rPr>
              <a:t>to§23-9.2:10 </a:t>
            </a:r>
            <a:r>
              <a:rPr lang="en-US" sz="2800" dirty="0">
                <a:solidFill>
                  <a:srgbClr val="7E0000"/>
                </a:solidFill>
              </a:rPr>
              <a:t>relating to the assessment or intervention with a specific individual. </a:t>
            </a:r>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9518"/>
            <a:ext cx="8267354" cy="678682"/>
          </a:xfrm>
        </p:spPr>
        <p:txBody>
          <a:bodyPr>
            <a:noAutofit/>
          </a:bodyPr>
          <a:lstStyle/>
          <a:p>
            <a:r>
              <a:rPr lang="en-US" sz="3600" cap="small" dirty="0" smtClean="0"/>
              <a:t>TAT Records Exclusion from FOIA</a:t>
            </a:r>
            <a:endParaRPr lang="en-US" sz="3600" cap="small" dirty="0"/>
          </a:p>
        </p:txBody>
      </p:sp>
      <p:sp>
        <p:nvSpPr>
          <p:cNvPr id="3" name="Content Placeholder 2"/>
          <p:cNvSpPr>
            <a:spLocks noGrp="1"/>
          </p:cNvSpPr>
          <p:nvPr>
            <p:ph idx="1"/>
          </p:nvPr>
        </p:nvSpPr>
        <p:spPr>
          <a:xfrm>
            <a:off x="381000" y="990600"/>
            <a:ext cx="8382000" cy="5181600"/>
          </a:xfrm>
        </p:spPr>
        <p:txBody>
          <a:bodyPr>
            <a:noAutofit/>
          </a:bodyPr>
          <a:lstStyle/>
          <a:p>
            <a:pPr marL="0" indent="0">
              <a:spcBef>
                <a:spcPts val="0"/>
              </a:spcBef>
              <a:buNone/>
            </a:pPr>
            <a:r>
              <a:rPr lang="en-US" sz="2400" dirty="0" smtClean="0">
                <a:solidFill>
                  <a:srgbClr val="7E0000"/>
                </a:solidFill>
              </a:rPr>
              <a:t>However</a:t>
            </a:r>
            <a:r>
              <a:rPr lang="en-US" sz="2400" dirty="0">
                <a:solidFill>
                  <a:srgbClr val="7E0000"/>
                </a:solidFill>
              </a:rPr>
              <a:t>, in the event an individual who has been under assessment commits an act, or is prosecuted for the commission of an act that has caused the death of, or caused serious bodily injury, including any felony sexual assault, to another person, the records of such threat assessment team concerning the individual under assessment shall be made available as provided by this chapter, with the exception of any criminal history records obtained pursuant </a:t>
            </a:r>
            <a:r>
              <a:rPr lang="en-US" sz="2400" dirty="0" smtClean="0">
                <a:solidFill>
                  <a:srgbClr val="7E0000"/>
                </a:solidFill>
              </a:rPr>
              <a:t>to§19.2-389 </a:t>
            </a:r>
            <a:r>
              <a:rPr lang="en-US" sz="2400" dirty="0">
                <a:solidFill>
                  <a:srgbClr val="7E0000"/>
                </a:solidFill>
              </a:rPr>
              <a:t>or 19.2-389.1, health records obtained pursuant </a:t>
            </a:r>
            <a:r>
              <a:rPr lang="en-US" sz="2400" dirty="0" smtClean="0">
                <a:solidFill>
                  <a:srgbClr val="7E0000"/>
                </a:solidFill>
              </a:rPr>
              <a:t>to§32.1-127.1:03</a:t>
            </a:r>
            <a:r>
              <a:rPr lang="en-US" sz="2400" dirty="0">
                <a:solidFill>
                  <a:srgbClr val="7E0000"/>
                </a:solidFill>
              </a:rPr>
              <a:t>, or scholastic records as defined </a:t>
            </a:r>
            <a:r>
              <a:rPr lang="en-US" sz="2400" dirty="0" smtClean="0">
                <a:solidFill>
                  <a:srgbClr val="7E0000"/>
                </a:solidFill>
              </a:rPr>
              <a:t>in§22.1-289</a:t>
            </a:r>
            <a:r>
              <a:rPr lang="en-US" sz="2400" dirty="0">
                <a:solidFill>
                  <a:srgbClr val="7E0000"/>
                </a:solidFill>
              </a:rPr>
              <a:t>. The public body providing such records shall remove information identifying any person who provided information to the threat assessment team under a promise of confidentiality.</a:t>
            </a:r>
          </a:p>
          <a:p>
            <a:pPr>
              <a:buNone/>
            </a:pPr>
            <a:endParaRPr lang="en-US" sz="1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rrowheads="1"/>
          </p:cNvSpPr>
          <p:nvPr>
            <p:ph type="title"/>
          </p:nvPr>
        </p:nvSpPr>
        <p:spPr>
          <a:xfrm>
            <a:off x="381000" y="152400"/>
            <a:ext cx="7848600" cy="685800"/>
          </a:xfrm>
        </p:spPr>
        <p:txBody>
          <a:bodyPr/>
          <a:lstStyle/>
          <a:p>
            <a:pPr eaLnBrk="1" hangingPunct="1">
              <a:defRPr/>
            </a:pPr>
            <a:r>
              <a:rPr lang="en-US" cap="small" dirty="0" smtClean="0">
                <a:solidFill>
                  <a:schemeClr val="tx2"/>
                </a:solidFill>
              </a:rPr>
              <a:t>National Standards</a:t>
            </a:r>
          </a:p>
        </p:txBody>
      </p:sp>
      <p:sp>
        <p:nvSpPr>
          <p:cNvPr id="163843" name="Rectangle 3"/>
          <p:cNvSpPr>
            <a:spLocks noGrp="1" noRot="1" noChangeArrowheads="1"/>
          </p:cNvSpPr>
          <p:nvPr>
            <p:ph type="body" idx="1"/>
          </p:nvPr>
        </p:nvSpPr>
        <p:spPr>
          <a:xfrm>
            <a:off x="457200" y="1219200"/>
            <a:ext cx="8534401" cy="4267200"/>
          </a:xfrm>
        </p:spPr>
        <p:txBody>
          <a:bodyPr/>
          <a:lstStyle/>
          <a:p>
            <a:pPr eaLnBrk="1" hangingPunct="1">
              <a:lnSpc>
                <a:spcPct val="95000"/>
              </a:lnSpc>
              <a:spcBef>
                <a:spcPct val="0"/>
              </a:spcBef>
              <a:buClr>
                <a:srgbClr val="800000"/>
              </a:buClr>
              <a:buFont typeface="Wingdings" pitchFamily="2" charset="2"/>
              <a:buChar char="§"/>
            </a:pPr>
            <a:r>
              <a:rPr lang="en-US" sz="2800" dirty="0" smtClean="0"/>
              <a:t>National Standard for Higher Ed Institutions</a:t>
            </a:r>
          </a:p>
          <a:p>
            <a:pPr lvl="2">
              <a:lnSpc>
                <a:spcPct val="95000"/>
              </a:lnSpc>
              <a:spcBef>
                <a:spcPct val="0"/>
              </a:spcBef>
              <a:buClr>
                <a:srgbClr val="800000"/>
              </a:buClr>
            </a:pPr>
            <a:r>
              <a:rPr lang="en-US" dirty="0" smtClean="0">
                <a:solidFill>
                  <a:schemeClr val="tx2"/>
                </a:solidFill>
              </a:rPr>
              <a:t>ANSI-approved</a:t>
            </a:r>
          </a:p>
          <a:p>
            <a:pPr lvl="2">
              <a:lnSpc>
                <a:spcPct val="95000"/>
              </a:lnSpc>
              <a:spcBef>
                <a:spcPct val="0"/>
              </a:spcBef>
              <a:buClr>
                <a:srgbClr val="800000"/>
              </a:buClr>
            </a:pPr>
            <a:r>
              <a:rPr lang="en-US" b="0" dirty="0" smtClean="0">
                <a:solidFill>
                  <a:schemeClr val="tx2"/>
                </a:solidFill>
              </a:rPr>
              <a:t>May be used as benchmark for litigation</a:t>
            </a:r>
          </a:p>
          <a:p>
            <a:pPr lvl="2">
              <a:lnSpc>
                <a:spcPct val="95000"/>
              </a:lnSpc>
              <a:spcBef>
                <a:spcPct val="0"/>
              </a:spcBef>
              <a:buClr>
                <a:srgbClr val="800000"/>
              </a:buClr>
            </a:pPr>
            <a:r>
              <a:rPr lang="en-US" dirty="0" smtClean="0">
                <a:solidFill>
                  <a:schemeClr val="tx2"/>
                </a:solidFill>
              </a:rPr>
              <a:t>Recommends all colleges and universities have threat assessment teams</a:t>
            </a:r>
          </a:p>
          <a:p>
            <a:pPr lvl="2">
              <a:lnSpc>
                <a:spcPct val="95000"/>
              </a:lnSpc>
              <a:spcBef>
                <a:spcPct val="0"/>
              </a:spcBef>
              <a:buClr>
                <a:srgbClr val="800000"/>
              </a:buClr>
            </a:pPr>
            <a:r>
              <a:rPr lang="en-US" b="0" dirty="0" smtClean="0">
                <a:solidFill>
                  <a:schemeClr val="tx2"/>
                </a:solidFill>
              </a:rPr>
              <a:t>References</a:t>
            </a:r>
            <a:r>
              <a:rPr lang="en-US" b="0" u="sng" dirty="0" smtClean="0">
                <a:solidFill>
                  <a:schemeClr val="tx2"/>
                </a:solidFill>
              </a:rPr>
              <a:t> </a:t>
            </a:r>
            <a:r>
              <a:rPr lang="en-US" b="0" dirty="0" smtClean="0">
                <a:solidFill>
                  <a:schemeClr val="tx2"/>
                </a:solidFill>
              </a:rPr>
              <a:t>Deisinger et al (2008) and Randazzo &amp; Plummer (2009) for guidance on team operations</a:t>
            </a:r>
          </a:p>
          <a:p>
            <a:pPr lvl="2">
              <a:lnSpc>
                <a:spcPct val="95000"/>
              </a:lnSpc>
              <a:spcBef>
                <a:spcPct val="0"/>
              </a:spcBef>
              <a:buClr>
                <a:srgbClr val="800000"/>
              </a:buClr>
              <a:buNone/>
            </a:pPr>
            <a:endParaRPr lang="en-US" b="0" dirty="0" smtClean="0">
              <a:solidFill>
                <a:srgbClr val="800000"/>
              </a:solidFill>
            </a:endParaRPr>
          </a:p>
          <a:p>
            <a:pPr eaLnBrk="1" hangingPunct="1">
              <a:lnSpc>
                <a:spcPct val="95000"/>
              </a:lnSpc>
              <a:spcBef>
                <a:spcPct val="0"/>
              </a:spcBef>
              <a:buClr>
                <a:srgbClr val="800000"/>
              </a:buClr>
              <a:buFont typeface="Wingdings" pitchFamily="2" charset="2"/>
              <a:buChar char="§"/>
            </a:pPr>
            <a:r>
              <a:rPr lang="en-US" dirty="0" smtClean="0"/>
              <a:t>National Standard for Workplaces</a:t>
            </a:r>
          </a:p>
          <a:p>
            <a:pPr lvl="2">
              <a:lnSpc>
                <a:spcPct val="95000"/>
              </a:lnSpc>
              <a:spcBef>
                <a:spcPct val="0"/>
              </a:spcBef>
              <a:buClr>
                <a:srgbClr val="800000"/>
              </a:buClr>
            </a:pPr>
            <a:r>
              <a:rPr lang="en-US" dirty="0" smtClean="0">
                <a:solidFill>
                  <a:schemeClr val="tx2"/>
                </a:solidFill>
              </a:rPr>
              <a:t>Authored by American Society for Industrial Security (ASIS) and Society for Human Resources Management (SHRM)</a:t>
            </a:r>
          </a:p>
          <a:p>
            <a:pPr lvl="2">
              <a:lnSpc>
                <a:spcPct val="95000"/>
              </a:lnSpc>
              <a:spcBef>
                <a:spcPct val="0"/>
              </a:spcBef>
              <a:buClr>
                <a:srgbClr val="800000"/>
              </a:buClr>
            </a:pPr>
            <a:r>
              <a:rPr lang="en-US" dirty="0" smtClean="0">
                <a:solidFill>
                  <a:schemeClr val="tx2"/>
                </a:solidFill>
              </a:rPr>
              <a:t>May be used as benchmark for litigation</a:t>
            </a:r>
          </a:p>
          <a:p>
            <a:pPr lvl="2">
              <a:lnSpc>
                <a:spcPct val="95000"/>
              </a:lnSpc>
              <a:spcBef>
                <a:spcPct val="0"/>
              </a:spcBef>
              <a:buClr>
                <a:srgbClr val="800000"/>
              </a:buClr>
            </a:pPr>
            <a:r>
              <a:rPr lang="en-US" dirty="0" smtClean="0">
                <a:solidFill>
                  <a:schemeClr val="tx2"/>
                </a:solidFill>
              </a:rPr>
              <a:t>Recommends multi-disciplinary team for violence prevention</a:t>
            </a:r>
          </a:p>
          <a:p>
            <a:pPr lvl="2">
              <a:lnSpc>
                <a:spcPct val="95000"/>
              </a:lnSpc>
              <a:spcBef>
                <a:spcPct val="0"/>
              </a:spcBef>
              <a:buClr>
                <a:srgbClr val="800000"/>
              </a:buClr>
            </a:pPr>
            <a:endParaRPr lang="en-US" b="0" dirty="0" smtClean="0">
              <a:solidFill>
                <a:schemeClr val="tx2"/>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152400"/>
            <a:ext cx="8229600" cy="814865"/>
          </a:xfrm>
        </p:spPr>
        <p:txBody>
          <a:bodyPr/>
          <a:lstStyle/>
          <a:p>
            <a:r>
              <a:rPr lang="en-US" cap="small" dirty="0" smtClean="0"/>
              <a:t>ADA “Direct Threat”</a:t>
            </a:r>
          </a:p>
        </p:txBody>
      </p:sp>
      <p:sp>
        <p:nvSpPr>
          <p:cNvPr id="8" name="Content Placeholder 7"/>
          <p:cNvSpPr>
            <a:spLocks noGrp="1"/>
          </p:cNvSpPr>
          <p:nvPr>
            <p:ph idx="1"/>
          </p:nvPr>
        </p:nvSpPr>
        <p:spPr/>
        <p:txBody>
          <a:bodyPr/>
          <a:lstStyle/>
          <a:p>
            <a:pPr lvl="1">
              <a:spcBef>
                <a:spcPts val="1200"/>
              </a:spcBef>
              <a:buClr>
                <a:srgbClr val="800000"/>
              </a:buClr>
            </a:pPr>
            <a:r>
              <a:rPr lang="en-US" dirty="0" smtClean="0"/>
              <a:t>Change in interpretation of ADA Title II, regarding definition of “Direct Threat”</a:t>
            </a:r>
          </a:p>
          <a:p>
            <a:pPr lvl="1">
              <a:spcBef>
                <a:spcPts val="1200"/>
              </a:spcBef>
              <a:buClr>
                <a:srgbClr val="800000"/>
              </a:buClr>
            </a:pPr>
            <a:r>
              <a:rPr lang="en-US" dirty="0" smtClean="0"/>
              <a:t>Clarifies “threat to self” not included as exception to accommodations requirement  under disability law</a:t>
            </a:r>
          </a:p>
          <a:p>
            <a:pPr lvl="1">
              <a:spcBef>
                <a:spcPts val="1200"/>
              </a:spcBef>
              <a:buClr>
                <a:srgbClr val="800000"/>
              </a:buClr>
            </a:pPr>
            <a:r>
              <a:rPr lang="en-US" dirty="0" smtClean="0"/>
              <a:t>Remaining option: exception based upon “direct threat to others”</a:t>
            </a:r>
          </a:p>
          <a:p>
            <a:pPr lvl="1">
              <a:spcBef>
                <a:spcPts val="1200"/>
              </a:spcBef>
              <a:buClr>
                <a:srgbClr val="800000"/>
              </a:buClr>
            </a:pPr>
            <a:r>
              <a:rPr lang="en-US" dirty="0" smtClean="0"/>
              <a:t>Ongoing questions, possible changes.</a:t>
            </a:r>
          </a:p>
          <a:p>
            <a:pPr lvl="1">
              <a:spcBef>
                <a:spcPts val="1200"/>
              </a:spcBef>
              <a:buClr>
                <a:srgbClr val="800000"/>
              </a:buClr>
            </a:pPr>
            <a:r>
              <a:rPr lang="en-US" dirty="0" smtClean="0"/>
              <a:t>Can still remove based upon criterion of “not otherwise qualified.”</a:t>
            </a:r>
            <a:endParaRPr lang="en-US" dirty="0"/>
          </a:p>
        </p:txBody>
      </p:sp>
      <p:sp>
        <p:nvSpPr>
          <p:cNvPr id="7" name="Rectangle 3"/>
          <p:cNvSpPr txBox="1">
            <a:spLocks noChangeArrowheads="1"/>
          </p:cNvSpPr>
          <p:nvPr/>
        </p:nvSpPr>
        <p:spPr bwMode="auto">
          <a:xfrm>
            <a:off x="381000" y="1302328"/>
            <a:ext cx="8458200" cy="4594225"/>
          </a:xfrm>
          <a:prstGeom prst="rect">
            <a:avLst/>
          </a:prstGeom>
          <a:noFill/>
          <a:ln w="9525">
            <a:noFill/>
            <a:miter lim="800000"/>
            <a:headEnd/>
            <a:tailEnd/>
          </a:ln>
          <a:effectLst/>
        </p:spPr>
        <p:txBody>
          <a:bodyPr vert="horz" wrap="square" lIns="91439" tIns="45719" rIns="91439" bIns="45719" numCol="1" anchor="t" anchorCtr="0" compatLnSpc="1">
            <a:prstTxWarp prst="textNoShape">
              <a:avLst/>
            </a:prstTxWarp>
          </a:bodyPr>
          <a:lstStyle/>
          <a:p>
            <a:pPr marL="342900" marR="0" lvl="0" indent="-342900" algn="l" defTabSz="914400" rtl="0" eaLnBrk="1" fontAlgn="base" latinLnBrk="0" hangingPunct="1">
              <a:lnSpc>
                <a:spcPct val="100000"/>
              </a:lnSpc>
              <a:spcBef>
                <a:spcPct val="0"/>
              </a:spcBef>
              <a:spcAft>
                <a:spcPct val="0"/>
              </a:spcAft>
              <a:buClr>
                <a:schemeClr val="accent1">
                  <a:lumMod val="60000"/>
                  <a:lumOff val="40000"/>
                </a:schemeClr>
              </a:buClr>
              <a:buSzPct val="65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152400"/>
            <a:ext cx="8229600" cy="814865"/>
          </a:xfrm>
        </p:spPr>
        <p:txBody>
          <a:bodyPr/>
          <a:lstStyle/>
          <a:p>
            <a:r>
              <a:rPr lang="en-US" cap="small" dirty="0" smtClean="0"/>
              <a:t>Title IX</a:t>
            </a:r>
          </a:p>
        </p:txBody>
      </p:sp>
      <p:sp>
        <p:nvSpPr>
          <p:cNvPr id="8" name="Content Placeholder 7"/>
          <p:cNvSpPr>
            <a:spLocks noGrp="1"/>
          </p:cNvSpPr>
          <p:nvPr>
            <p:ph idx="1"/>
          </p:nvPr>
        </p:nvSpPr>
        <p:spPr/>
        <p:txBody>
          <a:bodyPr/>
          <a:lstStyle/>
          <a:p>
            <a:pPr lvl="1">
              <a:spcBef>
                <a:spcPts val="1200"/>
              </a:spcBef>
              <a:buClr>
                <a:srgbClr val="800000"/>
              </a:buClr>
            </a:pPr>
            <a:r>
              <a:rPr lang="en-US" dirty="0" smtClean="0"/>
              <a:t>Responsibilities of Title IX coordinator</a:t>
            </a:r>
          </a:p>
          <a:p>
            <a:pPr lvl="1">
              <a:spcBef>
                <a:spcPts val="1200"/>
              </a:spcBef>
              <a:buClr>
                <a:srgbClr val="800000"/>
              </a:buClr>
            </a:pPr>
            <a:r>
              <a:rPr lang="en-US" dirty="0" smtClean="0"/>
              <a:t>Handles sexual assault investigations</a:t>
            </a:r>
          </a:p>
          <a:p>
            <a:pPr lvl="1">
              <a:spcBef>
                <a:spcPts val="1200"/>
              </a:spcBef>
              <a:buClr>
                <a:srgbClr val="800000"/>
              </a:buClr>
            </a:pPr>
            <a:r>
              <a:rPr lang="en-US" dirty="0" smtClean="0"/>
              <a:t>Handles sexual harassment allegations</a:t>
            </a:r>
          </a:p>
          <a:p>
            <a:pPr lvl="1">
              <a:spcBef>
                <a:spcPts val="1200"/>
              </a:spcBef>
              <a:buClr>
                <a:srgbClr val="800000"/>
              </a:buClr>
            </a:pPr>
            <a:r>
              <a:rPr lang="en-US" dirty="0" smtClean="0"/>
              <a:t>Questions about overlap with threat assessment teams</a:t>
            </a:r>
          </a:p>
          <a:p>
            <a:pPr lvl="1">
              <a:spcBef>
                <a:spcPts val="1200"/>
              </a:spcBef>
              <a:buClr>
                <a:srgbClr val="800000"/>
              </a:buClr>
            </a:pPr>
            <a:r>
              <a:rPr lang="en-US" dirty="0" smtClean="0"/>
              <a:t>Recommendation is strong liaison relationship, frequent communications</a:t>
            </a:r>
            <a:endParaRPr lang="en-US" dirty="0"/>
          </a:p>
        </p:txBody>
      </p:sp>
      <p:sp>
        <p:nvSpPr>
          <p:cNvPr id="7" name="Rectangle 3"/>
          <p:cNvSpPr txBox="1">
            <a:spLocks noChangeArrowheads="1"/>
          </p:cNvSpPr>
          <p:nvPr/>
        </p:nvSpPr>
        <p:spPr bwMode="auto">
          <a:xfrm>
            <a:off x="381000" y="1302328"/>
            <a:ext cx="8458200" cy="4594225"/>
          </a:xfrm>
          <a:prstGeom prst="rect">
            <a:avLst/>
          </a:prstGeom>
          <a:noFill/>
          <a:ln w="9525">
            <a:noFill/>
            <a:miter lim="800000"/>
            <a:headEnd/>
            <a:tailEnd/>
          </a:ln>
          <a:effectLst/>
        </p:spPr>
        <p:txBody>
          <a:bodyPr vert="horz" wrap="square" lIns="91439" tIns="45719" rIns="91439" bIns="45719" numCol="1" anchor="t" anchorCtr="0" compatLnSpc="1">
            <a:prstTxWarp prst="textNoShape">
              <a:avLst/>
            </a:prstTxWarp>
          </a:bodyPr>
          <a:lstStyle/>
          <a:p>
            <a:pPr marL="342900" marR="0" lvl="0" indent="-342900" algn="l" defTabSz="914400" rtl="0" eaLnBrk="1" fontAlgn="base" latinLnBrk="0" hangingPunct="1">
              <a:lnSpc>
                <a:spcPct val="100000"/>
              </a:lnSpc>
              <a:spcBef>
                <a:spcPct val="0"/>
              </a:spcBef>
              <a:spcAft>
                <a:spcPct val="0"/>
              </a:spcAft>
              <a:buClr>
                <a:schemeClr val="accent1">
                  <a:lumMod val="60000"/>
                  <a:lumOff val="40000"/>
                </a:schemeClr>
              </a:buClr>
              <a:buSzPct val="65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762000" y="1447800"/>
            <a:ext cx="7623175" cy="1752600"/>
          </a:xfrm>
        </p:spPr>
        <p:txBody>
          <a:bodyPr/>
          <a:lstStyle/>
          <a:p>
            <a:pPr algn="ctr"/>
            <a:r>
              <a:rPr lang="en-US" sz="800" dirty="0" smtClean="0">
                <a:solidFill>
                  <a:schemeClr val="tx1"/>
                </a:solidFill>
                <a:latin typeface="Arial" charset="0"/>
              </a:rPr>
              <a:t/>
            </a:r>
            <a:br>
              <a:rPr lang="en-US" sz="800" dirty="0" smtClean="0">
                <a:solidFill>
                  <a:schemeClr val="tx1"/>
                </a:solidFill>
                <a:latin typeface="Arial" charset="0"/>
              </a:rPr>
            </a:br>
            <a:r>
              <a:rPr lang="en-US" sz="800" dirty="0" smtClean="0">
                <a:solidFill>
                  <a:schemeClr val="tx1"/>
                </a:solidFill>
                <a:latin typeface="Arial" charset="0"/>
              </a:rPr>
              <a:t/>
            </a:r>
            <a:br>
              <a:rPr lang="en-US" sz="800" dirty="0" smtClean="0">
                <a:solidFill>
                  <a:schemeClr val="tx1"/>
                </a:solidFill>
                <a:latin typeface="Arial" charset="0"/>
              </a:rPr>
            </a:br>
            <a:r>
              <a:rPr lang="en-US" sz="800" dirty="0" smtClean="0">
                <a:solidFill>
                  <a:schemeClr val="tx1"/>
                </a:solidFill>
                <a:latin typeface="Arial" charset="0"/>
              </a:rPr>
              <a:t/>
            </a:r>
            <a:br>
              <a:rPr lang="en-US" sz="800" dirty="0" smtClean="0">
                <a:solidFill>
                  <a:schemeClr val="tx1"/>
                </a:solidFill>
                <a:latin typeface="Arial" charset="0"/>
              </a:rPr>
            </a:br>
            <a:r>
              <a:rPr lang="en-US" sz="1200" dirty="0" smtClean="0">
                <a:solidFill>
                  <a:schemeClr val="tx1"/>
                </a:solidFill>
                <a:latin typeface="Arial" charset="0"/>
              </a:rPr>
              <a:t> </a:t>
            </a:r>
            <a:r>
              <a:rPr lang="en-US" sz="4600" i="1" dirty="0" smtClean="0">
                <a:latin typeface="Arial" charset="0"/>
              </a:rPr>
              <a:t>Common Problems and Solutions</a:t>
            </a:r>
            <a:endParaRPr lang="en-US" sz="4600" i="1" dirty="0">
              <a:latin typeface="Arial" charset="0"/>
            </a:endParaRPr>
          </a:p>
        </p:txBody>
      </p:sp>
      <p:sp>
        <p:nvSpPr>
          <p:cNvPr id="135171" name="Rectangle 3"/>
          <p:cNvSpPr>
            <a:spLocks noGrp="1" noChangeArrowheads="1"/>
          </p:cNvSpPr>
          <p:nvPr>
            <p:ph type="subTitle" idx="1"/>
          </p:nvPr>
        </p:nvSpPr>
        <p:spPr>
          <a:xfrm>
            <a:off x="1295400" y="4343400"/>
            <a:ext cx="6553200" cy="1752600"/>
          </a:xfrm>
        </p:spPr>
        <p:txBody>
          <a:bodyPr/>
          <a:lstStyle/>
          <a:p>
            <a:pPr algn="ctr"/>
            <a:endParaRPr lang="en-US"/>
          </a:p>
        </p:txBody>
      </p:sp>
      <p:pic>
        <p:nvPicPr>
          <p:cNvPr id="135172" name="Picture 4" descr="logo_color_tif"/>
          <p:cNvPicPr>
            <a:picLocks noChangeAspect="1" noChangeArrowheads="1"/>
          </p:cNvPicPr>
          <p:nvPr/>
        </p:nvPicPr>
        <p:blipFill>
          <a:blip r:embed="rId3" cstate="print"/>
          <a:srcRect/>
          <a:stretch>
            <a:fillRect/>
          </a:stretch>
        </p:blipFill>
        <p:spPr bwMode="auto">
          <a:xfrm>
            <a:off x="0" y="0"/>
            <a:ext cx="4191000" cy="1217613"/>
          </a:xfrm>
          <a:prstGeom prst="rect">
            <a:avLst/>
          </a:prstGeom>
          <a:noFill/>
        </p:spPr>
      </p:pic>
      <p:sp>
        <p:nvSpPr>
          <p:cNvPr id="135173" name="Text Box 5"/>
          <p:cNvSpPr txBox="1">
            <a:spLocks noChangeArrowheads="1"/>
          </p:cNvSpPr>
          <p:nvPr/>
        </p:nvSpPr>
        <p:spPr bwMode="auto">
          <a:xfrm>
            <a:off x="3028950" y="6208713"/>
            <a:ext cx="2990850" cy="366712"/>
          </a:xfrm>
          <a:prstGeom prst="rect">
            <a:avLst/>
          </a:prstGeom>
          <a:noFill/>
          <a:ln w="9525">
            <a:noFill/>
            <a:miter lim="800000"/>
            <a:headEnd/>
            <a:tailEnd/>
          </a:ln>
          <a:effectLst/>
        </p:spPr>
        <p:txBody>
          <a:bodyPr wrap="none">
            <a:spAutoFit/>
          </a:bodyPr>
          <a:lstStyle/>
          <a:p>
            <a:pPr algn="ctr"/>
            <a:r>
              <a:rPr lang="en-US">
                <a:solidFill>
                  <a:schemeClr val="tx2"/>
                </a:solidFill>
              </a:rPr>
              <a:t>www.ThreatResources.com</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rrowheads="1"/>
          </p:cNvSpPr>
          <p:nvPr>
            <p:ph type="title"/>
          </p:nvPr>
        </p:nvSpPr>
        <p:spPr>
          <a:xfrm>
            <a:off x="381000" y="152400"/>
            <a:ext cx="8004175" cy="990600"/>
          </a:xfrm>
        </p:spPr>
        <p:txBody>
          <a:bodyPr/>
          <a:lstStyle/>
          <a:p>
            <a:pPr eaLnBrk="1" hangingPunct="1">
              <a:defRPr/>
            </a:pPr>
            <a:r>
              <a:rPr lang="en-US" sz="4000" b="1" cap="small" dirty="0" smtClean="0"/>
              <a:t>Lessons Learned:</a:t>
            </a:r>
            <a:endParaRPr lang="en-US" sz="100" b="1" cap="small" dirty="0" smtClean="0"/>
          </a:p>
        </p:txBody>
      </p:sp>
      <p:sp>
        <p:nvSpPr>
          <p:cNvPr id="5" name="Rectangle 3"/>
          <p:cNvSpPr txBox="1">
            <a:spLocks noRot="1" noChangeArrowheads="1"/>
          </p:cNvSpPr>
          <p:nvPr/>
        </p:nvSpPr>
        <p:spPr bwMode="auto">
          <a:xfrm>
            <a:off x="807027" y="1600200"/>
            <a:ext cx="4907973"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9063" marR="0" lvl="1" indent="0" algn="l" defTabSz="914400" rtl="0" eaLnBrk="1" fontAlgn="base" latinLnBrk="0" hangingPunct="1">
              <a:lnSpc>
                <a:spcPct val="100000"/>
              </a:lnSpc>
              <a:spcBef>
                <a:spcPts val="1200"/>
              </a:spcBef>
              <a:spcAft>
                <a:spcPct val="0"/>
              </a:spcAft>
              <a:buClr>
                <a:srgbClr val="FF6600"/>
              </a:buClr>
              <a:buSzTx/>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endParaRPr>
          </a:p>
        </p:txBody>
      </p:sp>
      <p:sp>
        <p:nvSpPr>
          <p:cNvPr id="6" name="TextBox 5"/>
          <p:cNvSpPr txBox="1"/>
          <p:nvPr/>
        </p:nvSpPr>
        <p:spPr>
          <a:xfrm>
            <a:off x="700790" y="5461420"/>
            <a:ext cx="4648200" cy="707886"/>
          </a:xfrm>
          <a:prstGeom prst="rect">
            <a:avLst/>
          </a:prstGeom>
          <a:noFill/>
        </p:spPr>
        <p:txBody>
          <a:bodyPr wrap="square" rtlCol="0">
            <a:spAutoFit/>
          </a:bodyPr>
          <a:lstStyle/>
          <a:p>
            <a:pPr algn="r"/>
            <a:r>
              <a:rPr lang="en-US" sz="2000" b="1" dirty="0" smtClean="0">
                <a:solidFill>
                  <a:srgbClr val="993300"/>
                </a:solidFill>
              </a:rPr>
              <a:t>Free download at: www.threatassessment.vt.edu</a:t>
            </a:r>
            <a:endParaRPr lang="en-US" sz="2000" b="1" dirty="0">
              <a:solidFill>
                <a:srgbClr val="993300"/>
              </a:solidFill>
            </a:endParaRPr>
          </a:p>
        </p:txBody>
      </p:sp>
      <p:pic>
        <p:nvPicPr>
          <p:cNvPr id="8" name="Picture 7" descr="vt demo.png"/>
          <p:cNvPicPr>
            <a:picLocks noChangeAspect="1"/>
          </p:cNvPicPr>
          <p:nvPr/>
        </p:nvPicPr>
        <p:blipFill>
          <a:blip r:embed="rId3" cstate="print"/>
          <a:stretch>
            <a:fillRect/>
          </a:stretch>
        </p:blipFill>
        <p:spPr>
          <a:xfrm>
            <a:off x="5334000" y="1006840"/>
            <a:ext cx="3657600" cy="5073273"/>
          </a:xfrm>
          <a:prstGeom prst="rect">
            <a:avLst/>
          </a:prstGeom>
        </p:spPr>
      </p:pic>
      <p:sp>
        <p:nvSpPr>
          <p:cNvPr id="9" name="Rectangle 6"/>
          <p:cNvSpPr txBox="1">
            <a:spLocks noChangeArrowheads="1"/>
          </p:cNvSpPr>
          <p:nvPr/>
        </p:nvSpPr>
        <p:spPr bwMode="auto">
          <a:xfrm>
            <a:off x="778403" y="1524000"/>
            <a:ext cx="4572000" cy="3657600"/>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993300"/>
                </a:solidFill>
                <a:uLnTx/>
                <a:uFillTx/>
                <a:latin typeface="+mj-lt"/>
                <a:ea typeface="+mj-ea"/>
                <a:cs typeface="+mj-cs"/>
              </a:rPr>
              <a:t>Implementing Behavioral Threat Assessment</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600" b="1" i="0" u="none" strike="noStrike" kern="0" cap="none" spc="0" normalizeH="0" baseline="0" noProof="0" dirty="0" smtClean="0">
                <a:ln>
                  <a:noFill/>
                </a:ln>
                <a:solidFill>
                  <a:srgbClr val="993300"/>
                </a:solidFill>
                <a:uLnTx/>
                <a:uFillTx/>
                <a:latin typeface="+mj-lt"/>
                <a:ea typeface="+mj-ea"/>
                <a:cs typeface="+mj-cs"/>
              </a:rPr>
              <a:t>on Campus:</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sz="2600" b="0" i="0" u="none" strike="noStrike" kern="0" cap="none" spc="0" normalizeH="0" baseline="0" noProof="0" dirty="0" smtClean="0">
                <a:ln>
                  <a:noFill/>
                </a:ln>
                <a:uLnTx/>
                <a:uFillTx/>
                <a:latin typeface="+mj-lt"/>
                <a:ea typeface="+mj-ea"/>
                <a:cs typeface="+mj-cs"/>
              </a:rPr>
              <a:t>A Virginia Tech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uLnTx/>
                <a:uFillTx/>
                <a:latin typeface="+mj-lt"/>
                <a:ea typeface="+mj-ea"/>
                <a:cs typeface="+mj-cs"/>
              </a:rPr>
              <a:t>Demonstration Project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800" kern="0" dirty="0" smtClean="0">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uLnTx/>
                <a:uFillTx/>
                <a:latin typeface="+mj-lt"/>
                <a:ea typeface="+mj-ea"/>
                <a:cs typeface="+mj-cs"/>
              </a:rPr>
              <a:t>Grant</a:t>
            </a:r>
            <a:r>
              <a:rPr kumimoji="0" lang="en-US" sz="2800" b="0" i="0" u="none" strike="noStrike" kern="0" cap="none" spc="0" normalizeH="0" noProof="0" dirty="0" smtClean="0">
                <a:ln>
                  <a:noFill/>
                </a:ln>
                <a:uLnTx/>
                <a:uFillTx/>
                <a:latin typeface="+mj-lt"/>
                <a:ea typeface="+mj-ea"/>
                <a:cs typeface="+mj-cs"/>
              </a:rPr>
              <a:t> funded by U.S. Department of Education</a:t>
            </a:r>
            <a:endParaRPr kumimoji="0" lang="en-US" sz="2800" b="0" i="0" u="none" strike="noStrike" kern="0" cap="none" spc="0" normalizeH="0" baseline="0" noProof="0" dirty="0" smtClean="0">
              <a:ln>
                <a:noFill/>
              </a:ln>
              <a:uLnTx/>
              <a:uFillTx/>
              <a:latin typeface="+mj-lt"/>
              <a:ea typeface="+mj-ea"/>
              <a:cs typeface="+mj-cs"/>
            </a:endParaRPr>
          </a:p>
        </p:txBody>
      </p:sp>
    </p:spTree>
    <p:extLst>
      <p:ext uri="{BB962C8B-B14F-4D97-AF65-F5344CB8AC3E}">
        <p14:creationId xmlns:p14="http://schemas.microsoft.com/office/powerpoint/2010/main" val="21925067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rrowheads="1"/>
          </p:cNvSpPr>
          <p:nvPr>
            <p:ph type="title"/>
          </p:nvPr>
        </p:nvSpPr>
        <p:spPr>
          <a:xfrm>
            <a:off x="374650" y="152400"/>
            <a:ext cx="8540750" cy="914400"/>
          </a:xfrm>
        </p:spPr>
        <p:txBody>
          <a:bodyPr/>
          <a:lstStyle/>
          <a:p>
            <a:pPr eaLnBrk="1" hangingPunct="1">
              <a:defRPr/>
            </a:pPr>
            <a:r>
              <a:rPr lang="en-US" sz="3600" b="1" cap="small" dirty="0" smtClean="0"/>
              <a:t>Common Problems and Solutions</a:t>
            </a:r>
          </a:p>
        </p:txBody>
      </p:sp>
      <p:sp>
        <p:nvSpPr>
          <p:cNvPr id="284674" name="Rectangle 3"/>
          <p:cNvSpPr>
            <a:spLocks noGrp="1" noRot="1" noChangeArrowheads="1"/>
          </p:cNvSpPr>
          <p:nvPr>
            <p:ph type="body" idx="1"/>
          </p:nvPr>
        </p:nvSpPr>
        <p:spPr>
          <a:xfrm>
            <a:off x="304800" y="1219200"/>
            <a:ext cx="8839200" cy="5105400"/>
          </a:xfrm>
        </p:spPr>
        <p:txBody>
          <a:bodyPr/>
          <a:lstStyle/>
          <a:p>
            <a:pPr marL="495300" indent="-495300" eaLnBrk="1" hangingPunct="1">
              <a:lnSpc>
                <a:spcPct val="95000"/>
              </a:lnSpc>
              <a:spcBef>
                <a:spcPct val="0"/>
              </a:spcBef>
              <a:spcAft>
                <a:spcPct val="25000"/>
              </a:spcAft>
              <a:buClrTx/>
              <a:buFont typeface="Wingdings" charset="2"/>
              <a:buChar char="q"/>
            </a:pPr>
            <a:r>
              <a:rPr lang="en-US" sz="2800" dirty="0" smtClean="0">
                <a:effectLst/>
              </a:rPr>
              <a:t>Turnover of faculty and staff, as well as students.</a:t>
            </a:r>
          </a:p>
          <a:p>
            <a:pPr marL="1116013" lvl="2" indent="-306388">
              <a:lnSpc>
                <a:spcPct val="95000"/>
              </a:lnSpc>
              <a:spcBef>
                <a:spcPct val="0"/>
              </a:spcBef>
              <a:spcAft>
                <a:spcPct val="25000"/>
              </a:spcAft>
              <a:buClrTx/>
            </a:pPr>
            <a:r>
              <a:rPr lang="en-US" sz="2400" dirty="0" smtClean="0">
                <a:effectLst/>
              </a:rPr>
              <a:t>Systematized training and awareness</a:t>
            </a:r>
          </a:p>
          <a:p>
            <a:pPr marL="495300" indent="-495300" eaLnBrk="1" hangingPunct="1">
              <a:lnSpc>
                <a:spcPct val="95000"/>
              </a:lnSpc>
              <a:spcAft>
                <a:spcPct val="25000"/>
              </a:spcAft>
              <a:buClrTx/>
              <a:buFont typeface="Wingdings" charset="2"/>
              <a:buChar char="q"/>
            </a:pPr>
            <a:r>
              <a:rPr lang="en-US" sz="2800" dirty="0" smtClean="0">
                <a:effectLst/>
              </a:rPr>
              <a:t>Information flow.</a:t>
            </a:r>
          </a:p>
          <a:p>
            <a:pPr marL="1116013" lvl="2" indent="-306388">
              <a:lnSpc>
                <a:spcPct val="95000"/>
              </a:lnSpc>
              <a:spcBef>
                <a:spcPct val="0"/>
              </a:spcBef>
              <a:spcAft>
                <a:spcPct val="25000"/>
              </a:spcAft>
              <a:buClrTx/>
            </a:pPr>
            <a:r>
              <a:rPr lang="en-US" sz="2400" dirty="0" smtClean="0">
                <a:effectLst/>
              </a:rPr>
              <a:t>Understanding privacy laws</a:t>
            </a:r>
          </a:p>
          <a:p>
            <a:pPr marL="1116013" lvl="2" indent="-306388">
              <a:lnSpc>
                <a:spcPct val="95000"/>
              </a:lnSpc>
              <a:spcBef>
                <a:spcPct val="0"/>
              </a:spcBef>
              <a:spcAft>
                <a:spcPct val="25000"/>
              </a:spcAft>
              <a:buClrTx/>
            </a:pPr>
            <a:r>
              <a:rPr lang="en-US" sz="2400" dirty="0" smtClean="0">
                <a:effectLst/>
              </a:rPr>
              <a:t>Regular team interaction, not just during crisis</a:t>
            </a:r>
          </a:p>
          <a:p>
            <a:pPr marL="1116013" lvl="2" indent="-306388">
              <a:lnSpc>
                <a:spcPct val="95000"/>
              </a:lnSpc>
              <a:spcBef>
                <a:spcPct val="0"/>
              </a:spcBef>
              <a:spcAft>
                <a:spcPct val="25000"/>
              </a:spcAft>
              <a:buClrTx/>
            </a:pPr>
            <a:r>
              <a:rPr lang="en-US" sz="2400" dirty="0" smtClean="0">
                <a:effectLst/>
              </a:rPr>
              <a:t>Clear direction from university leadership on need/importance of information sharing.</a:t>
            </a:r>
          </a:p>
          <a:p>
            <a:pPr marL="495300" indent="-495300" eaLnBrk="1" hangingPunct="1">
              <a:lnSpc>
                <a:spcPct val="95000"/>
              </a:lnSpc>
              <a:spcAft>
                <a:spcPct val="25000"/>
              </a:spcAft>
              <a:buClrTx/>
              <a:buFont typeface="Wingdings" charset="2"/>
              <a:buChar char="q"/>
            </a:pPr>
            <a:r>
              <a:rPr lang="en-US" sz="2800" dirty="0" smtClean="0">
                <a:effectLst/>
              </a:rPr>
              <a:t>Perceived/real lack of authority to make decisions.</a:t>
            </a:r>
          </a:p>
          <a:p>
            <a:pPr marL="1116013" lvl="2" indent="-306388">
              <a:lnSpc>
                <a:spcPct val="95000"/>
              </a:lnSpc>
              <a:spcBef>
                <a:spcPct val="0"/>
              </a:spcBef>
              <a:spcAft>
                <a:spcPct val="25000"/>
              </a:spcAft>
              <a:buClrTx/>
            </a:pPr>
            <a:r>
              <a:rPr lang="en-US" sz="2400" dirty="0" smtClean="0">
                <a:effectLst/>
              </a:rPr>
              <a:t>Clear delineation of leadership within team.</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rrowheads="1"/>
          </p:cNvSpPr>
          <p:nvPr>
            <p:ph type="title"/>
          </p:nvPr>
        </p:nvSpPr>
        <p:spPr>
          <a:xfrm>
            <a:off x="381000" y="152400"/>
            <a:ext cx="8229600" cy="814865"/>
          </a:xfrm>
        </p:spPr>
        <p:txBody>
          <a:bodyPr/>
          <a:lstStyle/>
          <a:p>
            <a:r>
              <a:rPr lang="en-US" sz="3800" cap="small" dirty="0" smtClean="0"/>
              <a:t>Common Problems and Solutions</a:t>
            </a:r>
          </a:p>
        </p:txBody>
      </p:sp>
      <p:sp>
        <p:nvSpPr>
          <p:cNvPr id="166915" name="Rectangle 3"/>
          <p:cNvSpPr>
            <a:spLocks noGrp="1" noRot="1" noChangeArrowheads="1"/>
          </p:cNvSpPr>
          <p:nvPr>
            <p:ph idx="1"/>
          </p:nvPr>
        </p:nvSpPr>
        <p:spPr>
          <a:xfrm>
            <a:off x="431562" y="1066800"/>
            <a:ext cx="8331438" cy="5029200"/>
          </a:xfrm>
        </p:spPr>
        <p:txBody>
          <a:bodyPr/>
          <a:lstStyle/>
          <a:p>
            <a:pPr lvl="1">
              <a:buClr>
                <a:srgbClr val="800000"/>
              </a:buClr>
            </a:pPr>
            <a:r>
              <a:rPr lang="en-US" dirty="0" smtClean="0"/>
              <a:t>Lack of awareness on campus about:</a:t>
            </a:r>
          </a:p>
          <a:p>
            <a:pPr lvl="2">
              <a:buClr>
                <a:srgbClr val="800000"/>
              </a:buClr>
            </a:pPr>
            <a:r>
              <a:rPr lang="en-US" dirty="0" smtClean="0"/>
              <a:t>Existence of Threat Assessment Team</a:t>
            </a:r>
          </a:p>
          <a:p>
            <a:pPr lvl="2">
              <a:buClr>
                <a:srgbClr val="800000"/>
              </a:buClr>
            </a:pPr>
            <a:r>
              <a:rPr lang="en-US" dirty="0" smtClean="0"/>
              <a:t>Team’s mission / focus</a:t>
            </a:r>
          </a:p>
          <a:p>
            <a:pPr lvl="2">
              <a:buClr>
                <a:srgbClr val="800000"/>
              </a:buClr>
            </a:pPr>
            <a:r>
              <a:rPr lang="en-US" dirty="0" smtClean="0"/>
              <a:t>Importance of reporting concerns, even low level ones</a:t>
            </a:r>
          </a:p>
          <a:p>
            <a:pPr lvl="2">
              <a:buClr>
                <a:srgbClr val="800000"/>
              </a:buClr>
            </a:pPr>
            <a:r>
              <a:rPr lang="en-US" dirty="0" smtClean="0"/>
              <a:t>Solutions: Training, materials, reminders, FAQs</a:t>
            </a:r>
          </a:p>
          <a:p>
            <a:pPr lvl="1">
              <a:buClr>
                <a:srgbClr val="800000"/>
              </a:buClr>
            </a:pPr>
            <a:r>
              <a:rPr lang="en-US" dirty="0" smtClean="0"/>
              <a:t>Team name selection</a:t>
            </a:r>
          </a:p>
          <a:p>
            <a:pPr lvl="2">
              <a:buClr>
                <a:srgbClr val="800000"/>
              </a:buClr>
            </a:pPr>
            <a:r>
              <a:rPr lang="en-US" dirty="0" smtClean="0"/>
              <a:t>Solution: Name that does not discourage reporting, but distinguishes from other teams</a:t>
            </a:r>
          </a:p>
          <a:p>
            <a:pPr lvl="1">
              <a:buClr>
                <a:srgbClr val="800000"/>
              </a:buClr>
            </a:pPr>
            <a:r>
              <a:rPr lang="en-US" dirty="0" smtClean="0"/>
              <a:t>Team complacency / lack of practice</a:t>
            </a:r>
          </a:p>
          <a:p>
            <a:pPr lvl="2">
              <a:buClr>
                <a:srgbClr val="800000"/>
              </a:buClr>
            </a:pPr>
            <a:r>
              <a:rPr lang="en-US" dirty="0" smtClean="0"/>
              <a:t>Solution: Regular meeting times, hypothetical scenarios for practice (e.g., COPS guidebook)</a:t>
            </a:r>
          </a:p>
          <a:p>
            <a:pPr marL="495300" indent="-495300"/>
            <a:endParaRPr lang="en-US" sz="2400" dirty="0"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rrowheads="1"/>
          </p:cNvSpPr>
          <p:nvPr>
            <p:ph type="title"/>
          </p:nvPr>
        </p:nvSpPr>
        <p:spPr>
          <a:xfrm>
            <a:off x="381000" y="152400"/>
            <a:ext cx="8229600" cy="814865"/>
          </a:xfrm>
        </p:spPr>
        <p:txBody>
          <a:bodyPr/>
          <a:lstStyle/>
          <a:p>
            <a:r>
              <a:rPr lang="en-US" sz="3800" cap="small" dirty="0" smtClean="0"/>
              <a:t>Common Problems and Solutions</a:t>
            </a:r>
          </a:p>
        </p:txBody>
      </p:sp>
      <p:sp>
        <p:nvSpPr>
          <p:cNvPr id="166915" name="Rectangle 3"/>
          <p:cNvSpPr>
            <a:spLocks noGrp="1" noRot="1" noChangeArrowheads="1"/>
          </p:cNvSpPr>
          <p:nvPr>
            <p:ph idx="1"/>
          </p:nvPr>
        </p:nvSpPr>
        <p:spPr>
          <a:xfrm>
            <a:off x="431562" y="914400"/>
            <a:ext cx="8331438" cy="5029200"/>
          </a:xfrm>
        </p:spPr>
        <p:txBody>
          <a:bodyPr/>
          <a:lstStyle/>
          <a:p>
            <a:pPr lvl="1">
              <a:buClr>
                <a:srgbClr val="800000"/>
              </a:buClr>
            </a:pPr>
            <a:r>
              <a:rPr lang="en-US" dirty="0" smtClean="0"/>
              <a:t>Lack of training for team:</a:t>
            </a:r>
          </a:p>
          <a:p>
            <a:pPr lvl="2">
              <a:buClr>
                <a:srgbClr val="800000"/>
              </a:buClr>
            </a:pPr>
            <a:r>
              <a:rPr lang="en-US" dirty="0" smtClean="0"/>
              <a:t>Formal training in threat assessment and management </a:t>
            </a:r>
          </a:p>
          <a:p>
            <a:pPr lvl="2">
              <a:buClr>
                <a:srgbClr val="800000"/>
              </a:buClr>
            </a:pPr>
            <a:r>
              <a:rPr lang="en-US" dirty="0" smtClean="0"/>
              <a:t>Trainer(s) not qualified / vetted</a:t>
            </a:r>
          </a:p>
          <a:p>
            <a:pPr lvl="2">
              <a:buClr>
                <a:srgbClr val="800000"/>
              </a:buClr>
            </a:pPr>
            <a:r>
              <a:rPr lang="en-US" dirty="0" smtClean="0"/>
              <a:t>Solutions: Secure training, ensure trainers are qualified and have experience handling real cases</a:t>
            </a:r>
          </a:p>
          <a:p>
            <a:pPr lvl="1">
              <a:buClr>
                <a:srgbClr val="800000"/>
              </a:buClr>
            </a:pPr>
            <a:r>
              <a:rPr lang="en-US" dirty="0" smtClean="0"/>
              <a:t>Team and / or campus misunderstanding of FERPA, HIPAA, ADA:</a:t>
            </a:r>
          </a:p>
          <a:p>
            <a:pPr lvl="2">
              <a:buClr>
                <a:srgbClr val="800000"/>
              </a:buClr>
            </a:pPr>
            <a:r>
              <a:rPr lang="en-US" dirty="0" smtClean="0"/>
              <a:t>Solution: Guidance from legal counsel and training for team and campus to ensure correct and current understanding</a:t>
            </a:r>
          </a:p>
          <a:p>
            <a:pPr lvl="1">
              <a:buClr>
                <a:srgbClr val="800000"/>
              </a:buClr>
            </a:pPr>
            <a:r>
              <a:rPr lang="en-US" dirty="0" smtClean="0"/>
              <a:t>Insufficient investigation, communication</a:t>
            </a:r>
          </a:p>
          <a:p>
            <a:pPr lvl="2">
              <a:buClr>
                <a:srgbClr val="800000"/>
              </a:buClr>
            </a:pPr>
            <a:r>
              <a:rPr lang="en-US" dirty="0" smtClean="0"/>
              <a:t>Solution: Follow best practices procedures, be sure to also consider victim management and witness follow-up</a:t>
            </a:r>
          </a:p>
          <a:p>
            <a:pPr marL="495300" indent="-495300"/>
            <a:endParaRPr lang="en-US" sz="24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152400"/>
            <a:ext cx="8305800" cy="514350"/>
          </a:xfrm>
        </p:spPr>
        <p:txBody>
          <a:bodyPr/>
          <a:lstStyle/>
          <a:p>
            <a:r>
              <a:rPr lang="en-US" sz="4000" b="1" cap="small" dirty="0" smtClean="0">
                <a:cs typeface="Arial" charset="0"/>
              </a:rPr>
              <a:t>Overview of Threat Assessment</a:t>
            </a:r>
          </a:p>
        </p:txBody>
      </p:sp>
      <p:graphicFrame>
        <p:nvGraphicFramePr>
          <p:cNvPr id="4" name="Diagram 3"/>
          <p:cNvGraphicFramePr/>
          <p:nvPr/>
        </p:nvGraphicFramePr>
        <p:xfrm>
          <a:off x="990600" y="1828800"/>
          <a:ext cx="7275447" cy="4389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0" name="TextBox 4"/>
          <p:cNvSpPr txBox="1">
            <a:spLocks noChangeArrowheads="1"/>
          </p:cNvSpPr>
          <p:nvPr/>
        </p:nvSpPr>
        <p:spPr bwMode="auto">
          <a:xfrm>
            <a:off x="549275" y="1066800"/>
            <a:ext cx="8442325" cy="789948"/>
          </a:xfrm>
          <a:prstGeom prst="rect">
            <a:avLst/>
          </a:prstGeom>
          <a:noFill/>
          <a:ln w="9525">
            <a:noFill/>
            <a:miter lim="800000"/>
            <a:headEnd/>
            <a:tailEnd/>
          </a:ln>
        </p:spPr>
        <p:txBody>
          <a:bodyPr wrap="square" lIns="81274" tIns="40634" rIns="81274" bIns="40634">
            <a:spAutoFit/>
          </a:bodyPr>
          <a:lstStyle/>
          <a:p>
            <a:r>
              <a:rPr lang="en-US" sz="2800" b="1" dirty="0" smtClean="0">
                <a:solidFill>
                  <a:srgbClr val="993300"/>
                </a:solidFill>
                <a:latin typeface="Arial" charset="0"/>
                <a:cs typeface="Arial" charset="0"/>
              </a:rPr>
              <a:t>A systematic process </a:t>
            </a:r>
            <a:r>
              <a:rPr lang="en-US" sz="2800" b="1" dirty="0">
                <a:solidFill>
                  <a:srgbClr val="993300"/>
                </a:solidFill>
                <a:latin typeface="Arial" charset="0"/>
                <a:cs typeface="Arial" charset="0"/>
              </a:rPr>
              <a:t>that is designed to:</a:t>
            </a:r>
          </a:p>
          <a:p>
            <a:pPr algn="ctr"/>
            <a:endParaRPr lang="en-US" dirty="0">
              <a:solidFill>
                <a:srgbClr val="557372"/>
              </a:solidFill>
            </a:endParaRPr>
          </a:p>
        </p:txBody>
      </p:sp>
    </p:spTree>
    <p:extLst>
      <p:ext uri="{BB962C8B-B14F-4D97-AF65-F5344CB8AC3E}">
        <p14:creationId xmlns:p14="http://schemas.microsoft.com/office/powerpoint/2010/main" val="328267195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rrowheads="1"/>
          </p:cNvSpPr>
          <p:nvPr>
            <p:ph type="title"/>
          </p:nvPr>
        </p:nvSpPr>
        <p:spPr>
          <a:xfrm>
            <a:off x="381000" y="152400"/>
            <a:ext cx="8229600" cy="838200"/>
          </a:xfrm>
        </p:spPr>
        <p:txBody>
          <a:bodyPr/>
          <a:lstStyle/>
          <a:p>
            <a:pPr marL="346075" indent="-346075">
              <a:lnSpc>
                <a:spcPct val="95000"/>
              </a:lnSpc>
              <a:spcAft>
                <a:spcPts val="600"/>
              </a:spcAft>
            </a:pPr>
            <a:r>
              <a:rPr lang="en-US" sz="4000" b="1" cap="small" dirty="0" smtClean="0"/>
              <a:t>All that Glitters, is Not Gold</a:t>
            </a:r>
          </a:p>
        </p:txBody>
      </p:sp>
      <p:sp>
        <p:nvSpPr>
          <p:cNvPr id="40963" name="Rectangle 3"/>
          <p:cNvSpPr>
            <a:spLocks noGrp="1" noRot="1" noChangeArrowheads="1"/>
          </p:cNvSpPr>
          <p:nvPr>
            <p:ph idx="1"/>
          </p:nvPr>
        </p:nvSpPr>
        <p:spPr>
          <a:xfrm>
            <a:off x="838199" y="1295400"/>
            <a:ext cx="8037445" cy="4919663"/>
          </a:xfrm>
        </p:spPr>
        <p:txBody>
          <a:bodyPr/>
          <a:lstStyle/>
          <a:p>
            <a:pPr marL="346075" indent="-346075" eaLnBrk="1" hangingPunct="1">
              <a:lnSpc>
                <a:spcPct val="95000"/>
              </a:lnSpc>
              <a:spcBef>
                <a:spcPct val="0"/>
              </a:spcBef>
              <a:spcAft>
                <a:spcPts val="600"/>
              </a:spcAft>
              <a:buNone/>
            </a:pPr>
            <a:r>
              <a:rPr lang="en-US" sz="2800" dirty="0" smtClean="0">
                <a:solidFill>
                  <a:srgbClr val="7E0000"/>
                </a:solidFill>
              </a:rPr>
              <a:t>Beware:</a:t>
            </a:r>
          </a:p>
          <a:p>
            <a:pPr marL="457200" indent="-457200">
              <a:lnSpc>
                <a:spcPct val="95000"/>
              </a:lnSpc>
              <a:spcBef>
                <a:spcPct val="0"/>
              </a:spcBef>
              <a:spcAft>
                <a:spcPts val="600"/>
              </a:spcAft>
            </a:pPr>
            <a:r>
              <a:rPr lang="en-US" sz="2800" dirty="0" smtClean="0"/>
              <a:t>Focus on reactive methods</a:t>
            </a:r>
          </a:p>
          <a:p>
            <a:pPr marL="457200" indent="-457200">
              <a:lnSpc>
                <a:spcPct val="95000"/>
              </a:lnSpc>
              <a:spcBef>
                <a:spcPct val="0"/>
              </a:spcBef>
              <a:spcAft>
                <a:spcPts val="600"/>
              </a:spcAft>
            </a:pPr>
            <a:r>
              <a:rPr lang="en-US" sz="2800" dirty="0" smtClean="0"/>
              <a:t>Sudden “expertise” </a:t>
            </a:r>
          </a:p>
          <a:p>
            <a:pPr marL="457200" indent="-457200">
              <a:lnSpc>
                <a:spcPct val="95000"/>
              </a:lnSpc>
              <a:spcBef>
                <a:spcPct val="0"/>
              </a:spcBef>
              <a:spcAft>
                <a:spcPts val="600"/>
              </a:spcAft>
            </a:pPr>
            <a:r>
              <a:rPr lang="en-US" sz="2800" dirty="0" smtClean="0"/>
              <a:t>Untested and unsupported approaches</a:t>
            </a:r>
          </a:p>
          <a:p>
            <a:pPr marL="346075" indent="-346075">
              <a:lnSpc>
                <a:spcPct val="95000"/>
              </a:lnSpc>
              <a:spcBef>
                <a:spcPct val="0"/>
              </a:spcBef>
              <a:spcAft>
                <a:spcPts val="600"/>
              </a:spcAft>
              <a:buNone/>
            </a:pPr>
            <a:r>
              <a:rPr lang="en-US" sz="2800" b="1" dirty="0" smtClean="0">
                <a:solidFill>
                  <a:srgbClr val="7E0000"/>
                </a:solidFill>
              </a:rPr>
              <a:t>	</a:t>
            </a:r>
          </a:p>
          <a:p>
            <a:pPr marL="346075" indent="-346075">
              <a:lnSpc>
                <a:spcPct val="95000"/>
              </a:lnSpc>
              <a:spcBef>
                <a:spcPct val="0"/>
              </a:spcBef>
              <a:spcAft>
                <a:spcPts val="600"/>
              </a:spcAft>
              <a:buNone/>
            </a:pPr>
            <a:r>
              <a:rPr lang="en-US" sz="2800" dirty="0" smtClean="0">
                <a:solidFill>
                  <a:srgbClr val="7E0000"/>
                </a:solidFill>
              </a:rPr>
              <a:t>Caveat Emptor!</a:t>
            </a:r>
          </a:p>
          <a:p>
            <a:pPr marL="457200" indent="-457200">
              <a:lnSpc>
                <a:spcPct val="95000"/>
              </a:lnSpc>
              <a:spcBef>
                <a:spcPct val="0"/>
              </a:spcBef>
              <a:spcAft>
                <a:spcPts val="600"/>
              </a:spcAft>
            </a:pPr>
            <a:r>
              <a:rPr lang="en-US" sz="2800" dirty="0" smtClean="0"/>
              <a:t>Emphasize proactive methods</a:t>
            </a:r>
          </a:p>
          <a:p>
            <a:pPr marL="457200" indent="-457200">
              <a:lnSpc>
                <a:spcPct val="95000"/>
              </a:lnSpc>
              <a:spcBef>
                <a:spcPct val="0"/>
              </a:spcBef>
              <a:spcAft>
                <a:spcPts val="600"/>
              </a:spcAft>
            </a:pPr>
            <a:r>
              <a:rPr lang="en-US" sz="2800" dirty="0" smtClean="0"/>
              <a:t>Vet vendors carefully</a:t>
            </a:r>
          </a:p>
          <a:p>
            <a:pPr marL="457200" indent="-457200">
              <a:lnSpc>
                <a:spcPct val="95000"/>
              </a:lnSpc>
              <a:spcBef>
                <a:spcPct val="0"/>
              </a:spcBef>
              <a:spcAft>
                <a:spcPts val="600"/>
              </a:spcAft>
            </a:pPr>
            <a:r>
              <a:rPr lang="en-US" sz="2800" dirty="0" smtClean="0"/>
              <a:t>Integrate tested approaches</a:t>
            </a:r>
          </a:p>
        </p:txBody>
      </p:sp>
      <p:pic>
        <p:nvPicPr>
          <p:cNvPr id="5" name="Picture 4" descr="gold_161-300x300.jpg"/>
          <p:cNvPicPr>
            <a:picLocks noChangeAspect="1"/>
          </p:cNvPicPr>
          <p:nvPr/>
        </p:nvPicPr>
        <p:blipFill>
          <a:blip r:embed="rId3" cstate="print"/>
          <a:stretch>
            <a:fillRect/>
          </a:stretch>
        </p:blipFill>
        <p:spPr>
          <a:xfrm>
            <a:off x="6515100" y="3505200"/>
            <a:ext cx="2628900" cy="2628900"/>
          </a:xfrm>
          <a:prstGeom prst="rect">
            <a:avLst/>
          </a:prstGeom>
        </p:spPr>
      </p:pic>
    </p:spTree>
    <p:extLst>
      <p:ext uri="{BB962C8B-B14F-4D97-AF65-F5344CB8AC3E}">
        <p14:creationId xmlns:p14="http://schemas.microsoft.com/office/powerpoint/2010/main" val="36677567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152400"/>
            <a:ext cx="8153400" cy="762000"/>
          </a:xfrm>
          <a:ln>
            <a:noFill/>
          </a:ln>
        </p:spPr>
        <p:txBody>
          <a:bodyPr/>
          <a:lstStyle/>
          <a:p>
            <a:pPr eaLnBrk="1" hangingPunct="1"/>
            <a:r>
              <a:rPr lang="en-US" sz="3600" b="1" cap="small" dirty="0" smtClean="0"/>
              <a:t>Counseling Center Involvement</a:t>
            </a:r>
          </a:p>
        </p:txBody>
      </p:sp>
      <p:sp>
        <p:nvSpPr>
          <p:cNvPr id="5123" name="Content Placeholder 2"/>
          <p:cNvSpPr>
            <a:spLocks noGrp="1"/>
          </p:cNvSpPr>
          <p:nvPr>
            <p:ph idx="1"/>
          </p:nvPr>
        </p:nvSpPr>
        <p:spPr>
          <a:xfrm>
            <a:off x="838200" y="1371600"/>
            <a:ext cx="8077200" cy="4561523"/>
          </a:xfrm>
        </p:spPr>
        <p:txBody>
          <a:bodyPr/>
          <a:lstStyle/>
          <a:p>
            <a:pPr marL="344488" lvl="1" indent="-344488">
              <a:spcBef>
                <a:spcPct val="0"/>
              </a:spcBef>
              <a:buClr>
                <a:srgbClr val="7E0000"/>
              </a:buClr>
              <a:buFontTx/>
              <a:buChar char="•"/>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Insure that the nature of psychological difficulties is understood, i.e., individuals with a mental illness are far more likely to be victims than perpetrators.</a:t>
            </a:r>
          </a:p>
          <a:p>
            <a:pPr marL="344488" lvl="1" indent="-344488">
              <a:spcBef>
                <a:spcPts val="1200"/>
              </a:spcBef>
              <a:buClr>
                <a:srgbClr val="7E0000"/>
              </a:buClr>
              <a:buFontTx/>
              <a:buChar char="•"/>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Utilize knowledge about human behavior to inform the TAT</a:t>
            </a:r>
          </a:p>
          <a:p>
            <a:pPr marL="344488" lvl="1" indent="-344488">
              <a:spcBef>
                <a:spcPts val="1200"/>
              </a:spcBef>
              <a:buClr>
                <a:srgbClr val="7E0000"/>
              </a:buClr>
              <a:buFontTx/>
              <a:buChar char="•"/>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Make suggestions as to when mental health evaluations would prove useful</a:t>
            </a:r>
          </a:p>
          <a:p>
            <a:pPr marL="344488" lvl="1" indent="-344488">
              <a:spcBef>
                <a:spcPts val="1200"/>
              </a:spcBef>
              <a:buClr>
                <a:srgbClr val="7E0000"/>
              </a:buClr>
              <a:buFontTx/>
              <a:buChar char="•"/>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Interpret findings of mental health</a:t>
            </a: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rPr>
              <a:t> a</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sse</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ssments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08248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152400"/>
            <a:ext cx="8763000" cy="1143000"/>
          </a:xfrm>
        </p:spPr>
        <p:txBody>
          <a:bodyPr/>
          <a:lstStyle/>
          <a:p>
            <a:pPr eaLnBrk="1" hangingPunct="1"/>
            <a:r>
              <a:rPr lang="en-US" sz="3600" b="1" cap="small" dirty="0" smtClean="0"/>
              <a:t>Consultation with Administration</a:t>
            </a:r>
          </a:p>
        </p:txBody>
      </p:sp>
      <p:sp>
        <p:nvSpPr>
          <p:cNvPr id="5123" name="Content Placeholder 2"/>
          <p:cNvSpPr>
            <a:spLocks noGrp="1"/>
          </p:cNvSpPr>
          <p:nvPr>
            <p:ph idx="1"/>
          </p:nvPr>
        </p:nvSpPr>
        <p:spPr>
          <a:xfrm>
            <a:off x="914400" y="1371600"/>
            <a:ext cx="7924800" cy="4602163"/>
          </a:xfrm>
        </p:spPr>
        <p:txBody>
          <a:bodyPr/>
          <a:lstStyle/>
          <a:p>
            <a:pPr marL="344488" lvl="1" indent="-344488">
              <a:spcBef>
                <a:spcPts val="1200"/>
              </a:spcBef>
              <a:buClr>
                <a:srgbClr val="7E0000"/>
              </a:buClr>
            </a:pPr>
            <a:r>
              <a:rPr kumimoji="0" lang="en-US" b="0" i="0" u="none" strike="noStrike" cap="none" normalizeH="0" baseline="0" dirty="0" smtClean="0">
                <a:ln>
                  <a:noFill/>
                </a:ln>
                <a:solidFill>
                  <a:schemeClr val="tx1"/>
                </a:solidFill>
                <a:effectLst/>
                <a:ea typeface="Calibri" pitchFamily="34" charset="0"/>
                <a:cs typeface="Times New Roman" pitchFamily="18" charset="0"/>
              </a:rPr>
              <a:t>Advocate for the TA process – including resources for training</a:t>
            </a:r>
          </a:p>
          <a:p>
            <a:pPr marL="344488" lvl="1" indent="-344488">
              <a:spcBef>
                <a:spcPts val="1200"/>
              </a:spcBef>
              <a:buClr>
                <a:srgbClr val="7E0000"/>
              </a:buClr>
              <a:buFontTx/>
              <a:buChar char="•"/>
            </a:pPr>
            <a:r>
              <a:rPr kumimoji="0" lang="en-US" b="0" i="0" u="none" strike="noStrike" cap="none" normalizeH="0" baseline="0" dirty="0" smtClean="0">
                <a:ln>
                  <a:noFill/>
                </a:ln>
                <a:solidFill>
                  <a:schemeClr val="tx1"/>
                </a:solidFill>
                <a:effectLst/>
                <a:ea typeface="Calibri" pitchFamily="34" charset="0"/>
                <a:cs typeface="Times New Roman" pitchFamily="18" charset="0"/>
              </a:rPr>
              <a:t>Advocate for management decisions made by the TAT</a:t>
            </a:r>
          </a:p>
          <a:p>
            <a:pPr marL="344488" lvl="1" indent="-344488">
              <a:spcBef>
                <a:spcPts val="1200"/>
              </a:spcBef>
              <a:buClr>
                <a:srgbClr val="7E0000"/>
              </a:buClr>
              <a:buFontTx/>
              <a:buChar char="•"/>
            </a:pPr>
            <a:r>
              <a:rPr kumimoji="0" lang="en-US" b="0" i="0" u="none" strike="noStrike" cap="none" normalizeH="0" baseline="0" dirty="0" smtClean="0">
                <a:ln>
                  <a:noFill/>
                </a:ln>
                <a:solidFill>
                  <a:schemeClr val="tx1"/>
                </a:solidFill>
                <a:effectLst/>
                <a:ea typeface="Calibri" pitchFamily="34" charset="0"/>
                <a:cs typeface="Times New Roman" pitchFamily="18" charset="0"/>
              </a:rPr>
              <a:t>Maintain the confidentiality of clients</a:t>
            </a:r>
          </a:p>
          <a:p>
            <a:pPr marL="344488" lvl="1" indent="-344488">
              <a:spcBef>
                <a:spcPts val="1200"/>
              </a:spcBef>
              <a:buClr>
                <a:srgbClr val="7E0000"/>
              </a:buClr>
              <a:buFontTx/>
              <a:buChar char="•"/>
            </a:pPr>
            <a:r>
              <a:rPr kumimoji="0" lang="en-US" b="0" i="0" u="none" strike="noStrike" cap="none" normalizeH="0" baseline="0" dirty="0" smtClean="0">
                <a:ln>
                  <a:noFill/>
                </a:ln>
                <a:solidFill>
                  <a:schemeClr val="tx1"/>
                </a:solidFill>
                <a:effectLst/>
                <a:ea typeface="Calibri" pitchFamily="34" charset="0"/>
                <a:cs typeface="Times New Roman" pitchFamily="18" charset="0"/>
              </a:rPr>
              <a:t>Strongly suggest dual referral of individuals of concern (counseling &amp; administrative)</a:t>
            </a:r>
            <a:endParaRPr kumimoji="0" lang="en-US"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9694414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609601" y="1981200"/>
            <a:ext cx="7924800" cy="2590800"/>
          </a:xfrm>
        </p:spPr>
        <p:txBody>
          <a:bodyPr/>
          <a:lstStyle/>
          <a:p>
            <a:pPr lvl="0" algn="ctr">
              <a:lnSpc>
                <a:spcPct val="90000"/>
              </a:lnSpc>
              <a:spcBef>
                <a:spcPct val="20000"/>
              </a:spcBef>
              <a:defRPr/>
            </a:pPr>
            <a:r>
              <a:rPr lang="en-US" sz="4200" i="1" dirty="0" smtClean="0">
                <a:solidFill>
                  <a:srgbClr val="006633"/>
                </a:solidFill>
                <a:latin typeface="+mn-lt"/>
              </a:rPr>
              <a:t>Challenges in Implementing and Maintaining Effective Teams</a:t>
            </a:r>
          </a:p>
        </p:txBody>
      </p:sp>
      <p:sp>
        <p:nvSpPr>
          <p:cNvPr id="58371" name="Rectangle 3"/>
          <p:cNvSpPr>
            <a:spLocks noGrp="1" noChangeArrowheads="1"/>
          </p:cNvSpPr>
          <p:nvPr>
            <p:ph type="subTitle" idx="1"/>
          </p:nvPr>
        </p:nvSpPr>
        <p:spPr>
          <a:xfrm>
            <a:off x="1295400" y="4343400"/>
            <a:ext cx="6553200" cy="1752600"/>
          </a:xfrm>
        </p:spPr>
        <p:txBody>
          <a:bodyPr/>
          <a:lstStyle/>
          <a:p>
            <a:pPr algn="ctr"/>
            <a:endParaRPr lang="en-US"/>
          </a:p>
        </p:txBody>
      </p:sp>
      <p:pic>
        <p:nvPicPr>
          <p:cNvPr id="58372" name="Picture 4" descr="logo_color_tif"/>
          <p:cNvPicPr>
            <a:picLocks noChangeAspect="1" noChangeArrowheads="1"/>
          </p:cNvPicPr>
          <p:nvPr/>
        </p:nvPicPr>
        <p:blipFill>
          <a:blip r:embed="rId3" cstate="print"/>
          <a:srcRect/>
          <a:stretch>
            <a:fillRect/>
          </a:stretch>
        </p:blipFill>
        <p:spPr bwMode="auto">
          <a:xfrm>
            <a:off x="0" y="0"/>
            <a:ext cx="4191000" cy="1217613"/>
          </a:xfrm>
          <a:prstGeom prst="rect">
            <a:avLst/>
          </a:prstGeom>
          <a:noFill/>
        </p:spPr>
      </p:pic>
      <p:sp>
        <p:nvSpPr>
          <p:cNvPr id="58373" name="Text Box 5"/>
          <p:cNvSpPr txBox="1">
            <a:spLocks noChangeArrowheads="1"/>
          </p:cNvSpPr>
          <p:nvPr/>
        </p:nvSpPr>
        <p:spPr bwMode="auto">
          <a:xfrm>
            <a:off x="3028950" y="6208713"/>
            <a:ext cx="2990850" cy="366712"/>
          </a:xfrm>
          <a:prstGeom prst="rect">
            <a:avLst/>
          </a:prstGeom>
          <a:noFill/>
          <a:ln w="9525">
            <a:noFill/>
            <a:miter lim="800000"/>
            <a:headEnd/>
            <a:tailEnd/>
          </a:ln>
          <a:effectLst/>
        </p:spPr>
        <p:txBody>
          <a:bodyPr wrap="none">
            <a:spAutoFit/>
          </a:bodyPr>
          <a:lstStyle/>
          <a:p>
            <a:pPr algn="ctr"/>
            <a:r>
              <a:rPr lang="en-US">
                <a:solidFill>
                  <a:schemeClr val="tx2"/>
                </a:solidFill>
              </a:rPr>
              <a:t>www.ThreatResources.com</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rrowheads="1"/>
          </p:cNvSpPr>
          <p:nvPr>
            <p:ph type="title"/>
          </p:nvPr>
        </p:nvSpPr>
        <p:spPr>
          <a:xfrm>
            <a:off x="381000" y="152400"/>
            <a:ext cx="8229600" cy="814865"/>
          </a:xfrm>
        </p:spPr>
        <p:txBody>
          <a:bodyPr/>
          <a:lstStyle/>
          <a:p>
            <a:r>
              <a:rPr lang="en-US" cap="small" dirty="0" smtClean="0"/>
              <a:t>Team Dynamics</a:t>
            </a:r>
          </a:p>
        </p:txBody>
      </p:sp>
      <p:sp>
        <p:nvSpPr>
          <p:cNvPr id="6" name="Content Placeholder 5"/>
          <p:cNvSpPr>
            <a:spLocks noGrp="1"/>
          </p:cNvSpPr>
          <p:nvPr>
            <p:ph idx="1"/>
          </p:nvPr>
        </p:nvSpPr>
        <p:spPr/>
        <p:txBody>
          <a:bodyPr/>
          <a:lstStyle/>
          <a:p>
            <a:pPr marL="0" lvl="1" indent="0">
              <a:spcBef>
                <a:spcPts val="1200"/>
              </a:spcBef>
              <a:buClr>
                <a:srgbClr val="5C0000"/>
              </a:buClr>
              <a:buNone/>
            </a:pPr>
            <a:r>
              <a:rPr lang="en-US" b="1" dirty="0" smtClean="0">
                <a:solidFill>
                  <a:schemeClr val="tx2"/>
                </a:solidFill>
              </a:rPr>
              <a:t>Threat assessment teams can be impacted by difficult team dynamics arising from several factors:</a:t>
            </a:r>
          </a:p>
          <a:p>
            <a:pPr lvl="2">
              <a:spcBef>
                <a:spcPts val="1200"/>
              </a:spcBef>
            </a:pPr>
            <a:r>
              <a:rPr lang="en-US" dirty="0" smtClean="0"/>
              <a:t>Styles of individual team members</a:t>
            </a:r>
          </a:p>
          <a:p>
            <a:pPr lvl="2">
              <a:spcBef>
                <a:spcPts val="1200"/>
              </a:spcBef>
            </a:pPr>
            <a:r>
              <a:rPr lang="en-US" dirty="0" smtClean="0"/>
              <a:t>Confusion over team expectations, team member responsibilities</a:t>
            </a:r>
          </a:p>
          <a:p>
            <a:pPr lvl="2">
              <a:spcBef>
                <a:spcPts val="1200"/>
              </a:spcBef>
            </a:pPr>
            <a:r>
              <a:rPr lang="en-US" dirty="0" smtClean="0"/>
              <a:t>Stage of team development or evolution</a:t>
            </a:r>
            <a:endParaRPr lang="en-US" sz="2000" dirty="0" smtClean="0"/>
          </a:p>
          <a:p>
            <a:pPr lvl="1">
              <a:spcBef>
                <a:spcPts val="1200"/>
              </a:spcBef>
              <a:buClr>
                <a:srgbClr val="5C0000"/>
              </a:buClr>
              <a:buNone/>
            </a:pPr>
            <a:endParaRPr lang="en-US" dirty="0" smtClean="0">
              <a:solidFill>
                <a:schemeClr val="tx2"/>
              </a:solidFill>
            </a:endParaRPr>
          </a:p>
          <a:p>
            <a:endParaRPr lang="en-US" dirty="0"/>
          </a:p>
        </p:txBody>
      </p:sp>
    </p:spTree>
    <p:extLst>
      <p:ext uri="{BB962C8B-B14F-4D97-AF65-F5344CB8AC3E}">
        <p14:creationId xmlns:p14="http://schemas.microsoft.com/office/powerpoint/2010/main" val="43159577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96200" cy="566737"/>
          </a:xfrm>
        </p:spPr>
        <p:txBody>
          <a:bodyPr vert="horz" wrap="square" lIns="91440" tIns="45720" rIns="91440" bIns="45720" numCol="1" anchor="t" anchorCtr="0" compatLnSpc="1">
            <a:prstTxWarp prst="textNoShape">
              <a:avLst/>
            </a:prstTxWarp>
          </a:bodyPr>
          <a:lstStyle/>
          <a:p>
            <a:pPr eaLnBrk="1" hangingPunct="1"/>
            <a:r>
              <a:rPr lang="en-US" cap="small" dirty="0" smtClean="0">
                <a:solidFill>
                  <a:schemeClr val="tx2"/>
                </a:solidFill>
              </a:rPr>
              <a:t>Team Evolution</a:t>
            </a:r>
          </a:p>
        </p:txBody>
      </p:sp>
      <p:sp>
        <p:nvSpPr>
          <p:cNvPr id="3" name="Content Placeholder 2"/>
          <p:cNvSpPr>
            <a:spLocks noGrp="1"/>
          </p:cNvSpPr>
          <p:nvPr>
            <p:ph idx="1"/>
          </p:nvPr>
        </p:nvSpPr>
        <p:spPr>
          <a:xfrm>
            <a:off x="457200" y="1189037"/>
            <a:ext cx="8453846" cy="5059363"/>
          </a:xfrm>
        </p:spPr>
        <p:txBody>
          <a:bodyPr>
            <a:normAutofit lnSpcReduction="10000"/>
          </a:bodyPr>
          <a:lstStyle/>
          <a:p>
            <a:pPr marL="0" indent="0" eaLnBrk="1" fontAlgn="auto" hangingPunct="1">
              <a:spcAft>
                <a:spcPts val="0"/>
              </a:spcAft>
              <a:buClr>
                <a:srgbClr val="5C0000"/>
              </a:buClr>
              <a:buSzPct val="95000"/>
              <a:defRPr/>
            </a:pPr>
            <a:r>
              <a:rPr lang="en-US" cap="none" dirty="0" smtClean="0">
                <a:latin typeface="Calibri" pitchFamily="34" charset="0"/>
                <a:ea typeface="+mn-ea"/>
                <a:cs typeface="Calibri" pitchFamily="34" charset="0"/>
              </a:rPr>
              <a:t>There are natural stages in the evolution of a team as relationships develop and it gets organized:</a:t>
            </a:r>
          </a:p>
          <a:p>
            <a:pPr marL="1146175" lvl="3" indent="-514350">
              <a:buClr>
                <a:srgbClr val="5C0000"/>
              </a:buClr>
              <a:buFont typeface="+mj-lt"/>
              <a:buAutoNum type="arabicPeriod"/>
              <a:defRPr/>
            </a:pPr>
            <a:r>
              <a:rPr lang="en-US" sz="2600" cap="none" dirty="0" smtClean="0">
                <a:solidFill>
                  <a:srgbClr val="5C0000"/>
                </a:solidFill>
                <a:latin typeface="Calibri" pitchFamily="34" charset="0"/>
                <a:cs typeface="Calibri" pitchFamily="34" charset="0"/>
              </a:rPr>
              <a:t>Forming</a:t>
            </a:r>
            <a:endParaRPr lang="en-US" sz="2600" dirty="0" smtClean="0">
              <a:solidFill>
                <a:srgbClr val="5C0000"/>
              </a:solidFill>
              <a:latin typeface="Calibri" pitchFamily="34" charset="0"/>
              <a:cs typeface="Calibri" pitchFamily="34" charset="0"/>
            </a:endParaRPr>
          </a:p>
          <a:p>
            <a:pPr marL="1146175" lvl="3" indent="-514350">
              <a:buClr>
                <a:srgbClr val="5C0000"/>
              </a:buClr>
              <a:buFont typeface="+mj-lt"/>
              <a:buAutoNum type="arabicPeriod"/>
              <a:defRPr/>
            </a:pPr>
            <a:r>
              <a:rPr lang="en-US" sz="2600" cap="none" dirty="0" smtClean="0">
                <a:solidFill>
                  <a:srgbClr val="5C0000"/>
                </a:solidFill>
                <a:latin typeface="Calibri" pitchFamily="34" charset="0"/>
                <a:cs typeface="Calibri" pitchFamily="34" charset="0"/>
              </a:rPr>
              <a:t>Storming</a:t>
            </a:r>
            <a:endParaRPr lang="en-US" sz="2600" dirty="0" smtClean="0">
              <a:solidFill>
                <a:srgbClr val="5C0000"/>
              </a:solidFill>
              <a:latin typeface="Calibri" pitchFamily="34" charset="0"/>
              <a:cs typeface="Calibri" pitchFamily="34" charset="0"/>
            </a:endParaRPr>
          </a:p>
          <a:p>
            <a:pPr marL="1146175" lvl="3" indent="-514350">
              <a:buClr>
                <a:srgbClr val="5C0000"/>
              </a:buClr>
              <a:buFont typeface="+mj-lt"/>
              <a:buAutoNum type="arabicPeriod"/>
              <a:defRPr/>
            </a:pPr>
            <a:r>
              <a:rPr lang="en-US" sz="2600" cap="none" dirty="0" smtClean="0">
                <a:solidFill>
                  <a:srgbClr val="5C0000"/>
                </a:solidFill>
                <a:latin typeface="Calibri" pitchFamily="34" charset="0"/>
                <a:cs typeface="Calibri" pitchFamily="34" charset="0"/>
              </a:rPr>
              <a:t>Norming</a:t>
            </a:r>
            <a:endParaRPr lang="en-US" sz="2600" dirty="0" smtClean="0">
              <a:solidFill>
                <a:srgbClr val="5C0000"/>
              </a:solidFill>
              <a:latin typeface="Calibri" pitchFamily="34" charset="0"/>
              <a:cs typeface="Calibri" pitchFamily="34" charset="0"/>
            </a:endParaRPr>
          </a:p>
          <a:p>
            <a:pPr marL="1146175" lvl="3" indent="-514350">
              <a:buClr>
                <a:srgbClr val="5C0000"/>
              </a:buClr>
              <a:buFont typeface="+mj-lt"/>
              <a:buAutoNum type="arabicPeriod"/>
              <a:defRPr/>
            </a:pPr>
            <a:r>
              <a:rPr lang="en-US" sz="2600" cap="none" dirty="0" smtClean="0">
                <a:solidFill>
                  <a:srgbClr val="5C0000"/>
                </a:solidFill>
                <a:latin typeface="Calibri" pitchFamily="34" charset="0"/>
                <a:cs typeface="Calibri" pitchFamily="34" charset="0"/>
              </a:rPr>
              <a:t>Performing</a:t>
            </a:r>
            <a:endParaRPr lang="en-US" sz="2600" cap="none" dirty="0">
              <a:solidFill>
                <a:srgbClr val="5C0000"/>
              </a:solidFill>
              <a:latin typeface="Calibri" pitchFamily="34" charset="0"/>
              <a:cs typeface="Calibri" pitchFamily="34" charset="0"/>
            </a:endParaRPr>
          </a:p>
          <a:p>
            <a:pPr marL="0" indent="0" eaLnBrk="1" fontAlgn="auto" hangingPunct="1">
              <a:spcAft>
                <a:spcPts val="0"/>
              </a:spcAft>
              <a:buClr>
                <a:srgbClr val="5C0000"/>
              </a:buClr>
              <a:buSzPct val="95000"/>
              <a:defRPr/>
            </a:pPr>
            <a:r>
              <a:rPr lang="en-US" dirty="0" smtClean="0">
                <a:cs typeface="Calibri" pitchFamily="34" charset="0"/>
              </a:rPr>
              <a:t>Teams often encounter obstacles at the Forming, Storming, and/or Norming stages that can be remedied.</a:t>
            </a:r>
            <a:endParaRPr lang="en-US" cap="none" dirty="0" smtClean="0">
              <a:latin typeface="Calibri" pitchFamily="34" charset="0"/>
              <a:ea typeface="+mn-ea"/>
              <a:cs typeface="Calibri" pitchFamily="34" charset="0"/>
            </a:endParaRPr>
          </a:p>
          <a:p>
            <a:pPr eaLnBrk="1" fontAlgn="auto" hangingPunct="1">
              <a:spcAft>
                <a:spcPts val="0"/>
              </a:spcAft>
              <a:defRPr/>
            </a:pPr>
            <a:r>
              <a:rPr lang="en-US" cap="none" dirty="0" smtClean="0">
                <a:latin typeface="Calibri" pitchFamily="34" charset="0"/>
                <a:cs typeface="Calibri" pitchFamily="34" charset="0"/>
              </a:rPr>
              <a:t>	</a:t>
            </a:r>
            <a:r>
              <a:rPr lang="en-US" sz="1600" b="0" i="1" cap="none" dirty="0" smtClean="0">
                <a:solidFill>
                  <a:srgbClr val="5C0000"/>
                </a:solidFill>
                <a:latin typeface="Calibri" pitchFamily="34" charset="0"/>
                <a:cs typeface="Calibri" pitchFamily="34" charset="0"/>
              </a:rPr>
              <a:t>From </a:t>
            </a:r>
            <a:r>
              <a:rPr lang="en-US" sz="1600" b="0" cap="none" dirty="0" smtClean="0">
                <a:solidFill>
                  <a:srgbClr val="5C0000"/>
                </a:solidFill>
                <a:latin typeface="Calibri" pitchFamily="34" charset="0"/>
                <a:cs typeface="Calibri" pitchFamily="34" charset="0"/>
              </a:rPr>
              <a:t>Scholtes, P., Joiner, B., &amp; Streibel, B. (2003). </a:t>
            </a:r>
            <a:r>
              <a:rPr lang="en-US" sz="1600" b="0" u="sng" cap="none" dirty="0" smtClean="0">
                <a:solidFill>
                  <a:srgbClr val="5C0000"/>
                </a:solidFill>
                <a:latin typeface="Calibri" pitchFamily="34" charset="0"/>
                <a:cs typeface="Calibri" pitchFamily="34" charset="0"/>
              </a:rPr>
              <a:t>The Team Handbook (3d Edition).</a:t>
            </a:r>
            <a:r>
              <a:rPr lang="en-US" sz="1600" b="0" cap="none" dirty="0" smtClean="0">
                <a:solidFill>
                  <a:srgbClr val="5C0000"/>
                </a:solidFill>
                <a:latin typeface="Calibri" pitchFamily="34" charset="0"/>
                <a:cs typeface="Calibri" pitchFamily="34" charset="0"/>
              </a:rPr>
              <a:t>  Madison, WI: Oriel Inc.</a:t>
            </a:r>
            <a:endParaRPr lang="en-US" sz="1600" b="0" i="1" dirty="0" smtClean="0">
              <a:solidFill>
                <a:srgbClr val="5C0000"/>
              </a:solidFill>
              <a:latin typeface="Calibri" pitchFamily="34" charset="0"/>
              <a:cs typeface="Calibri" pitchFamily="34" charset="0"/>
            </a:endParaRPr>
          </a:p>
          <a:p>
            <a:pPr eaLnBrk="1" fontAlgn="auto" hangingPunct="1">
              <a:spcAft>
                <a:spcPts val="0"/>
              </a:spcAft>
              <a:defRPr/>
            </a:pPr>
            <a:endParaRPr lang="en-US" dirty="0" smtClean="0">
              <a:ea typeface="+mn-ea"/>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96200" cy="566737"/>
          </a:xfrm>
        </p:spPr>
        <p:txBody>
          <a:bodyPr vert="horz" wrap="square" lIns="91440" tIns="45720" rIns="91440" bIns="45720" numCol="1" anchor="t" anchorCtr="0" compatLnSpc="1">
            <a:prstTxWarp prst="textNoShape">
              <a:avLst/>
            </a:prstTxWarp>
          </a:bodyPr>
          <a:lstStyle/>
          <a:p>
            <a:r>
              <a:rPr lang="en-US" cap="small" dirty="0" smtClean="0">
                <a:solidFill>
                  <a:schemeClr val="tx2"/>
                </a:solidFill>
              </a:rPr>
              <a:t>Stage 1: Forming</a:t>
            </a:r>
          </a:p>
        </p:txBody>
      </p:sp>
      <p:sp>
        <p:nvSpPr>
          <p:cNvPr id="3" name="Content Placeholder 2"/>
          <p:cNvSpPr>
            <a:spLocks noGrp="1"/>
          </p:cNvSpPr>
          <p:nvPr>
            <p:ph idx="1"/>
          </p:nvPr>
        </p:nvSpPr>
        <p:spPr>
          <a:xfrm>
            <a:off x="533400" y="990600"/>
            <a:ext cx="8440783" cy="5288284"/>
          </a:xfrm>
        </p:spPr>
        <p:txBody>
          <a:bodyPr vert="horz" wrap="square" lIns="91440" tIns="45720" rIns="91440" bIns="45720" numCol="1" anchor="t" anchorCtr="0" compatLnSpc="1">
            <a:prstTxWarp prst="textNoShape">
              <a:avLst/>
            </a:prstTxWarp>
          </a:bodyPr>
          <a:lstStyle/>
          <a:p>
            <a:pPr marL="457200" indent="-457200">
              <a:buClr>
                <a:srgbClr val="5C0000"/>
              </a:buClr>
              <a:buSzPct val="95000"/>
              <a:buFont typeface="Wingdings" pitchFamily="2" charset="2"/>
              <a:buChar char="§"/>
            </a:pPr>
            <a:r>
              <a:rPr lang="en-US" sz="2800" b="0" cap="none" dirty="0" smtClean="0">
                <a:cs typeface="Calibri" pitchFamily="34" charset="0"/>
              </a:rPr>
              <a:t>Members get to know group, explore boundaries  of group behavior.</a:t>
            </a:r>
          </a:p>
          <a:p>
            <a:pPr marL="457200" indent="-457200">
              <a:buClr>
                <a:srgbClr val="5C0000"/>
              </a:buClr>
              <a:buSzPct val="95000"/>
              <a:buFont typeface="Wingdings" pitchFamily="2" charset="2"/>
              <a:buChar char="§"/>
            </a:pPr>
            <a:r>
              <a:rPr lang="en-US" sz="2800" b="0" dirty="0" smtClean="0">
                <a:cs typeface="Calibri" pitchFamily="34" charset="0"/>
              </a:rPr>
              <a:t>Members may t</a:t>
            </a:r>
            <a:r>
              <a:rPr lang="en-US" sz="2800" b="0" cap="none" dirty="0" smtClean="0">
                <a:cs typeface="Calibri" pitchFamily="34" charset="0"/>
              </a:rPr>
              <a:t>est the leader</a:t>
            </a:r>
            <a:r>
              <a:rPr lang="en-US" altLang="en-US" sz="2800" b="0" cap="none" dirty="0" smtClean="0">
                <a:cs typeface="Calibri" pitchFamily="34" charset="0"/>
              </a:rPr>
              <a:t>’</a:t>
            </a:r>
            <a:r>
              <a:rPr lang="en-US" sz="2800" b="0" cap="none" dirty="0" smtClean="0">
                <a:cs typeface="Calibri" pitchFamily="34" charset="0"/>
              </a:rPr>
              <a:t>s guidance </a:t>
            </a:r>
            <a:r>
              <a:rPr lang="en-US" sz="2800" b="0" dirty="0" smtClean="0">
                <a:cs typeface="Calibri" pitchFamily="34" charset="0"/>
              </a:rPr>
              <a:t>and power</a:t>
            </a:r>
            <a:r>
              <a:rPr lang="en-US" sz="2800" b="0" cap="none" dirty="0" smtClean="0">
                <a:cs typeface="Calibri" pitchFamily="34" charset="0"/>
              </a:rPr>
              <a:t>. </a:t>
            </a:r>
          </a:p>
          <a:p>
            <a:pPr marL="457200" indent="-457200">
              <a:buClr>
                <a:srgbClr val="5C0000"/>
              </a:buClr>
              <a:buSzPct val="95000"/>
              <a:buFont typeface="Wingdings" pitchFamily="2" charset="2"/>
              <a:buChar char="§"/>
            </a:pPr>
            <a:r>
              <a:rPr lang="en-US" sz="2800" b="0" dirty="0" smtClean="0">
                <a:cs typeface="Calibri" pitchFamily="34" charset="0"/>
              </a:rPr>
              <a:t>Team may be distracted, productivity limited</a:t>
            </a:r>
          </a:p>
          <a:p>
            <a:pPr marL="457200" indent="-457200">
              <a:buClr>
                <a:srgbClr val="5C0000"/>
              </a:buClr>
              <a:buSzPct val="95000"/>
            </a:pPr>
            <a:endParaRPr lang="en-US" sz="800" b="0" cap="none" dirty="0" smtClean="0">
              <a:cs typeface="Calibri" pitchFamily="34" charset="0"/>
            </a:endParaRPr>
          </a:p>
          <a:p>
            <a:pPr marL="457200" indent="-457200">
              <a:buClr>
                <a:srgbClr val="5C0000"/>
              </a:buClr>
              <a:buSzPct val="95000"/>
            </a:pPr>
            <a:endParaRPr lang="en-US" sz="800" b="0" cap="none" dirty="0" smtClean="0">
              <a:cs typeface="Calibri" pitchFamily="34" charset="0"/>
            </a:endParaRPr>
          </a:p>
          <a:p>
            <a:r>
              <a:rPr lang="en-US" sz="2400" dirty="0" smtClean="0"/>
              <a:t> </a:t>
            </a:r>
            <a:r>
              <a:rPr lang="en-US" sz="2400" u="sng" dirty="0" smtClean="0">
                <a:cs typeface="Calibri" pitchFamily="34" charset="0"/>
              </a:rPr>
              <a:t>ACTION STEPS (from Forming to Storming):</a:t>
            </a:r>
            <a:endParaRPr lang="en-US" sz="2400" dirty="0" smtClean="0">
              <a:cs typeface="Calibri" pitchFamily="34" charset="0"/>
            </a:endParaRPr>
          </a:p>
          <a:p>
            <a:pPr marL="457200" indent="-457200">
              <a:spcBef>
                <a:spcPts val="200"/>
              </a:spcBef>
              <a:buClr>
                <a:srgbClr val="5C0000"/>
              </a:buClr>
              <a:buSzPct val="95000"/>
              <a:buFont typeface="+mj-lt"/>
              <a:buAutoNum type="arabicPeriod"/>
            </a:pPr>
            <a:r>
              <a:rPr lang="en-US" sz="2500" b="0" dirty="0" smtClean="0">
                <a:cs typeface="Calibri" pitchFamily="34" charset="0"/>
              </a:rPr>
              <a:t>Build a shared purpose/mission and clarify team outcomes.</a:t>
            </a:r>
            <a:r>
              <a:rPr lang="en-US" b="0" dirty="0" smtClean="0">
                <a:cs typeface="Calibri" pitchFamily="34" charset="0"/>
              </a:rPr>
              <a:t> </a:t>
            </a:r>
          </a:p>
          <a:p>
            <a:pPr marL="798513" lvl="2" indent="-457200">
              <a:spcBef>
                <a:spcPts val="200"/>
              </a:spcBef>
            </a:pPr>
            <a:r>
              <a:rPr lang="en-US" dirty="0" smtClean="0">
                <a:solidFill>
                  <a:srgbClr val="5C0000"/>
                </a:solidFill>
                <a:latin typeface="Calibri" pitchFamily="34" charset="0"/>
                <a:cs typeface="Calibri" pitchFamily="34" charset="0"/>
              </a:rPr>
              <a:t>Define tasks</a:t>
            </a:r>
          </a:p>
          <a:p>
            <a:pPr marL="798513" lvl="2" indent="-457200">
              <a:spcBef>
                <a:spcPts val="200"/>
              </a:spcBef>
            </a:pPr>
            <a:r>
              <a:rPr lang="en-US" dirty="0" smtClean="0">
                <a:solidFill>
                  <a:srgbClr val="5C0000"/>
                </a:solidFill>
                <a:latin typeface="Calibri" pitchFamily="34" charset="0"/>
                <a:cs typeface="Calibri" pitchFamily="34" charset="0"/>
              </a:rPr>
              <a:t>Define the who and how it will be done</a:t>
            </a:r>
            <a:endParaRPr lang="en-US" sz="2500" b="0" dirty="0" smtClean="0">
              <a:effectLst>
                <a:outerShdw blurRad="38100" dist="38100" dir="2700000" algn="tl">
                  <a:srgbClr val="C0C0C0"/>
                </a:outerShdw>
              </a:effectLst>
              <a:cs typeface="Calibri" pitchFamily="34" charset="0"/>
            </a:endParaRPr>
          </a:p>
          <a:p>
            <a:pPr marL="514350" indent="-514350">
              <a:spcBef>
                <a:spcPts val="300"/>
              </a:spcBef>
              <a:buClr>
                <a:srgbClr val="5C0000"/>
              </a:buClr>
              <a:buFont typeface="+mj-lt"/>
              <a:buAutoNum type="arabicPeriod"/>
            </a:pPr>
            <a:r>
              <a:rPr lang="en-US" sz="2500" b="0" dirty="0" smtClean="0">
                <a:cs typeface="Calibri" pitchFamily="34" charset="0"/>
              </a:rPr>
              <a:t>Create a sense of importance and rationale for the mission.</a:t>
            </a:r>
            <a:endParaRPr lang="en-US" sz="2500" b="0" dirty="0" smtClean="0">
              <a:effectLst>
                <a:outerShdw blurRad="38100" dist="38100" dir="2700000" algn="tl">
                  <a:srgbClr val="C0C0C0"/>
                </a:outerShdw>
              </a:effectLst>
              <a:cs typeface="Calibri" pitchFamily="34" charset="0"/>
            </a:endParaRPr>
          </a:p>
          <a:p>
            <a:pPr marL="514350" indent="-514350">
              <a:spcBef>
                <a:spcPts val="300"/>
              </a:spcBef>
              <a:buClr>
                <a:srgbClr val="5C0000"/>
              </a:buClr>
              <a:buFont typeface="+mj-lt"/>
              <a:buAutoNum type="arabicPeriod"/>
            </a:pPr>
            <a:r>
              <a:rPr lang="en-US" sz="2500" b="0" dirty="0" smtClean="0">
                <a:cs typeface="Calibri" pitchFamily="34" charset="0"/>
              </a:rPr>
              <a:t>Get to know member</a:t>
            </a:r>
            <a:r>
              <a:rPr lang="en-US" altLang="en-US" sz="2500" b="0" dirty="0" smtClean="0">
                <a:cs typeface="Calibri" pitchFamily="34" charset="0"/>
              </a:rPr>
              <a:t>’</a:t>
            </a:r>
            <a:r>
              <a:rPr lang="en-US" sz="2500" b="0" dirty="0" smtClean="0">
                <a:cs typeface="Calibri" pitchFamily="34" charset="0"/>
              </a:rPr>
              <a:t>s skills, experience, personal goals.</a:t>
            </a:r>
            <a:endParaRPr lang="en-US" sz="2500" b="0" dirty="0" smtClean="0">
              <a:effectLst>
                <a:outerShdw blurRad="38100" dist="38100" dir="2700000" algn="tl">
                  <a:srgbClr val="C0C0C0"/>
                </a:outerShdw>
              </a:effectLst>
              <a:cs typeface="Calibri" pitchFamily="34" charset="0"/>
            </a:endParaRPr>
          </a:p>
          <a:p>
            <a:pPr marL="514350" indent="-514350">
              <a:spcBef>
                <a:spcPts val="300"/>
              </a:spcBef>
              <a:buClr>
                <a:srgbClr val="5C0000"/>
              </a:buClr>
              <a:buFont typeface="+mj-lt"/>
              <a:buAutoNum type="arabicPeriod"/>
            </a:pPr>
            <a:r>
              <a:rPr lang="en-US" sz="2500" b="0" dirty="0" smtClean="0">
                <a:cs typeface="Calibri" pitchFamily="34" charset="0"/>
              </a:rPr>
              <a:t>Bring individuals together to work on common tasks.</a:t>
            </a:r>
          </a:p>
          <a:p>
            <a:pPr marL="798513" lvl="2" indent="-457200"/>
            <a:endParaRPr lang="en-US" cap="none" dirty="0" smtClean="0">
              <a:solidFill>
                <a:srgbClr val="5C0000"/>
              </a:solidFill>
            </a:endParaRPr>
          </a:p>
          <a:p>
            <a:endParaRPr lang="en-US" cap="none" dirty="0" smtClean="0"/>
          </a:p>
          <a:p>
            <a:endParaRPr lang="en-US" cap="none" dirty="0" smtClean="0"/>
          </a:p>
          <a:p>
            <a:endParaRPr lang="en-US" cap="none" dirty="0" smtClean="0"/>
          </a:p>
          <a:p>
            <a:r>
              <a:rPr lang="en-US" cap="none" dirty="0" smtClean="0"/>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96200" cy="566737"/>
          </a:xfrm>
        </p:spPr>
        <p:txBody>
          <a:bodyPr vert="horz" wrap="square" lIns="91440" tIns="45720" rIns="91440" bIns="45720" numCol="1" anchor="t" anchorCtr="0" compatLnSpc="1">
            <a:prstTxWarp prst="textNoShape">
              <a:avLst/>
            </a:prstTxWarp>
          </a:bodyPr>
          <a:lstStyle/>
          <a:p>
            <a:r>
              <a:rPr lang="en-US" cap="small" dirty="0" smtClean="0">
                <a:solidFill>
                  <a:schemeClr val="tx2"/>
                </a:solidFill>
              </a:rPr>
              <a:t>Stage 2: Storming</a:t>
            </a:r>
            <a:endParaRPr lang="en-US" sz="1100" cap="small" dirty="0" smtClean="0">
              <a:solidFill>
                <a:schemeClr val="tx2"/>
              </a:solidFill>
            </a:endParaRPr>
          </a:p>
        </p:txBody>
      </p:sp>
      <p:sp>
        <p:nvSpPr>
          <p:cNvPr id="3" name="Content Placeholder 2"/>
          <p:cNvSpPr>
            <a:spLocks noGrp="1"/>
          </p:cNvSpPr>
          <p:nvPr>
            <p:ph idx="1"/>
          </p:nvPr>
        </p:nvSpPr>
        <p:spPr>
          <a:xfrm>
            <a:off x="431562" y="914400"/>
            <a:ext cx="8331438" cy="5029200"/>
          </a:xfrm>
        </p:spPr>
        <p:txBody>
          <a:bodyPr vert="horz" wrap="square" lIns="91440" tIns="45720" rIns="91440" bIns="45720" numCol="1" anchor="t" anchorCtr="0" compatLnSpc="1">
            <a:prstTxWarp prst="textNoShape">
              <a:avLst/>
            </a:prstTxWarp>
          </a:bodyPr>
          <a:lstStyle/>
          <a:p>
            <a:pPr marL="457200" indent="-457200" algn="just">
              <a:spcBef>
                <a:spcPts val="300"/>
              </a:spcBef>
              <a:buClr>
                <a:srgbClr val="5C0000"/>
              </a:buClr>
              <a:buSzPct val="95000"/>
              <a:buFont typeface="Wingdings" pitchFamily="2" charset="2"/>
              <a:buChar char="§"/>
            </a:pPr>
            <a:r>
              <a:rPr lang="en-US" sz="2800" b="0" dirty="0" smtClean="0">
                <a:cs typeface="Calibri" pitchFamily="34" charset="0"/>
              </a:rPr>
              <a:t>M</a:t>
            </a:r>
            <a:r>
              <a:rPr lang="en-US" sz="2800" b="0" cap="none" dirty="0" smtClean="0">
                <a:latin typeface="Calibri" pitchFamily="34" charset="0"/>
                <a:cs typeface="Calibri" pitchFamily="34" charset="0"/>
              </a:rPr>
              <a:t>embers may realize the task is different, more difficult than imagined, become testy, blameful.</a:t>
            </a:r>
          </a:p>
          <a:p>
            <a:pPr marL="457200" indent="-457200" algn="just">
              <a:spcBef>
                <a:spcPts val="300"/>
              </a:spcBef>
              <a:buClr>
                <a:srgbClr val="5C0000"/>
              </a:buClr>
              <a:buSzPct val="95000"/>
              <a:buFont typeface="Wingdings" pitchFamily="2" charset="2"/>
              <a:buChar char="§"/>
            </a:pPr>
            <a:r>
              <a:rPr lang="en-US" sz="2800" b="0" cap="none" dirty="0" smtClean="0">
                <a:latin typeface="Calibri" pitchFamily="34" charset="0"/>
                <a:cs typeface="Calibri" pitchFamily="34" charset="0"/>
              </a:rPr>
              <a:t>May become inpatient about lack of progress, argue about just what actions the team should take.</a:t>
            </a:r>
          </a:p>
          <a:p>
            <a:pPr marL="457200" indent="-457200">
              <a:spcBef>
                <a:spcPts val="300"/>
              </a:spcBef>
              <a:buClr>
                <a:srgbClr val="5C0000"/>
              </a:buClr>
              <a:buSzPct val="95000"/>
              <a:buFont typeface="Wingdings" pitchFamily="2" charset="2"/>
              <a:buChar char="§"/>
            </a:pPr>
            <a:r>
              <a:rPr lang="en-US" sz="2800" b="0" dirty="0" smtClean="0">
                <a:cs typeface="Calibri" pitchFamily="34" charset="0"/>
              </a:rPr>
              <a:t>May</a:t>
            </a:r>
            <a:r>
              <a:rPr lang="en-US" sz="2800" b="0" cap="none" dirty="0" smtClean="0">
                <a:latin typeface="Calibri" pitchFamily="34" charset="0"/>
                <a:cs typeface="Calibri" pitchFamily="34" charset="0"/>
              </a:rPr>
              <a:t> rely on their personal, professional experience, and resist collaboration with team members.</a:t>
            </a:r>
          </a:p>
          <a:p>
            <a:pPr marL="457200" indent="-457200">
              <a:spcBef>
                <a:spcPts val="300"/>
              </a:spcBef>
              <a:buClr>
                <a:srgbClr val="5C0000"/>
              </a:buClr>
              <a:buSzPct val="95000"/>
              <a:buFont typeface="Wingdings" pitchFamily="2" charset="2"/>
              <a:buChar char="§"/>
            </a:pPr>
            <a:endParaRPr lang="en-US" sz="400" b="0" cap="none" dirty="0" smtClean="0">
              <a:latin typeface="Calibri" pitchFamily="34" charset="0"/>
              <a:cs typeface="Calibri" pitchFamily="34" charset="0"/>
            </a:endParaRPr>
          </a:p>
          <a:p>
            <a:r>
              <a:rPr lang="en-US" u="sng" dirty="0" smtClean="0">
                <a:cs typeface="Calibri" pitchFamily="34" charset="0"/>
              </a:rPr>
              <a:t>ACTION STEPS (from Storming to Norming):</a:t>
            </a:r>
            <a:endParaRPr lang="en-US" dirty="0" smtClean="0">
              <a:cs typeface="Calibri" pitchFamily="34" charset="0"/>
            </a:endParaRPr>
          </a:p>
          <a:p>
            <a:pPr marL="457200" indent="-457200">
              <a:spcBef>
                <a:spcPts val="300"/>
              </a:spcBef>
              <a:buClr>
                <a:srgbClr val="5C0000"/>
              </a:buClr>
              <a:buFont typeface="+mj-lt"/>
              <a:buAutoNum type="arabicPeriod"/>
            </a:pPr>
            <a:r>
              <a:rPr lang="en-US" sz="2400" b="0" dirty="0" smtClean="0">
                <a:cs typeface="Calibri" pitchFamily="34" charset="0"/>
              </a:rPr>
              <a:t>Periodically review the team</a:t>
            </a:r>
            <a:r>
              <a:rPr lang="en-US" altLang="en-US" sz="2400" b="0" dirty="0" smtClean="0">
                <a:cs typeface="Calibri" pitchFamily="34" charset="0"/>
              </a:rPr>
              <a:t>’</a:t>
            </a:r>
            <a:r>
              <a:rPr lang="en-US" sz="2400" b="0" dirty="0" smtClean="0">
                <a:cs typeface="Calibri" pitchFamily="34" charset="0"/>
              </a:rPr>
              <a:t>s purpose/mission.</a:t>
            </a:r>
            <a:endParaRPr lang="en-US" sz="2400" b="0" dirty="0" smtClean="0">
              <a:effectLst>
                <a:outerShdw blurRad="38100" dist="38100" dir="2700000" algn="tl">
                  <a:srgbClr val="C0C0C0"/>
                </a:outerShdw>
              </a:effectLst>
              <a:cs typeface="Calibri" pitchFamily="34" charset="0"/>
            </a:endParaRPr>
          </a:p>
          <a:p>
            <a:pPr marL="457200" indent="-457200">
              <a:spcBef>
                <a:spcPts val="300"/>
              </a:spcBef>
              <a:buClr>
                <a:srgbClr val="5C0000"/>
              </a:buClr>
              <a:buFont typeface="+mj-lt"/>
              <a:buAutoNum type="arabicPeriod"/>
            </a:pPr>
            <a:r>
              <a:rPr lang="en-US" sz="2400" b="0" dirty="0" smtClean="0">
                <a:cs typeface="Calibri" pitchFamily="34" charset="0"/>
              </a:rPr>
              <a:t>Openly discuss times when the team is struggling.</a:t>
            </a:r>
            <a:endParaRPr lang="en-US" altLang="ja-JP" sz="2400" b="0" dirty="0" smtClean="0">
              <a:effectLst>
                <a:outerShdw blurRad="38100" dist="38100" dir="2700000" algn="tl">
                  <a:srgbClr val="C0C0C0"/>
                </a:outerShdw>
              </a:effectLst>
              <a:cs typeface="Calibri" pitchFamily="34" charset="0"/>
            </a:endParaRPr>
          </a:p>
          <a:p>
            <a:pPr marL="457200" indent="-457200">
              <a:spcBef>
                <a:spcPts val="300"/>
              </a:spcBef>
              <a:buClr>
                <a:srgbClr val="5C0000"/>
              </a:buClr>
              <a:buFont typeface="+mj-lt"/>
              <a:buAutoNum type="arabicPeriod"/>
            </a:pPr>
            <a:r>
              <a:rPr lang="en-US" sz="2400" b="0" dirty="0" smtClean="0">
                <a:cs typeface="Calibri" pitchFamily="34" charset="0"/>
              </a:rPr>
              <a:t>Set out to achieve a few performance goals and tasks.</a:t>
            </a:r>
            <a:endParaRPr lang="en-US" sz="2400" b="0" dirty="0" smtClean="0">
              <a:effectLst>
                <a:outerShdw blurRad="38100" dist="38100" dir="2700000" algn="tl">
                  <a:srgbClr val="C0C0C0"/>
                </a:outerShdw>
              </a:effectLst>
              <a:cs typeface="Calibri" pitchFamily="34" charset="0"/>
            </a:endParaRPr>
          </a:p>
          <a:p>
            <a:pPr marL="457200" indent="-457200">
              <a:spcBef>
                <a:spcPts val="300"/>
              </a:spcBef>
              <a:buClr>
                <a:srgbClr val="5C0000"/>
              </a:buClr>
              <a:buFont typeface="+mj-lt"/>
              <a:buAutoNum type="arabicPeriod"/>
            </a:pPr>
            <a:r>
              <a:rPr lang="en-US" sz="2400" b="0" dirty="0" smtClean="0">
                <a:cs typeface="Calibri" pitchFamily="34" charset="0"/>
              </a:rPr>
              <a:t>Encourage members to express their differing opinions.</a:t>
            </a:r>
            <a:endParaRPr lang="en-US" sz="2400" b="0" dirty="0" smtClean="0">
              <a:effectLst>
                <a:outerShdw blurRad="38100" dist="38100" dir="2700000" algn="tl">
                  <a:srgbClr val="C0C0C0"/>
                </a:outerShdw>
              </a:effectLst>
              <a:cs typeface="Calibri" pitchFamily="34" charset="0"/>
            </a:endParaRPr>
          </a:p>
          <a:p>
            <a:pPr marL="457200" indent="-457200">
              <a:spcBef>
                <a:spcPts val="300"/>
              </a:spcBef>
              <a:buClr>
                <a:srgbClr val="5C0000"/>
              </a:buClr>
              <a:buFont typeface="+mj-lt"/>
              <a:buAutoNum type="arabicPeriod"/>
            </a:pPr>
            <a:r>
              <a:rPr lang="en-US" sz="2400" b="0" dirty="0" smtClean="0">
                <a:cs typeface="Calibri" pitchFamily="34" charset="0"/>
              </a:rPr>
              <a:t>Build operating agreements (rules for team behavior).</a:t>
            </a:r>
            <a:endParaRPr lang="en-US" sz="2400" b="0" dirty="0" smtClean="0">
              <a:effectLst>
                <a:outerShdw blurRad="38100" dist="38100" dir="2700000" algn="tl">
                  <a:srgbClr val="C0C0C0"/>
                </a:outerShdw>
              </a:effectLst>
              <a:cs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96200" cy="566737"/>
          </a:xfrm>
        </p:spPr>
        <p:txBody>
          <a:bodyPr vert="horz" wrap="square" lIns="91440" tIns="45720" rIns="91440" bIns="45720" numCol="1" anchor="t" anchorCtr="0" compatLnSpc="1">
            <a:prstTxWarp prst="textNoShape">
              <a:avLst/>
            </a:prstTxWarp>
          </a:bodyPr>
          <a:lstStyle/>
          <a:p>
            <a:r>
              <a:rPr lang="en-US" cap="small" dirty="0" smtClean="0">
                <a:solidFill>
                  <a:schemeClr val="tx2"/>
                </a:solidFill>
              </a:rPr>
              <a:t>Stage 3: Norming</a:t>
            </a:r>
          </a:p>
        </p:txBody>
      </p:sp>
      <p:sp>
        <p:nvSpPr>
          <p:cNvPr id="3" name="Content Placeholder 2"/>
          <p:cNvSpPr>
            <a:spLocks noGrp="1"/>
          </p:cNvSpPr>
          <p:nvPr>
            <p:ph idx="1"/>
          </p:nvPr>
        </p:nvSpPr>
        <p:spPr>
          <a:xfrm>
            <a:off x="431562" y="1066800"/>
            <a:ext cx="8331438" cy="5029200"/>
          </a:xfrm>
        </p:spPr>
        <p:txBody>
          <a:bodyPr vert="horz" wrap="square" lIns="91440" tIns="45720" rIns="91440" bIns="45720" numCol="1" anchor="t" anchorCtr="0" compatLnSpc="1">
            <a:prstTxWarp prst="textNoShape">
              <a:avLst/>
            </a:prstTxWarp>
          </a:bodyPr>
          <a:lstStyle/>
          <a:p>
            <a:pPr marL="457200" indent="-457200">
              <a:buClr>
                <a:srgbClr val="5C0000"/>
              </a:buClr>
              <a:buSzPct val="95000"/>
              <a:buFont typeface="Wingdings" pitchFamily="2" charset="2"/>
              <a:buChar char="§"/>
            </a:pPr>
            <a:r>
              <a:rPr lang="en-US" sz="2800" b="0" cap="none" dirty="0" smtClean="0">
                <a:latin typeface="Calibri" pitchFamily="34" charset="0"/>
                <a:cs typeface="Calibri" pitchFamily="34" charset="0"/>
              </a:rPr>
              <a:t>Members reconcile competing loyalties and responsibilities.</a:t>
            </a:r>
          </a:p>
          <a:p>
            <a:pPr marL="457200" indent="-457200">
              <a:buClr>
                <a:srgbClr val="5C0000"/>
              </a:buClr>
              <a:buSzPct val="95000"/>
              <a:buFont typeface="Wingdings" pitchFamily="2" charset="2"/>
              <a:buChar char="§"/>
            </a:pPr>
            <a:r>
              <a:rPr lang="en-US" sz="2800" b="0" cap="none" dirty="0" smtClean="0">
                <a:latin typeface="Calibri" pitchFamily="34" charset="0"/>
                <a:cs typeface="Calibri" pitchFamily="34" charset="0"/>
              </a:rPr>
              <a:t>They accept the team, ground rules.</a:t>
            </a:r>
          </a:p>
          <a:p>
            <a:pPr marL="457200" indent="-457200">
              <a:buClr>
                <a:srgbClr val="5C0000"/>
              </a:buClr>
              <a:buSzPct val="95000"/>
              <a:buFont typeface="Wingdings" pitchFamily="2" charset="2"/>
              <a:buChar char="§"/>
            </a:pPr>
            <a:r>
              <a:rPr lang="en-US" sz="2800" b="0" cap="none" dirty="0" smtClean="0">
                <a:latin typeface="Calibri" pitchFamily="34" charset="0"/>
                <a:cs typeface="Calibri" pitchFamily="34" charset="0"/>
              </a:rPr>
              <a:t>They stop competing and start cooperating. </a:t>
            </a:r>
          </a:p>
          <a:p>
            <a:pPr marL="457200" indent="-457200">
              <a:buClr>
                <a:srgbClr val="5C0000"/>
              </a:buClr>
              <a:buSzPct val="95000"/>
              <a:buFont typeface="Wingdings" pitchFamily="2" charset="2"/>
              <a:buChar char="§"/>
            </a:pPr>
            <a:endParaRPr lang="en-US" sz="800" b="0" cap="none" dirty="0" smtClean="0">
              <a:latin typeface="Calibri" pitchFamily="34" charset="0"/>
              <a:cs typeface="Calibri" pitchFamily="34" charset="0"/>
            </a:endParaRPr>
          </a:p>
          <a:p>
            <a:r>
              <a:rPr lang="en-US" dirty="0" smtClean="0"/>
              <a:t> </a:t>
            </a:r>
            <a:r>
              <a:rPr lang="en-US" u="sng" dirty="0" smtClean="0">
                <a:cs typeface="Calibri" pitchFamily="34" charset="0"/>
              </a:rPr>
              <a:t>ACTION STEPS (from Norming to Performing):</a:t>
            </a:r>
            <a:endParaRPr lang="en-US" dirty="0" smtClean="0">
              <a:cs typeface="Calibri" pitchFamily="34" charset="0"/>
            </a:endParaRPr>
          </a:p>
          <a:p>
            <a:pPr marL="457200" indent="-457200">
              <a:spcBef>
                <a:spcPts val="300"/>
              </a:spcBef>
              <a:buClr>
                <a:srgbClr val="5C0000"/>
              </a:buClr>
              <a:buFont typeface="+mj-lt"/>
              <a:buAutoNum type="arabicPeriod"/>
            </a:pPr>
            <a:r>
              <a:rPr lang="en-US" sz="2400" b="0" dirty="0" smtClean="0">
                <a:cs typeface="Calibri" pitchFamily="34" charset="0"/>
              </a:rPr>
              <a:t>Develop shared leadership.</a:t>
            </a:r>
            <a:endParaRPr lang="en-US" sz="2400" b="0" dirty="0" smtClean="0">
              <a:effectLst>
                <a:outerShdw blurRad="38100" dist="38100" dir="2700000" algn="tl">
                  <a:srgbClr val="C0C0C0"/>
                </a:outerShdw>
              </a:effectLst>
              <a:cs typeface="Calibri" pitchFamily="34" charset="0"/>
            </a:endParaRPr>
          </a:p>
          <a:p>
            <a:pPr marL="457200" indent="-457200">
              <a:spcBef>
                <a:spcPts val="300"/>
              </a:spcBef>
              <a:buClr>
                <a:srgbClr val="5C0000"/>
              </a:buClr>
              <a:buFont typeface="+mj-lt"/>
              <a:buAutoNum type="arabicPeriod"/>
            </a:pPr>
            <a:r>
              <a:rPr lang="en-US" sz="2400" b="0" dirty="0" smtClean="0">
                <a:cs typeface="Calibri" pitchFamily="34" charset="0"/>
              </a:rPr>
              <a:t>Build consensus on overarching goals and approaches.</a:t>
            </a:r>
            <a:endParaRPr lang="en-US" sz="2400" b="0" dirty="0" smtClean="0">
              <a:effectLst>
                <a:outerShdw blurRad="38100" dist="38100" dir="2700000" algn="tl">
                  <a:srgbClr val="C0C0C0"/>
                </a:outerShdw>
              </a:effectLst>
              <a:cs typeface="Calibri" pitchFamily="34" charset="0"/>
            </a:endParaRPr>
          </a:p>
          <a:p>
            <a:pPr marL="457200" indent="-457200">
              <a:spcBef>
                <a:spcPts val="300"/>
              </a:spcBef>
              <a:buClr>
                <a:srgbClr val="5C0000"/>
              </a:buClr>
              <a:buFont typeface="+mj-lt"/>
              <a:buAutoNum type="arabicPeriod"/>
            </a:pPr>
            <a:r>
              <a:rPr lang="en-US" sz="2400" b="0" dirty="0" smtClean="0">
                <a:cs typeface="Calibri" pitchFamily="34" charset="0"/>
              </a:rPr>
              <a:t>Translate common purpose and team expectations into performance goals that are specified and measurable.</a:t>
            </a:r>
          </a:p>
          <a:p>
            <a:pPr marL="457200" indent="-457200">
              <a:spcBef>
                <a:spcPts val="300"/>
              </a:spcBef>
              <a:buClr>
                <a:srgbClr val="5C0000"/>
              </a:buClr>
              <a:buFont typeface="+mj-lt"/>
              <a:buAutoNum type="arabicPeriod"/>
            </a:pPr>
            <a:r>
              <a:rPr lang="en-US" sz="2400" b="0" dirty="0" smtClean="0">
                <a:cs typeface="Calibri" pitchFamily="34" charset="0"/>
              </a:rPr>
              <a:t>Formally give and solicit feedback within the team.</a:t>
            </a:r>
          </a:p>
          <a:p>
            <a:pPr marL="457200" indent="-457200">
              <a:spcBef>
                <a:spcPts val="300"/>
              </a:spcBef>
              <a:buClr>
                <a:srgbClr val="5C0000"/>
              </a:buClr>
              <a:buFont typeface="+mj-lt"/>
              <a:buAutoNum type="arabicPeriod"/>
            </a:pPr>
            <a:r>
              <a:rPr lang="en-US" sz="2400" b="0" dirty="0" smtClean="0">
                <a:cs typeface="Calibri" pitchFamily="34" charset="0"/>
              </a:rPr>
              <a:t>Celebrate successes, share rewards.</a:t>
            </a:r>
            <a:endParaRPr lang="en-US" sz="2400" b="0" dirty="0" smtClean="0">
              <a:effectLst>
                <a:outerShdw blurRad="38100" dist="38100" dir="2700000" algn="tl">
                  <a:srgbClr val="C0C0C0"/>
                </a:outerShdw>
              </a:effectLst>
              <a:cs typeface="Calibri"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96200" cy="566737"/>
          </a:xfrm>
        </p:spPr>
        <p:txBody>
          <a:bodyPr vert="horz" wrap="square" lIns="91440" tIns="45720" rIns="91440" bIns="45720" numCol="1" anchor="t" anchorCtr="0" compatLnSpc="1">
            <a:prstTxWarp prst="textNoShape">
              <a:avLst/>
            </a:prstTxWarp>
          </a:bodyPr>
          <a:lstStyle/>
          <a:p>
            <a:r>
              <a:rPr lang="en-US" cap="small" dirty="0"/>
              <a:t>Stage 4: Performing</a:t>
            </a:r>
          </a:p>
        </p:txBody>
      </p:sp>
      <p:sp>
        <p:nvSpPr>
          <p:cNvPr id="3" name="Content Placeholder 2"/>
          <p:cNvSpPr>
            <a:spLocks noGrp="1"/>
          </p:cNvSpPr>
          <p:nvPr>
            <p:ph idx="1"/>
          </p:nvPr>
        </p:nvSpPr>
        <p:spPr>
          <a:xfrm>
            <a:off x="431562" y="990600"/>
            <a:ext cx="8331438" cy="5029200"/>
          </a:xfrm>
        </p:spPr>
        <p:txBody>
          <a:bodyPr vert="horz" wrap="square" lIns="91440" tIns="45720" rIns="91440" bIns="45720" numCol="1" anchor="t" anchorCtr="0" compatLnSpc="1">
            <a:prstTxWarp prst="textNoShape">
              <a:avLst/>
            </a:prstTxWarp>
          </a:bodyPr>
          <a:lstStyle/>
          <a:p>
            <a:pPr marL="457200" indent="-457200">
              <a:buClr>
                <a:srgbClr val="5C0000"/>
              </a:buClr>
              <a:buSzPct val="95000"/>
              <a:buFont typeface="Wingdings" pitchFamily="2" charset="2"/>
              <a:buChar char="§"/>
            </a:pPr>
            <a:r>
              <a:rPr lang="en-US" sz="2800" b="0" cap="none" dirty="0" smtClean="0">
                <a:latin typeface="Calibri" pitchFamily="34" charset="0"/>
                <a:cs typeface="Calibri" pitchFamily="34" charset="0"/>
              </a:rPr>
              <a:t>The team has settled its relationships and expectations.</a:t>
            </a:r>
          </a:p>
          <a:p>
            <a:pPr marL="457200" indent="-457200">
              <a:buClr>
                <a:srgbClr val="5C0000"/>
              </a:buClr>
              <a:buSzPct val="95000"/>
              <a:buFont typeface="Wingdings" pitchFamily="2" charset="2"/>
              <a:buChar char="§"/>
            </a:pPr>
            <a:r>
              <a:rPr lang="en-US" sz="2800" b="0" cap="none" dirty="0" smtClean="0">
                <a:latin typeface="Calibri" pitchFamily="34" charset="0"/>
                <a:cs typeface="Calibri" pitchFamily="34" charset="0"/>
              </a:rPr>
              <a:t>They can begin performing – diagnosing and solving problems, and choosing and implementing changes.</a:t>
            </a:r>
          </a:p>
          <a:p>
            <a:pPr marL="457200" indent="-457200">
              <a:buClr>
                <a:srgbClr val="5C0000"/>
              </a:buClr>
              <a:buSzPct val="95000"/>
              <a:buFont typeface="Wingdings" pitchFamily="2" charset="2"/>
              <a:buChar char="§"/>
            </a:pPr>
            <a:r>
              <a:rPr lang="en-US" sz="2800" b="0" cap="none" dirty="0" smtClean="0">
                <a:latin typeface="Calibri" pitchFamily="34" charset="0"/>
                <a:cs typeface="Calibri" pitchFamily="34" charset="0"/>
              </a:rPr>
              <a:t>Team members have discovered and accepted each other</a:t>
            </a:r>
            <a:r>
              <a:rPr lang="en-US" altLang="en-US" sz="2800" b="0" cap="none" dirty="0" smtClean="0">
                <a:latin typeface="Calibri" pitchFamily="34" charset="0"/>
                <a:cs typeface="Calibri" pitchFamily="34" charset="0"/>
              </a:rPr>
              <a:t>’</a:t>
            </a:r>
            <a:r>
              <a:rPr lang="en-US" sz="2800" b="0" cap="none" dirty="0" smtClean="0">
                <a:latin typeface="Calibri" pitchFamily="34" charset="0"/>
                <a:cs typeface="Calibri" pitchFamily="34" charset="0"/>
              </a:rPr>
              <a:t>s strengths and weaknesses and learned what their roles are. </a:t>
            </a:r>
          </a:p>
          <a:p>
            <a:pPr marL="457200" indent="-457200">
              <a:buClr>
                <a:srgbClr val="5C0000"/>
              </a:buClr>
              <a:buSzPct val="95000"/>
              <a:buFont typeface="Wingdings" pitchFamily="2" charset="2"/>
              <a:buChar char="§"/>
            </a:pPr>
            <a:endParaRPr lang="en-US" sz="800" b="0" cap="none" dirty="0" smtClean="0">
              <a:latin typeface="Calibri" pitchFamily="34" charset="0"/>
              <a:cs typeface="Calibri" pitchFamily="34" charset="0"/>
            </a:endParaRPr>
          </a:p>
          <a:p>
            <a:r>
              <a:rPr lang="en-US" u="sng" dirty="0" smtClean="0">
                <a:cs typeface="Calibri" pitchFamily="34" charset="0"/>
              </a:rPr>
              <a:t>ACTION STEPS (for Performing):</a:t>
            </a:r>
            <a:endParaRPr lang="en-US" dirty="0" smtClean="0">
              <a:cs typeface="Calibri" pitchFamily="34" charset="0"/>
            </a:endParaRPr>
          </a:p>
          <a:p>
            <a:pPr marL="457200" indent="-457200">
              <a:spcBef>
                <a:spcPts val="300"/>
              </a:spcBef>
              <a:buClr>
                <a:srgbClr val="5C0000"/>
              </a:buClr>
              <a:buFont typeface="+mj-lt"/>
              <a:buAutoNum type="arabicPeriod"/>
            </a:pPr>
            <a:r>
              <a:rPr lang="en-US" sz="2400" b="0" dirty="0" smtClean="0">
                <a:cs typeface="Calibri" pitchFamily="34" charset="0"/>
              </a:rPr>
              <a:t>Develop strategic plan.</a:t>
            </a:r>
          </a:p>
          <a:p>
            <a:pPr marL="457200" indent="-457200">
              <a:spcBef>
                <a:spcPts val="300"/>
              </a:spcBef>
              <a:buClr>
                <a:srgbClr val="5C0000"/>
              </a:buClr>
              <a:buFont typeface="+mj-lt"/>
              <a:buAutoNum type="arabicPeriod"/>
            </a:pPr>
            <a:r>
              <a:rPr lang="en-US" sz="2400" b="0" dirty="0" smtClean="0">
                <a:cs typeface="Calibri" pitchFamily="34" charset="0"/>
              </a:rPr>
              <a:t>Review performance annually, measure against strategic plan.</a:t>
            </a:r>
          </a:p>
          <a:p>
            <a:pPr marL="457200" indent="-457200">
              <a:spcBef>
                <a:spcPts val="300"/>
              </a:spcBef>
              <a:buClr>
                <a:srgbClr val="5C0000"/>
              </a:buClr>
              <a:buFont typeface="+mj-lt"/>
              <a:buAutoNum type="arabicPeriod"/>
            </a:pPr>
            <a:r>
              <a:rPr lang="en-US" sz="2400" b="0" dirty="0" smtClean="0">
                <a:cs typeface="Calibri" pitchFamily="34" charset="0"/>
              </a:rPr>
              <a:t>Involve external perspectives on ongoing performance, goals.</a:t>
            </a:r>
          </a:p>
          <a:p>
            <a:pPr marL="457200" indent="-457200">
              <a:buClr>
                <a:srgbClr val="5C0000"/>
              </a:buClr>
              <a:buSzPct val="95000"/>
              <a:buFont typeface="Wingdings" pitchFamily="2" charset="2"/>
              <a:buChar char="§"/>
            </a:pPr>
            <a:endParaRPr lang="en-US" b="0" cap="none"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152400"/>
            <a:ext cx="8229600" cy="814865"/>
          </a:xfrm>
        </p:spPr>
        <p:txBody>
          <a:bodyPr/>
          <a:lstStyle/>
          <a:p>
            <a:r>
              <a:rPr lang="en-US" cap="small" dirty="0" smtClean="0"/>
              <a:t>Current Best Practices</a:t>
            </a:r>
            <a:r>
              <a:rPr lang="en-US" dirty="0" smtClean="0"/>
              <a:t/>
            </a:r>
            <a:br>
              <a:rPr lang="en-US" dirty="0" smtClean="0"/>
            </a:br>
            <a:endParaRPr lang="en-US" dirty="0" smtClean="0"/>
          </a:p>
        </p:txBody>
      </p:sp>
      <p:sp>
        <p:nvSpPr>
          <p:cNvPr id="11267" name="Content Placeholder 2"/>
          <p:cNvSpPr>
            <a:spLocks noGrp="1"/>
          </p:cNvSpPr>
          <p:nvPr>
            <p:ph idx="1"/>
          </p:nvPr>
        </p:nvSpPr>
        <p:spPr/>
        <p:txBody>
          <a:bodyPr/>
          <a:lstStyle/>
          <a:p>
            <a:pPr lvl="1">
              <a:spcBef>
                <a:spcPts val="1200"/>
              </a:spcBef>
              <a:buClr>
                <a:srgbClr val="5C0000"/>
              </a:buClr>
            </a:pPr>
            <a:r>
              <a:rPr lang="en-US" dirty="0" smtClean="0"/>
              <a:t>Multi-disciplinary team</a:t>
            </a:r>
          </a:p>
          <a:p>
            <a:pPr lvl="1">
              <a:spcBef>
                <a:spcPts val="1200"/>
              </a:spcBef>
              <a:buClr>
                <a:srgbClr val="5C0000"/>
              </a:buClr>
            </a:pPr>
            <a:r>
              <a:rPr lang="en-US" dirty="0" smtClean="0"/>
              <a:t>Authority to engage in threat assessment</a:t>
            </a:r>
          </a:p>
          <a:p>
            <a:pPr lvl="1">
              <a:spcBef>
                <a:spcPts val="1200"/>
              </a:spcBef>
              <a:buClr>
                <a:srgbClr val="5C0000"/>
              </a:buClr>
            </a:pPr>
            <a:r>
              <a:rPr lang="en-US" dirty="0" smtClean="0"/>
              <a:t>Standard threat assessment processes and procedures</a:t>
            </a:r>
          </a:p>
          <a:p>
            <a:pPr lvl="1">
              <a:spcBef>
                <a:spcPts val="1200"/>
              </a:spcBef>
              <a:buClr>
                <a:srgbClr val="5C0000"/>
              </a:buClr>
            </a:pPr>
            <a:r>
              <a:rPr lang="en-US" dirty="0" smtClean="0"/>
              <a:t>Integrated case management strategies where appropriate</a:t>
            </a:r>
          </a:p>
          <a:p>
            <a:pPr lvl="1">
              <a:spcBef>
                <a:spcPts val="1200"/>
              </a:spcBef>
              <a:buClr>
                <a:srgbClr val="5C0000"/>
              </a:buClr>
            </a:pPr>
            <a:r>
              <a:rPr lang="en-US" dirty="0" smtClean="0"/>
              <a:t>Active case monitoring</a:t>
            </a:r>
          </a:p>
          <a:p>
            <a:pPr lvl="1">
              <a:spcBef>
                <a:spcPts val="1200"/>
              </a:spcBef>
              <a:buClr>
                <a:srgbClr val="5C0000"/>
              </a:buClr>
            </a:pPr>
            <a:r>
              <a:rPr lang="en-US" dirty="0" smtClean="0"/>
              <a:t>Resources and activities that support threat assessment operations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96200" cy="566737"/>
          </a:xfrm>
        </p:spPr>
        <p:txBody>
          <a:bodyPr/>
          <a:lstStyle/>
          <a:p>
            <a:pPr>
              <a:defRPr/>
            </a:pPr>
            <a:r>
              <a:rPr lang="en-US" cap="small" dirty="0" smtClean="0">
                <a:solidFill>
                  <a:schemeClr val="tx2"/>
                </a:solidFill>
                <a:ea typeface="+mj-ea"/>
              </a:rPr>
              <a:t>Team Dynamics Resources</a:t>
            </a:r>
            <a:endParaRPr lang="en-US" cap="small" dirty="0">
              <a:solidFill>
                <a:schemeClr val="tx2"/>
              </a:solidFill>
              <a:ea typeface="+mj-ea"/>
            </a:endParaRPr>
          </a:p>
        </p:txBody>
      </p:sp>
      <p:sp>
        <p:nvSpPr>
          <p:cNvPr id="4" name="Content Placeholder 3"/>
          <p:cNvSpPr>
            <a:spLocks noGrp="1"/>
          </p:cNvSpPr>
          <p:nvPr>
            <p:ph idx="1"/>
          </p:nvPr>
        </p:nvSpPr>
        <p:spPr>
          <a:xfrm>
            <a:off x="457200" y="990600"/>
            <a:ext cx="8503923" cy="4830763"/>
          </a:xfrm>
        </p:spPr>
        <p:txBody>
          <a:bodyPr/>
          <a:lstStyle/>
          <a:p>
            <a:pPr>
              <a:spcBef>
                <a:spcPts val="0"/>
              </a:spcBef>
              <a:spcAft>
                <a:spcPts val="600"/>
              </a:spcAft>
              <a:buClr>
                <a:srgbClr val="5C0000"/>
              </a:buClr>
              <a:buSzPct val="95000"/>
              <a:buFont typeface="Wingdings" pitchFamily="2" charset="2"/>
              <a:buChar char="§"/>
              <a:defRPr/>
            </a:pPr>
            <a:r>
              <a:rPr lang="en-US" sz="2600" i="1" cap="none" dirty="0" smtClean="0">
                <a:cs typeface="Calibri" pitchFamily="34" charset="0"/>
              </a:rPr>
              <a:t>The Wisdom of Teams: Creating the High-Performance </a:t>
            </a:r>
            <a:r>
              <a:rPr lang="en-US" sz="2600" i="1" dirty="0" smtClean="0">
                <a:cs typeface="Calibri" pitchFamily="34" charset="0"/>
              </a:rPr>
              <a:t>O</a:t>
            </a:r>
            <a:r>
              <a:rPr lang="en-US" sz="2600" i="1" cap="none" dirty="0" smtClean="0">
                <a:cs typeface="Calibri" pitchFamily="34" charset="0"/>
              </a:rPr>
              <a:t>rganization                                                               </a:t>
            </a:r>
            <a:r>
              <a:rPr lang="en-US" sz="2600" b="0" dirty="0" smtClean="0">
                <a:solidFill>
                  <a:srgbClr val="800000"/>
                </a:solidFill>
                <a:cs typeface="Calibri" pitchFamily="34" charset="0"/>
              </a:rPr>
              <a:t>Katzenbach </a:t>
            </a:r>
            <a:r>
              <a:rPr lang="en-US" sz="2600" b="0" dirty="0">
                <a:solidFill>
                  <a:srgbClr val="800000"/>
                </a:solidFill>
                <a:cs typeface="Calibri" pitchFamily="34" charset="0"/>
              </a:rPr>
              <a:t>and Smith </a:t>
            </a:r>
            <a:r>
              <a:rPr lang="en-US" sz="2600" b="0" dirty="0" smtClean="0">
                <a:solidFill>
                  <a:srgbClr val="800000"/>
                </a:solidFill>
                <a:cs typeface="Calibri" pitchFamily="34" charset="0"/>
              </a:rPr>
              <a:t>(1994) </a:t>
            </a:r>
            <a:endParaRPr lang="en-US" sz="2600" b="0" i="1" cap="none" dirty="0" smtClean="0">
              <a:solidFill>
                <a:srgbClr val="800000"/>
              </a:solidFill>
              <a:cs typeface="Calibri" pitchFamily="34" charset="0"/>
            </a:endParaRPr>
          </a:p>
          <a:p>
            <a:pPr>
              <a:spcAft>
                <a:spcPts val="600"/>
              </a:spcAft>
              <a:buClr>
                <a:srgbClr val="5C0000"/>
              </a:buClr>
              <a:buSzPct val="95000"/>
              <a:buFont typeface="Wingdings" pitchFamily="2" charset="2"/>
              <a:buChar char="§"/>
              <a:defRPr/>
            </a:pPr>
            <a:r>
              <a:rPr lang="en-US" sz="2600" i="1" cap="none" dirty="0" smtClean="0">
                <a:cs typeface="Calibri" pitchFamily="34" charset="0"/>
              </a:rPr>
              <a:t>The Handbook of High-Performance </a:t>
            </a:r>
            <a:r>
              <a:rPr lang="en-US" sz="2600" i="1" dirty="0">
                <a:cs typeface="Calibri" pitchFamily="34" charset="0"/>
              </a:rPr>
              <a:t>V</a:t>
            </a:r>
            <a:r>
              <a:rPr lang="en-US" sz="2600" i="1" cap="none" dirty="0" smtClean="0">
                <a:cs typeface="Calibri" pitchFamily="34" charset="0"/>
              </a:rPr>
              <a:t>irtual </a:t>
            </a:r>
            <a:r>
              <a:rPr lang="en-US" sz="2600" i="1" dirty="0">
                <a:cs typeface="Calibri" pitchFamily="34" charset="0"/>
              </a:rPr>
              <a:t>T</a:t>
            </a:r>
            <a:r>
              <a:rPr lang="en-US" sz="2600" i="1" cap="none" dirty="0" smtClean="0">
                <a:cs typeface="Calibri" pitchFamily="34" charset="0"/>
              </a:rPr>
              <a:t>eams: A </a:t>
            </a:r>
            <a:r>
              <a:rPr lang="en-US" sz="2600" i="1" dirty="0">
                <a:cs typeface="Calibri" pitchFamily="34" charset="0"/>
              </a:rPr>
              <a:t>T</a:t>
            </a:r>
            <a:r>
              <a:rPr lang="en-US" sz="2600" i="1" cap="none" dirty="0" smtClean="0">
                <a:cs typeface="Calibri" pitchFamily="34" charset="0"/>
              </a:rPr>
              <a:t>oolkit for </a:t>
            </a:r>
            <a:r>
              <a:rPr lang="en-US" sz="2600" i="1" dirty="0">
                <a:cs typeface="Calibri" pitchFamily="34" charset="0"/>
              </a:rPr>
              <a:t>C</a:t>
            </a:r>
            <a:r>
              <a:rPr lang="en-US" sz="2600" i="1" cap="none" dirty="0" smtClean="0">
                <a:cs typeface="Calibri" pitchFamily="34" charset="0"/>
              </a:rPr>
              <a:t>ollaborating </a:t>
            </a:r>
            <a:r>
              <a:rPr lang="en-US" sz="2600" i="1" dirty="0">
                <a:cs typeface="Calibri" pitchFamily="34" charset="0"/>
              </a:rPr>
              <a:t>Across </a:t>
            </a:r>
            <a:r>
              <a:rPr lang="en-US" sz="2600" i="1" dirty="0" smtClean="0">
                <a:cs typeface="Calibri" pitchFamily="34" charset="0"/>
              </a:rPr>
              <a:t>Boundaries.            </a:t>
            </a:r>
            <a:r>
              <a:rPr lang="en-US" sz="2600" b="0" dirty="0" smtClean="0">
                <a:solidFill>
                  <a:srgbClr val="800000"/>
                </a:solidFill>
                <a:cs typeface="Calibri" pitchFamily="34" charset="0"/>
              </a:rPr>
              <a:t>Nemiro, Beyerlein</a:t>
            </a:r>
            <a:r>
              <a:rPr lang="en-US" sz="2600" b="0" dirty="0">
                <a:solidFill>
                  <a:srgbClr val="800000"/>
                </a:solidFill>
                <a:cs typeface="Calibri" pitchFamily="34" charset="0"/>
              </a:rPr>
              <a:t>, </a:t>
            </a:r>
            <a:r>
              <a:rPr lang="en-US" sz="2600" b="0" dirty="0" smtClean="0">
                <a:solidFill>
                  <a:srgbClr val="800000"/>
                </a:solidFill>
                <a:cs typeface="Calibri" pitchFamily="34" charset="0"/>
              </a:rPr>
              <a:t>Bradley, &amp; Beyerlein (2008)</a:t>
            </a:r>
            <a:endParaRPr lang="en-US" sz="2600" b="0" cap="none" dirty="0" smtClean="0">
              <a:solidFill>
                <a:srgbClr val="800000"/>
              </a:solidFill>
              <a:cs typeface="Calibri" pitchFamily="34" charset="0"/>
            </a:endParaRPr>
          </a:p>
          <a:p>
            <a:pPr>
              <a:spcAft>
                <a:spcPts val="600"/>
              </a:spcAft>
              <a:buClr>
                <a:srgbClr val="5C0000"/>
              </a:buClr>
              <a:buSzPct val="95000"/>
              <a:buFont typeface="Wingdings" pitchFamily="2" charset="2"/>
              <a:buChar char="§"/>
              <a:defRPr/>
            </a:pPr>
            <a:r>
              <a:rPr lang="en-US" sz="2600" i="1" dirty="0">
                <a:cs typeface="Calibri" pitchFamily="34" charset="0"/>
              </a:rPr>
              <a:t>Team Players and Teamwork: New Strategies for Developing Successful </a:t>
            </a:r>
            <a:r>
              <a:rPr lang="en-US" sz="2600" i="1" dirty="0" smtClean="0">
                <a:cs typeface="Calibri" pitchFamily="34" charset="0"/>
              </a:rPr>
              <a:t>Collaboration </a:t>
            </a:r>
            <a:r>
              <a:rPr lang="en-US" sz="2600" b="0" dirty="0" smtClean="0">
                <a:solidFill>
                  <a:srgbClr val="800000"/>
                </a:solidFill>
                <a:cs typeface="Calibri" pitchFamily="34" charset="0"/>
              </a:rPr>
              <a:t>                             Parker</a:t>
            </a:r>
            <a:r>
              <a:rPr lang="en-US" sz="2600" b="0" cap="none" dirty="0" smtClean="0">
                <a:solidFill>
                  <a:srgbClr val="800000"/>
                </a:solidFill>
                <a:latin typeface="Calibri" pitchFamily="34" charset="0"/>
                <a:cs typeface="Calibri" pitchFamily="34" charset="0"/>
              </a:rPr>
              <a:t>(2008)</a:t>
            </a:r>
            <a:endParaRPr lang="en-US" sz="2600" b="0" i="1" cap="none" dirty="0" smtClean="0">
              <a:solidFill>
                <a:srgbClr val="800000"/>
              </a:solidFill>
              <a:latin typeface="Calibri" pitchFamily="34" charset="0"/>
              <a:cs typeface="Calibri" pitchFamily="34" charset="0"/>
            </a:endParaRPr>
          </a:p>
          <a:p>
            <a:pPr>
              <a:buClr>
                <a:srgbClr val="5C0000"/>
              </a:buClr>
              <a:buSzPct val="95000"/>
              <a:buFont typeface="Wingdings" pitchFamily="2" charset="2"/>
              <a:buChar char="§"/>
              <a:defRPr/>
            </a:pPr>
            <a:r>
              <a:rPr lang="en-US" sz="2600" i="1" dirty="0">
                <a:cs typeface="Calibri" pitchFamily="34" charset="0"/>
              </a:rPr>
              <a:t>The Team Handbook</a:t>
            </a:r>
            <a:r>
              <a:rPr lang="en-US" sz="2600" dirty="0">
                <a:cs typeface="Calibri" pitchFamily="34" charset="0"/>
              </a:rPr>
              <a:t> </a:t>
            </a:r>
            <a:r>
              <a:rPr lang="en-US" sz="2600" dirty="0" smtClean="0">
                <a:cs typeface="Calibri" pitchFamily="34" charset="0"/>
              </a:rPr>
              <a:t>                                                     </a:t>
            </a:r>
            <a:r>
              <a:rPr lang="en-US" sz="2600" b="0" dirty="0" smtClean="0">
                <a:solidFill>
                  <a:srgbClr val="800000"/>
                </a:solidFill>
                <a:cs typeface="Calibri" pitchFamily="34" charset="0"/>
              </a:rPr>
              <a:t>Scholtes</a:t>
            </a:r>
            <a:r>
              <a:rPr lang="en-US" sz="2600" b="0" cap="none" dirty="0" smtClean="0">
                <a:solidFill>
                  <a:srgbClr val="800000"/>
                </a:solidFill>
                <a:latin typeface="Calibri" pitchFamily="34" charset="0"/>
                <a:cs typeface="Calibri" pitchFamily="34" charset="0"/>
              </a:rPr>
              <a:t>, Joiner, &amp; Streibel</a:t>
            </a:r>
            <a:r>
              <a:rPr lang="en-US" sz="2600" b="0" dirty="0" smtClean="0">
                <a:solidFill>
                  <a:srgbClr val="800000"/>
                </a:solidFill>
                <a:cs typeface="Calibri" pitchFamily="34" charset="0"/>
              </a:rPr>
              <a:t> </a:t>
            </a:r>
            <a:r>
              <a:rPr lang="en-US" sz="2600" b="0" cap="none" dirty="0" smtClean="0">
                <a:solidFill>
                  <a:srgbClr val="800000"/>
                </a:solidFill>
                <a:latin typeface="Calibri" pitchFamily="34" charset="0"/>
                <a:cs typeface="Calibri" pitchFamily="34" charset="0"/>
              </a:rPr>
              <a:t>(2003).</a:t>
            </a:r>
            <a:endParaRPr lang="en-US" sz="2600" b="0" cap="none" dirty="0">
              <a:solidFill>
                <a:srgbClr val="8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609601" y="1752600"/>
            <a:ext cx="7924800" cy="2590800"/>
          </a:xfrm>
        </p:spPr>
        <p:txBody>
          <a:bodyPr/>
          <a:lstStyle/>
          <a:p>
            <a:pPr lvl="0" algn="ctr">
              <a:lnSpc>
                <a:spcPct val="90000"/>
              </a:lnSpc>
              <a:spcBef>
                <a:spcPct val="20000"/>
              </a:spcBef>
              <a:defRPr/>
            </a:pPr>
            <a:r>
              <a:rPr lang="en-US" sz="4200" i="1" dirty="0" smtClean="0">
                <a:solidFill>
                  <a:srgbClr val="006633"/>
                </a:solidFill>
                <a:latin typeface="+mn-lt"/>
              </a:rPr>
              <a:t>Integrating Threat Assessment Team Work into Broader Violence Prevention Programs</a:t>
            </a:r>
          </a:p>
        </p:txBody>
      </p:sp>
      <p:sp>
        <p:nvSpPr>
          <p:cNvPr id="58371" name="Rectangle 3"/>
          <p:cNvSpPr>
            <a:spLocks noGrp="1" noChangeArrowheads="1"/>
          </p:cNvSpPr>
          <p:nvPr>
            <p:ph type="subTitle" idx="1"/>
          </p:nvPr>
        </p:nvSpPr>
        <p:spPr>
          <a:xfrm>
            <a:off x="1295400" y="4343400"/>
            <a:ext cx="6553200" cy="1752600"/>
          </a:xfrm>
        </p:spPr>
        <p:txBody>
          <a:bodyPr/>
          <a:lstStyle/>
          <a:p>
            <a:pPr algn="ctr"/>
            <a:endParaRPr lang="en-US" dirty="0"/>
          </a:p>
        </p:txBody>
      </p:sp>
      <p:pic>
        <p:nvPicPr>
          <p:cNvPr id="58372" name="Picture 4" descr="logo_color_tif"/>
          <p:cNvPicPr>
            <a:picLocks noChangeAspect="1" noChangeArrowheads="1"/>
          </p:cNvPicPr>
          <p:nvPr/>
        </p:nvPicPr>
        <p:blipFill>
          <a:blip r:embed="rId3" cstate="print"/>
          <a:srcRect/>
          <a:stretch>
            <a:fillRect/>
          </a:stretch>
        </p:blipFill>
        <p:spPr bwMode="auto">
          <a:xfrm>
            <a:off x="0" y="0"/>
            <a:ext cx="4191000" cy="1217613"/>
          </a:xfrm>
          <a:prstGeom prst="rect">
            <a:avLst/>
          </a:prstGeom>
          <a:noFill/>
        </p:spPr>
      </p:pic>
      <p:sp>
        <p:nvSpPr>
          <p:cNvPr id="58373" name="Text Box 5"/>
          <p:cNvSpPr txBox="1">
            <a:spLocks noChangeArrowheads="1"/>
          </p:cNvSpPr>
          <p:nvPr/>
        </p:nvSpPr>
        <p:spPr bwMode="auto">
          <a:xfrm>
            <a:off x="3028950" y="6208713"/>
            <a:ext cx="2990850" cy="366712"/>
          </a:xfrm>
          <a:prstGeom prst="rect">
            <a:avLst/>
          </a:prstGeom>
          <a:noFill/>
          <a:ln w="9525">
            <a:noFill/>
            <a:miter lim="800000"/>
            <a:headEnd/>
            <a:tailEnd/>
          </a:ln>
          <a:effectLst/>
        </p:spPr>
        <p:txBody>
          <a:bodyPr wrap="none">
            <a:spAutoFit/>
          </a:bodyPr>
          <a:lstStyle/>
          <a:p>
            <a:pPr algn="ctr"/>
            <a:r>
              <a:rPr lang="en-US">
                <a:solidFill>
                  <a:schemeClr val="tx2"/>
                </a:solidFill>
              </a:rPr>
              <a:t>www.ThreatResources.com</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rrowheads="1"/>
          </p:cNvSpPr>
          <p:nvPr>
            <p:ph type="title"/>
          </p:nvPr>
        </p:nvSpPr>
        <p:spPr>
          <a:xfrm>
            <a:off x="400050" y="152400"/>
            <a:ext cx="8743950" cy="838200"/>
          </a:xfrm>
        </p:spPr>
        <p:txBody>
          <a:bodyPr/>
          <a:lstStyle/>
          <a:p>
            <a:r>
              <a:rPr lang="en-US" cap="small" dirty="0" smtClean="0">
                <a:effectLst/>
              </a:rPr>
              <a:t>Integrating Team Work</a:t>
            </a:r>
          </a:p>
        </p:txBody>
      </p:sp>
      <p:sp>
        <p:nvSpPr>
          <p:cNvPr id="245762" name="Rectangle 3"/>
          <p:cNvSpPr>
            <a:spLocks noGrp="1" noRot="1" noChangeArrowheads="1"/>
          </p:cNvSpPr>
          <p:nvPr>
            <p:ph type="body" idx="1"/>
          </p:nvPr>
        </p:nvSpPr>
        <p:spPr>
          <a:xfrm>
            <a:off x="563563" y="1295400"/>
            <a:ext cx="8047037" cy="3962400"/>
          </a:xfrm>
        </p:spPr>
        <p:txBody>
          <a:bodyPr/>
          <a:lstStyle/>
          <a:p>
            <a:pPr marL="346075" indent="-346075" eaLnBrk="1" hangingPunct="1">
              <a:spcBef>
                <a:spcPct val="0"/>
              </a:spcBef>
              <a:spcAft>
                <a:spcPts val="1200"/>
              </a:spcAft>
            </a:pPr>
            <a:r>
              <a:rPr lang="en-US" sz="2600" dirty="0" smtClean="0"/>
              <a:t>Student Assistance / CARE Teams</a:t>
            </a:r>
          </a:p>
          <a:p>
            <a:pPr marL="346075" indent="-346075" eaLnBrk="1" hangingPunct="1">
              <a:spcBef>
                <a:spcPct val="0"/>
              </a:spcBef>
              <a:spcAft>
                <a:spcPts val="1200"/>
              </a:spcAft>
            </a:pPr>
            <a:r>
              <a:rPr lang="en-US" sz="2600" dirty="0" smtClean="0"/>
              <a:t>Faculty / Staff Assistance Teams</a:t>
            </a:r>
          </a:p>
          <a:p>
            <a:pPr marL="346075" indent="-346075" eaLnBrk="1" hangingPunct="1">
              <a:spcBef>
                <a:spcPct val="0"/>
              </a:spcBef>
              <a:spcAft>
                <a:spcPts val="1200"/>
              </a:spcAft>
            </a:pPr>
            <a:r>
              <a:rPr lang="en-US" sz="2600" dirty="0" smtClean="0"/>
              <a:t>Sexual Assault Response Teams (SART)</a:t>
            </a:r>
          </a:p>
          <a:p>
            <a:pPr marL="346075" indent="-346075" eaLnBrk="1" hangingPunct="1">
              <a:spcBef>
                <a:spcPct val="0"/>
              </a:spcBef>
              <a:spcAft>
                <a:spcPts val="1200"/>
              </a:spcAft>
            </a:pPr>
            <a:r>
              <a:rPr lang="en-US" sz="2600" dirty="0" smtClean="0"/>
              <a:t>Domestic Assault Response Teams (DART)</a:t>
            </a:r>
          </a:p>
          <a:p>
            <a:pPr marL="346075" indent="-346075" eaLnBrk="1" hangingPunct="1">
              <a:spcBef>
                <a:spcPct val="0"/>
              </a:spcBef>
              <a:spcAft>
                <a:spcPts val="1200"/>
              </a:spcAft>
            </a:pPr>
            <a:r>
              <a:rPr lang="en-US" sz="2600" dirty="0" smtClean="0"/>
              <a:t>Violence Prevention Committees</a:t>
            </a:r>
          </a:p>
          <a:p>
            <a:pPr marL="346075" indent="-346075" eaLnBrk="1" hangingPunct="1">
              <a:spcBef>
                <a:spcPct val="0"/>
              </a:spcBef>
              <a:spcAft>
                <a:spcPts val="1200"/>
              </a:spcAft>
            </a:pPr>
            <a:r>
              <a:rPr lang="en-US" sz="2600" dirty="0" smtClean="0"/>
              <a:t>Crisis Intervention Teams (CIT)</a:t>
            </a:r>
          </a:p>
          <a:p>
            <a:pPr marL="346075" indent="-346075" eaLnBrk="1" hangingPunct="1">
              <a:spcBef>
                <a:spcPct val="0"/>
              </a:spcBef>
              <a:spcAft>
                <a:spcPts val="1200"/>
              </a:spcAft>
            </a:pPr>
            <a:r>
              <a:rPr lang="en-US" sz="2600" dirty="0" smtClean="0"/>
              <a:t>Suicide Prevention Programs</a:t>
            </a:r>
          </a:p>
          <a:p>
            <a:pPr marL="346075" indent="-346075" eaLnBrk="1" hangingPunct="1">
              <a:spcBef>
                <a:spcPct val="0"/>
              </a:spcBef>
              <a:spcAft>
                <a:spcPts val="1200"/>
              </a:spcAft>
            </a:pPr>
            <a:r>
              <a:rPr lang="en-US" sz="2600" dirty="0" smtClean="0"/>
              <a:t>Diversity and Climate Programs</a:t>
            </a:r>
          </a:p>
          <a:p>
            <a:pPr marL="458788" indent="-458788">
              <a:lnSpc>
                <a:spcPct val="85000"/>
              </a:lnSpc>
              <a:buClrTx/>
              <a:buFont typeface="Wingdings" charset="2"/>
              <a:buChar char="q"/>
            </a:pPr>
            <a:endParaRPr lang="en-US" dirty="0" smtClean="0">
              <a:effectLst/>
              <a:latin typeface="Calibri"/>
              <a:cs typeface="Calibri"/>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152400"/>
            <a:ext cx="8763000" cy="1143000"/>
          </a:xfrm>
        </p:spPr>
        <p:txBody>
          <a:bodyPr/>
          <a:lstStyle/>
          <a:p>
            <a:pPr eaLnBrk="1" hangingPunct="1"/>
            <a:r>
              <a:rPr lang="en-US" b="1" cap="small" dirty="0" smtClean="0"/>
              <a:t>Overcoming the Silo Effect</a:t>
            </a:r>
          </a:p>
        </p:txBody>
      </p:sp>
      <p:sp>
        <p:nvSpPr>
          <p:cNvPr id="5123" name="Content Placeholder 2"/>
          <p:cNvSpPr>
            <a:spLocks noGrp="1"/>
          </p:cNvSpPr>
          <p:nvPr>
            <p:ph idx="1"/>
          </p:nvPr>
        </p:nvSpPr>
        <p:spPr>
          <a:xfrm>
            <a:off x="609600" y="1066800"/>
            <a:ext cx="7924800" cy="4602163"/>
          </a:xfrm>
        </p:spPr>
        <p:txBody>
          <a:bodyPr/>
          <a:lstStyle/>
          <a:p>
            <a:pPr marL="344488" lvl="1" indent="-344488">
              <a:spcBef>
                <a:spcPts val="1200"/>
              </a:spcBef>
              <a:buClr>
                <a:srgbClr val="7E0000"/>
              </a:buClr>
            </a:pPr>
            <a:r>
              <a:rPr lang="en-US" dirty="0" smtClean="0">
                <a:ea typeface="Calibri" pitchFamily="34" charset="0"/>
                <a:cs typeface="Times New Roman" pitchFamily="18" charset="0"/>
              </a:rPr>
              <a:t>Outreach / Awareness Presentations</a:t>
            </a:r>
          </a:p>
          <a:p>
            <a:pPr marL="696913" lvl="2" indent="-344488">
              <a:spcBef>
                <a:spcPts val="1200"/>
              </a:spcBef>
              <a:buClr>
                <a:srgbClr val="7E0000"/>
              </a:buClr>
            </a:pPr>
            <a:r>
              <a:rPr lang="en-US" dirty="0" smtClean="0">
                <a:ea typeface="Calibri" pitchFamily="34" charset="0"/>
                <a:cs typeface="Times New Roman" pitchFamily="18" charset="0"/>
              </a:rPr>
              <a:t>Administration, students, employees, parents</a:t>
            </a:r>
          </a:p>
          <a:p>
            <a:pPr marL="696913" lvl="2" indent="-344488">
              <a:spcBef>
                <a:spcPts val="1200"/>
              </a:spcBef>
              <a:buClr>
                <a:srgbClr val="7E0000"/>
              </a:buClr>
            </a:pPr>
            <a:r>
              <a:rPr lang="en-US" dirty="0" smtClean="0">
                <a:ea typeface="Calibri" pitchFamily="34" charset="0"/>
                <a:cs typeface="Times New Roman" pitchFamily="18" charset="0"/>
              </a:rPr>
              <a:t>Other institutions</a:t>
            </a:r>
          </a:p>
          <a:p>
            <a:pPr marL="344488" lvl="1" indent="-344488">
              <a:spcBef>
                <a:spcPts val="1200"/>
              </a:spcBef>
              <a:buClr>
                <a:srgbClr val="7E0000"/>
              </a:buClr>
            </a:pPr>
            <a:r>
              <a:rPr kumimoji="0" lang="en-US" b="0" i="0" u="none" strike="noStrike" cap="none" normalizeH="0" baseline="0" dirty="0" smtClean="0">
                <a:ln>
                  <a:noFill/>
                </a:ln>
                <a:solidFill>
                  <a:schemeClr val="tx1"/>
                </a:solidFill>
                <a:effectLst/>
                <a:ea typeface="Calibri" pitchFamily="34" charset="0"/>
                <a:cs typeface="Times New Roman" pitchFamily="18" charset="0"/>
              </a:rPr>
              <a:t>Training</a:t>
            </a:r>
            <a:r>
              <a:rPr kumimoji="0" lang="en-US" b="0" i="0" u="none" strike="noStrike" cap="none" normalizeH="0" dirty="0" smtClean="0">
                <a:ln>
                  <a:noFill/>
                </a:ln>
                <a:solidFill>
                  <a:schemeClr val="tx1"/>
                </a:solidFill>
                <a:effectLst/>
                <a:ea typeface="Calibri" pitchFamily="34" charset="0"/>
                <a:cs typeface="Times New Roman" pitchFamily="18" charset="0"/>
              </a:rPr>
              <a:t> Sessions</a:t>
            </a:r>
          </a:p>
          <a:p>
            <a:pPr marL="696913" lvl="2" indent="-344488">
              <a:spcBef>
                <a:spcPts val="1200"/>
              </a:spcBef>
              <a:buClr>
                <a:srgbClr val="7E0000"/>
              </a:buClr>
            </a:pPr>
            <a:r>
              <a:rPr lang="en-US" dirty="0" smtClean="0">
                <a:ea typeface="Calibri" pitchFamily="34" charset="0"/>
                <a:cs typeface="Times New Roman" pitchFamily="18" charset="0"/>
              </a:rPr>
              <a:t>Reporting &amp; case management process</a:t>
            </a:r>
          </a:p>
          <a:p>
            <a:pPr marL="696913" lvl="2" indent="-344488">
              <a:spcBef>
                <a:spcPts val="1200"/>
              </a:spcBef>
              <a:buClr>
                <a:srgbClr val="7E0000"/>
              </a:buClr>
            </a:pPr>
            <a:r>
              <a:rPr kumimoji="0" lang="en-US" b="0" i="0" u="none" strike="noStrike" cap="none" normalizeH="0" dirty="0" smtClean="0">
                <a:ln>
                  <a:noFill/>
                </a:ln>
                <a:solidFill>
                  <a:schemeClr val="tx1"/>
                </a:solidFill>
                <a:effectLst/>
                <a:ea typeface="Calibri" pitchFamily="34" charset="0"/>
                <a:cs typeface="Times New Roman" pitchFamily="18" charset="0"/>
              </a:rPr>
              <a:t>Verbal de-escalation</a:t>
            </a:r>
          </a:p>
          <a:p>
            <a:pPr marL="696913" lvl="2" indent="-344488">
              <a:spcBef>
                <a:spcPts val="1200"/>
              </a:spcBef>
              <a:buClr>
                <a:srgbClr val="7E0000"/>
              </a:buClr>
            </a:pPr>
            <a:r>
              <a:rPr lang="en-US" dirty="0" smtClean="0">
                <a:ea typeface="Calibri" pitchFamily="34" charset="0"/>
                <a:cs typeface="Times New Roman" pitchFamily="18" charset="0"/>
              </a:rPr>
              <a:t>Incident survival</a:t>
            </a:r>
            <a:endParaRPr kumimoji="0" lang="en-US" b="0" i="0" u="none" strike="noStrike" cap="none" normalizeH="0" dirty="0" smtClean="0">
              <a:ln>
                <a:noFill/>
              </a:ln>
              <a:solidFill>
                <a:schemeClr val="tx1"/>
              </a:solidFill>
              <a:effectLst/>
              <a:ea typeface="Calibri" pitchFamily="34" charset="0"/>
              <a:cs typeface="Times New Roman" pitchFamily="18" charset="0"/>
            </a:endParaRPr>
          </a:p>
          <a:p>
            <a:pPr marL="344488" lvl="1" indent="-344488">
              <a:spcBef>
                <a:spcPts val="1200"/>
              </a:spcBef>
              <a:buClr>
                <a:srgbClr val="7E0000"/>
              </a:buClr>
            </a:pPr>
            <a:r>
              <a:rPr lang="en-US" baseline="0" dirty="0" smtClean="0">
                <a:ea typeface="Calibri" pitchFamily="34" charset="0"/>
                <a:cs typeface="Times New Roman" pitchFamily="18" charset="0"/>
              </a:rPr>
              <a:t>Information: Available and sustained</a:t>
            </a:r>
          </a:p>
          <a:p>
            <a:pPr marL="696913" lvl="2" indent="-344488">
              <a:spcBef>
                <a:spcPts val="1200"/>
              </a:spcBef>
              <a:buClr>
                <a:srgbClr val="7E0000"/>
              </a:buClr>
            </a:pPr>
            <a:r>
              <a:rPr kumimoji="0" lang="en-US" b="0" i="0" u="none" strike="noStrike" cap="none" normalizeH="0" dirty="0" smtClean="0">
                <a:ln>
                  <a:noFill/>
                </a:ln>
                <a:solidFill>
                  <a:schemeClr val="tx1"/>
                </a:solidFill>
                <a:effectLst/>
                <a:ea typeface="Calibri" pitchFamily="34" charset="0"/>
                <a:cs typeface="Times New Roman" pitchFamily="18" charset="0"/>
              </a:rPr>
              <a:t>Websites</a:t>
            </a:r>
          </a:p>
          <a:p>
            <a:pPr marL="696913" lvl="2" indent="-344488">
              <a:spcBef>
                <a:spcPts val="1200"/>
              </a:spcBef>
              <a:buClr>
                <a:srgbClr val="7E0000"/>
              </a:buClr>
            </a:pPr>
            <a:r>
              <a:rPr lang="en-US" baseline="0" dirty="0" smtClean="0">
                <a:ea typeface="Calibri" pitchFamily="34" charset="0"/>
                <a:cs typeface="Times New Roman" pitchFamily="18" charset="0"/>
              </a:rPr>
              <a:t>Regular messages</a:t>
            </a:r>
            <a:endParaRPr kumimoji="0" lang="en-US" b="0" i="0" u="none" strike="noStrike" cap="none" normalizeH="0" baseline="0" dirty="0" smtClean="0">
              <a:ln>
                <a:noFill/>
              </a:ln>
              <a:solidFill>
                <a:schemeClr val="tx1"/>
              </a:solidFill>
              <a:effectLst/>
              <a:ea typeface="Calibri" pitchFamily="34" charset="0"/>
              <a:cs typeface="Times New Roman" pitchFamily="18" charset="0"/>
            </a:endParaRPr>
          </a:p>
        </p:txBody>
      </p:sp>
    </p:spTree>
    <p:extLst>
      <p:ext uri="{BB962C8B-B14F-4D97-AF65-F5344CB8AC3E}">
        <p14:creationId xmlns:p14="http://schemas.microsoft.com/office/powerpoint/2010/main" val="2969441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762000" y="1295400"/>
            <a:ext cx="7623175" cy="2514600"/>
          </a:xfrm>
        </p:spPr>
        <p:txBody>
          <a:bodyPr/>
          <a:lstStyle/>
          <a:p>
            <a:pPr algn="ctr"/>
            <a:r>
              <a:rPr lang="en-US" sz="3600" i="1" dirty="0" smtClean="0">
                <a:latin typeface="Arial" charset="0"/>
              </a:rPr>
              <a:t/>
            </a:r>
            <a:br>
              <a:rPr lang="en-US" sz="3600" i="1" dirty="0" smtClean="0">
                <a:latin typeface="Arial" charset="0"/>
              </a:rPr>
            </a:br>
            <a:r>
              <a:rPr lang="en-US" sz="4600" i="1" dirty="0" smtClean="0">
                <a:latin typeface="Arial" charset="0"/>
              </a:rPr>
              <a:t>Table-Top Exercise:</a:t>
            </a:r>
            <a:br>
              <a:rPr lang="en-US" sz="4600" i="1" dirty="0" smtClean="0">
                <a:latin typeface="Arial" charset="0"/>
              </a:rPr>
            </a:br>
            <a:r>
              <a:rPr lang="en-US" sz="4600" i="1" dirty="0" smtClean="0">
                <a:latin typeface="Arial" charset="0"/>
              </a:rPr>
              <a:t>Describing the Process</a:t>
            </a:r>
            <a:endParaRPr lang="en-US" sz="4600" i="1" dirty="0">
              <a:latin typeface="Arial" charset="0"/>
            </a:endParaRPr>
          </a:p>
        </p:txBody>
      </p:sp>
      <p:sp>
        <p:nvSpPr>
          <p:cNvPr id="157699" name="Rectangle 3"/>
          <p:cNvSpPr>
            <a:spLocks noGrp="1" noChangeArrowheads="1"/>
          </p:cNvSpPr>
          <p:nvPr>
            <p:ph type="subTitle" idx="1"/>
          </p:nvPr>
        </p:nvSpPr>
        <p:spPr>
          <a:xfrm>
            <a:off x="1295400" y="4343400"/>
            <a:ext cx="6553200" cy="1752600"/>
          </a:xfrm>
        </p:spPr>
        <p:txBody>
          <a:bodyPr/>
          <a:lstStyle/>
          <a:p>
            <a:pPr algn="ctr"/>
            <a:r>
              <a:rPr lang="en-US" dirty="0" smtClean="0"/>
              <a:t>Exercise Designed by:</a:t>
            </a:r>
          </a:p>
          <a:p>
            <a:pPr algn="ctr"/>
            <a:r>
              <a:rPr lang="en-US" dirty="0" smtClean="0"/>
              <a:t>Emily </a:t>
            </a:r>
            <a:r>
              <a:rPr lang="en-US" dirty="0" err="1" smtClean="0"/>
              <a:t>Reineke</a:t>
            </a:r>
            <a:r>
              <a:rPr lang="en-US" dirty="0" smtClean="0"/>
              <a:t>, M.A.</a:t>
            </a:r>
            <a:endParaRPr lang="en-US" dirty="0"/>
          </a:p>
        </p:txBody>
      </p:sp>
      <p:pic>
        <p:nvPicPr>
          <p:cNvPr id="157700" name="Picture 4" descr="logo_color_tif"/>
          <p:cNvPicPr>
            <a:picLocks noChangeAspect="1" noChangeArrowheads="1"/>
          </p:cNvPicPr>
          <p:nvPr/>
        </p:nvPicPr>
        <p:blipFill>
          <a:blip r:embed="rId3" cstate="print"/>
          <a:srcRect/>
          <a:stretch>
            <a:fillRect/>
          </a:stretch>
        </p:blipFill>
        <p:spPr bwMode="auto">
          <a:xfrm>
            <a:off x="0" y="0"/>
            <a:ext cx="4191000" cy="1217613"/>
          </a:xfrm>
          <a:prstGeom prst="rect">
            <a:avLst/>
          </a:prstGeom>
          <a:noFill/>
        </p:spPr>
      </p:pic>
      <p:sp>
        <p:nvSpPr>
          <p:cNvPr id="157701" name="Text Box 5"/>
          <p:cNvSpPr txBox="1">
            <a:spLocks noChangeArrowheads="1"/>
          </p:cNvSpPr>
          <p:nvPr/>
        </p:nvSpPr>
        <p:spPr bwMode="auto">
          <a:xfrm>
            <a:off x="3048000" y="6208713"/>
            <a:ext cx="2990850" cy="366712"/>
          </a:xfrm>
          <a:prstGeom prst="rect">
            <a:avLst/>
          </a:prstGeom>
          <a:noFill/>
          <a:ln w="9525">
            <a:noFill/>
            <a:miter lim="800000"/>
            <a:headEnd/>
            <a:tailEnd/>
          </a:ln>
          <a:effectLst/>
        </p:spPr>
        <p:txBody>
          <a:bodyPr wrap="none">
            <a:spAutoFit/>
          </a:bodyPr>
          <a:lstStyle/>
          <a:p>
            <a:pPr algn="ctr"/>
            <a:r>
              <a:rPr lang="en-US">
                <a:solidFill>
                  <a:schemeClr val="tx2"/>
                </a:solidFill>
              </a:rPr>
              <a:t>www.ThreatResources.com</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14865"/>
          </a:xfrm>
        </p:spPr>
        <p:txBody>
          <a:bodyPr/>
          <a:lstStyle/>
          <a:p>
            <a:r>
              <a:rPr lang="en-US" sz="4000" cap="small" dirty="0" smtClean="0"/>
              <a:t>Case Study</a:t>
            </a:r>
            <a:endParaRPr lang="en-US" sz="4000" cap="small" dirty="0"/>
          </a:p>
        </p:txBody>
      </p:sp>
      <p:sp>
        <p:nvSpPr>
          <p:cNvPr id="4" name="Content Placeholder 3"/>
          <p:cNvSpPr>
            <a:spLocks noGrp="1"/>
          </p:cNvSpPr>
          <p:nvPr>
            <p:ph idx="1"/>
          </p:nvPr>
        </p:nvSpPr>
        <p:spPr>
          <a:xfrm>
            <a:off x="533400" y="1219200"/>
            <a:ext cx="8610600" cy="4724400"/>
          </a:xfrm>
        </p:spPr>
        <p:txBody>
          <a:bodyPr/>
          <a:lstStyle/>
          <a:p>
            <a:pPr marL="231775" indent="-231775">
              <a:buNone/>
            </a:pPr>
            <a:r>
              <a:rPr lang="en-US" sz="2800" dirty="0" smtClean="0"/>
              <a:t>Your RA comes to you with this problem:</a:t>
            </a:r>
          </a:p>
          <a:p>
            <a:pPr marL="231775" lvl="1" indent="-231775"/>
            <a:r>
              <a:rPr lang="en-US" sz="2600" dirty="0" smtClean="0"/>
              <a:t>Kim and Beth are roommates</a:t>
            </a:r>
          </a:p>
          <a:p>
            <a:pPr marL="231775" lvl="1" indent="-231775">
              <a:spcBef>
                <a:spcPts val="900"/>
              </a:spcBef>
            </a:pPr>
            <a:r>
              <a:rPr lang="en-US" sz="2600" dirty="0" smtClean="0"/>
              <a:t>Beth has taped garbage bags over the windows and doesn’t clean her area of the room</a:t>
            </a:r>
          </a:p>
          <a:p>
            <a:pPr marL="231775" lvl="1" indent="-231775">
              <a:spcBef>
                <a:spcPts val="900"/>
              </a:spcBef>
            </a:pPr>
            <a:r>
              <a:rPr lang="en-US" sz="2600" dirty="0" smtClean="0"/>
              <a:t>Kim has tried talking to her and Beth refuses to take the garbage bags down or clean her area</a:t>
            </a:r>
          </a:p>
          <a:p>
            <a:pPr marL="231775" lvl="1" indent="-231775">
              <a:spcBef>
                <a:spcPts val="900"/>
              </a:spcBef>
            </a:pPr>
            <a:r>
              <a:rPr lang="en-US" sz="2600" dirty="0"/>
              <a:t>Kim saw an IM conversation of Beth’s about </a:t>
            </a:r>
            <a:r>
              <a:rPr lang="en-US" sz="2600" i="1" dirty="0" smtClean="0"/>
              <a:t>“how </a:t>
            </a:r>
            <a:r>
              <a:rPr lang="en-US" sz="2600" i="1" dirty="0"/>
              <a:t>phony and stuck up her professors are and how the university would be better off without them.”</a:t>
            </a:r>
          </a:p>
          <a:p>
            <a:pPr marL="231775" lvl="1" indent="-231775">
              <a:spcBef>
                <a:spcPts val="900"/>
              </a:spcBef>
            </a:pPr>
            <a:r>
              <a:rPr lang="en-US" sz="2600" dirty="0" smtClean="0"/>
              <a:t>Beth recently received a Conduct Referral for underage possession of alcohol</a:t>
            </a:r>
          </a:p>
        </p:txBody>
      </p:sp>
    </p:spTree>
    <p:extLst>
      <p:ext uri="{BB962C8B-B14F-4D97-AF65-F5344CB8AC3E}">
        <p14:creationId xmlns:p14="http://schemas.microsoft.com/office/powerpoint/2010/main" val="29266724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229600" cy="814865"/>
          </a:xfrm>
        </p:spPr>
        <p:txBody>
          <a:bodyPr/>
          <a:lstStyle/>
          <a:p>
            <a:r>
              <a:rPr lang="en-US" sz="4000" b="1" cap="small" dirty="0" smtClean="0"/>
              <a:t>Resident Information:</a:t>
            </a:r>
            <a:endParaRPr lang="en-US" sz="4000" b="1" cap="small" dirty="0"/>
          </a:p>
        </p:txBody>
      </p:sp>
      <p:sp>
        <p:nvSpPr>
          <p:cNvPr id="6" name="Content Placeholder 5"/>
          <p:cNvSpPr>
            <a:spLocks noGrp="1"/>
          </p:cNvSpPr>
          <p:nvPr>
            <p:ph sz="half" idx="1"/>
          </p:nvPr>
        </p:nvSpPr>
        <p:spPr>
          <a:xfrm>
            <a:off x="5257800" y="1219200"/>
            <a:ext cx="3581400" cy="4114800"/>
          </a:xfrm>
        </p:spPr>
        <p:txBody>
          <a:bodyPr/>
          <a:lstStyle/>
          <a:p>
            <a:pPr marL="0" indent="0">
              <a:buNone/>
            </a:pPr>
            <a:r>
              <a:rPr lang="en-US" sz="2600" b="1" dirty="0" smtClean="0">
                <a:solidFill>
                  <a:srgbClr val="006633"/>
                </a:solidFill>
              </a:rPr>
              <a:t>Kim</a:t>
            </a:r>
          </a:p>
          <a:p>
            <a:pPr>
              <a:buClr>
                <a:srgbClr val="7E0000"/>
              </a:buClr>
            </a:pPr>
            <a:r>
              <a:rPr lang="en-US" sz="2600" dirty="0" smtClean="0"/>
              <a:t>Freshman with an undecided major</a:t>
            </a:r>
          </a:p>
          <a:p>
            <a:pPr>
              <a:buClr>
                <a:srgbClr val="7E0000"/>
              </a:buClr>
            </a:pPr>
            <a:r>
              <a:rPr lang="en-US" sz="2600" dirty="0" smtClean="0"/>
              <a:t>Joined a few clubs on campus</a:t>
            </a:r>
          </a:p>
          <a:p>
            <a:pPr>
              <a:buClr>
                <a:srgbClr val="7E0000"/>
              </a:buClr>
            </a:pPr>
            <a:r>
              <a:rPr lang="en-US" sz="2600" dirty="0" smtClean="0"/>
              <a:t>Seems to have many friends in the hall</a:t>
            </a:r>
          </a:p>
          <a:p>
            <a:endParaRPr lang="en-US" sz="2400" dirty="0"/>
          </a:p>
        </p:txBody>
      </p:sp>
      <p:sp>
        <p:nvSpPr>
          <p:cNvPr id="7" name="Content Placeholder 6"/>
          <p:cNvSpPr>
            <a:spLocks noGrp="1"/>
          </p:cNvSpPr>
          <p:nvPr>
            <p:ph sz="half" idx="2"/>
          </p:nvPr>
        </p:nvSpPr>
        <p:spPr>
          <a:xfrm>
            <a:off x="533400" y="1219200"/>
            <a:ext cx="4038600" cy="4191000"/>
          </a:xfrm>
        </p:spPr>
        <p:txBody>
          <a:bodyPr/>
          <a:lstStyle/>
          <a:p>
            <a:pPr marL="0" indent="0">
              <a:buNone/>
            </a:pPr>
            <a:r>
              <a:rPr lang="en-US" sz="2600" b="1" dirty="0" smtClean="0">
                <a:solidFill>
                  <a:srgbClr val="006633"/>
                </a:solidFill>
              </a:rPr>
              <a:t>Beth</a:t>
            </a:r>
          </a:p>
          <a:p>
            <a:pPr>
              <a:buClr>
                <a:srgbClr val="7E0000"/>
              </a:buClr>
            </a:pPr>
            <a:r>
              <a:rPr lang="en-US" sz="2600" dirty="0" smtClean="0"/>
              <a:t>Freshman majoring in Psychology</a:t>
            </a:r>
          </a:p>
          <a:p>
            <a:pPr>
              <a:buClr>
                <a:srgbClr val="7E0000"/>
              </a:buClr>
            </a:pPr>
            <a:r>
              <a:rPr lang="en-US" sz="2600" dirty="0" smtClean="0"/>
              <a:t>Both parents and brother graduated from the college</a:t>
            </a:r>
          </a:p>
          <a:p>
            <a:pPr>
              <a:buClr>
                <a:srgbClr val="7E0000"/>
              </a:buClr>
            </a:pPr>
            <a:r>
              <a:rPr lang="en-US" sz="2600" dirty="0" smtClean="0"/>
              <a:t>Still dating her high school boyfriend</a:t>
            </a:r>
          </a:p>
          <a:p>
            <a:pPr>
              <a:buClr>
                <a:srgbClr val="7E0000"/>
              </a:buClr>
            </a:pPr>
            <a:r>
              <a:rPr lang="en-US" sz="2600" dirty="0" smtClean="0"/>
              <a:t>Has not made many friends at college</a:t>
            </a:r>
          </a:p>
        </p:txBody>
      </p:sp>
      <p:sp>
        <p:nvSpPr>
          <p:cNvPr id="4" name="Slide Number Placeholder 3"/>
          <p:cNvSpPr>
            <a:spLocks noGrp="1"/>
          </p:cNvSpPr>
          <p:nvPr>
            <p:ph type="sldNum" sz="quarter" idx="10"/>
          </p:nvPr>
        </p:nvSpPr>
        <p:spPr/>
        <p:txBody>
          <a:bodyPr/>
          <a:lstStyle/>
          <a:p>
            <a:pPr>
              <a:defRPr/>
            </a:pPr>
            <a:fld id="{1149CBE6-CE4C-4F6F-B1C4-606E91D73DBF}" type="slidenum">
              <a:rPr lang="en-US" smtClean="0">
                <a:solidFill>
                  <a:srgbClr val="FFFFFF"/>
                </a:solidFill>
              </a:rPr>
              <a:pPr>
                <a:defRPr/>
              </a:pPr>
              <a:t>76</a:t>
            </a:fld>
            <a:endParaRPr lang="en-US">
              <a:solidFill>
                <a:srgbClr val="000000"/>
              </a:solidFill>
            </a:endParaRPr>
          </a:p>
        </p:txBody>
      </p:sp>
    </p:spTree>
    <p:extLst>
      <p:ext uri="{BB962C8B-B14F-4D97-AF65-F5344CB8AC3E}">
        <p14:creationId xmlns:p14="http://schemas.microsoft.com/office/powerpoint/2010/main" val="7349267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381000" y="152400"/>
            <a:ext cx="8229600" cy="814865"/>
          </a:xfrm>
        </p:spPr>
        <p:txBody>
          <a:bodyPr/>
          <a:lstStyle/>
          <a:p>
            <a:r>
              <a:rPr lang="en-US" sz="4000" cap="small" dirty="0" smtClean="0"/>
              <a:t>Discussion:</a:t>
            </a:r>
            <a:endParaRPr lang="en-US" sz="4000" cap="small" dirty="0"/>
          </a:p>
        </p:txBody>
      </p:sp>
      <p:sp>
        <p:nvSpPr>
          <p:cNvPr id="692227" name="Text Box 3"/>
          <p:cNvSpPr txBox="1">
            <a:spLocks/>
          </p:cNvSpPr>
          <p:nvPr/>
        </p:nvSpPr>
        <p:spPr bwMode="auto">
          <a:xfrm>
            <a:off x="533400" y="2133600"/>
            <a:ext cx="8153400" cy="944874"/>
          </a:xfrm>
          <a:prstGeom prst="rect">
            <a:avLst/>
          </a:prstGeom>
          <a:noFill/>
          <a:ln w="25400">
            <a:noFill/>
            <a:miter lim="800000"/>
            <a:headEnd/>
            <a:tailEnd/>
          </a:ln>
          <a:effectLst/>
        </p:spPr>
        <p:txBody>
          <a:bodyPr wrap="square" lIns="82296" tIns="41148" rIns="82296" bIns="41148">
            <a:spAutoFit/>
          </a:bodyPr>
          <a:lstStyle/>
          <a:p>
            <a:pPr marL="347663" indent="-347663" defTabSz="1147763" eaLnBrk="1" hangingPunct="1">
              <a:buFont typeface="Arial" pitchFamily="34" charset="0"/>
              <a:buChar char="•"/>
              <a:tabLst>
                <a:tab pos="1603375" algn="l"/>
                <a:tab pos="5318125" algn="l"/>
              </a:tabLst>
            </a:pPr>
            <a:r>
              <a:rPr lang="en-US" sz="2800" dirty="0" smtClean="0"/>
              <a:t>Are you concerned?</a:t>
            </a:r>
          </a:p>
          <a:p>
            <a:pPr marL="347663" indent="-347663" defTabSz="1147763" eaLnBrk="1" hangingPunct="1">
              <a:buFont typeface="Arial" pitchFamily="34" charset="0"/>
              <a:buChar char="•"/>
              <a:tabLst>
                <a:tab pos="1603375" algn="l"/>
                <a:tab pos="5318125" algn="l"/>
              </a:tabLst>
            </a:pPr>
            <a:r>
              <a:rPr lang="en-US" sz="2800" dirty="0" smtClean="0"/>
              <a:t>What would you do next?</a:t>
            </a:r>
            <a:endParaRPr lang="en-US" sz="2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229600" cy="1066800"/>
          </a:xfrm>
        </p:spPr>
        <p:txBody>
          <a:bodyPr/>
          <a:lstStyle/>
          <a:p>
            <a:r>
              <a:rPr lang="en-US" sz="4000" cap="small" dirty="0" smtClean="0"/>
              <a:t>What you don’t know…</a:t>
            </a:r>
            <a:endParaRPr lang="en-US" sz="4000" cap="small" dirty="0"/>
          </a:p>
        </p:txBody>
      </p:sp>
      <p:sp>
        <p:nvSpPr>
          <p:cNvPr id="4" name="Content Placeholder 3"/>
          <p:cNvSpPr>
            <a:spLocks noGrp="1"/>
          </p:cNvSpPr>
          <p:nvPr>
            <p:ph idx="1"/>
          </p:nvPr>
        </p:nvSpPr>
        <p:spPr>
          <a:xfrm>
            <a:off x="457200" y="1219200"/>
            <a:ext cx="8305800" cy="4800600"/>
          </a:xfrm>
        </p:spPr>
        <p:txBody>
          <a:bodyPr/>
          <a:lstStyle/>
          <a:p>
            <a:r>
              <a:rPr lang="en-US" sz="2600" dirty="0" smtClean="0"/>
              <a:t>Beth turned in an assignment with a cartoon drawn on it. The cartoon depicted a person shooting a firearm at another person. The faculty member called the Dean of Students Office</a:t>
            </a:r>
          </a:p>
          <a:p>
            <a:pPr>
              <a:spcBef>
                <a:spcPts val="1200"/>
              </a:spcBef>
            </a:pPr>
            <a:r>
              <a:rPr lang="en-US" sz="2600" dirty="0" smtClean="0"/>
              <a:t>Last week, town police arrested Beth for being intoxicated in public</a:t>
            </a:r>
          </a:p>
          <a:p>
            <a:pPr>
              <a:spcBef>
                <a:spcPts val="1200"/>
              </a:spcBef>
            </a:pPr>
            <a:r>
              <a:rPr lang="en-US" sz="2600" dirty="0" smtClean="0"/>
              <a:t>Beth is a work study student employed with the financial aid office. She has stopped going to work. None of the office staff have spoken to her.</a:t>
            </a:r>
            <a:endParaRPr lang="en-US" sz="2600" dirty="0"/>
          </a:p>
        </p:txBody>
      </p:sp>
      <p:sp>
        <p:nvSpPr>
          <p:cNvPr id="2" name="Slide Number Placeholder 1"/>
          <p:cNvSpPr>
            <a:spLocks noGrp="1"/>
          </p:cNvSpPr>
          <p:nvPr>
            <p:ph type="sldNum" sz="quarter" idx="4294967295"/>
          </p:nvPr>
        </p:nvSpPr>
        <p:spPr>
          <a:xfrm>
            <a:off x="152400" y="6288088"/>
            <a:ext cx="914400" cy="457200"/>
          </a:xfrm>
          <a:prstGeom prst="rect">
            <a:avLst/>
          </a:prstGeom>
        </p:spPr>
        <p:txBody>
          <a:bodyPr/>
          <a:lstStyle/>
          <a:p>
            <a:pPr>
              <a:defRPr/>
            </a:pPr>
            <a:fld id="{410484C7-70F9-49D7-A902-5B247ADC5B07}" type="slidenum">
              <a:rPr lang="en-US" smtClean="0">
                <a:solidFill>
                  <a:srgbClr val="FFFFFF"/>
                </a:solidFill>
              </a:rPr>
              <a:pPr>
                <a:defRPr/>
              </a:pPr>
              <a:t>78</a:t>
            </a:fld>
            <a:endParaRPr lang="en-US">
              <a:solidFill>
                <a:srgbClr val="000000"/>
              </a:solidFill>
            </a:endParaRPr>
          </a:p>
        </p:txBody>
      </p:sp>
    </p:spTree>
    <p:extLst>
      <p:ext uri="{BB962C8B-B14F-4D97-AF65-F5344CB8AC3E}">
        <p14:creationId xmlns:p14="http://schemas.microsoft.com/office/powerpoint/2010/main" val="34123103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14865"/>
          </a:xfrm>
        </p:spPr>
        <p:txBody>
          <a:bodyPr/>
          <a:lstStyle/>
          <a:p>
            <a:r>
              <a:rPr lang="en-US" sz="4000" cap="small" dirty="0" smtClean="0"/>
              <a:t>What would the team do?</a:t>
            </a:r>
            <a:endParaRPr lang="en-US" sz="4000" cap="small" dirty="0"/>
          </a:p>
        </p:txBody>
      </p:sp>
      <p:sp>
        <p:nvSpPr>
          <p:cNvPr id="3" name="Content Placeholder 2"/>
          <p:cNvSpPr>
            <a:spLocks noGrp="1"/>
          </p:cNvSpPr>
          <p:nvPr>
            <p:ph idx="1"/>
          </p:nvPr>
        </p:nvSpPr>
        <p:spPr>
          <a:xfrm>
            <a:off x="457200" y="1295400"/>
            <a:ext cx="8229600" cy="4572000"/>
          </a:xfrm>
        </p:spPr>
        <p:txBody>
          <a:bodyPr/>
          <a:lstStyle/>
          <a:p>
            <a:r>
              <a:rPr lang="en-US" sz="2800" dirty="0" smtClean="0"/>
              <a:t>How does this information fit together?</a:t>
            </a:r>
          </a:p>
          <a:p>
            <a:r>
              <a:rPr lang="en-US" sz="2800" dirty="0" smtClean="0"/>
              <a:t>What additional information do you want?</a:t>
            </a:r>
          </a:p>
          <a:p>
            <a:pPr lvl="1"/>
            <a:r>
              <a:rPr lang="en-US" sz="2600" dirty="0" smtClean="0"/>
              <a:t>Who would you like to talk to?</a:t>
            </a:r>
          </a:p>
          <a:p>
            <a:r>
              <a:rPr lang="en-US" sz="2800" dirty="0" smtClean="0"/>
              <a:t>Any upcoming triggering events?</a:t>
            </a:r>
          </a:p>
          <a:p>
            <a:r>
              <a:rPr lang="en-US" sz="2800" dirty="0" smtClean="0"/>
              <a:t>Do you have safety concerns?</a:t>
            </a:r>
          </a:p>
          <a:p>
            <a:pPr lvl="1"/>
            <a:r>
              <a:rPr lang="en-US" sz="2600" dirty="0" smtClean="0"/>
              <a:t>Beth</a:t>
            </a:r>
          </a:p>
          <a:p>
            <a:pPr lvl="1"/>
            <a:r>
              <a:rPr lang="en-US" sz="2600" dirty="0" smtClean="0"/>
              <a:t>Kim</a:t>
            </a:r>
          </a:p>
          <a:p>
            <a:pPr lvl="1"/>
            <a:r>
              <a:rPr lang="en-US" sz="2600" dirty="0" smtClean="0"/>
              <a:t>Other residents</a:t>
            </a:r>
          </a:p>
          <a:p>
            <a:pPr lvl="1"/>
            <a:r>
              <a:rPr lang="en-US" sz="2600" dirty="0" smtClean="0"/>
              <a:t>Faculty members</a:t>
            </a:r>
          </a:p>
        </p:txBody>
      </p:sp>
      <p:sp>
        <p:nvSpPr>
          <p:cNvPr id="4" name="Slide Number Placeholder 3"/>
          <p:cNvSpPr>
            <a:spLocks noGrp="1"/>
          </p:cNvSpPr>
          <p:nvPr>
            <p:ph type="sldNum" sz="quarter" idx="4294967295"/>
          </p:nvPr>
        </p:nvSpPr>
        <p:spPr>
          <a:xfrm>
            <a:off x="152400" y="6288088"/>
            <a:ext cx="914400" cy="457200"/>
          </a:xfrm>
          <a:prstGeom prst="rect">
            <a:avLst/>
          </a:prstGeom>
        </p:spPr>
        <p:txBody>
          <a:bodyPr/>
          <a:lstStyle/>
          <a:p>
            <a:pPr>
              <a:defRPr/>
            </a:pPr>
            <a:fld id="{1149CBE6-CE4C-4F6F-B1C4-606E91D73DBF}" type="slidenum">
              <a:rPr lang="en-US" smtClean="0">
                <a:solidFill>
                  <a:srgbClr val="FFFFFF"/>
                </a:solidFill>
              </a:rPr>
              <a:pPr>
                <a:defRPr/>
              </a:pPr>
              <a:t>79</a:t>
            </a:fld>
            <a:endParaRPr lang="en-US">
              <a:solidFill>
                <a:srgbClr val="000000"/>
              </a:solidFill>
            </a:endParaRPr>
          </a:p>
        </p:txBody>
      </p:sp>
    </p:spTree>
    <p:extLst>
      <p:ext uri="{BB962C8B-B14F-4D97-AF65-F5344CB8AC3E}">
        <p14:creationId xmlns:p14="http://schemas.microsoft.com/office/powerpoint/2010/main" val="4043231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152400"/>
            <a:ext cx="8229600" cy="814865"/>
          </a:xfrm>
        </p:spPr>
        <p:txBody>
          <a:bodyPr/>
          <a:lstStyle/>
          <a:p>
            <a:r>
              <a:rPr lang="en-US" cap="small" dirty="0" smtClean="0"/>
              <a:t>Additional Components</a:t>
            </a:r>
            <a:r>
              <a:rPr lang="en-US" dirty="0" smtClean="0"/>
              <a:t/>
            </a:r>
            <a:br>
              <a:rPr lang="en-US" dirty="0" smtClean="0"/>
            </a:br>
            <a:endParaRPr lang="en-US" dirty="0" smtClean="0"/>
          </a:p>
        </p:txBody>
      </p:sp>
      <p:sp>
        <p:nvSpPr>
          <p:cNvPr id="11267" name="Content Placeholder 2"/>
          <p:cNvSpPr>
            <a:spLocks noGrp="1"/>
          </p:cNvSpPr>
          <p:nvPr>
            <p:ph idx="1"/>
          </p:nvPr>
        </p:nvSpPr>
        <p:spPr/>
        <p:txBody>
          <a:bodyPr/>
          <a:lstStyle/>
          <a:p>
            <a:pPr lvl="1">
              <a:spcBef>
                <a:spcPts val="1200"/>
              </a:spcBef>
              <a:buClr>
                <a:srgbClr val="5C0000"/>
              </a:buClr>
            </a:pPr>
            <a:r>
              <a:rPr lang="en-US" dirty="0" smtClean="0"/>
              <a:t>Administration support (and administrative support)</a:t>
            </a:r>
          </a:p>
          <a:p>
            <a:pPr lvl="1">
              <a:spcBef>
                <a:spcPts val="1200"/>
              </a:spcBef>
              <a:buClr>
                <a:srgbClr val="5C0000"/>
              </a:buClr>
            </a:pPr>
            <a:r>
              <a:rPr lang="en-US" dirty="0" smtClean="0"/>
              <a:t>Basic &amp; advanced threat assessment training </a:t>
            </a:r>
          </a:p>
          <a:p>
            <a:pPr lvl="1">
              <a:spcBef>
                <a:spcPts val="1200"/>
              </a:spcBef>
              <a:buClr>
                <a:srgbClr val="5C0000"/>
              </a:buClr>
            </a:pPr>
            <a:r>
              <a:rPr lang="en-US" dirty="0" smtClean="0"/>
              <a:t>Case management resources</a:t>
            </a:r>
          </a:p>
          <a:p>
            <a:pPr lvl="1">
              <a:spcBef>
                <a:spcPts val="1200"/>
              </a:spcBef>
              <a:buClr>
                <a:srgbClr val="5C0000"/>
              </a:buClr>
            </a:pPr>
            <a:r>
              <a:rPr lang="en-US" dirty="0" smtClean="0"/>
              <a:t>Database and other documentation</a:t>
            </a:r>
          </a:p>
          <a:p>
            <a:pPr lvl="1">
              <a:spcBef>
                <a:spcPts val="1200"/>
              </a:spcBef>
              <a:buClr>
                <a:srgbClr val="5C0000"/>
              </a:buClr>
            </a:pPr>
            <a:r>
              <a:rPr lang="en-US" dirty="0" smtClean="0"/>
              <a:t>Campus-wide awareness strategies</a:t>
            </a:r>
          </a:p>
          <a:p>
            <a:pPr lvl="1">
              <a:spcBef>
                <a:spcPts val="1200"/>
              </a:spcBef>
              <a:buClr>
                <a:srgbClr val="5C0000"/>
              </a:buClr>
            </a:pPr>
            <a:r>
              <a:rPr lang="en-US" dirty="0" smtClean="0"/>
              <a:t>Reporting mechanisms</a:t>
            </a:r>
          </a:p>
          <a:p>
            <a:pPr lvl="1">
              <a:spcBef>
                <a:spcPts val="1200"/>
              </a:spcBef>
              <a:buClr>
                <a:srgbClr val="5C0000"/>
              </a:buClr>
            </a:pPr>
            <a:r>
              <a:rPr lang="en-US" dirty="0" smtClean="0"/>
              <a:t>Community relationships (engagement with gatekeepers)</a:t>
            </a:r>
          </a:p>
          <a:p>
            <a:pPr>
              <a:lnSpc>
                <a:spcPct val="90000"/>
              </a:lnSpc>
              <a:spcBef>
                <a:spcPct val="0"/>
              </a:spcBef>
            </a:pPr>
            <a:endParaRPr lang="en-US" sz="600" dirty="0" smtClean="0"/>
          </a:p>
          <a:p>
            <a:pPr>
              <a:lnSpc>
                <a:spcPct val="90000"/>
              </a:lnSpc>
              <a:spcBef>
                <a:spcPct val="0"/>
              </a:spcBef>
              <a:buSzTx/>
            </a:pPr>
            <a:endParaRPr lang="en-US" sz="2400" dirty="0" smtClean="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848600" cy="1066800"/>
          </a:xfrm>
        </p:spPr>
        <p:txBody>
          <a:bodyPr/>
          <a:lstStyle/>
          <a:p>
            <a:r>
              <a:rPr lang="en-US" sz="4000" cap="small" dirty="0" smtClean="0"/>
              <a:t>Management Plan</a:t>
            </a:r>
            <a:endParaRPr lang="en-US" sz="4000" cap="small" dirty="0"/>
          </a:p>
        </p:txBody>
      </p:sp>
      <p:sp>
        <p:nvSpPr>
          <p:cNvPr id="3" name="Content Placeholder 2"/>
          <p:cNvSpPr>
            <a:spLocks noGrp="1"/>
          </p:cNvSpPr>
          <p:nvPr>
            <p:ph idx="1"/>
          </p:nvPr>
        </p:nvSpPr>
        <p:spPr>
          <a:xfrm>
            <a:off x="381000" y="990600"/>
            <a:ext cx="8382000" cy="4648200"/>
          </a:xfrm>
        </p:spPr>
        <p:txBody>
          <a:bodyPr/>
          <a:lstStyle/>
          <a:p>
            <a:r>
              <a:rPr lang="en-US" sz="2800" dirty="0" smtClean="0"/>
              <a:t>Is Kim comfortable in her room?</a:t>
            </a:r>
          </a:p>
          <a:p>
            <a:pPr lvl="1"/>
            <a:r>
              <a:rPr lang="en-US" sz="2600" dirty="0" smtClean="0"/>
              <a:t>Considerations for victims – move?</a:t>
            </a:r>
          </a:p>
          <a:p>
            <a:pPr>
              <a:spcBef>
                <a:spcPts val="1200"/>
              </a:spcBef>
            </a:pPr>
            <a:r>
              <a:rPr lang="en-US" sz="2800" dirty="0" smtClean="0"/>
              <a:t>Work supervisor asks Beth to meet with her</a:t>
            </a:r>
          </a:p>
          <a:p>
            <a:pPr>
              <a:spcBef>
                <a:spcPts val="1200"/>
              </a:spcBef>
            </a:pPr>
            <a:r>
              <a:rPr lang="en-US" sz="2800" dirty="0" smtClean="0"/>
              <a:t>Dean of Students sets up a meeting with Beth</a:t>
            </a:r>
          </a:p>
          <a:p>
            <a:pPr lvl="1"/>
            <a:r>
              <a:rPr lang="en-US" sz="2600" dirty="0" smtClean="0"/>
              <a:t>Most appropriate person to connect with her?</a:t>
            </a:r>
          </a:p>
          <a:p>
            <a:pPr>
              <a:spcBef>
                <a:spcPts val="1200"/>
              </a:spcBef>
            </a:pPr>
            <a:r>
              <a:rPr lang="en-US" sz="2800" dirty="0" smtClean="0"/>
              <a:t>Pending Student Conduct hearing</a:t>
            </a:r>
          </a:p>
          <a:p>
            <a:pPr lvl="1">
              <a:spcBef>
                <a:spcPts val="1200"/>
              </a:spcBef>
            </a:pPr>
            <a:r>
              <a:rPr lang="en-US" sz="2400" dirty="0" smtClean="0"/>
              <a:t>Underage possession of alcohol</a:t>
            </a:r>
          </a:p>
          <a:p>
            <a:pPr lvl="1">
              <a:spcBef>
                <a:spcPts val="1200"/>
              </a:spcBef>
            </a:pPr>
            <a:r>
              <a:rPr lang="en-US" sz="2400" dirty="0" smtClean="0"/>
              <a:t>Intoxicated in public</a:t>
            </a:r>
          </a:p>
          <a:p>
            <a:r>
              <a:rPr lang="en-US" sz="2800" dirty="0" smtClean="0"/>
              <a:t>Recommendation of mental health evaluation or reflection assignment</a:t>
            </a:r>
          </a:p>
          <a:p>
            <a:endParaRPr lang="en-US" dirty="0" smtClean="0"/>
          </a:p>
          <a:p>
            <a:endParaRPr lang="en-US" dirty="0"/>
          </a:p>
        </p:txBody>
      </p:sp>
      <p:sp>
        <p:nvSpPr>
          <p:cNvPr id="4" name="Slide Number Placeholder 3"/>
          <p:cNvSpPr>
            <a:spLocks noGrp="1"/>
          </p:cNvSpPr>
          <p:nvPr>
            <p:ph type="sldNum" sz="quarter" idx="4294967295"/>
          </p:nvPr>
        </p:nvSpPr>
        <p:spPr>
          <a:xfrm>
            <a:off x="152400" y="6288088"/>
            <a:ext cx="914400" cy="457200"/>
          </a:xfrm>
          <a:prstGeom prst="rect">
            <a:avLst/>
          </a:prstGeom>
        </p:spPr>
        <p:txBody>
          <a:bodyPr/>
          <a:lstStyle/>
          <a:p>
            <a:pPr>
              <a:defRPr/>
            </a:pPr>
            <a:fld id="{1149CBE6-CE4C-4F6F-B1C4-606E91D73DBF}" type="slidenum">
              <a:rPr lang="en-US" smtClean="0">
                <a:solidFill>
                  <a:srgbClr val="FFFFFF"/>
                </a:solidFill>
              </a:rPr>
              <a:pPr>
                <a:defRPr/>
              </a:pPr>
              <a:t>80</a:t>
            </a:fld>
            <a:endParaRPr lang="en-US">
              <a:solidFill>
                <a:srgbClr val="000000"/>
              </a:solidFill>
            </a:endParaRPr>
          </a:p>
        </p:txBody>
      </p:sp>
    </p:spTree>
    <p:extLst>
      <p:ext uri="{BB962C8B-B14F-4D97-AF65-F5344CB8AC3E}">
        <p14:creationId xmlns:p14="http://schemas.microsoft.com/office/powerpoint/2010/main" val="29921199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14865"/>
          </a:xfrm>
        </p:spPr>
        <p:txBody>
          <a:bodyPr/>
          <a:lstStyle/>
          <a:p>
            <a:r>
              <a:rPr lang="en-US" sz="4000" cap="small" dirty="0" smtClean="0"/>
              <a:t>Partners in the process</a:t>
            </a:r>
            <a:endParaRPr lang="en-US" sz="4000" cap="small" dirty="0"/>
          </a:p>
        </p:txBody>
      </p:sp>
      <p:sp>
        <p:nvSpPr>
          <p:cNvPr id="3" name="Content Placeholder 2"/>
          <p:cNvSpPr>
            <a:spLocks noGrp="1"/>
          </p:cNvSpPr>
          <p:nvPr>
            <p:ph idx="1"/>
          </p:nvPr>
        </p:nvSpPr>
        <p:spPr>
          <a:xfrm>
            <a:off x="381000" y="1066800"/>
            <a:ext cx="8382000" cy="5486400"/>
          </a:xfrm>
        </p:spPr>
        <p:txBody>
          <a:bodyPr/>
          <a:lstStyle/>
          <a:p>
            <a:r>
              <a:rPr lang="en-US" sz="2800" dirty="0" smtClean="0"/>
              <a:t>Residence Life</a:t>
            </a:r>
          </a:p>
          <a:p>
            <a:pPr lvl="1"/>
            <a:r>
              <a:rPr lang="en-US" sz="2600" dirty="0" smtClean="0"/>
              <a:t>Monitor the roommate situation</a:t>
            </a:r>
            <a:endParaRPr lang="en-US" sz="2600" dirty="0"/>
          </a:p>
          <a:p>
            <a:r>
              <a:rPr lang="en-US" sz="2800" dirty="0" smtClean="0"/>
              <a:t>Student Conduct</a:t>
            </a:r>
          </a:p>
          <a:p>
            <a:pPr lvl="1"/>
            <a:r>
              <a:rPr lang="en-US" sz="2600" dirty="0" smtClean="0"/>
              <a:t>Pending Student Conduct referral</a:t>
            </a:r>
          </a:p>
          <a:p>
            <a:r>
              <a:rPr lang="en-US" sz="2800" dirty="0"/>
              <a:t>Dean of Students Office</a:t>
            </a:r>
          </a:p>
          <a:p>
            <a:pPr lvl="1"/>
            <a:r>
              <a:rPr lang="en-US" sz="2600" dirty="0" smtClean="0"/>
              <a:t>Establish a connection with Beth</a:t>
            </a:r>
            <a:endParaRPr lang="en-US" sz="2600" dirty="0"/>
          </a:p>
          <a:p>
            <a:r>
              <a:rPr lang="en-US" sz="2800" dirty="0" smtClean="0"/>
              <a:t>Work location on campus (Financial Aid)</a:t>
            </a:r>
          </a:p>
          <a:p>
            <a:pPr lvl="1"/>
            <a:r>
              <a:rPr lang="en-US" sz="2600" dirty="0" smtClean="0"/>
              <a:t>Attendance at work</a:t>
            </a:r>
          </a:p>
          <a:p>
            <a:r>
              <a:rPr lang="en-US" sz="2800" dirty="0" smtClean="0"/>
              <a:t>Faculty members</a:t>
            </a:r>
          </a:p>
          <a:p>
            <a:pPr lvl="1"/>
            <a:r>
              <a:rPr lang="en-US" sz="2600" dirty="0" smtClean="0"/>
              <a:t>Attention to drawings on assignments</a:t>
            </a:r>
          </a:p>
        </p:txBody>
      </p:sp>
      <p:sp>
        <p:nvSpPr>
          <p:cNvPr id="4" name="Slide Number Placeholder 3"/>
          <p:cNvSpPr>
            <a:spLocks noGrp="1"/>
          </p:cNvSpPr>
          <p:nvPr>
            <p:ph type="sldNum" sz="quarter" idx="4294967295"/>
          </p:nvPr>
        </p:nvSpPr>
        <p:spPr>
          <a:xfrm>
            <a:off x="152400" y="6288088"/>
            <a:ext cx="914400" cy="457200"/>
          </a:xfrm>
          <a:prstGeom prst="rect">
            <a:avLst/>
          </a:prstGeom>
        </p:spPr>
        <p:txBody>
          <a:bodyPr/>
          <a:lstStyle/>
          <a:p>
            <a:pPr>
              <a:defRPr/>
            </a:pPr>
            <a:fld id="{1149CBE6-CE4C-4F6F-B1C4-606E91D73DBF}" type="slidenum">
              <a:rPr lang="en-US" smtClean="0">
                <a:solidFill>
                  <a:srgbClr val="FFFFFF"/>
                </a:solidFill>
              </a:rPr>
              <a:pPr>
                <a:defRPr/>
              </a:pPr>
              <a:t>81</a:t>
            </a:fld>
            <a:endParaRPr lang="en-US">
              <a:solidFill>
                <a:srgbClr val="000000"/>
              </a:solidFill>
            </a:endParaRPr>
          </a:p>
        </p:txBody>
      </p:sp>
    </p:spTree>
    <p:extLst>
      <p:ext uri="{BB962C8B-B14F-4D97-AF65-F5344CB8AC3E}">
        <p14:creationId xmlns:p14="http://schemas.microsoft.com/office/powerpoint/2010/main" val="31716726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14865"/>
          </a:xfrm>
        </p:spPr>
        <p:txBody>
          <a:bodyPr/>
          <a:lstStyle/>
          <a:p>
            <a:r>
              <a:rPr lang="en-US" sz="4000" cap="small" dirty="0" smtClean="0"/>
              <a:t>Following week- updates</a:t>
            </a:r>
            <a:endParaRPr lang="en-US" sz="4000" cap="small" dirty="0"/>
          </a:p>
        </p:txBody>
      </p:sp>
      <p:sp>
        <p:nvSpPr>
          <p:cNvPr id="3" name="Content Placeholder 2"/>
          <p:cNvSpPr>
            <a:spLocks noGrp="1"/>
          </p:cNvSpPr>
          <p:nvPr>
            <p:ph idx="1"/>
          </p:nvPr>
        </p:nvSpPr>
        <p:spPr>
          <a:xfrm>
            <a:off x="457200" y="1752600"/>
            <a:ext cx="8305800" cy="3810000"/>
          </a:xfrm>
        </p:spPr>
        <p:txBody>
          <a:bodyPr/>
          <a:lstStyle/>
          <a:p>
            <a:r>
              <a:rPr lang="en-US" sz="2800" dirty="0" smtClean="0"/>
              <a:t>Meeting with supervisor in Financial Aid</a:t>
            </a:r>
          </a:p>
          <a:p>
            <a:pPr lvl="1">
              <a:spcBef>
                <a:spcPts val="1200"/>
              </a:spcBef>
            </a:pPr>
            <a:r>
              <a:rPr lang="en-US" sz="2600" dirty="0" smtClean="0"/>
              <a:t>Beth has difficulty falling asleep (usually falls asleep between 4-5 am) and can not wake up for work at 8 am</a:t>
            </a:r>
          </a:p>
          <a:p>
            <a:pPr lvl="1">
              <a:spcBef>
                <a:spcPts val="1200"/>
              </a:spcBef>
            </a:pPr>
            <a:r>
              <a:rPr lang="en-US" sz="2600" dirty="0" smtClean="0"/>
              <a:t>Beth doesn’t want to work in Financial Aid, but she is financing her education so she needs the position</a:t>
            </a:r>
            <a:endParaRPr lang="en-US" sz="2600" dirty="0"/>
          </a:p>
        </p:txBody>
      </p:sp>
      <p:sp>
        <p:nvSpPr>
          <p:cNvPr id="4" name="Slide Number Placeholder 3"/>
          <p:cNvSpPr>
            <a:spLocks noGrp="1"/>
          </p:cNvSpPr>
          <p:nvPr>
            <p:ph type="sldNum" sz="quarter" idx="4294967295"/>
          </p:nvPr>
        </p:nvSpPr>
        <p:spPr>
          <a:xfrm>
            <a:off x="152400" y="6288088"/>
            <a:ext cx="914400" cy="457200"/>
          </a:xfrm>
          <a:prstGeom prst="rect">
            <a:avLst/>
          </a:prstGeom>
        </p:spPr>
        <p:txBody>
          <a:bodyPr/>
          <a:lstStyle/>
          <a:p>
            <a:pPr>
              <a:defRPr/>
            </a:pPr>
            <a:fld id="{1149CBE6-CE4C-4F6F-B1C4-606E91D73DBF}" type="slidenum">
              <a:rPr lang="en-US" smtClean="0">
                <a:solidFill>
                  <a:srgbClr val="FFFFFF"/>
                </a:solidFill>
              </a:rPr>
              <a:pPr>
                <a:defRPr/>
              </a:pPr>
              <a:t>82</a:t>
            </a:fld>
            <a:endParaRPr lang="en-US">
              <a:solidFill>
                <a:srgbClr val="000000"/>
              </a:solidFill>
            </a:endParaRPr>
          </a:p>
        </p:txBody>
      </p:sp>
    </p:spTree>
    <p:extLst>
      <p:ext uri="{BB962C8B-B14F-4D97-AF65-F5344CB8AC3E}">
        <p14:creationId xmlns:p14="http://schemas.microsoft.com/office/powerpoint/2010/main" val="41639714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14865"/>
          </a:xfrm>
        </p:spPr>
        <p:txBody>
          <a:bodyPr/>
          <a:lstStyle/>
          <a:p>
            <a:r>
              <a:rPr lang="en-US" sz="4000" cap="small" dirty="0" smtClean="0"/>
              <a:t>Following week- updates</a:t>
            </a:r>
            <a:endParaRPr lang="en-US" sz="4000" cap="small" dirty="0"/>
          </a:p>
        </p:txBody>
      </p:sp>
      <p:sp>
        <p:nvSpPr>
          <p:cNvPr id="3" name="Content Placeholder 2"/>
          <p:cNvSpPr>
            <a:spLocks noGrp="1"/>
          </p:cNvSpPr>
          <p:nvPr>
            <p:ph idx="1"/>
          </p:nvPr>
        </p:nvSpPr>
        <p:spPr>
          <a:xfrm>
            <a:off x="381000" y="1066800"/>
            <a:ext cx="8534400" cy="5410200"/>
          </a:xfrm>
        </p:spPr>
        <p:txBody>
          <a:bodyPr/>
          <a:lstStyle/>
          <a:p>
            <a:r>
              <a:rPr lang="en-US" sz="2800" dirty="0" smtClean="0"/>
              <a:t>Meeting with Dean of Students Office</a:t>
            </a:r>
          </a:p>
          <a:p>
            <a:pPr marL="625475" lvl="1" indent="-279400">
              <a:spcBef>
                <a:spcPts val="900"/>
              </a:spcBef>
            </a:pPr>
            <a:r>
              <a:rPr lang="en-US" sz="2600" dirty="0" smtClean="0"/>
              <a:t>Beth viewed the website </a:t>
            </a:r>
            <a:r>
              <a:rPr lang="en-US" sz="2600" u="sng" dirty="0" smtClean="0"/>
              <a:t>collegehumor.com</a:t>
            </a:r>
            <a:r>
              <a:rPr lang="en-US" sz="2600" dirty="0" smtClean="0"/>
              <a:t> and saw a cartoon drawing of a person with a firearm and doodled it on her assignment</a:t>
            </a:r>
          </a:p>
          <a:p>
            <a:pPr marL="625475" lvl="1" indent="-279400">
              <a:spcBef>
                <a:spcPts val="900"/>
              </a:spcBef>
            </a:pPr>
            <a:r>
              <a:rPr lang="en-US" sz="2600" dirty="0" smtClean="0"/>
              <a:t>She doesn’t like her professors or her major</a:t>
            </a:r>
          </a:p>
          <a:p>
            <a:pPr marL="625475" lvl="1" indent="-279400">
              <a:spcBef>
                <a:spcPts val="900"/>
              </a:spcBef>
            </a:pPr>
            <a:r>
              <a:rPr lang="en-US" sz="2600" dirty="0" smtClean="0"/>
              <a:t>Her parents both wanted her to attend VT, but she wanted to go to a smaller school closer to home.</a:t>
            </a:r>
          </a:p>
          <a:p>
            <a:pPr marL="625475" lvl="1" indent="-279400">
              <a:spcBef>
                <a:spcPts val="900"/>
              </a:spcBef>
            </a:pPr>
            <a:r>
              <a:rPr lang="en-US" sz="2600" dirty="0" smtClean="0"/>
              <a:t>Her boyfriend (also at college) doesn’t understand why she’s unhappy, and she is planning to break up with him. She says he has hit her before.</a:t>
            </a:r>
          </a:p>
        </p:txBody>
      </p:sp>
      <p:sp>
        <p:nvSpPr>
          <p:cNvPr id="4" name="Slide Number Placeholder 3"/>
          <p:cNvSpPr>
            <a:spLocks noGrp="1"/>
          </p:cNvSpPr>
          <p:nvPr>
            <p:ph type="sldNum" sz="quarter" idx="4294967295"/>
          </p:nvPr>
        </p:nvSpPr>
        <p:spPr>
          <a:xfrm>
            <a:off x="152400" y="6288088"/>
            <a:ext cx="914400" cy="457200"/>
          </a:xfrm>
          <a:prstGeom prst="rect">
            <a:avLst/>
          </a:prstGeom>
        </p:spPr>
        <p:txBody>
          <a:bodyPr/>
          <a:lstStyle/>
          <a:p>
            <a:pPr>
              <a:defRPr/>
            </a:pPr>
            <a:fld id="{1149CBE6-CE4C-4F6F-B1C4-606E91D73DBF}" type="slidenum">
              <a:rPr lang="en-US" smtClean="0">
                <a:solidFill>
                  <a:srgbClr val="FFFFFF"/>
                </a:solidFill>
              </a:rPr>
              <a:pPr>
                <a:defRPr/>
              </a:pPr>
              <a:t>83</a:t>
            </a:fld>
            <a:endParaRPr lang="en-US">
              <a:solidFill>
                <a:srgbClr val="000000"/>
              </a:solidFill>
            </a:endParaRPr>
          </a:p>
        </p:txBody>
      </p:sp>
    </p:spTree>
    <p:extLst>
      <p:ext uri="{BB962C8B-B14F-4D97-AF65-F5344CB8AC3E}">
        <p14:creationId xmlns:p14="http://schemas.microsoft.com/office/powerpoint/2010/main" val="28470712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14865"/>
          </a:xfrm>
        </p:spPr>
        <p:txBody>
          <a:bodyPr/>
          <a:lstStyle/>
          <a:p>
            <a:r>
              <a:rPr lang="en-US" sz="4000" cap="small" dirty="0" smtClean="0"/>
              <a:t>Following week- updates</a:t>
            </a:r>
            <a:endParaRPr lang="en-US" sz="4000" cap="small" dirty="0"/>
          </a:p>
        </p:txBody>
      </p:sp>
      <p:sp>
        <p:nvSpPr>
          <p:cNvPr id="3" name="Content Placeholder 2"/>
          <p:cNvSpPr>
            <a:spLocks noGrp="1"/>
          </p:cNvSpPr>
          <p:nvPr>
            <p:ph idx="1"/>
          </p:nvPr>
        </p:nvSpPr>
        <p:spPr>
          <a:xfrm>
            <a:off x="304800" y="1752600"/>
            <a:ext cx="8534400" cy="3810000"/>
          </a:xfrm>
        </p:spPr>
        <p:txBody>
          <a:bodyPr/>
          <a:lstStyle/>
          <a:p>
            <a:r>
              <a:rPr lang="en-US" sz="2800" dirty="0" smtClean="0"/>
              <a:t>Student Conduct hearing results </a:t>
            </a:r>
          </a:p>
          <a:p>
            <a:pPr lvl="1">
              <a:spcBef>
                <a:spcPts val="1200"/>
              </a:spcBef>
            </a:pPr>
            <a:r>
              <a:rPr lang="en-US" sz="2600" dirty="0" smtClean="0"/>
              <a:t>Beth has been asked to complete an alcohol education class and write a reflection paper.</a:t>
            </a:r>
          </a:p>
          <a:p>
            <a:pPr lvl="1">
              <a:spcBef>
                <a:spcPts val="1200"/>
              </a:spcBef>
            </a:pPr>
            <a:r>
              <a:rPr lang="en-US" sz="2600" dirty="0" smtClean="0"/>
              <a:t>She is on deferred suspension for the remainder of the academic year</a:t>
            </a:r>
            <a:endParaRPr lang="en-US" sz="2600" dirty="0"/>
          </a:p>
        </p:txBody>
      </p:sp>
      <p:sp>
        <p:nvSpPr>
          <p:cNvPr id="4" name="Slide Number Placeholder 3"/>
          <p:cNvSpPr>
            <a:spLocks noGrp="1"/>
          </p:cNvSpPr>
          <p:nvPr>
            <p:ph type="sldNum" sz="quarter" idx="4294967295"/>
          </p:nvPr>
        </p:nvSpPr>
        <p:spPr>
          <a:xfrm>
            <a:off x="152400" y="6288088"/>
            <a:ext cx="914400" cy="457200"/>
          </a:xfrm>
          <a:prstGeom prst="rect">
            <a:avLst/>
          </a:prstGeom>
        </p:spPr>
        <p:txBody>
          <a:bodyPr/>
          <a:lstStyle/>
          <a:p>
            <a:pPr>
              <a:defRPr/>
            </a:pPr>
            <a:fld id="{1149CBE6-CE4C-4F6F-B1C4-606E91D73DBF}" type="slidenum">
              <a:rPr lang="en-US" smtClean="0">
                <a:solidFill>
                  <a:srgbClr val="FFFFFF"/>
                </a:solidFill>
              </a:rPr>
              <a:pPr>
                <a:defRPr/>
              </a:pPr>
              <a:t>84</a:t>
            </a:fld>
            <a:endParaRPr lang="en-US">
              <a:solidFill>
                <a:srgbClr val="000000"/>
              </a:solidFill>
            </a:endParaRPr>
          </a:p>
        </p:txBody>
      </p:sp>
    </p:spTree>
    <p:extLst>
      <p:ext uri="{BB962C8B-B14F-4D97-AF65-F5344CB8AC3E}">
        <p14:creationId xmlns:p14="http://schemas.microsoft.com/office/powerpoint/2010/main" val="13025086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381000" y="152400"/>
            <a:ext cx="8229600" cy="814865"/>
          </a:xfrm>
        </p:spPr>
        <p:txBody>
          <a:bodyPr/>
          <a:lstStyle/>
          <a:p>
            <a:r>
              <a:rPr lang="en-US" sz="4000" cap="small" dirty="0" smtClean="0"/>
              <a:t>Discussion:</a:t>
            </a:r>
            <a:endParaRPr lang="en-US" sz="4000" cap="small" dirty="0"/>
          </a:p>
        </p:txBody>
      </p:sp>
      <p:sp>
        <p:nvSpPr>
          <p:cNvPr id="692227" name="Text Box 3"/>
          <p:cNvSpPr txBox="1">
            <a:spLocks/>
          </p:cNvSpPr>
          <p:nvPr/>
        </p:nvSpPr>
        <p:spPr bwMode="auto">
          <a:xfrm>
            <a:off x="533400" y="2133600"/>
            <a:ext cx="8153400" cy="944874"/>
          </a:xfrm>
          <a:prstGeom prst="rect">
            <a:avLst/>
          </a:prstGeom>
          <a:noFill/>
          <a:ln w="25400">
            <a:noFill/>
            <a:miter lim="800000"/>
            <a:headEnd/>
            <a:tailEnd/>
          </a:ln>
          <a:effectLst/>
        </p:spPr>
        <p:txBody>
          <a:bodyPr wrap="square" lIns="82296" tIns="41148" rIns="82296" bIns="41148">
            <a:spAutoFit/>
          </a:bodyPr>
          <a:lstStyle/>
          <a:p>
            <a:pPr marL="458788" indent="-458788" defTabSz="1147763" eaLnBrk="1" hangingPunct="1">
              <a:buFont typeface="Arial" pitchFamily="34" charset="0"/>
              <a:buChar char="•"/>
              <a:tabLst>
                <a:tab pos="1603375" algn="l"/>
                <a:tab pos="5318125" algn="l"/>
              </a:tabLst>
            </a:pPr>
            <a:r>
              <a:rPr lang="en-US" sz="2800" dirty="0" smtClean="0"/>
              <a:t>Is Beth a threat?</a:t>
            </a:r>
          </a:p>
          <a:p>
            <a:pPr marL="458788" indent="-458788" defTabSz="1147763" eaLnBrk="1" hangingPunct="1">
              <a:buFont typeface="Arial" pitchFamily="34" charset="0"/>
              <a:buChar char="•"/>
              <a:tabLst>
                <a:tab pos="1603375" algn="l"/>
                <a:tab pos="5318125" algn="l"/>
              </a:tabLst>
            </a:pPr>
            <a:r>
              <a:rPr lang="en-US" sz="2800" dirty="0" smtClean="0"/>
              <a:t>Does Beth need assistance?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01000" cy="1066800"/>
          </a:xfrm>
        </p:spPr>
        <p:txBody>
          <a:bodyPr/>
          <a:lstStyle/>
          <a:p>
            <a:r>
              <a:rPr lang="en-US" sz="4000" cap="small" dirty="0" smtClean="0"/>
              <a:t>Continued case management</a:t>
            </a:r>
            <a:endParaRPr lang="en-US" sz="4000" cap="small" dirty="0"/>
          </a:p>
        </p:txBody>
      </p:sp>
      <p:sp>
        <p:nvSpPr>
          <p:cNvPr id="3" name="Content Placeholder 2"/>
          <p:cNvSpPr>
            <a:spLocks noGrp="1"/>
          </p:cNvSpPr>
          <p:nvPr>
            <p:ph idx="1"/>
          </p:nvPr>
        </p:nvSpPr>
        <p:spPr>
          <a:xfrm>
            <a:off x="457200" y="1371600"/>
            <a:ext cx="8229600" cy="4191000"/>
          </a:xfrm>
        </p:spPr>
        <p:txBody>
          <a:bodyPr/>
          <a:lstStyle/>
          <a:p>
            <a:r>
              <a:rPr lang="en-US" sz="2800" dirty="0" smtClean="0"/>
              <a:t>Referral to the Women’s Center and/or Student Counseling</a:t>
            </a:r>
          </a:p>
          <a:p>
            <a:pPr>
              <a:spcBef>
                <a:spcPts val="1200"/>
              </a:spcBef>
            </a:pPr>
            <a:r>
              <a:rPr lang="en-US" sz="2800" dirty="0" smtClean="0"/>
              <a:t>Dean of Students- check with other faculty members and advisor</a:t>
            </a:r>
          </a:p>
          <a:p>
            <a:pPr lvl="1"/>
            <a:r>
              <a:rPr lang="en-US" sz="2600" dirty="0" smtClean="0"/>
              <a:t>FERPA issues/concerns?</a:t>
            </a:r>
          </a:p>
          <a:p>
            <a:pPr>
              <a:spcBef>
                <a:spcPts val="1200"/>
              </a:spcBef>
            </a:pPr>
            <a:r>
              <a:rPr lang="en-US" sz="2800" dirty="0" smtClean="0"/>
              <a:t>Supervisor- provide her with HR information about finding another work study position</a:t>
            </a:r>
          </a:p>
          <a:p>
            <a:pPr>
              <a:spcBef>
                <a:spcPts val="1200"/>
              </a:spcBef>
            </a:pPr>
            <a:r>
              <a:rPr lang="en-US" sz="2800" dirty="0" smtClean="0"/>
              <a:t>Contact parents?</a:t>
            </a:r>
          </a:p>
          <a:p>
            <a:endParaRPr lang="en-US" dirty="0"/>
          </a:p>
        </p:txBody>
      </p:sp>
      <p:sp>
        <p:nvSpPr>
          <p:cNvPr id="4" name="Slide Number Placeholder 3"/>
          <p:cNvSpPr>
            <a:spLocks noGrp="1"/>
          </p:cNvSpPr>
          <p:nvPr>
            <p:ph type="sldNum" sz="quarter" idx="4294967295"/>
          </p:nvPr>
        </p:nvSpPr>
        <p:spPr>
          <a:xfrm>
            <a:off x="152400" y="6288088"/>
            <a:ext cx="914400" cy="457200"/>
          </a:xfrm>
          <a:prstGeom prst="rect">
            <a:avLst/>
          </a:prstGeom>
        </p:spPr>
        <p:txBody>
          <a:bodyPr/>
          <a:lstStyle/>
          <a:p>
            <a:pPr>
              <a:defRPr/>
            </a:pPr>
            <a:fld id="{1149CBE6-CE4C-4F6F-B1C4-606E91D73DBF}" type="slidenum">
              <a:rPr lang="en-US" smtClean="0">
                <a:solidFill>
                  <a:srgbClr val="FFFFFF"/>
                </a:solidFill>
              </a:rPr>
              <a:pPr>
                <a:defRPr/>
              </a:pPr>
              <a:t>86</a:t>
            </a:fld>
            <a:endParaRPr lang="en-US">
              <a:solidFill>
                <a:srgbClr val="000000"/>
              </a:solidFill>
            </a:endParaRPr>
          </a:p>
        </p:txBody>
      </p:sp>
    </p:spTree>
    <p:extLst>
      <p:ext uri="{BB962C8B-B14F-4D97-AF65-F5344CB8AC3E}">
        <p14:creationId xmlns:p14="http://schemas.microsoft.com/office/powerpoint/2010/main" val="21996426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14865"/>
          </a:xfrm>
        </p:spPr>
        <p:txBody>
          <a:bodyPr/>
          <a:lstStyle/>
          <a:p>
            <a:r>
              <a:rPr lang="en-US" sz="4000" cap="small" dirty="0" smtClean="0"/>
              <a:t>Follow-up</a:t>
            </a:r>
            <a:endParaRPr lang="en-US" sz="4000" cap="small" dirty="0"/>
          </a:p>
        </p:txBody>
      </p:sp>
      <p:sp>
        <p:nvSpPr>
          <p:cNvPr id="3" name="Content Placeholder 2"/>
          <p:cNvSpPr>
            <a:spLocks noGrp="1"/>
          </p:cNvSpPr>
          <p:nvPr>
            <p:ph idx="1"/>
          </p:nvPr>
        </p:nvSpPr>
        <p:spPr>
          <a:xfrm>
            <a:off x="381000" y="1219200"/>
            <a:ext cx="8610600" cy="4343400"/>
          </a:xfrm>
        </p:spPr>
        <p:txBody>
          <a:bodyPr/>
          <a:lstStyle/>
          <a:p>
            <a:r>
              <a:rPr lang="en-US" sz="2800" dirty="0" smtClean="0"/>
              <a:t>Weekly follow-up until immediate concerns are resolved</a:t>
            </a:r>
          </a:p>
          <a:p>
            <a:pPr>
              <a:spcBef>
                <a:spcPts val="1200"/>
              </a:spcBef>
            </a:pPr>
            <a:r>
              <a:rPr lang="en-US" sz="2800" dirty="0" smtClean="0"/>
              <a:t>Create partnership with involved parties and ask them to inform team of new information</a:t>
            </a:r>
          </a:p>
          <a:p>
            <a:pPr>
              <a:spcBef>
                <a:spcPts val="1200"/>
              </a:spcBef>
            </a:pPr>
            <a:r>
              <a:rPr lang="en-US" sz="2800" dirty="0" smtClean="0"/>
              <a:t>One month follow-up (active monitoring) </a:t>
            </a:r>
          </a:p>
          <a:p>
            <a:pPr marL="568325" lvl="1" indent="-222250"/>
            <a:r>
              <a:rPr lang="en-US" sz="2600" dirty="0" smtClean="0"/>
              <a:t>How is the plan working</a:t>
            </a:r>
          </a:p>
          <a:p>
            <a:pPr marL="568325" lvl="1" indent="-222250"/>
            <a:r>
              <a:rPr lang="en-US" sz="2600" dirty="0" smtClean="0"/>
              <a:t>Is there any additional information that would change the plan?</a:t>
            </a:r>
          </a:p>
          <a:p>
            <a:pPr marL="568325" lvl="1" indent="-222250"/>
            <a:r>
              <a:rPr lang="en-US" sz="2600" dirty="0" smtClean="0"/>
              <a:t>Does a threat nexus still exist?</a:t>
            </a:r>
          </a:p>
          <a:p>
            <a:pPr marL="571500" lvl="1" indent="-230188"/>
            <a:r>
              <a:rPr lang="en-US" sz="2600" dirty="0" smtClean="0"/>
              <a:t>Can case be effectively managed by one office?</a:t>
            </a:r>
          </a:p>
          <a:p>
            <a:pPr lvl="1"/>
            <a:endParaRPr lang="en-US" sz="2400" dirty="0"/>
          </a:p>
        </p:txBody>
      </p:sp>
      <p:sp>
        <p:nvSpPr>
          <p:cNvPr id="4" name="Slide Number Placeholder 3"/>
          <p:cNvSpPr>
            <a:spLocks noGrp="1"/>
          </p:cNvSpPr>
          <p:nvPr>
            <p:ph type="sldNum" sz="quarter" idx="4294967295"/>
          </p:nvPr>
        </p:nvSpPr>
        <p:spPr>
          <a:xfrm>
            <a:off x="152400" y="6288088"/>
            <a:ext cx="914400" cy="457200"/>
          </a:xfrm>
          <a:prstGeom prst="rect">
            <a:avLst/>
          </a:prstGeom>
        </p:spPr>
        <p:txBody>
          <a:bodyPr/>
          <a:lstStyle/>
          <a:p>
            <a:pPr>
              <a:defRPr/>
            </a:pPr>
            <a:fld id="{1149CBE6-CE4C-4F6F-B1C4-606E91D73DBF}" type="slidenum">
              <a:rPr lang="en-US" smtClean="0">
                <a:solidFill>
                  <a:srgbClr val="FFFFFF"/>
                </a:solidFill>
              </a:rPr>
              <a:pPr>
                <a:defRPr/>
              </a:pPr>
              <a:t>87</a:t>
            </a:fld>
            <a:endParaRPr lang="en-US">
              <a:solidFill>
                <a:srgbClr val="000000"/>
              </a:solidFill>
            </a:endParaRPr>
          </a:p>
        </p:txBody>
      </p:sp>
    </p:spTree>
    <p:extLst>
      <p:ext uri="{BB962C8B-B14F-4D97-AF65-F5344CB8AC3E}">
        <p14:creationId xmlns:p14="http://schemas.microsoft.com/office/powerpoint/2010/main" val="34717981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381000" y="152400"/>
            <a:ext cx="8229600" cy="814865"/>
          </a:xfrm>
        </p:spPr>
        <p:txBody>
          <a:bodyPr/>
          <a:lstStyle/>
          <a:p>
            <a:r>
              <a:rPr lang="en-US" sz="4000" cap="small" dirty="0" smtClean="0"/>
              <a:t>Discussion:</a:t>
            </a:r>
            <a:endParaRPr lang="en-US" sz="4000" cap="small" dirty="0"/>
          </a:p>
        </p:txBody>
      </p:sp>
      <p:sp>
        <p:nvSpPr>
          <p:cNvPr id="692227" name="Text Box 3"/>
          <p:cNvSpPr txBox="1">
            <a:spLocks/>
          </p:cNvSpPr>
          <p:nvPr/>
        </p:nvSpPr>
        <p:spPr bwMode="auto">
          <a:xfrm>
            <a:off x="533400" y="2133600"/>
            <a:ext cx="8153400" cy="1375761"/>
          </a:xfrm>
          <a:prstGeom prst="rect">
            <a:avLst/>
          </a:prstGeom>
          <a:noFill/>
          <a:ln w="25400">
            <a:noFill/>
            <a:miter lim="800000"/>
            <a:headEnd/>
            <a:tailEnd/>
          </a:ln>
          <a:effectLst/>
        </p:spPr>
        <p:txBody>
          <a:bodyPr wrap="square" lIns="82296" tIns="41148" rIns="82296" bIns="41148">
            <a:spAutoFit/>
          </a:bodyPr>
          <a:lstStyle/>
          <a:p>
            <a:pPr marL="292100" indent="-292100">
              <a:buFont typeface="Arial" pitchFamily="34" charset="0"/>
              <a:buChar char="•"/>
            </a:pPr>
            <a:r>
              <a:rPr lang="en-US" sz="2800" dirty="0" smtClean="0"/>
              <a:t>What worked well?</a:t>
            </a:r>
          </a:p>
          <a:p>
            <a:pPr marL="292100" indent="-292100">
              <a:buFont typeface="Arial" pitchFamily="34" charset="0"/>
              <a:buChar char="•"/>
            </a:pPr>
            <a:r>
              <a:rPr lang="en-US" sz="2800" dirty="0" smtClean="0"/>
              <a:t>What did you learn about the process?</a:t>
            </a:r>
          </a:p>
          <a:p>
            <a:pPr marL="292100" indent="-292100">
              <a:buFont typeface="Arial" pitchFamily="34" charset="0"/>
              <a:buChar char="•"/>
            </a:pPr>
            <a:r>
              <a:rPr lang="en-US" sz="2800" dirty="0" smtClean="0"/>
              <a:t>What gaps do you see?</a:t>
            </a:r>
            <a:endParaRPr lang="en-US" sz="2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762000" y="1295400"/>
            <a:ext cx="7623175" cy="1752600"/>
          </a:xfrm>
        </p:spPr>
        <p:txBody>
          <a:bodyPr/>
          <a:lstStyle/>
          <a:p>
            <a:pPr algn="ctr"/>
            <a:r>
              <a:rPr lang="en-US" sz="800" dirty="0">
                <a:solidFill>
                  <a:schemeClr val="tx1"/>
                </a:solidFill>
                <a:latin typeface="Arial" charset="0"/>
              </a:rPr>
              <a:t/>
            </a:r>
            <a:br>
              <a:rPr lang="en-US" sz="800" dirty="0">
                <a:solidFill>
                  <a:schemeClr val="tx1"/>
                </a:solidFill>
                <a:latin typeface="Arial" charset="0"/>
              </a:rPr>
            </a:br>
            <a:r>
              <a:rPr lang="en-US" sz="1200" dirty="0">
                <a:solidFill>
                  <a:schemeClr val="tx1"/>
                </a:solidFill>
                <a:latin typeface="Arial" charset="0"/>
              </a:rPr>
              <a:t> </a:t>
            </a:r>
            <a:br>
              <a:rPr lang="en-US" sz="1200" dirty="0">
                <a:solidFill>
                  <a:schemeClr val="tx1"/>
                </a:solidFill>
                <a:latin typeface="Arial" charset="0"/>
              </a:rPr>
            </a:br>
            <a:r>
              <a:rPr lang="en-US" sz="1200" dirty="0">
                <a:solidFill>
                  <a:schemeClr val="tx1"/>
                </a:solidFill>
                <a:latin typeface="Arial" charset="0"/>
              </a:rPr>
              <a:t/>
            </a:r>
            <a:br>
              <a:rPr lang="en-US" sz="1200" dirty="0">
                <a:solidFill>
                  <a:schemeClr val="tx1"/>
                </a:solidFill>
                <a:latin typeface="Arial" charset="0"/>
              </a:rPr>
            </a:br>
            <a:r>
              <a:rPr lang="en-US" sz="1200" dirty="0">
                <a:solidFill>
                  <a:schemeClr val="tx1"/>
                </a:solidFill>
                <a:latin typeface="Arial" charset="0"/>
              </a:rPr>
              <a:t/>
            </a:r>
            <a:br>
              <a:rPr lang="en-US" sz="1200" dirty="0">
                <a:solidFill>
                  <a:schemeClr val="tx1"/>
                </a:solidFill>
                <a:latin typeface="Arial" charset="0"/>
              </a:rPr>
            </a:br>
            <a:r>
              <a:rPr lang="en-US" sz="1200" dirty="0">
                <a:solidFill>
                  <a:schemeClr val="tx1"/>
                </a:solidFill>
                <a:latin typeface="Arial" charset="0"/>
              </a:rPr>
              <a:t/>
            </a:r>
            <a:br>
              <a:rPr lang="en-US" sz="1200" dirty="0">
                <a:solidFill>
                  <a:schemeClr val="tx1"/>
                </a:solidFill>
                <a:latin typeface="Arial" charset="0"/>
              </a:rPr>
            </a:br>
            <a:r>
              <a:rPr lang="en-US" sz="1200" dirty="0">
                <a:solidFill>
                  <a:schemeClr val="tx1"/>
                </a:solidFill>
                <a:latin typeface="Arial" charset="0"/>
              </a:rPr>
              <a:t/>
            </a:r>
            <a:br>
              <a:rPr lang="en-US" sz="1200" dirty="0">
                <a:solidFill>
                  <a:schemeClr val="tx1"/>
                </a:solidFill>
                <a:latin typeface="Arial" charset="0"/>
              </a:rPr>
            </a:br>
            <a:r>
              <a:rPr lang="en-US" sz="4600" i="1" dirty="0" smtClean="0">
                <a:latin typeface="Arial" charset="0"/>
              </a:rPr>
              <a:t>Conclusion &amp; </a:t>
            </a:r>
            <a:r>
              <a:rPr lang="en-US" sz="4600" i="1" dirty="0" smtClean="0">
                <a:solidFill>
                  <a:srgbClr val="006633"/>
                </a:solidFill>
                <a:latin typeface="Arial" charset="0"/>
              </a:rPr>
              <a:t>Resources</a:t>
            </a:r>
            <a:endParaRPr lang="en-US" sz="4600" i="1" dirty="0">
              <a:solidFill>
                <a:srgbClr val="006633"/>
              </a:solidFill>
              <a:latin typeface="Arial" charset="0"/>
            </a:endParaRPr>
          </a:p>
        </p:txBody>
      </p:sp>
      <p:sp>
        <p:nvSpPr>
          <p:cNvPr id="136195" name="Rectangle 3"/>
          <p:cNvSpPr>
            <a:spLocks noGrp="1" noChangeArrowheads="1"/>
          </p:cNvSpPr>
          <p:nvPr>
            <p:ph type="subTitle" idx="1"/>
          </p:nvPr>
        </p:nvSpPr>
        <p:spPr>
          <a:xfrm>
            <a:off x="1295400" y="4343400"/>
            <a:ext cx="6553200" cy="1752600"/>
          </a:xfrm>
        </p:spPr>
        <p:txBody>
          <a:bodyPr/>
          <a:lstStyle/>
          <a:p>
            <a:pPr algn="ctr"/>
            <a:endParaRPr lang="en-US"/>
          </a:p>
        </p:txBody>
      </p:sp>
      <p:pic>
        <p:nvPicPr>
          <p:cNvPr id="136196" name="Picture 4" descr="logo_color_tif"/>
          <p:cNvPicPr>
            <a:picLocks noChangeAspect="1" noChangeArrowheads="1"/>
          </p:cNvPicPr>
          <p:nvPr/>
        </p:nvPicPr>
        <p:blipFill>
          <a:blip r:embed="rId3" cstate="print"/>
          <a:srcRect/>
          <a:stretch>
            <a:fillRect/>
          </a:stretch>
        </p:blipFill>
        <p:spPr bwMode="auto">
          <a:xfrm>
            <a:off x="0" y="0"/>
            <a:ext cx="4191000" cy="1217613"/>
          </a:xfrm>
          <a:prstGeom prst="rect">
            <a:avLst/>
          </a:prstGeom>
          <a:noFill/>
        </p:spPr>
      </p:pic>
      <p:sp>
        <p:nvSpPr>
          <p:cNvPr id="136197" name="Text Box 5"/>
          <p:cNvSpPr txBox="1">
            <a:spLocks noChangeArrowheads="1"/>
          </p:cNvSpPr>
          <p:nvPr/>
        </p:nvSpPr>
        <p:spPr bwMode="auto">
          <a:xfrm>
            <a:off x="3048000" y="6208713"/>
            <a:ext cx="2990850" cy="366712"/>
          </a:xfrm>
          <a:prstGeom prst="rect">
            <a:avLst/>
          </a:prstGeom>
          <a:noFill/>
          <a:ln w="9525">
            <a:noFill/>
            <a:miter lim="800000"/>
            <a:headEnd/>
            <a:tailEnd/>
          </a:ln>
          <a:effectLst/>
        </p:spPr>
        <p:txBody>
          <a:bodyPr wrap="none">
            <a:spAutoFit/>
          </a:bodyPr>
          <a:lstStyle/>
          <a:p>
            <a:pPr algn="ctr"/>
            <a:r>
              <a:rPr lang="en-US">
                <a:solidFill>
                  <a:schemeClr val="tx2"/>
                </a:solidFill>
              </a:rPr>
              <a:t>www.ThreatResources.com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rrowheads="1"/>
          </p:cNvSpPr>
          <p:nvPr>
            <p:ph type="title" idx="4294967295"/>
          </p:nvPr>
        </p:nvSpPr>
        <p:spPr>
          <a:xfrm>
            <a:off x="381000" y="228600"/>
            <a:ext cx="8001000" cy="533400"/>
          </a:xfrm>
        </p:spPr>
        <p:txBody>
          <a:bodyPr/>
          <a:lstStyle/>
          <a:p>
            <a:pPr eaLnBrk="1" hangingPunct="1">
              <a:defRPr/>
            </a:pPr>
            <a:r>
              <a:rPr lang="en-US" sz="3600" b="1" cap="small" dirty="0" smtClean="0"/>
              <a:t>Threat Assessment Process: </a:t>
            </a:r>
          </a:p>
        </p:txBody>
      </p:sp>
      <p:sp>
        <p:nvSpPr>
          <p:cNvPr id="155650" name="AutoShape 69"/>
          <p:cNvSpPr>
            <a:spLocks noChangeArrowheads="1"/>
          </p:cNvSpPr>
          <p:nvPr/>
        </p:nvSpPr>
        <p:spPr bwMode="auto">
          <a:xfrm>
            <a:off x="1828800" y="990600"/>
            <a:ext cx="7239000" cy="5943600"/>
          </a:xfrm>
          <a:prstGeom prst="rect">
            <a:avLst/>
          </a:prstGeom>
          <a:noFill/>
          <a:ln w="9525">
            <a:noFill/>
            <a:miter lim="800000"/>
            <a:headEnd/>
            <a:tailEnd/>
          </a:ln>
        </p:spPr>
        <p:txBody>
          <a:bodyPr/>
          <a:lstStyle/>
          <a:p>
            <a:endParaRPr lang="en-US"/>
          </a:p>
        </p:txBody>
      </p:sp>
      <p:sp>
        <p:nvSpPr>
          <p:cNvPr id="155651" name="AutoShape 70"/>
          <p:cNvSpPr>
            <a:spLocks noChangeArrowheads="1"/>
          </p:cNvSpPr>
          <p:nvPr/>
        </p:nvSpPr>
        <p:spPr bwMode="auto">
          <a:xfrm>
            <a:off x="990600" y="1219200"/>
            <a:ext cx="1692275" cy="749300"/>
          </a:xfrm>
          <a:prstGeom prst="flowChartProcess">
            <a:avLst/>
          </a:prstGeom>
          <a:solidFill>
            <a:schemeClr val="accent2"/>
          </a:solidFill>
          <a:ln w="15875">
            <a:solidFill>
              <a:srgbClr val="000000"/>
            </a:solidFill>
            <a:miter lim="800000"/>
            <a:headEnd/>
            <a:tailEnd/>
          </a:ln>
        </p:spPr>
        <p:txBody>
          <a:bodyPr/>
          <a:lstStyle/>
          <a:p>
            <a:pPr algn="ctr"/>
            <a:r>
              <a:rPr lang="en-US" sz="1400" dirty="0">
                <a:latin typeface="Arial" charset="0"/>
              </a:rPr>
              <a:t>Identify</a:t>
            </a:r>
          </a:p>
          <a:p>
            <a:pPr algn="ctr"/>
            <a:r>
              <a:rPr lang="en-US" sz="1400" dirty="0">
                <a:latin typeface="Arial" charset="0"/>
              </a:rPr>
              <a:t>Person of</a:t>
            </a:r>
          </a:p>
          <a:p>
            <a:pPr algn="ctr"/>
            <a:r>
              <a:rPr lang="en-US" sz="1400" dirty="0">
                <a:latin typeface="Arial" charset="0"/>
              </a:rPr>
              <a:t>Concern</a:t>
            </a:r>
          </a:p>
        </p:txBody>
      </p:sp>
      <p:sp>
        <p:nvSpPr>
          <p:cNvPr id="155652" name="AutoShape 71"/>
          <p:cNvSpPr>
            <a:spLocks noChangeArrowheads="1"/>
          </p:cNvSpPr>
          <p:nvPr/>
        </p:nvSpPr>
        <p:spPr bwMode="auto">
          <a:xfrm>
            <a:off x="995362" y="2381250"/>
            <a:ext cx="1690688" cy="749300"/>
          </a:xfrm>
          <a:prstGeom prst="flowChartProcess">
            <a:avLst/>
          </a:prstGeom>
          <a:solidFill>
            <a:schemeClr val="accent2"/>
          </a:solidFill>
          <a:ln w="15875">
            <a:solidFill>
              <a:srgbClr val="000000"/>
            </a:solidFill>
            <a:miter lim="800000"/>
            <a:headEnd/>
            <a:tailEnd/>
          </a:ln>
        </p:spPr>
        <p:txBody>
          <a:bodyPr/>
          <a:lstStyle/>
          <a:p>
            <a:pPr algn="ctr"/>
            <a:r>
              <a:rPr lang="en-US" sz="1400">
                <a:latin typeface="Arial" charset="0"/>
              </a:rPr>
              <a:t>Conduct</a:t>
            </a:r>
          </a:p>
          <a:p>
            <a:pPr algn="ctr"/>
            <a:r>
              <a:rPr lang="en-US" sz="1400">
                <a:latin typeface="Arial" charset="0"/>
              </a:rPr>
              <a:t>Initial</a:t>
            </a:r>
          </a:p>
          <a:p>
            <a:pPr algn="ctr"/>
            <a:r>
              <a:rPr lang="en-US" sz="1400">
                <a:latin typeface="Arial" charset="0"/>
              </a:rPr>
              <a:t>Screening</a:t>
            </a:r>
          </a:p>
        </p:txBody>
      </p:sp>
      <p:sp>
        <p:nvSpPr>
          <p:cNvPr id="155653" name="AutoShape 72"/>
          <p:cNvSpPr>
            <a:spLocks noChangeArrowheads="1"/>
          </p:cNvSpPr>
          <p:nvPr/>
        </p:nvSpPr>
        <p:spPr bwMode="auto">
          <a:xfrm>
            <a:off x="1028700" y="5351463"/>
            <a:ext cx="1692275" cy="749300"/>
          </a:xfrm>
          <a:prstGeom prst="flowChartProcess">
            <a:avLst/>
          </a:prstGeom>
          <a:solidFill>
            <a:schemeClr val="accent2"/>
          </a:solidFill>
          <a:ln w="15875">
            <a:solidFill>
              <a:srgbClr val="000000"/>
            </a:solidFill>
            <a:miter lim="800000"/>
            <a:headEnd/>
            <a:tailEnd/>
          </a:ln>
        </p:spPr>
        <p:txBody>
          <a:bodyPr/>
          <a:lstStyle/>
          <a:p>
            <a:pPr algn="ctr">
              <a:spcBef>
                <a:spcPts val="600"/>
              </a:spcBef>
            </a:pPr>
            <a:r>
              <a:rPr lang="en-US" sz="1400">
                <a:latin typeface="Arial" charset="0"/>
              </a:rPr>
              <a:t>Conduct</a:t>
            </a:r>
          </a:p>
          <a:p>
            <a:pPr algn="ctr"/>
            <a:r>
              <a:rPr lang="en-US" sz="1400">
                <a:latin typeface="Arial" charset="0"/>
              </a:rPr>
              <a:t>Triage</a:t>
            </a:r>
          </a:p>
        </p:txBody>
      </p:sp>
      <p:sp>
        <p:nvSpPr>
          <p:cNvPr id="155654" name="AutoShape 75"/>
          <p:cNvSpPr>
            <a:spLocks noChangeArrowheads="1"/>
          </p:cNvSpPr>
          <p:nvPr/>
        </p:nvSpPr>
        <p:spPr bwMode="auto">
          <a:xfrm>
            <a:off x="3433762" y="3759200"/>
            <a:ext cx="1692275" cy="874713"/>
          </a:xfrm>
          <a:prstGeom prst="flowChartAlternateProcess">
            <a:avLst/>
          </a:prstGeom>
          <a:solidFill>
            <a:srgbClr val="996600"/>
          </a:solidFill>
          <a:ln w="15875">
            <a:solidFill>
              <a:srgbClr val="000000"/>
            </a:solidFill>
            <a:miter lim="800000"/>
            <a:headEnd/>
            <a:tailEnd/>
          </a:ln>
        </p:spPr>
        <p:txBody>
          <a:bodyPr/>
          <a:lstStyle/>
          <a:p>
            <a:pPr algn="ctr"/>
            <a:r>
              <a:rPr lang="en-US" sz="1400">
                <a:solidFill>
                  <a:srgbClr val="FFFFFF"/>
                </a:solidFill>
                <a:latin typeface="Arial" charset="0"/>
              </a:rPr>
              <a:t>Alert</a:t>
            </a:r>
          </a:p>
          <a:p>
            <a:pPr algn="ctr"/>
            <a:r>
              <a:rPr lang="en-US" sz="1400">
                <a:solidFill>
                  <a:srgbClr val="FFFFFF"/>
                </a:solidFill>
                <a:latin typeface="Arial" charset="0"/>
              </a:rPr>
              <a:t>Law</a:t>
            </a:r>
          </a:p>
          <a:p>
            <a:pPr algn="ctr"/>
            <a:r>
              <a:rPr lang="en-US" sz="1400">
                <a:solidFill>
                  <a:srgbClr val="FFFFFF"/>
                </a:solidFill>
                <a:latin typeface="Arial" charset="0"/>
              </a:rPr>
              <a:t>Enforcement</a:t>
            </a:r>
            <a:endParaRPr lang="en-US" sz="1400"/>
          </a:p>
        </p:txBody>
      </p:sp>
      <p:cxnSp>
        <p:nvCxnSpPr>
          <p:cNvPr id="155655" name="AutoShape 78"/>
          <p:cNvCxnSpPr>
            <a:cxnSpLocks noChangeShapeType="1"/>
          </p:cNvCxnSpPr>
          <p:nvPr/>
        </p:nvCxnSpPr>
        <p:spPr bwMode="auto">
          <a:xfrm>
            <a:off x="1839912" y="1979613"/>
            <a:ext cx="0" cy="382587"/>
          </a:xfrm>
          <a:prstGeom prst="straightConnector1">
            <a:avLst/>
          </a:prstGeom>
          <a:noFill/>
          <a:ln w="15875">
            <a:solidFill>
              <a:schemeClr val="tx1"/>
            </a:solidFill>
            <a:round/>
            <a:headEnd/>
            <a:tailEnd type="triangle" w="med" len="med"/>
          </a:ln>
        </p:spPr>
      </p:cxnSp>
      <p:sp>
        <p:nvSpPr>
          <p:cNvPr id="155656" name="AutoShape 79"/>
          <p:cNvSpPr>
            <a:spLocks noChangeArrowheads="1"/>
          </p:cNvSpPr>
          <p:nvPr/>
        </p:nvSpPr>
        <p:spPr bwMode="auto">
          <a:xfrm>
            <a:off x="1031875" y="3576638"/>
            <a:ext cx="1692275" cy="1250950"/>
          </a:xfrm>
          <a:prstGeom prst="flowChartDecision">
            <a:avLst/>
          </a:prstGeom>
          <a:solidFill>
            <a:srgbClr val="996600"/>
          </a:solidFill>
          <a:ln w="15875">
            <a:solidFill>
              <a:srgbClr val="000000"/>
            </a:solidFill>
            <a:miter lim="800000"/>
            <a:headEnd/>
            <a:tailEnd/>
          </a:ln>
        </p:spPr>
        <p:txBody>
          <a:bodyPr/>
          <a:lstStyle/>
          <a:p>
            <a:endParaRPr lang="en-US"/>
          </a:p>
        </p:txBody>
      </p:sp>
      <p:sp>
        <p:nvSpPr>
          <p:cNvPr id="155657" name="Text Box 80"/>
          <p:cNvSpPr txBox="1">
            <a:spLocks noChangeArrowheads="1"/>
          </p:cNvSpPr>
          <p:nvPr/>
        </p:nvSpPr>
        <p:spPr bwMode="auto">
          <a:xfrm>
            <a:off x="1185862" y="3924300"/>
            <a:ext cx="1349375" cy="566738"/>
          </a:xfrm>
          <a:prstGeom prst="rect">
            <a:avLst/>
          </a:prstGeom>
          <a:noFill/>
          <a:ln w="9525">
            <a:noFill/>
            <a:miter lim="800000"/>
            <a:headEnd/>
            <a:tailEnd/>
          </a:ln>
        </p:spPr>
        <p:txBody>
          <a:bodyPr/>
          <a:lstStyle/>
          <a:p>
            <a:pPr algn="ctr"/>
            <a:r>
              <a:rPr lang="en-US" sz="1400">
                <a:latin typeface="Arial" charset="0"/>
              </a:rPr>
              <a:t>Imminent</a:t>
            </a:r>
          </a:p>
          <a:p>
            <a:pPr algn="ctr"/>
            <a:r>
              <a:rPr lang="en-US" sz="1400">
                <a:latin typeface="Arial" charset="0"/>
              </a:rPr>
              <a:t>Situation?</a:t>
            </a:r>
            <a:endParaRPr lang="en-US" sz="1400"/>
          </a:p>
        </p:txBody>
      </p:sp>
      <p:cxnSp>
        <p:nvCxnSpPr>
          <p:cNvPr id="155658" name="AutoShape 87"/>
          <p:cNvCxnSpPr>
            <a:cxnSpLocks noChangeShapeType="1"/>
          </p:cNvCxnSpPr>
          <p:nvPr/>
        </p:nvCxnSpPr>
        <p:spPr bwMode="auto">
          <a:xfrm>
            <a:off x="1862137" y="3133725"/>
            <a:ext cx="0" cy="436563"/>
          </a:xfrm>
          <a:prstGeom prst="straightConnector1">
            <a:avLst/>
          </a:prstGeom>
          <a:noFill/>
          <a:ln w="15875">
            <a:solidFill>
              <a:schemeClr val="tx1"/>
            </a:solidFill>
            <a:round/>
            <a:headEnd/>
            <a:tailEnd type="triangle" w="med" len="med"/>
          </a:ln>
        </p:spPr>
      </p:cxnSp>
      <p:cxnSp>
        <p:nvCxnSpPr>
          <p:cNvPr id="155659" name="AutoShape 88"/>
          <p:cNvCxnSpPr>
            <a:cxnSpLocks noChangeShapeType="1"/>
          </p:cNvCxnSpPr>
          <p:nvPr/>
        </p:nvCxnSpPr>
        <p:spPr bwMode="auto">
          <a:xfrm>
            <a:off x="1870075" y="4840288"/>
            <a:ext cx="7937" cy="482600"/>
          </a:xfrm>
          <a:prstGeom prst="straightConnector1">
            <a:avLst/>
          </a:prstGeom>
          <a:noFill/>
          <a:ln w="15875">
            <a:solidFill>
              <a:schemeClr val="tx1"/>
            </a:solidFill>
            <a:round/>
            <a:headEnd/>
            <a:tailEnd type="triangle" w="med" len="med"/>
          </a:ln>
        </p:spPr>
      </p:cxnSp>
      <p:cxnSp>
        <p:nvCxnSpPr>
          <p:cNvPr id="155660" name="AutoShape 89"/>
          <p:cNvCxnSpPr>
            <a:cxnSpLocks noChangeShapeType="1"/>
            <a:stCxn id="155656" idx="3"/>
            <a:endCxn id="155654" idx="1"/>
          </p:cNvCxnSpPr>
          <p:nvPr/>
        </p:nvCxnSpPr>
        <p:spPr bwMode="auto">
          <a:xfrm flipV="1">
            <a:off x="2736850" y="4197350"/>
            <a:ext cx="684212" cy="4763"/>
          </a:xfrm>
          <a:prstGeom prst="straightConnector1">
            <a:avLst/>
          </a:prstGeom>
          <a:noFill/>
          <a:ln w="15875">
            <a:solidFill>
              <a:schemeClr val="tx1"/>
            </a:solidFill>
            <a:round/>
            <a:headEnd/>
            <a:tailEnd type="triangle" w="med" len="med"/>
          </a:ln>
        </p:spPr>
      </p:cxnSp>
      <p:cxnSp>
        <p:nvCxnSpPr>
          <p:cNvPr id="155661" name="AutoShape 92"/>
          <p:cNvCxnSpPr>
            <a:cxnSpLocks noChangeShapeType="1"/>
          </p:cNvCxnSpPr>
          <p:nvPr/>
        </p:nvCxnSpPr>
        <p:spPr bwMode="auto">
          <a:xfrm rot="5400000">
            <a:off x="2935287" y="4395788"/>
            <a:ext cx="1062038" cy="1535112"/>
          </a:xfrm>
          <a:prstGeom prst="bentConnector2">
            <a:avLst/>
          </a:prstGeom>
          <a:noFill/>
          <a:ln w="15875">
            <a:solidFill>
              <a:schemeClr val="tx1"/>
            </a:solidFill>
            <a:miter lim="800000"/>
            <a:headEnd/>
            <a:tailEnd type="triangle" w="med" len="med"/>
          </a:ln>
        </p:spPr>
      </p:cxnSp>
      <p:cxnSp>
        <p:nvCxnSpPr>
          <p:cNvPr id="155662" name="AutoShape 93"/>
          <p:cNvCxnSpPr>
            <a:cxnSpLocks noChangeShapeType="1"/>
          </p:cNvCxnSpPr>
          <p:nvPr/>
        </p:nvCxnSpPr>
        <p:spPr bwMode="auto">
          <a:xfrm flipH="1">
            <a:off x="1870075" y="6086475"/>
            <a:ext cx="7937" cy="594360"/>
          </a:xfrm>
          <a:prstGeom prst="straightConnector1">
            <a:avLst/>
          </a:prstGeom>
          <a:noFill/>
          <a:ln w="15875">
            <a:solidFill>
              <a:schemeClr val="tx1"/>
            </a:solidFill>
            <a:round/>
            <a:headEnd/>
            <a:tailEnd type="triangle" w="med" len="med"/>
          </a:ln>
        </p:spPr>
      </p:cxnSp>
      <p:sp>
        <p:nvSpPr>
          <p:cNvPr id="155663" name="Text Box 94"/>
          <p:cNvSpPr txBox="1">
            <a:spLocks noChangeArrowheads="1"/>
          </p:cNvSpPr>
          <p:nvPr/>
        </p:nvSpPr>
        <p:spPr bwMode="auto">
          <a:xfrm>
            <a:off x="2687637" y="3929063"/>
            <a:ext cx="766763" cy="274637"/>
          </a:xfrm>
          <a:prstGeom prst="rect">
            <a:avLst/>
          </a:prstGeom>
          <a:noFill/>
          <a:ln w="9525">
            <a:noFill/>
            <a:miter lim="800000"/>
            <a:headEnd/>
            <a:tailEnd/>
          </a:ln>
        </p:spPr>
        <p:txBody>
          <a:bodyPr>
            <a:spAutoFit/>
          </a:bodyPr>
          <a:lstStyle/>
          <a:p>
            <a:r>
              <a:rPr lang="en-US" sz="1200" b="1">
                <a:latin typeface="Arial" charset="0"/>
              </a:rPr>
              <a:t>Yes</a:t>
            </a:r>
            <a:endParaRPr lang="en-US" sz="1200" b="1"/>
          </a:p>
        </p:txBody>
      </p:sp>
      <p:sp>
        <p:nvSpPr>
          <p:cNvPr id="155664" name="Text Box 95"/>
          <p:cNvSpPr txBox="1">
            <a:spLocks noChangeArrowheads="1"/>
          </p:cNvSpPr>
          <p:nvPr/>
        </p:nvSpPr>
        <p:spPr bwMode="auto">
          <a:xfrm>
            <a:off x="1236662" y="4865688"/>
            <a:ext cx="766763" cy="274637"/>
          </a:xfrm>
          <a:prstGeom prst="rect">
            <a:avLst/>
          </a:prstGeom>
          <a:noFill/>
          <a:ln w="9525">
            <a:noFill/>
            <a:miter lim="800000"/>
            <a:headEnd/>
            <a:tailEnd/>
          </a:ln>
        </p:spPr>
        <p:txBody>
          <a:bodyPr>
            <a:spAutoFit/>
          </a:bodyPr>
          <a:lstStyle/>
          <a:p>
            <a:pPr algn="ctr"/>
            <a:r>
              <a:rPr lang="en-US" sz="1200" b="1">
                <a:latin typeface="Arial" charset="0"/>
              </a:rPr>
              <a:t>No</a:t>
            </a:r>
            <a:endParaRPr lang="en-US" sz="1200" b="1"/>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rrowheads="1"/>
          </p:cNvSpPr>
          <p:nvPr>
            <p:ph type="title"/>
          </p:nvPr>
        </p:nvSpPr>
        <p:spPr>
          <a:xfrm>
            <a:off x="381000" y="152400"/>
            <a:ext cx="7696200" cy="663575"/>
          </a:xfrm>
        </p:spPr>
        <p:txBody>
          <a:bodyPr lIns="92075" tIns="46038" rIns="92075" bIns="46038"/>
          <a:lstStyle/>
          <a:p>
            <a:pPr algn="l" eaLnBrk="1" hangingPunct="1">
              <a:defRPr/>
            </a:pPr>
            <a:r>
              <a:rPr lang="en-US" cap="small" dirty="0" smtClean="0"/>
              <a:t>Conclusion</a:t>
            </a:r>
            <a:endParaRPr lang="en-US" sz="2400" cap="small" dirty="0" smtClean="0"/>
          </a:p>
        </p:txBody>
      </p:sp>
      <p:sp>
        <p:nvSpPr>
          <p:cNvPr id="20483" name="Rectangle 3"/>
          <p:cNvSpPr>
            <a:spLocks noGrp="1" noRot="1" noChangeArrowheads="1"/>
          </p:cNvSpPr>
          <p:nvPr>
            <p:ph idx="1"/>
          </p:nvPr>
        </p:nvSpPr>
        <p:spPr>
          <a:xfrm>
            <a:off x="381000" y="1295400"/>
            <a:ext cx="8441634" cy="5029200"/>
          </a:xfrm>
        </p:spPr>
        <p:txBody>
          <a:bodyPr lIns="92075" tIns="46038" rIns="92075" bIns="46038"/>
          <a:lstStyle/>
          <a:p>
            <a:pPr>
              <a:spcBef>
                <a:spcPts val="600"/>
              </a:spcBef>
              <a:buClr>
                <a:srgbClr val="5C0000"/>
              </a:buClr>
              <a:buFont typeface="Wingdings" pitchFamily="2" charset="2"/>
              <a:buChar char="§"/>
            </a:pPr>
            <a:r>
              <a:rPr lang="en-US" sz="2400" b="0" dirty="0" smtClean="0"/>
              <a:t>Current best practices recommend standard procedures and supporting resources, in addition to a team.</a:t>
            </a:r>
          </a:p>
          <a:p>
            <a:pPr>
              <a:spcBef>
                <a:spcPts val="600"/>
              </a:spcBef>
              <a:buClr>
                <a:srgbClr val="5C0000"/>
              </a:buClr>
              <a:buFont typeface="Wingdings" pitchFamily="2" charset="2"/>
              <a:buChar char="§"/>
            </a:pPr>
            <a:r>
              <a:rPr lang="en-US" sz="2400" b="0" dirty="0" smtClean="0"/>
              <a:t>Threat assessment procedures involve seeking out information, answering standard investigative questions, and making an informed assessment.</a:t>
            </a:r>
            <a:endParaRPr lang="en-US" sz="2400" b="0" dirty="0" smtClean="0">
              <a:solidFill>
                <a:srgbClr val="800000"/>
              </a:solidFill>
            </a:endParaRPr>
          </a:p>
          <a:p>
            <a:pPr>
              <a:spcBef>
                <a:spcPts val="600"/>
              </a:spcBef>
              <a:buClr>
                <a:srgbClr val="5C0000"/>
              </a:buClr>
              <a:buFont typeface="Wingdings" pitchFamily="2" charset="2"/>
              <a:buChar char="§"/>
            </a:pPr>
            <a:r>
              <a:rPr lang="en-US" sz="2400" b="0" dirty="0" smtClean="0"/>
              <a:t>Effective case management requires implementation and monitoring, as well as planning and creative use of resources.</a:t>
            </a:r>
            <a:endParaRPr lang="en-US" sz="2400" b="0" dirty="0" smtClean="0">
              <a:solidFill>
                <a:srgbClr val="800000"/>
              </a:solidFill>
            </a:endParaRPr>
          </a:p>
          <a:p>
            <a:pPr>
              <a:spcBef>
                <a:spcPts val="600"/>
              </a:spcBef>
              <a:buClr>
                <a:srgbClr val="5C0000"/>
              </a:buClr>
              <a:buFont typeface="Wingdings" pitchFamily="2" charset="2"/>
              <a:buChar char="§"/>
            </a:pPr>
            <a:r>
              <a:rPr lang="en-US" sz="2400" b="0" dirty="0" smtClean="0"/>
              <a:t>Ongoing legal developments can impact teams. Stay current.</a:t>
            </a:r>
          </a:p>
          <a:p>
            <a:pPr>
              <a:spcBef>
                <a:spcPts val="600"/>
              </a:spcBef>
              <a:buClr>
                <a:srgbClr val="5C0000"/>
              </a:buClr>
              <a:buFont typeface="Wingdings" pitchFamily="2" charset="2"/>
              <a:buChar char="§"/>
            </a:pPr>
            <a:r>
              <a:rPr lang="en-US" sz="2400" b="0" dirty="0" smtClean="0"/>
              <a:t>Team development stage can impact a team’s operations.</a:t>
            </a:r>
          </a:p>
          <a:p>
            <a:pPr>
              <a:spcBef>
                <a:spcPts val="600"/>
              </a:spcBef>
              <a:buClr>
                <a:srgbClr val="5C0000"/>
              </a:buClr>
              <a:buFont typeface="Wingdings" pitchFamily="2" charset="2"/>
              <a:buChar char="§"/>
            </a:pPr>
            <a:r>
              <a:rPr lang="en-US" sz="2400" b="0" cap="none" dirty="0" smtClean="0"/>
              <a:t>Consult with peers whenever possible.</a:t>
            </a:r>
          </a:p>
          <a:p>
            <a:pPr marL="395288" lvl="1" indent="-396875">
              <a:spcBef>
                <a:spcPts val="600"/>
              </a:spcBef>
            </a:pPr>
            <a:endParaRPr lang="en-US" sz="2400" dirty="0" smtClean="0"/>
          </a:p>
        </p:txBody>
      </p:sp>
    </p:spTree>
  </p:cSld>
  <p:clrMapOvr>
    <a:masterClrMapping/>
  </p:clrMapOvr>
  <p:transition>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374650" y="152400"/>
            <a:ext cx="8540750" cy="1143000"/>
          </a:xfrm>
        </p:spPr>
        <p:txBody>
          <a:bodyPr/>
          <a:lstStyle/>
          <a:p>
            <a:pPr eaLnBrk="1" hangingPunct="1">
              <a:defRPr/>
            </a:pPr>
            <a:r>
              <a:rPr lang="en-US" sz="4000" b="1" cap="small" dirty="0" smtClean="0"/>
              <a:t>For Further Reading</a:t>
            </a:r>
          </a:p>
        </p:txBody>
      </p:sp>
      <p:sp>
        <p:nvSpPr>
          <p:cNvPr id="91139" name="Rectangle 3"/>
          <p:cNvSpPr>
            <a:spLocks noGrp="1" noRot="1" noChangeArrowheads="1"/>
          </p:cNvSpPr>
          <p:nvPr>
            <p:ph type="body" sz="half" idx="1"/>
          </p:nvPr>
        </p:nvSpPr>
        <p:spPr>
          <a:xfrm>
            <a:off x="609600" y="1295400"/>
            <a:ext cx="8153400" cy="4572000"/>
          </a:xfrm>
        </p:spPr>
        <p:txBody>
          <a:bodyPr/>
          <a:lstStyle/>
          <a:p>
            <a:pPr marL="0" indent="0" eaLnBrk="1" hangingPunct="1">
              <a:buFont typeface="Arial" pitchFamily="34" charset="0"/>
              <a:buNone/>
              <a:defRPr/>
            </a:pPr>
            <a:r>
              <a:rPr lang="en-US" sz="2400" b="1" i="1" dirty="0" smtClean="0">
                <a:solidFill>
                  <a:srgbClr val="010000"/>
                </a:solidFill>
                <a:effectLst/>
              </a:rPr>
              <a:t>Implementing Behavioral Threat Assessment on Campus: A Virginia Tech Demonstration Project </a:t>
            </a:r>
          </a:p>
          <a:p>
            <a:pPr marL="327025" lvl="1" indent="0">
              <a:buFont typeface="Arial" pitchFamily="34" charset="0"/>
              <a:buNone/>
              <a:defRPr/>
            </a:pPr>
            <a:r>
              <a:rPr lang="en-US" sz="2000" b="1" i="1" dirty="0" smtClean="0">
                <a:solidFill>
                  <a:srgbClr val="010000"/>
                </a:solidFill>
                <a:hlinkClick r:id="rId3"/>
              </a:rPr>
              <a:t>www.ThreatAssessment.vt.edu</a:t>
            </a:r>
            <a:r>
              <a:rPr lang="en-US" sz="2000" b="1" i="1" dirty="0" smtClean="0">
                <a:solidFill>
                  <a:srgbClr val="010000"/>
                </a:solidFill>
              </a:rPr>
              <a:t> </a:t>
            </a:r>
            <a:endParaRPr lang="en-US" sz="2000" b="1" i="1" dirty="0" smtClean="0">
              <a:solidFill>
                <a:srgbClr val="010000"/>
              </a:solidFill>
              <a:effectLst/>
            </a:endParaRPr>
          </a:p>
          <a:p>
            <a:pPr marL="0" indent="0" eaLnBrk="1" hangingPunct="1">
              <a:buFont typeface="Arial" pitchFamily="34" charset="0"/>
              <a:buNone/>
              <a:defRPr/>
            </a:pPr>
            <a:endParaRPr lang="en-US" sz="2400" b="1" i="1" dirty="0" smtClean="0">
              <a:solidFill>
                <a:schemeClr val="hlink"/>
              </a:solidFill>
            </a:endParaRPr>
          </a:p>
          <a:p>
            <a:pPr marL="0" indent="0" eaLnBrk="1" hangingPunct="1">
              <a:buFont typeface="Arial" pitchFamily="34" charset="0"/>
              <a:buNone/>
              <a:defRPr/>
            </a:pPr>
            <a:r>
              <a:rPr lang="en-US" sz="2400" b="1" i="1" dirty="0" smtClean="0">
                <a:solidFill>
                  <a:srgbClr val="010000"/>
                </a:solidFill>
                <a:effectLst/>
              </a:rPr>
              <a:t>Threat Assessment and Management Teams: What Risk Managers Need to </a:t>
            </a:r>
            <a:r>
              <a:rPr lang="en-US" sz="2400" b="1" i="1" dirty="0" smtClean="0">
                <a:solidFill>
                  <a:srgbClr val="010000"/>
                </a:solidFill>
              </a:rPr>
              <a:t>Know (Published by URMIA)</a:t>
            </a:r>
            <a:endParaRPr lang="en-US" sz="2400" b="1" i="1" dirty="0" smtClean="0">
              <a:solidFill>
                <a:srgbClr val="010000"/>
              </a:solidFill>
              <a:effectLst/>
            </a:endParaRPr>
          </a:p>
          <a:p>
            <a:pPr marL="327025" lvl="1" indent="0">
              <a:buFont typeface="Arial" pitchFamily="34" charset="0"/>
              <a:buNone/>
              <a:defRPr/>
            </a:pPr>
            <a:r>
              <a:rPr lang="en-US" sz="2000" b="1" i="1" dirty="0" smtClean="0">
                <a:solidFill>
                  <a:schemeClr val="hlink"/>
                </a:solidFill>
                <a:hlinkClick r:id="rId4"/>
              </a:rPr>
              <a:t>www.HigherEdCompliance.org</a:t>
            </a:r>
            <a:r>
              <a:rPr lang="en-US" sz="2000" b="1" i="1" dirty="0" smtClean="0">
                <a:solidFill>
                  <a:schemeClr val="hlink"/>
                </a:solidFill>
              </a:rPr>
              <a:t> 	</a:t>
            </a:r>
          </a:p>
          <a:p>
            <a:pPr marL="0" indent="0" eaLnBrk="1" hangingPunct="1">
              <a:buFont typeface="Arial" pitchFamily="34" charset="0"/>
              <a:buNone/>
              <a:defRPr/>
            </a:pPr>
            <a:endParaRPr lang="en-US" sz="2400" b="1" i="1" dirty="0" smtClean="0">
              <a:solidFill>
                <a:schemeClr val="hlink"/>
              </a:solidFill>
              <a:effectLst/>
            </a:endParaRPr>
          </a:p>
          <a:p>
            <a:pPr marL="0" indent="0" eaLnBrk="1" hangingPunct="1">
              <a:buFont typeface="Arial" pitchFamily="34" charset="0"/>
              <a:buNone/>
              <a:defRPr/>
            </a:pPr>
            <a:r>
              <a:rPr lang="en-US" sz="2400" b="1" i="1" dirty="0" smtClean="0">
                <a:solidFill>
                  <a:srgbClr val="010000"/>
                </a:solidFill>
                <a:effectLst/>
              </a:rPr>
              <a:t>Association </a:t>
            </a:r>
            <a:r>
              <a:rPr lang="en-US" sz="2400" b="1" i="1" dirty="0" smtClean="0">
                <a:solidFill>
                  <a:srgbClr val="010000"/>
                </a:solidFill>
              </a:rPr>
              <a:t>of </a:t>
            </a:r>
            <a:r>
              <a:rPr lang="en-US" sz="2400" b="1" i="1" dirty="0" smtClean="0">
                <a:solidFill>
                  <a:srgbClr val="010000"/>
                </a:solidFill>
                <a:effectLst/>
              </a:rPr>
              <a:t>Threat Assessment Professionals</a:t>
            </a:r>
          </a:p>
          <a:p>
            <a:pPr marL="327025" lvl="1" indent="0">
              <a:buFont typeface="Arial" pitchFamily="34" charset="0"/>
              <a:buNone/>
              <a:defRPr/>
            </a:pPr>
            <a:r>
              <a:rPr lang="en-US" sz="2000" b="1" i="1" dirty="0" smtClean="0">
                <a:solidFill>
                  <a:schemeClr val="hlink"/>
                </a:solidFill>
                <a:hlinkClick r:id="rId5"/>
              </a:rPr>
              <a:t>www.atapworldwide.org</a:t>
            </a:r>
            <a:r>
              <a:rPr lang="en-US" sz="2000" b="1" i="1" dirty="0" smtClean="0">
                <a:solidFill>
                  <a:schemeClr val="hlink"/>
                </a:solidFill>
              </a:rPr>
              <a:t> </a:t>
            </a:r>
            <a:endParaRPr lang="en-US" sz="2000" dirty="0" smtClean="0">
              <a:effectLs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374650" y="152400"/>
            <a:ext cx="8540750" cy="1143000"/>
          </a:xfrm>
        </p:spPr>
        <p:txBody>
          <a:bodyPr/>
          <a:lstStyle/>
          <a:p>
            <a:pPr eaLnBrk="1" hangingPunct="1">
              <a:defRPr/>
            </a:pPr>
            <a:r>
              <a:rPr lang="en-US" sz="4000" b="1" cap="small" dirty="0" smtClean="0"/>
              <a:t>For Additional Information</a:t>
            </a:r>
          </a:p>
        </p:txBody>
      </p:sp>
      <p:sp>
        <p:nvSpPr>
          <p:cNvPr id="91139" name="Rectangle 3"/>
          <p:cNvSpPr>
            <a:spLocks noGrp="1" noRot="1" noChangeArrowheads="1"/>
          </p:cNvSpPr>
          <p:nvPr>
            <p:ph type="body" sz="half" idx="1"/>
          </p:nvPr>
        </p:nvSpPr>
        <p:spPr>
          <a:xfrm>
            <a:off x="609600" y="1295400"/>
            <a:ext cx="4876800" cy="4495800"/>
          </a:xfrm>
        </p:spPr>
        <p:txBody>
          <a:bodyPr/>
          <a:lstStyle/>
          <a:p>
            <a:pPr marL="0" indent="0" eaLnBrk="1" hangingPunct="1">
              <a:buFont typeface="Arial" pitchFamily="34" charset="0"/>
              <a:buNone/>
              <a:defRPr/>
            </a:pPr>
            <a:r>
              <a:rPr lang="en-US" sz="2400" b="1" i="1" dirty="0" smtClean="0">
                <a:solidFill>
                  <a:schemeClr val="hlink"/>
                </a:solidFill>
                <a:effectLst/>
              </a:rPr>
              <a:t>The Handbook for Campus Threat Assessment &amp; Management Teams</a:t>
            </a:r>
          </a:p>
          <a:p>
            <a:pPr marL="0" indent="0" eaLnBrk="1" hangingPunct="1">
              <a:buFont typeface="Arial" pitchFamily="34" charset="0"/>
              <a:buNone/>
              <a:defRPr/>
            </a:pPr>
            <a:r>
              <a:rPr lang="en-US" sz="2400" dirty="0" err="1" smtClean="0">
                <a:effectLst/>
              </a:rPr>
              <a:t>www.TSGinc.com</a:t>
            </a:r>
            <a:endParaRPr lang="en-US" sz="2400" dirty="0" smtClean="0">
              <a:effectLst/>
            </a:endParaRPr>
          </a:p>
          <a:p>
            <a:pPr marL="0" indent="0" eaLnBrk="1" hangingPunct="1">
              <a:buFont typeface="Arial" pitchFamily="34" charset="0"/>
              <a:buNone/>
              <a:defRPr/>
            </a:pPr>
            <a:r>
              <a:rPr lang="en-US" sz="2400" dirty="0" smtClean="0">
                <a:effectLst/>
              </a:rPr>
              <a:t>www.amazon.com</a:t>
            </a:r>
          </a:p>
          <a:p>
            <a:pPr marL="0" indent="0" eaLnBrk="1" hangingPunct="1">
              <a:buFont typeface="Arial" pitchFamily="34" charset="0"/>
              <a:buNone/>
              <a:defRPr/>
            </a:pPr>
            <a:endParaRPr lang="en-US" sz="500" b="1" dirty="0" smtClean="0">
              <a:solidFill>
                <a:schemeClr val="hlink"/>
              </a:solidFill>
            </a:endParaRPr>
          </a:p>
          <a:p>
            <a:pPr marL="0" indent="0" eaLnBrk="1" hangingPunct="1">
              <a:buFont typeface="Arial" pitchFamily="34" charset="0"/>
              <a:buNone/>
              <a:defRPr/>
            </a:pPr>
            <a:endParaRPr lang="en-US" sz="500" b="1" dirty="0" smtClean="0">
              <a:solidFill>
                <a:schemeClr val="hlink"/>
              </a:solidFill>
            </a:endParaRPr>
          </a:p>
          <a:p>
            <a:pPr marL="0" indent="0" eaLnBrk="1" hangingPunct="1">
              <a:buFont typeface="Arial" pitchFamily="34" charset="0"/>
              <a:buNone/>
              <a:defRPr/>
            </a:pPr>
            <a:endParaRPr lang="en-US" sz="500" b="1" dirty="0" smtClean="0">
              <a:solidFill>
                <a:schemeClr val="hlink"/>
              </a:solidFill>
            </a:endParaRPr>
          </a:p>
          <a:p>
            <a:pPr marL="0" indent="0" eaLnBrk="1" hangingPunct="1">
              <a:buFont typeface="Arial" pitchFamily="34" charset="0"/>
              <a:buNone/>
              <a:defRPr/>
            </a:pPr>
            <a:endParaRPr lang="en-US" sz="500" b="1" dirty="0" smtClean="0">
              <a:solidFill>
                <a:schemeClr val="hlink"/>
              </a:solidFill>
            </a:endParaRPr>
          </a:p>
          <a:p>
            <a:pPr marL="0" indent="0" eaLnBrk="1" hangingPunct="1">
              <a:buFont typeface="Arial" pitchFamily="34" charset="0"/>
              <a:buNone/>
              <a:defRPr/>
            </a:pPr>
            <a:r>
              <a:rPr lang="en-US" sz="2400" b="1" dirty="0" smtClean="0">
                <a:solidFill>
                  <a:schemeClr val="hlink"/>
                </a:solidFill>
              </a:rPr>
              <a:t> Gene Deisinger, Ph.D.</a:t>
            </a:r>
            <a:endParaRPr lang="en-US" sz="2000" dirty="0" smtClean="0">
              <a:effectLst/>
            </a:endParaRPr>
          </a:p>
          <a:p>
            <a:pPr marL="119063" lvl="1" indent="0" eaLnBrk="1" hangingPunct="1">
              <a:spcBef>
                <a:spcPct val="25000"/>
              </a:spcBef>
              <a:buFont typeface="Wingdings" pitchFamily="2" charset="2"/>
              <a:buNone/>
              <a:defRPr/>
            </a:pPr>
            <a:r>
              <a:rPr lang="en-US" sz="2000" dirty="0" err="1" smtClean="0">
                <a:effectLst/>
              </a:rPr>
              <a:t>Gene.Deisinger@Gmail.com</a:t>
            </a:r>
            <a:endParaRPr lang="en-US" sz="2000" dirty="0" smtClean="0">
              <a:effectLst/>
            </a:endParaRPr>
          </a:p>
          <a:p>
            <a:pPr marL="119063" lvl="1" indent="0" eaLnBrk="1" hangingPunct="1">
              <a:spcBef>
                <a:spcPct val="25000"/>
              </a:spcBef>
              <a:buFont typeface="Wingdings" pitchFamily="2" charset="2"/>
              <a:buNone/>
              <a:defRPr/>
            </a:pPr>
            <a:endParaRPr lang="en-US" sz="700" b="1" dirty="0" smtClean="0">
              <a:solidFill>
                <a:schemeClr val="hlink"/>
              </a:solidFill>
              <a:effectLst/>
            </a:endParaRPr>
          </a:p>
          <a:p>
            <a:pPr marL="119063" lvl="1" indent="0" eaLnBrk="1" hangingPunct="1">
              <a:spcBef>
                <a:spcPct val="25000"/>
              </a:spcBef>
              <a:buFont typeface="Wingdings" pitchFamily="2" charset="2"/>
              <a:buNone/>
              <a:defRPr/>
            </a:pPr>
            <a:r>
              <a:rPr lang="en-US" sz="2400" b="1" dirty="0" smtClean="0">
                <a:solidFill>
                  <a:schemeClr val="hlink"/>
                </a:solidFill>
              </a:rPr>
              <a:t>Marisa R. Randazzo, Ph.D.</a:t>
            </a:r>
            <a:endParaRPr lang="en-US" sz="2000" dirty="0" smtClean="0"/>
          </a:p>
          <a:p>
            <a:pPr marL="119063" lvl="1" indent="0" eaLnBrk="1" hangingPunct="1">
              <a:spcBef>
                <a:spcPct val="25000"/>
              </a:spcBef>
              <a:buFont typeface="Wingdings" pitchFamily="2" charset="2"/>
              <a:buNone/>
              <a:defRPr/>
            </a:pPr>
            <a:r>
              <a:rPr lang="en-US" sz="2000" dirty="0" err="1" smtClean="0"/>
              <a:t>MRandazzo@ThreatResources.com</a:t>
            </a:r>
            <a:endParaRPr lang="en-US" sz="2000" dirty="0" smtClean="0"/>
          </a:p>
        </p:txBody>
      </p:sp>
      <p:graphicFrame>
        <p:nvGraphicFramePr>
          <p:cNvPr id="91142" name="Object 6"/>
          <p:cNvGraphicFramePr>
            <a:graphicFrameLocks noGrp="1" noChangeAspect="1"/>
          </p:cNvGraphicFramePr>
          <p:nvPr>
            <p:ph sz="half" idx="2"/>
          </p:nvPr>
        </p:nvGraphicFramePr>
        <p:xfrm>
          <a:off x="5538788" y="1133475"/>
          <a:ext cx="3376612" cy="4733925"/>
        </p:xfrm>
        <a:graphic>
          <a:graphicData uri="http://schemas.openxmlformats.org/presentationml/2006/ole">
            <mc:AlternateContent xmlns:mc="http://schemas.openxmlformats.org/markup-compatibility/2006">
              <mc:Choice xmlns:v="urn:schemas-microsoft-com:vml" Requires="v">
                <p:oleObj spid="_x0000_s267274" name="Acrobat Document" r:id="rId4" imgW="5830114" imgH="7542857" progId="AcroExch.Document.7">
                  <p:embed/>
                </p:oleObj>
              </mc:Choice>
              <mc:Fallback>
                <p:oleObj name="Acrobat Document" r:id="rId4" imgW="5830114" imgH="7542857" progId="AcroExch.Document.7">
                  <p:embed/>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788" y="1133475"/>
                        <a:ext cx="3376612"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Custom 1">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8483</TotalTime>
  <Words>13469</Words>
  <Application>Microsoft Office PowerPoint</Application>
  <PresentationFormat>On-screen Show (4:3)</PresentationFormat>
  <Paragraphs>1211</Paragraphs>
  <Slides>92</Slides>
  <Notes>92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4" baseType="lpstr">
      <vt:lpstr>Arial</vt:lpstr>
      <vt:lpstr>Calibri</vt:lpstr>
      <vt:lpstr>Calisto MT</vt:lpstr>
      <vt:lpstr>Garamond</vt:lpstr>
      <vt:lpstr>Gill Sans</vt:lpstr>
      <vt:lpstr>Monotype Sorts</vt:lpstr>
      <vt:lpstr>Times New Roman</vt:lpstr>
      <vt:lpstr>Tw Cen MT</vt:lpstr>
      <vt:lpstr>Tw Cen MT Condensed Extra Bold</vt:lpstr>
      <vt:lpstr>Wingdings</vt:lpstr>
      <vt:lpstr>Edge</vt:lpstr>
      <vt:lpstr>Acrobat Document</vt:lpstr>
      <vt:lpstr>Virginia Campus  Threat Assessment Teams:  Advanced Training Session</vt:lpstr>
      <vt:lpstr>Instructor(s):</vt:lpstr>
      <vt:lpstr>Training Agenda</vt:lpstr>
      <vt:lpstr>Course Objectives</vt:lpstr>
      <vt:lpstr>    Review of  Threat Assessment and Management Process</vt:lpstr>
      <vt:lpstr>Overview of Threat Assessment</vt:lpstr>
      <vt:lpstr>Current Best Practices </vt:lpstr>
      <vt:lpstr>Additional Components </vt:lpstr>
      <vt:lpstr>Threat Assessment Process: </vt:lpstr>
      <vt:lpstr>Threat Assessment Process: </vt:lpstr>
      <vt:lpstr>Steps in a Threat Assessment Inquiry</vt:lpstr>
      <vt:lpstr>Evaluation Questions</vt:lpstr>
      <vt:lpstr>Evaluation Classification</vt:lpstr>
      <vt:lpstr>    Other Assessment Considerations</vt:lpstr>
      <vt:lpstr>Threats</vt:lpstr>
      <vt:lpstr>Threats</vt:lpstr>
      <vt:lpstr>Evaluating Threats</vt:lpstr>
      <vt:lpstr>Dealing with Threats</vt:lpstr>
      <vt:lpstr>Inappropriate Communications</vt:lpstr>
      <vt:lpstr>Inappropriate Communications</vt:lpstr>
      <vt:lpstr>Using Assessment Tools</vt:lpstr>
      <vt:lpstr>Using Assessment Tools</vt:lpstr>
      <vt:lpstr>    Integrated  Case Management</vt:lpstr>
      <vt:lpstr>The Only Thing We Have to Fear...</vt:lpstr>
      <vt:lpstr>PowerPoint Presentation</vt:lpstr>
      <vt:lpstr>PowerPoint Presentation</vt:lpstr>
      <vt:lpstr>Develop a Case Management Plan</vt:lpstr>
      <vt:lpstr>Develop a Case Management Plan</vt:lpstr>
      <vt:lpstr>Case Management Options</vt:lpstr>
      <vt:lpstr>Case Management Options</vt:lpstr>
      <vt:lpstr>Subject-Based Strategies</vt:lpstr>
      <vt:lpstr>When Your Only Tool is a . . .</vt:lpstr>
      <vt:lpstr>PowerPoint Presentation</vt:lpstr>
      <vt:lpstr>PowerPoint Presentation</vt:lpstr>
      <vt:lpstr>Target Management Strategies</vt:lpstr>
      <vt:lpstr>Victims are People Too</vt:lpstr>
      <vt:lpstr>Environmental Management Options</vt:lpstr>
      <vt:lpstr>Managing Potential Trigger Events</vt:lpstr>
      <vt:lpstr>Times of Increased Risk</vt:lpstr>
      <vt:lpstr>Threat Assessment Process: </vt:lpstr>
      <vt:lpstr>Implement, Monitor, Follow Up</vt:lpstr>
      <vt:lpstr>    Tabletop Exercise</vt:lpstr>
      <vt:lpstr>    Legal Updates</vt:lpstr>
      <vt:lpstr>Recent Legal Developments</vt:lpstr>
      <vt:lpstr>Authority for a Team</vt:lpstr>
      <vt:lpstr>Records Access</vt:lpstr>
      <vt:lpstr>Criminal History Record Information</vt:lpstr>
      <vt:lpstr>Juvenile Record Information</vt:lpstr>
      <vt:lpstr>Virginia Health Records Privacy Act</vt:lpstr>
      <vt:lpstr>TAT Records Exclusion from FOIA</vt:lpstr>
      <vt:lpstr>TAT Records Exclusion from FOIA</vt:lpstr>
      <vt:lpstr>National Standards</vt:lpstr>
      <vt:lpstr>ADA “Direct Threat”</vt:lpstr>
      <vt:lpstr>Title IX</vt:lpstr>
      <vt:lpstr>    Common Problems and Solutions</vt:lpstr>
      <vt:lpstr>Lessons Learned:</vt:lpstr>
      <vt:lpstr>Common Problems and Solutions</vt:lpstr>
      <vt:lpstr>Common Problems and Solutions</vt:lpstr>
      <vt:lpstr>Common Problems and Solutions</vt:lpstr>
      <vt:lpstr>All that Glitters, is Not Gold</vt:lpstr>
      <vt:lpstr>Counseling Center Involvement</vt:lpstr>
      <vt:lpstr>Consultation with Administration</vt:lpstr>
      <vt:lpstr>Challenges in Implementing and Maintaining Effective Teams</vt:lpstr>
      <vt:lpstr>Team Dynamics</vt:lpstr>
      <vt:lpstr>Team Evolution</vt:lpstr>
      <vt:lpstr>Stage 1: Forming</vt:lpstr>
      <vt:lpstr>Stage 2: Storming</vt:lpstr>
      <vt:lpstr>Stage 3: Norming</vt:lpstr>
      <vt:lpstr>Stage 4: Performing</vt:lpstr>
      <vt:lpstr>Team Dynamics Resources</vt:lpstr>
      <vt:lpstr>Integrating Threat Assessment Team Work into Broader Violence Prevention Programs</vt:lpstr>
      <vt:lpstr>Integrating Team Work</vt:lpstr>
      <vt:lpstr>Overcoming the Silo Effect</vt:lpstr>
      <vt:lpstr> Table-Top Exercise: Describing the Process</vt:lpstr>
      <vt:lpstr>Case Study</vt:lpstr>
      <vt:lpstr>Resident Information:</vt:lpstr>
      <vt:lpstr>Discussion:</vt:lpstr>
      <vt:lpstr>What you don’t know…</vt:lpstr>
      <vt:lpstr>What would the team do?</vt:lpstr>
      <vt:lpstr>Management Plan</vt:lpstr>
      <vt:lpstr>Partners in the process</vt:lpstr>
      <vt:lpstr>Following week- updates</vt:lpstr>
      <vt:lpstr>Following week- updates</vt:lpstr>
      <vt:lpstr>Following week- updates</vt:lpstr>
      <vt:lpstr>Discussion:</vt:lpstr>
      <vt:lpstr>Continued case management</vt:lpstr>
      <vt:lpstr>Follow-up</vt:lpstr>
      <vt:lpstr>Discussion:</vt:lpstr>
      <vt:lpstr>       Conclusion &amp; Resources</vt:lpstr>
      <vt:lpstr>Conclusion</vt:lpstr>
      <vt:lpstr>For Further Reading</vt:lpstr>
      <vt:lpstr>For Additional Information</vt:lpstr>
    </vt:vector>
  </TitlesOfParts>
  <Company>Threat Assessment Resources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Marisa R. Randazzo</dc:creator>
  <cp:lastModifiedBy>Walters, Lori (DCJS)</cp:lastModifiedBy>
  <cp:revision>451</cp:revision>
  <dcterms:created xsi:type="dcterms:W3CDTF">2012-03-26T23:05:20Z</dcterms:created>
  <dcterms:modified xsi:type="dcterms:W3CDTF">2019-02-14T16:05:01Z</dcterms:modified>
</cp:coreProperties>
</file>