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8" roundtripDataSignature="AMtx7mj+0Y1zWHIxvlP183UTQAV34+eIq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146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customschemas.google.com/relationships/presentationmetadata" Target="metadata"/><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8" name="Google Shape;68;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2" name="Google Shape;122;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8" name="Google Shape;128;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34" name="Google Shape;134;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0" name="Google Shape;140;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45" name="Google Shape;145;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1" name="Google Shape;151;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7" name="Google Shape;157;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1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9" name="Google Shape;169;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75" name="Google Shape;175;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74" name="Google Shape;74;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80" name="Google Shape;180;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86" name="Google Shape;186;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2" name="Google Shape;192;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8" name="Google Shape;198;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04" name="Google Shape;204;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10" name="Google Shape;210;p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16" name="Google Shape;216;p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2" name="Google Shape;222;p2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7" name="Google Shape;227;p2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2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33" name="Google Shape;233;p2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Google Shape;8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Local Law Enforcement “LOLE” Funding is not open to everyone and only requires an eligibility application. </a:t>
            </a:r>
            <a:endParaRPr dirty="0"/>
          </a:p>
        </p:txBody>
      </p:sp>
      <p:sp>
        <p:nvSpPr>
          <p:cNvPr id="81" name="Google Shape;8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39" name="Google Shape;239;p3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45" name="Google Shape;245;p3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3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51" name="Google Shape;251;p3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3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57" name="Google Shape;257;p3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63" name="Google Shape;263;p3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3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69" name="Google Shape;269;p3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3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75" name="Google Shape;275;p3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3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81" name="Google Shape;281;p3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3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87" name="Google Shape;287;p3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p3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93" name="Google Shape;293;p3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4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99" name="Google Shape;299;p4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05" name="Google Shape;305;p4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4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11" name="Google Shape;311;p4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4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17" name="Google Shape;317;p4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p4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23" name="Google Shape;323;p4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4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29" name="Google Shape;329;p4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
        <p:cNvGrpSpPr/>
        <p:nvPr/>
      </p:nvGrpSpPr>
      <p:grpSpPr>
        <a:xfrm>
          <a:off x="0" y="0"/>
          <a:ext cx="0" cy="0"/>
          <a:chOff x="0" y="0"/>
          <a:chExt cx="0" cy="0"/>
        </a:xfrm>
      </p:grpSpPr>
      <p:sp>
        <p:nvSpPr>
          <p:cNvPr id="334" name="Google Shape;334;p4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35" name="Google Shape;335;p4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p4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41" name="Google Shape;341;p4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4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47" name="Google Shape;347;p4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p4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4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3" name="Google Shape;93;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
        <p:cNvGrpSpPr/>
        <p:nvPr/>
      </p:nvGrpSpPr>
      <p:grpSpPr>
        <a:xfrm>
          <a:off x="0" y="0"/>
          <a:ext cx="0" cy="0"/>
          <a:chOff x="0" y="0"/>
          <a:chExt cx="0" cy="0"/>
        </a:xfrm>
      </p:grpSpPr>
      <p:sp>
        <p:nvSpPr>
          <p:cNvPr id="357" name="Google Shape;357;p5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8" name="Google Shape;358;p5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p5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64" name="Google Shape;364;p5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5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70" name="Google Shape;370;p5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p5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75" name="Google Shape;375;p5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p5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81" name="Google Shape;381;p5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p5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87" name="Google Shape;387;p5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p5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93" name="Google Shape;393;p5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p5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98" name="Google Shape;398;p5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5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04" name="Google Shape;404;p5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09" name="Google Shape;409;p5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10" name="Google Shape;410;p5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9" name="Google Shape;99;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6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16" name="Google Shape;416;p6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0"/>
        <p:cNvGrpSpPr/>
        <p:nvPr/>
      </p:nvGrpSpPr>
      <p:grpSpPr>
        <a:xfrm>
          <a:off x="0" y="0"/>
          <a:ext cx="0" cy="0"/>
          <a:chOff x="0" y="0"/>
          <a:chExt cx="0" cy="0"/>
        </a:xfrm>
      </p:grpSpPr>
      <p:sp>
        <p:nvSpPr>
          <p:cNvPr id="421" name="Google Shape;421;p6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22" name="Google Shape;422;p6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Google Shape;427;p62:notes"/>
          <p:cNvSpPr txBox="1">
            <a:spLocks noGrp="1"/>
          </p:cNvSpPr>
          <p:nvPr>
            <p:ph type="body" idx="1"/>
          </p:nvPr>
        </p:nvSpPr>
        <p:spPr>
          <a:xfrm>
            <a:off x="731520" y="4620577"/>
            <a:ext cx="5852160" cy="3780473"/>
          </a:xfrm>
          <a:prstGeom prst="rect">
            <a:avLst/>
          </a:prstGeom>
          <a:noFill/>
          <a:ln>
            <a:noFill/>
          </a:ln>
        </p:spPr>
        <p:txBody>
          <a:bodyPr spcFirstLastPara="1" wrap="square" lIns="96600" tIns="48275" rIns="96600" bIns="48275" anchor="t" anchorCtr="0">
            <a:noAutofit/>
          </a:bodyPr>
          <a:lstStyle/>
          <a:p>
            <a:pPr marL="0" lvl="0" indent="0" algn="l" rtl="0">
              <a:spcBef>
                <a:spcPts val="0"/>
              </a:spcBef>
              <a:spcAft>
                <a:spcPts val="0"/>
              </a:spcAft>
              <a:buNone/>
            </a:pPr>
            <a:endParaRPr dirty="0"/>
          </a:p>
        </p:txBody>
      </p:sp>
      <p:sp>
        <p:nvSpPr>
          <p:cNvPr id="428" name="Google Shape;428;p62: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p6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35" name="Google Shape;435;p6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5" name="Google Shape;105;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1" name="Google Shape;111;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7" name="Google Shape;117;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65"/>
          <p:cNvSpPr txBox="1">
            <a:spLocks noGrp="1"/>
          </p:cNvSpPr>
          <p:nvPr>
            <p:ph type="ctrTitle"/>
          </p:nvPr>
        </p:nvSpPr>
        <p:spPr>
          <a:xfrm>
            <a:off x="685800" y="1122363"/>
            <a:ext cx="7772400" cy="2387600"/>
          </a:xfrm>
          <a:prstGeom prst="rect">
            <a:avLst/>
          </a:prstGeom>
          <a:noFill/>
          <a:ln>
            <a:noFill/>
          </a:ln>
        </p:spPr>
        <p:txBody>
          <a:bodyPr spcFirstLastPara="1" wrap="square" lIns="0" tIns="0" rIns="0" bIns="0" anchor="b" anchorCtr="0">
            <a:noAutofit/>
          </a:bodyPr>
          <a:lstStyle>
            <a:lvl1pPr lvl="0" algn="ctr">
              <a:lnSpc>
                <a:spcPct val="90000"/>
              </a:lnSpc>
              <a:spcBef>
                <a:spcPts val="0"/>
              </a:spcBef>
              <a:spcAft>
                <a:spcPts val="0"/>
              </a:spcAft>
              <a:buClr>
                <a:schemeClr val="dk1"/>
              </a:buClr>
              <a:buSzPts val="4800"/>
              <a:buFont typeface="Calibri"/>
              <a:buNone/>
              <a:defRPr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5"/>
          <p:cNvSpPr txBox="1">
            <a:spLocks noGrp="1"/>
          </p:cNvSpPr>
          <p:nvPr>
            <p:ph type="subTitle" idx="1"/>
          </p:nvPr>
        </p:nvSpPr>
        <p:spPr>
          <a:xfrm>
            <a:off x="1143000" y="3602038"/>
            <a:ext cx="6858000" cy="952207"/>
          </a:xfrm>
          <a:prstGeom prst="rect">
            <a:avLst/>
          </a:prstGeom>
          <a:noFill/>
          <a:ln>
            <a:noFill/>
          </a:ln>
        </p:spPr>
        <p:txBody>
          <a:bodyPr spcFirstLastPara="1" wrap="square" lIns="0" tIns="0" rIns="0" bIns="0" anchor="t" anchorCtr="0">
            <a:noAutofit/>
          </a:bodyPr>
          <a:lstStyle>
            <a:lvl1pPr lvl="0" algn="ctr">
              <a:lnSpc>
                <a:spcPct val="90000"/>
              </a:lnSpc>
              <a:spcBef>
                <a:spcPts val="1000"/>
              </a:spcBef>
              <a:spcAft>
                <a:spcPts val="0"/>
              </a:spcAft>
              <a:buSzPts val="2800"/>
              <a:buNone/>
              <a:defRPr sz="2800"/>
            </a:lvl1pPr>
            <a:lvl2pPr lvl="1" algn="ctr">
              <a:lnSpc>
                <a:spcPct val="90000"/>
              </a:lnSpc>
              <a:spcBef>
                <a:spcPts val="500"/>
              </a:spcBef>
              <a:spcAft>
                <a:spcPts val="0"/>
              </a:spcAft>
              <a:buSzPts val="2000"/>
              <a:buNone/>
              <a:defRPr sz="2000"/>
            </a:lvl2pPr>
            <a:lvl3pPr lvl="2" algn="ctr">
              <a:lnSpc>
                <a:spcPct val="90000"/>
              </a:lnSpc>
              <a:spcBef>
                <a:spcPts val="500"/>
              </a:spcBef>
              <a:spcAft>
                <a:spcPts val="0"/>
              </a:spcAft>
              <a:buSzPts val="1800"/>
              <a:buNone/>
              <a:defRPr sz="1800"/>
            </a:lvl3pPr>
            <a:lvl4pPr lvl="3" algn="ctr">
              <a:lnSpc>
                <a:spcPct val="90000"/>
              </a:lnSpc>
              <a:spcBef>
                <a:spcPts val="500"/>
              </a:spcBef>
              <a:spcAft>
                <a:spcPts val="0"/>
              </a:spcAft>
              <a:buSzPts val="1600"/>
              <a:buNone/>
              <a:defRPr sz="1600"/>
            </a:lvl4pPr>
            <a:lvl5pPr lvl="4" algn="ctr">
              <a:lnSpc>
                <a:spcPct val="90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65"/>
          <p:cNvSpPr txBox="1">
            <a:spLocks noGrp="1"/>
          </p:cNvSpPr>
          <p:nvPr>
            <p:ph type="dt" idx="10"/>
          </p:nvPr>
        </p:nvSpPr>
        <p:spPr>
          <a:xfrm>
            <a:off x="388953" y="6356351"/>
            <a:ext cx="2057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65"/>
          <p:cNvSpPr txBox="1">
            <a:spLocks noGrp="1"/>
          </p:cNvSpPr>
          <p:nvPr>
            <p:ph type="ftr" idx="11"/>
          </p:nvPr>
        </p:nvSpPr>
        <p:spPr>
          <a:xfrm>
            <a:off x="3028950" y="6356351"/>
            <a:ext cx="3086100" cy="365125"/>
          </a:xfrm>
          <a:prstGeom prst="rect">
            <a:avLst/>
          </a:prstGeom>
          <a:noFill/>
          <a:ln>
            <a:noFill/>
          </a:ln>
        </p:spPr>
        <p:txBody>
          <a:bodyPr spcFirstLastPara="1" wrap="square" lIns="0" tIns="0" rIns="0" bIns="0" anchor="b"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65"/>
          <p:cNvSpPr txBox="1">
            <a:spLocks noGrp="1"/>
          </p:cNvSpPr>
          <p:nvPr>
            <p:ph type="sldNum" idx="12"/>
          </p:nvPr>
        </p:nvSpPr>
        <p:spPr>
          <a:xfrm>
            <a:off x="6653259" y="6356351"/>
            <a:ext cx="20574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pic>
        <p:nvPicPr>
          <p:cNvPr id="21" name="Google Shape;21;p65"/>
          <p:cNvPicPr preferRelativeResize="0"/>
          <p:nvPr/>
        </p:nvPicPr>
        <p:blipFill rotWithShape="1">
          <a:blip r:embed="rId2">
            <a:alphaModFix/>
          </a:blip>
          <a:srcRect/>
          <a:stretch/>
        </p:blipFill>
        <p:spPr>
          <a:xfrm>
            <a:off x="1459992" y="5055773"/>
            <a:ext cx="6224016" cy="127406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2"/>
        <p:cNvGrpSpPr/>
        <p:nvPr/>
      </p:nvGrpSpPr>
      <p:grpSpPr>
        <a:xfrm>
          <a:off x="0" y="0"/>
          <a:ext cx="0" cy="0"/>
          <a:chOff x="0" y="0"/>
          <a:chExt cx="0" cy="0"/>
        </a:xfrm>
      </p:grpSpPr>
      <p:sp>
        <p:nvSpPr>
          <p:cNvPr id="23" name="Google Shape;23;p66"/>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4" name="Google Shape;24;p66"/>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000"/>
              </a:spcBef>
              <a:spcAft>
                <a:spcPts val="0"/>
              </a:spcAft>
              <a:buSzPts val="1800"/>
              <a:buChar char="•"/>
              <a:defRPr sz="2600"/>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25" name="Google Shape;25;p66"/>
          <p:cNvSpPr txBox="1">
            <a:spLocks noGrp="1"/>
          </p:cNvSpPr>
          <p:nvPr>
            <p:ph type="dt" idx="10"/>
          </p:nvPr>
        </p:nvSpPr>
        <p:spPr>
          <a:xfrm>
            <a:off x="459975" y="6356351"/>
            <a:ext cx="2057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66"/>
          <p:cNvSpPr txBox="1">
            <a:spLocks noGrp="1"/>
          </p:cNvSpPr>
          <p:nvPr>
            <p:ph type="ftr" idx="11"/>
          </p:nvPr>
        </p:nvSpPr>
        <p:spPr>
          <a:xfrm>
            <a:off x="3028950" y="6356351"/>
            <a:ext cx="3086100" cy="365125"/>
          </a:xfrm>
          <a:prstGeom prst="rect">
            <a:avLst/>
          </a:prstGeom>
          <a:noFill/>
          <a:ln>
            <a:noFill/>
          </a:ln>
        </p:spPr>
        <p:txBody>
          <a:bodyPr spcFirstLastPara="1" wrap="square" lIns="0" tIns="0" rIns="0" bIns="0" anchor="b" anchorCtr="0">
            <a:noAutofit/>
          </a:bodyPr>
          <a:lstStyle>
            <a:lvl1pPr lvl="0" algn="ct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66"/>
          <p:cNvSpPr txBox="1">
            <a:spLocks noGrp="1"/>
          </p:cNvSpPr>
          <p:nvPr>
            <p:ph type="sldNum" idx="12"/>
          </p:nvPr>
        </p:nvSpPr>
        <p:spPr>
          <a:xfrm>
            <a:off x="6626626" y="6356351"/>
            <a:ext cx="20574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sz="900" b="0" i="0" u="none" strike="noStrike" cap="none">
                <a:solidFill>
                  <a:srgbClr val="888888"/>
                </a:solidFill>
                <a:latin typeface="Calibri"/>
                <a:ea typeface="Calibri"/>
                <a:cs typeface="Calibri"/>
                <a:sym typeface="Calibri"/>
              </a:defRPr>
            </a:lvl1pPr>
            <a:lvl2pPr marL="0" lvl="1" indent="0" algn="r">
              <a:spcBef>
                <a:spcPts val="0"/>
              </a:spcBef>
              <a:buNone/>
              <a:defRPr sz="900" b="0" i="0" u="none" strike="noStrike" cap="none">
                <a:solidFill>
                  <a:srgbClr val="888888"/>
                </a:solidFill>
                <a:latin typeface="Calibri"/>
                <a:ea typeface="Calibri"/>
                <a:cs typeface="Calibri"/>
                <a:sym typeface="Calibri"/>
              </a:defRPr>
            </a:lvl2pPr>
            <a:lvl3pPr marL="0" lvl="2" indent="0" algn="r">
              <a:spcBef>
                <a:spcPts val="0"/>
              </a:spcBef>
              <a:buNone/>
              <a:defRPr sz="900" b="0" i="0" u="none" strike="noStrike" cap="none">
                <a:solidFill>
                  <a:srgbClr val="888888"/>
                </a:solidFill>
                <a:latin typeface="Calibri"/>
                <a:ea typeface="Calibri"/>
                <a:cs typeface="Calibri"/>
                <a:sym typeface="Calibri"/>
              </a:defRPr>
            </a:lvl3pPr>
            <a:lvl4pPr marL="0" lvl="3" indent="0" algn="r">
              <a:spcBef>
                <a:spcPts val="0"/>
              </a:spcBef>
              <a:buNone/>
              <a:defRPr sz="900" b="0" i="0" u="none" strike="noStrike" cap="none">
                <a:solidFill>
                  <a:srgbClr val="888888"/>
                </a:solidFill>
                <a:latin typeface="Calibri"/>
                <a:ea typeface="Calibri"/>
                <a:cs typeface="Calibri"/>
                <a:sym typeface="Calibri"/>
              </a:defRPr>
            </a:lvl4pPr>
            <a:lvl5pPr marL="0" lvl="4" indent="0" algn="r">
              <a:spcBef>
                <a:spcPts val="0"/>
              </a:spcBef>
              <a:buNone/>
              <a:defRPr sz="900" b="0" i="0" u="none" strike="noStrike" cap="none">
                <a:solidFill>
                  <a:srgbClr val="888888"/>
                </a:solidFill>
                <a:latin typeface="Calibri"/>
                <a:ea typeface="Calibri"/>
                <a:cs typeface="Calibri"/>
                <a:sym typeface="Calibri"/>
              </a:defRPr>
            </a:lvl5pPr>
            <a:lvl6pPr marL="0" lvl="5" indent="0" algn="r">
              <a:spcBef>
                <a:spcPts val="0"/>
              </a:spcBef>
              <a:buNone/>
              <a:defRPr sz="900" b="0" i="0" u="none" strike="noStrike" cap="none">
                <a:solidFill>
                  <a:srgbClr val="888888"/>
                </a:solidFill>
                <a:latin typeface="Calibri"/>
                <a:ea typeface="Calibri"/>
                <a:cs typeface="Calibri"/>
                <a:sym typeface="Calibri"/>
              </a:defRPr>
            </a:lvl6pPr>
            <a:lvl7pPr marL="0" lvl="6" indent="0" algn="r">
              <a:spcBef>
                <a:spcPts val="0"/>
              </a:spcBef>
              <a:buNone/>
              <a:defRPr sz="900" b="0" i="0" u="none" strike="noStrike" cap="none">
                <a:solidFill>
                  <a:srgbClr val="888888"/>
                </a:solidFill>
                <a:latin typeface="Calibri"/>
                <a:ea typeface="Calibri"/>
                <a:cs typeface="Calibri"/>
                <a:sym typeface="Calibri"/>
              </a:defRPr>
            </a:lvl7pPr>
            <a:lvl8pPr marL="0" lvl="7" indent="0" algn="r">
              <a:spcBef>
                <a:spcPts val="0"/>
              </a:spcBef>
              <a:buNone/>
              <a:defRPr sz="900" b="0" i="0" u="none" strike="noStrike" cap="none">
                <a:solidFill>
                  <a:srgbClr val="888888"/>
                </a:solidFill>
                <a:latin typeface="Calibri"/>
                <a:ea typeface="Calibri"/>
                <a:cs typeface="Calibri"/>
                <a:sym typeface="Calibri"/>
              </a:defRPr>
            </a:lvl8pPr>
            <a:lvl9pPr marL="0" lvl="8" indent="0" algn="r">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pic>
        <p:nvPicPr>
          <p:cNvPr id="28" name="Google Shape;28;p66"/>
          <p:cNvPicPr preferRelativeResize="0"/>
          <p:nvPr/>
        </p:nvPicPr>
        <p:blipFill rotWithShape="1">
          <a:blip r:embed="rId2">
            <a:alphaModFix/>
          </a:blip>
          <a:srcRect/>
          <a:stretch/>
        </p:blipFill>
        <p:spPr>
          <a:xfrm>
            <a:off x="445186" y="6235113"/>
            <a:ext cx="3974592" cy="35356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7"/>
          <p:cNvSpPr txBox="1">
            <a:spLocks noGrp="1"/>
          </p:cNvSpPr>
          <p:nvPr>
            <p:ph type="title"/>
          </p:nvPr>
        </p:nvSpPr>
        <p:spPr>
          <a:xfrm>
            <a:off x="457200" y="365127"/>
            <a:ext cx="8229600" cy="1046424"/>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1" name="Google Shape;31;p67"/>
          <p:cNvSpPr txBox="1">
            <a:spLocks noGrp="1"/>
          </p:cNvSpPr>
          <p:nvPr>
            <p:ph type="dt" idx="10"/>
          </p:nvPr>
        </p:nvSpPr>
        <p:spPr>
          <a:xfrm>
            <a:off x="451096" y="6356351"/>
            <a:ext cx="2057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67"/>
          <p:cNvSpPr txBox="1">
            <a:spLocks noGrp="1"/>
          </p:cNvSpPr>
          <p:nvPr>
            <p:ph type="ftr" idx="11"/>
          </p:nvPr>
        </p:nvSpPr>
        <p:spPr>
          <a:xfrm>
            <a:off x="3028950" y="6356351"/>
            <a:ext cx="3086100" cy="365125"/>
          </a:xfrm>
          <a:prstGeom prst="rect">
            <a:avLst/>
          </a:prstGeom>
          <a:noFill/>
          <a:ln>
            <a:noFill/>
          </a:ln>
        </p:spPr>
        <p:txBody>
          <a:bodyPr spcFirstLastPara="1" wrap="square" lIns="0" tIns="0" rIns="0" bIns="0" anchor="b"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67"/>
          <p:cNvSpPr txBox="1">
            <a:spLocks noGrp="1"/>
          </p:cNvSpPr>
          <p:nvPr>
            <p:ph type="sldNum" idx="12"/>
          </p:nvPr>
        </p:nvSpPr>
        <p:spPr>
          <a:xfrm>
            <a:off x="6644381" y="6356351"/>
            <a:ext cx="20574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pic>
        <p:nvPicPr>
          <p:cNvPr id="34" name="Google Shape;34;p67"/>
          <p:cNvPicPr preferRelativeResize="0"/>
          <p:nvPr/>
        </p:nvPicPr>
        <p:blipFill rotWithShape="1">
          <a:blip r:embed="rId2">
            <a:alphaModFix/>
          </a:blip>
          <a:srcRect/>
          <a:stretch/>
        </p:blipFill>
        <p:spPr>
          <a:xfrm>
            <a:off x="445186" y="6235113"/>
            <a:ext cx="3974592" cy="353568"/>
          </a:xfrm>
          <a:prstGeom prst="rect">
            <a:avLst/>
          </a:prstGeom>
          <a:noFill/>
          <a:ln>
            <a:noFill/>
          </a:ln>
        </p:spPr>
      </p:pic>
    </p:spTree>
  </p:cSld>
  <p:clrMapOvr>
    <a:masterClrMapping/>
  </p:clrMapOvr>
  <p:extLst mod="1">
    <p:ext uri="{DCECCB84-F9BA-43D5-87BE-67443E8EF086}">
      <p15:sldGuideLst xmlns:p15="http://schemas.microsoft.com/office/powerpoint/2012/main">
        <p15:guide id="1" orient="horz" pos="2160">
          <p15:clr>
            <a:srgbClr val="FBAE40"/>
          </p15:clr>
        </p15:guide>
        <p15:guide id="2" pos="26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5"/>
        <p:cNvGrpSpPr/>
        <p:nvPr/>
      </p:nvGrpSpPr>
      <p:grpSpPr>
        <a:xfrm>
          <a:off x="0" y="0"/>
          <a:ext cx="0" cy="0"/>
          <a:chOff x="0" y="0"/>
          <a:chExt cx="0" cy="0"/>
        </a:xfrm>
      </p:grpSpPr>
      <p:sp>
        <p:nvSpPr>
          <p:cNvPr id="36" name="Google Shape;36;p68"/>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7" name="Google Shape;37;p68"/>
          <p:cNvSpPr txBox="1">
            <a:spLocks noGrp="1"/>
          </p:cNvSpPr>
          <p:nvPr>
            <p:ph type="body" idx="1"/>
          </p:nvPr>
        </p:nvSpPr>
        <p:spPr>
          <a:xfrm>
            <a:off x="452761" y="1597981"/>
            <a:ext cx="4062089" cy="457898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38" name="Google Shape;38;p68"/>
          <p:cNvSpPr txBox="1">
            <a:spLocks noGrp="1"/>
          </p:cNvSpPr>
          <p:nvPr>
            <p:ph type="body" idx="2"/>
          </p:nvPr>
        </p:nvSpPr>
        <p:spPr>
          <a:xfrm>
            <a:off x="4629149" y="1597981"/>
            <a:ext cx="4070967" cy="4578982"/>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68"/>
          <p:cNvSpPr txBox="1">
            <a:spLocks noGrp="1"/>
          </p:cNvSpPr>
          <p:nvPr>
            <p:ph type="dt" idx="10"/>
          </p:nvPr>
        </p:nvSpPr>
        <p:spPr>
          <a:xfrm>
            <a:off x="451096" y="6356351"/>
            <a:ext cx="2057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8"/>
          <p:cNvSpPr txBox="1">
            <a:spLocks noGrp="1"/>
          </p:cNvSpPr>
          <p:nvPr>
            <p:ph type="ftr" idx="11"/>
          </p:nvPr>
        </p:nvSpPr>
        <p:spPr>
          <a:xfrm>
            <a:off x="3028950" y="6356351"/>
            <a:ext cx="3086100" cy="365125"/>
          </a:xfrm>
          <a:prstGeom prst="rect">
            <a:avLst/>
          </a:prstGeom>
          <a:noFill/>
          <a:ln>
            <a:noFill/>
          </a:ln>
        </p:spPr>
        <p:txBody>
          <a:bodyPr spcFirstLastPara="1" wrap="square" lIns="0" tIns="0" rIns="0" bIns="0" anchor="b"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1" name="Google Shape;41;p68"/>
          <p:cNvSpPr txBox="1">
            <a:spLocks noGrp="1"/>
          </p:cNvSpPr>
          <p:nvPr>
            <p:ph type="sldNum" idx="12"/>
          </p:nvPr>
        </p:nvSpPr>
        <p:spPr>
          <a:xfrm>
            <a:off x="6653259" y="6356351"/>
            <a:ext cx="20574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pic>
        <p:nvPicPr>
          <p:cNvPr id="42" name="Google Shape;42;p68"/>
          <p:cNvPicPr preferRelativeResize="0"/>
          <p:nvPr/>
        </p:nvPicPr>
        <p:blipFill rotWithShape="1">
          <a:blip r:embed="rId2">
            <a:alphaModFix/>
          </a:blip>
          <a:srcRect/>
          <a:stretch/>
        </p:blipFill>
        <p:spPr>
          <a:xfrm>
            <a:off x="445186" y="6235113"/>
            <a:ext cx="3974592" cy="35356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3"/>
        <p:cNvGrpSpPr/>
        <p:nvPr/>
      </p:nvGrpSpPr>
      <p:grpSpPr>
        <a:xfrm>
          <a:off x="0" y="0"/>
          <a:ext cx="0" cy="0"/>
          <a:chOff x="0" y="0"/>
          <a:chExt cx="0" cy="0"/>
        </a:xfrm>
      </p:grpSpPr>
      <p:sp>
        <p:nvSpPr>
          <p:cNvPr id="44" name="Google Shape;44;p69"/>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5" name="Google Shape;45;p69"/>
          <p:cNvSpPr txBox="1">
            <a:spLocks noGrp="1"/>
          </p:cNvSpPr>
          <p:nvPr>
            <p:ph type="body" idx="1"/>
          </p:nvPr>
        </p:nvSpPr>
        <p:spPr>
          <a:xfrm>
            <a:off x="443883" y="1624612"/>
            <a:ext cx="4054299" cy="791685"/>
          </a:xfrm>
          <a:prstGeom prst="rect">
            <a:avLst/>
          </a:prstGeom>
          <a:noFill/>
          <a:ln>
            <a:noFill/>
          </a:ln>
        </p:spPr>
        <p:txBody>
          <a:bodyPr spcFirstLastPara="1" wrap="square" lIns="0" tIns="0" rIns="0" bIns="0" anchor="b" anchorCtr="0">
            <a:noAutofit/>
          </a:bodyPr>
          <a:lstStyle>
            <a:lvl1pPr marL="457200" lvl="0" indent="-228600" algn="l">
              <a:lnSpc>
                <a:spcPct val="90000"/>
              </a:lnSpc>
              <a:spcBef>
                <a:spcPts val="1000"/>
              </a:spcBef>
              <a:spcAft>
                <a:spcPts val="0"/>
              </a:spcAft>
              <a:buSzPts val="2800"/>
              <a:buNone/>
              <a:defRPr sz="2800" b="1"/>
            </a:lvl1pPr>
            <a:lvl2pPr marL="914400" lvl="1" indent="-228600" algn="l">
              <a:lnSpc>
                <a:spcPct val="90000"/>
              </a:lnSpc>
              <a:spcBef>
                <a:spcPts val="500"/>
              </a:spcBef>
              <a:spcAft>
                <a:spcPts val="0"/>
              </a:spcAft>
              <a:buSzPts val="2000"/>
              <a:buNone/>
              <a:defRPr sz="2000" b="1"/>
            </a:lvl2pPr>
            <a:lvl3pPr marL="1371600" lvl="2" indent="-228600" algn="l">
              <a:lnSpc>
                <a:spcPct val="90000"/>
              </a:lnSpc>
              <a:spcBef>
                <a:spcPts val="500"/>
              </a:spcBef>
              <a:spcAft>
                <a:spcPts val="0"/>
              </a:spcAft>
              <a:buSzPts val="1800"/>
              <a:buNone/>
              <a:defRPr sz="1800" b="1"/>
            </a:lvl3pPr>
            <a:lvl4pPr marL="1828800" lvl="3" indent="-228600" algn="l">
              <a:lnSpc>
                <a:spcPct val="90000"/>
              </a:lnSpc>
              <a:spcBef>
                <a:spcPts val="500"/>
              </a:spcBef>
              <a:spcAft>
                <a:spcPts val="0"/>
              </a:spcAft>
              <a:buSzPts val="1600"/>
              <a:buNone/>
              <a:defRPr sz="1600" b="1"/>
            </a:lvl4pPr>
            <a:lvl5pPr marL="2286000" lvl="4" indent="-228600" algn="l">
              <a:lnSpc>
                <a:spcPct val="9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69"/>
          <p:cNvSpPr txBox="1">
            <a:spLocks noGrp="1"/>
          </p:cNvSpPr>
          <p:nvPr>
            <p:ph type="body" idx="2"/>
          </p:nvPr>
        </p:nvSpPr>
        <p:spPr>
          <a:xfrm>
            <a:off x="435006" y="2468004"/>
            <a:ext cx="4063176" cy="3657600"/>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69"/>
          <p:cNvSpPr txBox="1">
            <a:spLocks noGrp="1"/>
          </p:cNvSpPr>
          <p:nvPr>
            <p:ph type="body" idx="3"/>
          </p:nvPr>
        </p:nvSpPr>
        <p:spPr>
          <a:xfrm>
            <a:off x="4629150" y="1624612"/>
            <a:ext cx="4070967" cy="791685"/>
          </a:xfrm>
          <a:prstGeom prst="rect">
            <a:avLst/>
          </a:prstGeom>
          <a:noFill/>
          <a:ln>
            <a:noFill/>
          </a:ln>
        </p:spPr>
        <p:txBody>
          <a:bodyPr spcFirstLastPara="1" wrap="square" lIns="0" tIns="0" rIns="0" bIns="0" anchor="b" anchorCtr="0">
            <a:noAutofit/>
          </a:bodyPr>
          <a:lstStyle>
            <a:lvl1pPr marL="457200" lvl="0" indent="-228600" algn="l">
              <a:lnSpc>
                <a:spcPct val="90000"/>
              </a:lnSpc>
              <a:spcBef>
                <a:spcPts val="1000"/>
              </a:spcBef>
              <a:spcAft>
                <a:spcPts val="0"/>
              </a:spcAft>
              <a:buSzPts val="2800"/>
              <a:buNone/>
              <a:defRPr sz="2800" b="1"/>
            </a:lvl1pPr>
            <a:lvl2pPr marL="914400" lvl="1" indent="-228600" algn="l">
              <a:lnSpc>
                <a:spcPct val="90000"/>
              </a:lnSpc>
              <a:spcBef>
                <a:spcPts val="500"/>
              </a:spcBef>
              <a:spcAft>
                <a:spcPts val="0"/>
              </a:spcAft>
              <a:buSzPts val="2000"/>
              <a:buNone/>
              <a:defRPr sz="2000" b="1"/>
            </a:lvl2pPr>
            <a:lvl3pPr marL="1371600" lvl="2" indent="-228600" algn="l">
              <a:lnSpc>
                <a:spcPct val="90000"/>
              </a:lnSpc>
              <a:spcBef>
                <a:spcPts val="500"/>
              </a:spcBef>
              <a:spcAft>
                <a:spcPts val="0"/>
              </a:spcAft>
              <a:buSzPts val="1800"/>
              <a:buNone/>
              <a:defRPr sz="1800" b="1"/>
            </a:lvl3pPr>
            <a:lvl4pPr marL="1828800" lvl="3" indent="-228600" algn="l">
              <a:lnSpc>
                <a:spcPct val="90000"/>
              </a:lnSpc>
              <a:spcBef>
                <a:spcPts val="500"/>
              </a:spcBef>
              <a:spcAft>
                <a:spcPts val="0"/>
              </a:spcAft>
              <a:buSzPts val="1600"/>
              <a:buNone/>
              <a:defRPr sz="1600" b="1"/>
            </a:lvl4pPr>
            <a:lvl5pPr marL="2286000" lvl="4" indent="-228600" algn="l">
              <a:lnSpc>
                <a:spcPct val="9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8" name="Google Shape;48;p69"/>
          <p:cNvSpPr txBox="1">
            <a:spLocks noGrp="1"/>
          </p:cNvSpPr>
          <p:nvPr>
            <p:ph type="body" idx="4"/>
          </p:nvPr>
        </p:nvSpPr>
        <p:spPr>
          <a:xfrm>
            <a:off x="4629150" y="2468004"/>
            <a:ext cx="4079844" cy="3657600"/>
          </a:xfrm>
          <a:prstGeom prst="rect">
            <a:avLst/>
          </a:prstGeom>
          <a:noFill/>
          <a:ln>
            <a:noFill/>
          </a:ln>
        </p:spPr>
        <p:txBody>
          <a:bodyPr spcFirstLastPara="1" wrap="square" lIns="0" tIns="0" rIns="0" bIns="0" anchor="t" anchorCtr="0">
            <a:noAutofit/>
          </a:bodyPr>
          <a:lstStyle>
            <a:lvl1pPr marL="457200" lvl="0" indent="-342900" algn="l">
              <a:lnSpc>
                <a:spcPct val="90000"/>
              </a:lnSpc>
              <a:spcBef>
                <a:spcPts val="1000"/>
              </a:spcBef>
              <a:spcAft>
                <a:spcPts val="0"/>
              </a:spcAft>
              <a:buSzPts val="1800"/>
              <a:buChar char="•"/>
              <a:defRPr/>
            </a:lvl1pPr>
            <a:lvl2pPr marL="914400" lvl="1" indent="-342900" algn="l">
              <a:lnSpc>
                <a:spcPct val="90000"/>
              </a:lnSpc>
              <a:spcBef>
                <a:spcPts val="500"/>
              </a:spcBef>
              <a:spcAft>
                <a:spcPts val="0"/>
              </a:spcAft>
              <a:buSzPts val="1800"/>
              <a:buChar char="‒"/>
              <a:defRPr/>
            </a:lvl2pPr>
            <a:lvl3pPr marL="1371600" lvl="2" indent="-342900" algn="l">
              <a:lnSpc>
                <a:spcPct val="90000"/>
              </a:lnSpc>
              <a:spcBef>
                <a:spcPts val="500"/>
              </a:spcBef>
              <a:spcAft>
                <a:spcPts val="0"/>
              </a:spcAft>
              <a:buSzPts val="18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69"/>
          <p:cNvSpPr txBox="1">
            <a:spLocks noGrp="1"/>
          </p:cNvSpPr>
          <p:nvPr>
            <p:ph type="dt" idx="10"/>
          </p:nvPr>
        </p:nvSpPr>
        <p:spPr>
          <a:xfrm>
            <a:off x="468852" y="6356351"/>
            <a:ext cx="2057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0" name="Google Shape;50;p69"/>
          <p:cNvSpPr txBox="1">
            <a:spLocks noGrp="1"/>
          </p:cNvSpPr>
          <p:nvPr>
            <p:ph type="ftr" idx="11"/>
          </p:nvPr>
        </p:nvSpPr>
        <p:spPr>
          <a:xfrm>
            <a:off x="3028950" y="6356351"/>
            <a:ext cx="3086100" cy="365125"/>
          </a:xfrm>
          <a:prstGeom prst="rect">
            <a:avLst/>
          </a:prstGeom>
          <a:noFill/>
          <a:ln>
            <a:noFill/>
          </a:ln>
        </p:spPr>
        <p:txBody>
          <a:bodyPr spcFirstLastPara="1" wrap="square" lIns="0" tIns="0" rIns="0" bIns="0" anchor="b"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1" name="Google Shape;51;p69"/>
          <p:cNvSpPr txBox="1">
            <a:spLocks noGrp="1"/>
          </p:cNvSpPr>
          <p:nvPr>
            <p:ph type="sldNum" idx="12"/>
          </p:nvPr>
        </p:nvSpPr>
        <p:spPr>
          <a:xfrm>
            <a:off x="6644381" y="6356351"/>
            <a:ext cx="20574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pic>
        <p:nvPicPr>
          <p:cNvPr id="52" name="Google Shape;52;p69"/>
          <p:cNvPicPr preferRelativeResize="0"/>
          <p:nvPr/>
        </p:nvPicPr>
        <p:blipFill rotWithShape="1">
          <a:blip r:embed="rId2">
            <a:alphaModFix/>
          </a:blip>
          <a:srcRect/>
          <a:stretch/>
        </p:blipFill>
        <p:spPr>
          <a:xfrm>
            <a:off x="445186" y="6235113"/>
            <a:ext cx="3974592" cy="35356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70"/>
          <p:cNvSpPr txBox="1">
            <a:spLocks noGrp="1"/>
          </p:cNvSpPr>
          <p:nvPr>
            <p:ph type="dt" idx="10"/>
          </p:nvPr>
        </p:nvSpPr>
        <p:spPr>
          <a:xfrm>
            <a:off x="468852" y="6356351"/>
            <a:ext cx="2057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70"/>
          <p:cNvSpPr txBox="1">
            <a:spLocks noGrp="1"/>
          </p:cNvSpPr>
          <p:nvPr>
            <p:ph type="ftr" idx="11"/>
          </p:nvPr>
        </p:nvSpPr>
        <p:spPr>
          <a:xfrm>
            <a:off x="3028950" y="6356351"/>
            <a:ext cx="3086100" cy="365125"/>
          </a:xfrm>
          <a:prstGeom prst="rect">
            <a:avLst/>
          </a:prstGeom>
          <a:noFill/>
          <a:ln>
            <a:noFill/>
          </a:ln>
        </p:spPr>
        <p:txBody>
          <a:bodyPr spcFirstLastPara="1" wrap="square" lIns="0" tIns="0" rIns="0" bIns="0" anchor="b"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70"/>
          <p:cNvSpPr txBox="1">
            <a:spLocks noGrp="1"/>
          </p:cNvSpPr>
          <p:nvPr>
            <p:ph type="sldNum" idx="12"/>
          </p:nvPr>
        </p:nvSpPr>
        <p:spPr>
          <a:xfrm>
            <a:off x="6644381" y="6356351"/>
            <a:ext cx="20574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pic>
        <p:nvPicPr>
          <p:cNvPr id="57" name="Google Shape;57;p70"/>
          <p:cNvPicPr preferRelativeResize="0"/>
          <p:nvPr/>
        </p:nvPicPr>
        <p:blipFill rotWithShape="1">
          <a:blip r:embed="rId2">
            <a:alphaModFix/>
          </a:blip>
          <a:srcRect/>
          <a:stretch/>
        </p:blipFill>
        <p:spPr>
          <a:xfrm>
            <a:off x="445186" y="6235113"/>
            <a:ext cx="3974592" cy="35356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71"/>
          <p:cNvSpPr txBox="1">
            <a:spLocks noGrp="1"/>
          </p:cNvSpPr>
          <p:nvPr>
            <p:ph type="title"/>
          </p:nvPr>
        </p:nvSpPr>
        <p:spPr>
          <a:xfrm>
            <a:off x="461639" y="381740"/>
            <a:ext cx="3117380" cy="1562470"/>
          </a:xfrm>
          <a:prstGeom prst="rect">
            <a:avLst/>
          </a:prstGeom>
          <a:noFill/>
          <a:ln>
            <a:noFill/>
          </a:ln>
        </p:spPr>
        <p:txBody>
          <a:bodyPr spcFirstLastPara="1" wrap="square" lIns="0" tIns="0" rIns="0" bIns="0" anchor="b" anchorCtr="0">
            <a:noAutofit/>
          </a:bodyPr>
          <a:lstStyle>
            <a:lvl1pPr lvl="0" algn="l">
              <a:lnSpc>
                <a:spcPct val="90000"/>
              </a:lnSpc>
              <a:spcBef>
                <a:spcPts val="0"/>
              </a:spcBef>
              <a:spcAft>
                <a:spcPts val="0"/>
              </a:spcAft>
              <a:buClr>
                <a:schemeClr val="dk1"/>
              </a:buClr>
              <a:buSzPts val="3200"/>
              <a:buFont typeface="Calibri"/>
              <a:buNone/>
              <a:defRPr sz="32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71"/>
          <p:cNvSpPr txBox="1">
            <a:spLocks noGrp="1"/>
          </p:cNvSpPr>
          <p:nvPr>
            <p:ph type="body" idx="1"/>
          </p:nvPr>
        </p:nvSpPr>
        <p:spPr>
          <a:xfrm>
            <a:off x="3887391" y="381740"/>
            <a:ext cx="4812726" cy="5619565"/>
          </a:xfrm>
          <a:prstGeom prst="rect">
            <a:avLst/>
          </a:prstGeom>
          <a:noFill/>
          <a:ln>
            <a:noFill/>
          </a:ln>
        </p:spPr>
        <p:txBody>
          <a:bodyPr spcFirstLastPara="1" wrap="square" lIns="0" tIns="0" rIns="0" bIns="0" anchor="t" anchorCtr="0">
            <a:noAutofit/>
          </a:bodyPr>
          <a:lstStyle>
            <a:lvl1pPr marL="457200" lvl="0" indent="-431800" algn="l">
              <a:lnSpc>
                <a:spcPct val="90000"/>
              </a:lnSpc>
              <a:spcBef>
                <a:spcPts val="1000"/>
              </a:spcBef>
              <a:spcAft>
                <a:spcPts val="0"/>
              </a:spcAft>
              <a:buSzPts val="3200"/>
              <a:buChar char="•"/>
              <a:defRPr sz="3200"/>
            </a:lvl1pPr>
            <a:lvl2pPr marL="914400" lvl="1" indent="-406400" algn="l">
              <a:lnSpc>
                <a:spcPct val="90000"/>
              </a:lnSpc>
              <a:spcBef>
                <a:spcPts val="500"/>
              </a:spcBef>
              <a:spcAft>
                <a:spcPts val="0"/>
              </a:spcAft>
              <a:buSzPts val="2800"/>
              <a:buChar char="‒"/>
              <a:defRPr sz="2800"/>
            </a:lvl2pPr>
            <a:lvl3pPr marL="1371600" lvl="2" indent="-381000" algn="l">
              <a:lnSpc>
                <a:spcPct val="90000"/>
              </a:lnSpc>
              <a:spcBef>
                <a:spcPts val="500"/>
              </a:spcBef>
              <a:spcAft>
                <a:spcPts val="0"/>
              </a:spcAft>
              <a:buSzPts val="2400"/>
              <a:buChar char="▪"/>
              <a:defRPr sz="2400"/>
            </a:lvl3pPr>
            <a:lvl4pPr marL="1828800" lvl="3" indent="-355600" algn="l">
              <a:lnSpc>
                <a:spcPct val="90000"/>
              </a:lnSpc>
              <a:spcBef>
                <a:spcPts val="500"/>
              </a:spcBef>
              <a:spcAft>
                <a:spcPts val="0"/>
              </a:spcAft>
              <a:buSzPts val="2000"/>
              <a:buChar char="•"/>
              <a:defRPr sz="2000"/>
            </a:lvl4pPr>
            <a:lvl5pPr marL="2286000" lvl="4" indent="-355600" algn="l">
              <a:lnSpc>
                <a:spcPct val="90000"/>
              </a:lnSpc>
              <a:spcBef>
                <a:spcPts val="500"/>
              </a:spcBef>
              <a:spcAft>
                <a:spcPts val="0"/>
              </a:spcAft>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71"/>
          <p:cNvSpPr txBox="1">
            <a:spLocks noGrp="1"/>
          </p:cNvSpPr>
          <p:nvPr>
            <p:ph type="body" idx="2"/>
          </p:nvPr>
        </p:nvSpPr>
        <p:spPr>
          <a:xfrm>
            <a:off x="461639" y="2057400"/>
            <a:ext cx="3117380" cy="3931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SzPts val="2000"/>
              <a:buNone/>
              <a:defRPr sz="2000"/>
            </a:lvl1pPr>
            <a:lvl2pPr marL="914400" lvl="1" indent="-228600" algn="l">
              <a:lnSpc>
                <a:spcPct val="90000"/>
              </a:lnSpc>
              <a:spcBef>
                <a:spcPts val="500"/>
              </a:spcBef>
              <a:spcAft>
                <a:spcPts val="0"/>
              </a:spcAft>
              <a:buSzPts val="1400"/>
              <a:buNone/>
              <a:defRPr sz="1400"/>
            </a:lvl2pPr>
            <a:lvl3pPr marL="1371600" lvl="2" indent="-228600" algn="l">
              <a:lnSpc>
                <a:spcPct val="90000"/>
              </a:lnSpc>
              <a:spcBef>
                <a:spcPts val="500"/>
              </a:spcBef>
              <a:spcAft>
                <a:spcPts val="0"/>
              </a:spcAft>
              <a:buSzPts val="1200"/>
              <a:buNone/>
              <a:defRPr sz="1200"/>
            </a:lvl3pPr>
            <a:lvl4pPr marL="1828800" lvl="3" indent="-228600" algn="l">
              <a:lnSpc>
                <a:spcPct val="90000"/>
              </a:lnSpc>
              <a:spcBef>
                <a:spcPts val="500"/>
              </a:spcBef>
              <a:spcAft>
                <a:spcPts val="0"/>
              </a:spcAft>
              <a:buSzPts val="1000"/>
              <a:buNone/>
              <a:defRPr sz="1000"/>
            </a:lvl4pPr>
            <a:lvl5pPr marL="2286000" lvl="4" indent="-228600" algn="l">
              <a:lnSpc>
                <a:spcPct val="90000"/>
              </a:lnSpc>
              <a:spcBef>
                <a:spcPts val="500"/>
              </a:spcBef>
              <a:spcAft>
                <a:spcPts val="0"/>
              </a:spcAft>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71"/>
          <p:cNvSpPr txBox="1">
            <a:spLocks noGrp="1"/>
          </p:cNvSpPr>
          <p:nvPr>
            <p:ph type="dt" idx="10"/>
          </p:nvPr>
        </p:nvSpPr>
        <p:spPr>
          <a:xfrm>
            <a:off x="468852" y="6356351"/>
            <a:ext cx="2057400" cy="365125"/>
          </a:xfrm>
          <a:prstGeom prst="rect">
            <a:avLst/>
          </a:prstGeom>
          <a:noFill/>
          <a:ln>
            <a:noFill/>
          </a:ln>
        </p:spPr>
        <p:txBody>
          <a:bodyPr spcFirstLastPara="1" wrap="square" lIns="0" tIns="0" rIns="0" bIns="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71"/>
          <p:cNvSpPr txBox="1">
            <a:spLocks noGrp="1"/>
          </p:cNvSpPr>
          <p:nvPr>
            <p:ph type="ftr" idx="11"/>
          </p:nvPr>
        </p:nvSpPr>
        <p:spPr>
          <a:xfrm>
            <a:off x="3028950" y="6356351"/>
            <a:ext cx="3086100" cy="365125"/>
          </a:xfrm>
          <a:prstGeom prst="rect">
            <a:avLst/>
          </a:prstGeom>
          <a:noFill/>
          <a:ln>
            <a:noFill/>
          </a:ln>
        </p:spPr>
        <p:txBody>
          <a:bodyPr spcFirstLastPara="1" wrap="square" lIns="0" tIns="0" rIns="0" bIns="0" anchor="b"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71"/>
          <p:cNvSpPr txBox="1">
            <a:spLocks noGrp="1"/>
          </p:cNvSpPr>
          <p:nvPr>
            <p:ph type="sldNum" idx="12"/>
          </p:nvPr>
        </p:nvSpPr>
        <p:spPr>
          <a:xfrm>
            <a:off x="6644381" y="6356351"/>
            <a:ext cx="2057400" cy="365125"/>
          </a:xfrm>
          <a:prstGeom prst="rect">
            <a:avLst/>
          </a:prstGeom>
          <a:noFill/>
          <a:ln>
            <a:noFill/>
          </a:ln>
        </p:spPr>
        <p:txBody>
          <a:bodyPr spcFirstLastPara="1" wrap="square" lIns="0" tIns="0" rIns="0" bIns="0" anchor="b"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pic>
        <p:nvPicPr>
          <p:cNvPr id="65" name="Google Shape;65;p71"/>
          <p:cNvPicPr preferRelativeResize="0"/>
          <p:nvPr/>
        </p:nvPicPr>
        <p:blipFill rotWithShape="1">
          <a:blip r:embed="rId2">
            <a:alphaModFix/>
          </a:blip>
          <a:srcRect/>
          <a:stretch/>
        </p:blipFill>
        <p:spPr>
          <a:xfrm>
            <a:off x="445186" y="6235113"/>
            <a:ext cx="3974592" cy="35356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64"/>
          <p:cNvSpPr txBox="1">
            <a:spLocks noGrp="1"/>
          </p:cNvSpPr>
          <p:nvPr>
            <p:ph type="title"/>
          </p:nvPr>
        </p:nvSpPr>
        <p:spPr>
          <a:xfrm>
            <a:off x="457200" y="365127"/>
            <a:ext cx="8229600" cy="1046424"/>
          </a:xfrm>
          <a:prstGeom prst="rect">
            <a:avLst/>
          </a:prstGeom>
          <a:noFill/>
          <a:ln>
            <a:noFill/>
          </a:ln>
        </p:spPr>
        <p:txBody>
          <a:bodyPr spcFirstLastPara="1" wrap="square" lIns="0" tIns="0" rIns="0" bIns="0" anchor="ctr" anchorCtr="0">
            <a:noAutofit/>
          </a:bodyPr>
          <a:lstStyle>
            <a:lvl1pPr marR="0" lvl="0" algn="l" rtl="0">
              <a:lnSpc>
                <a:spcPct val="90000"/>
              </a:lnSpc>
              <a:spcBef>
                <a:spcPts val="0"/>
              </a:spcBef>
              <a:spcAft>
                <a:spcPts val="0"/>
              </a:spcAft>
              <a:buClr>
                <a:schemeClr val="dk1"/>
              </a:buClr>
              <a:buSzPts val="4000"/>
              <a:buFont typeface="Calibri"/>
              <a:buNone/>
              <a:defRPr sz="4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4"/>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lvl1pPr marL="457200" marR="0" lvl="0" indent="-406400" algn="l" rtl="0">
              <a:lnSpc>
                <a:spcPct val="90000"/>
              </a:lnSpc>
              <a:spcBef>
                <a:spcPts val="1000"/>
              </a:spcBef>
              <a:spcAft>
                <a:spcPts val="0"/>
              </a:spcAft>
              <a:buClr>
                <a:srgbClr val="323F4F"/>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rgbClr val="323F4F"/>
              </a:buClr>
              <a:buSzPts val="2400"/>
              <a:buFont typeface="Calibri"/>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rgbClr val="323F4F"/>
              </a:buClr>
              <a:buSzPts val="2000"/>
              <a:buFont typeface="Noto Sans Symbols"/>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rgbClr val="323F4F"/>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rgbClr val="323F4F"/>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4"/>
          <p:cNvSpPr txBox="1">
            <a:spLocks noGrp="1"/>
          </p:cNvSpPr>
          <p:nvPr>
            <p:ph type="dt" idx="10"/>
          </p:nvPr>
        </p:nvSpPr>
        <p:spPr>
          <a:xfrm>
            <a:off x="468852" y="6356351"/>
            <a:ext cx="2057400" cy="365125"/>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64"/>
          <p:cNvSpPr txBox="1">
            <a:spLocks noGrp="1"/>
          </p:cNvSpPr>
          <p:nvPr>
            <p:ph type="ftr" idx="11"/>
          </p:nvPr>
        </p:nvSpPr>
        <p:spPr>
          <a:xfrm>
            <a:off x="3028950" y="6356351"/>
            <a:ext cx="3086100" cy="365125"/>
          </a:xfrm>
          <a:prstGeom prst="rect">
            <a:avLst/>
          </a:prstGeom>
          <a:noFill/>
          <a:ln>
            <a:noFill/>
          </a:ln>
        </p:spPr>
        <p:txBody>
          <a:bodyPr spcFirstLastPara="1" wrap="square" lIns="0" tIns="0" rIns="0" bIns="0" anchor="b"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64"/>
          <p:cNvSpPr txBox="1">
            <a:spLocks noGrp="1"/>
          </p:cNvSpPr>
          <p:nvPr>
            <p:ph type="sldNum" idx="12"/>
          </p:nvPr>
        </p:nvSpPr>
        <p:spPr>
          <a:xfrm>
            <a:off x="6644381" y="6356351"/>
            <a:ext cx="2057400" cy="365125"/>
          </a:xfrm>
          <a:prstGeom prst="rect">
            <a:avLst/>
          </a:prstGeom>
          <a:noFill/>
          <a:ln>
            <a:noFill/>
          </a:ln>
        </p:spPr>
        <p:txBody>
          <a:bodyPr spcFirstLastPara="1" wrap="square" lIns="0" tIns="0" rIns="0" bIns="0" anchor="b"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mailto:ogmssupport@dcjs.virginia.gov" TargetMode="External"/><Relationship Id="rId2" Type="http://schemas.openxmlformats.org/officeDocument/2006/relationships/notesSlide" Target="../notesSlides/notesSlide62.xml"/><Relationship Id="rId1" Type="http://schemas.openxmlformats.org/officeDocument/2006/relationships/slideLayout" Target="../slideLayouts/slideLayout2.xml"/><Relationship Id="rId5" Type="http://schemas.openxmlformats.org/officeDocument/2006/relationships/hyperlink" Target="mailto:VAgrantsDCJS@webgrantsmail.com" TargetMode="External"/><Relationship Id="rId4" Type="http://schemas.openxmlformats.org/officeDocument/2006/relationships/hyperlink" Target="https://www.dcjs.virginia.gov/grants/ogms-training-resources" TargetMode="External"/></Relationships>
</file>

<file path=ppt/slides/_rels/slide63.xml.rels><?xml version="1.0" encoding="UTF-8" standalone="yes"?>
<Relationships xmlns="http://schemas.openxmlformats.org/package/2006/relationships"><Relationship Id="rId3" Type="http://schemas.openxmlformats.org/officeDocument/2006/relationships/hyperlink" Target="mailto:Tracy.matthews@dcjs.virginia.gov"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 Id="rId5" Type="http://schemas.openxmlformats.org/officeDocument/2006/relationships/hyperlink" Target="mailto:christopher.boucher@dcjs.virginia.gov" TargetMode="External"/><Relationship Id="rId4" Type="http://schemas.openxmlformats.org/officeDocument/2006/relationships/hyperlink" Target="mailto:nicole.phelps@dcjs.virginia.gov"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
          <p:cNvSpPr txBox="1">
            <a:spLocks noGrp="1"/>
          </p:cNvSpPr>
          <p:nvPr>
            <p:ph type="ctrTitle"/>
          </p:nvPr>
        </p:nvSpPr>
        <p:spPr>
          <a:xfrm>
            <a:off x="685800" y="2050025"/>
            <a:ext cx="7772400" cy="1459937"/>
          </a:xfrm>
          <a:prstGeom prst="rect">
            <a:avLst/>
          </a:prstGeom>
          <a:noFill/>
          <a:ln>
            <a:noFill/>
          </a:ln>
        </p:spPr>
        <p:txBody>
          <a:bodyPr spcFirstLastPara="1" wrap="square" lIns="0" tIns="0" rIns="0" bIns="0" anchor="b" anchorCtr="0">
            <a:noAutofit/>
          </a:bodyPr>
          <a:lstStyle/>
          <a:p>
            <a:pPr marL="0" lvl="0" indent="0" algn="ctr" rtl="0">
              <a:lnSpc>
                <a:spcPct val="90000"/>
              </a:lnSpc>
              <a:spcBef>
                <a:spcPts val="0"/>
              </a:spcBef>
              <a:spcAft>
                <a:spcPts val="0"/>
              </a:spcAft>
              <a:buClr>
                <a:schemeClr val="dk1"/>
              </a:buClr>
              <a:buSzPts val="4400"/>
              <a:buFont typeface="Calibri"/>
              <a:buNone/>
            </a:pPr>
            <a:r>
              <a:rPr lang="en-US" sz="4400" b="1" dirty="0"/>
              <a:t>Applying for a </a:t>
            </a:r>
            <a:r>
              <a:rPr lang="en-US" sz="4400" b="1" dirty="0" smtClean="0"/>
              <a:t/>
            </a:r>
            <a:br>
              <a:rPr lang="en-US" sz="4400" b="1" dirty="0" smtClean="0"/>
            </a:br>
            <a:r>
              <a:rPr lang="en-US" sz="4400" b="1" dirty="0" smtClean="0"/>
              <a:t>Law </a:t>
            </a:r>
            <a:r>
              <a:rPr lang="en-US" sz="4400" b="1" dirty="0"/>
              <a:t>Enforcement Grant</a:t>
            </a:r>
            <a:r>
              <a:rPr lang="en-US" sz="4400" dirty="0"/>
              <a:t/>
            </a:r>
            <a:br>
              <a:rPr lang="en-US" sz="4400" dirty="0"/>
            </a:br>
            <a:endParaRPr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0"/>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Components of the Application</a:t>
            </a:r>
            <a:endParaRPr dirty="0"/>
          </a:p>
        </p:txBody>
      </p:sp>
      <p:sp>
        <p:nvSpPr>
          <p:cNvPr id="125" name="Google Shape;125;p10"/>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000"/>
              <a:buChar char="•"/>
            </a:pPr>
            <a:r>
              <a:rPr lang="en-US" sz="2000" dirty="0"/>
              <a:t>DCJS OGMS </a:t>
            </a:r>
            <a:r>
              <a:rPr lang="en-US" sz="2000" dirty="0" smtClean="0"/>
              <a:t>Account </a:t>
            </a:r>
            <a:r>
              <a:rPr lang="en-US" sz="2000" dirty="0"/>
              <a:t>S</a:t>
            </a:r>
            <a:r>
              <a:rPr lang="en-US" sz="2000" dirty="0" smtClean="0"/>
              <a:t>et </a:t>
            </a:r>
            <a:r>
              <a:rPr lang="en-US" sz="2000" dirty="0"/>
              <a:t>up</a:t>
            </a:r>
            <a:endParaRPr dirty="0"/>
          </a:p>
          <a:p>
            <a:pPr marL="228600" lvl="0" indent="-228600" algn="l" rtl="0">
              <a:lnSpc>
                <a:spcPct val="90000"/>
              </a:lnSpc>
              <a:spcBef>
                <a:spcPts val="1000"/>
              </a:spcBef>
              <a:spcAft>
                <a:spcPts val="0"/>
              </a:spcAft>
              <a:buSzPts val="2000"/>
              <a:buChar char="•"/>
            </a:pPr>
            <a:r>
              <a:rPr lang="en-US" sz="2000" dirty="0"/>
              <a:t>Grant Application Face Sheet</a:t>
            </a:r>
            <a:endParaRPr dirty="0"/>
          </a:p>
          <a:p>
            <a:pPr marL="228600" lvl="0" indent="-228600" algn="l" rtl="0">
              <a:lnSpc>
                <a:spcPct val="90000"/>
              </a:lnSpc>
              <a:spcBef>
                <a:spcPts val="1000"/>
              </a:spcBef>
              <a:spcAft>
                <a:spcPts val="0"/>
              </a:spcAft>
              <a:buSzPts val="2000"/>
              <a:buChar char="•"/>
            </a:pPr>
            <a:r>
              <a:rPr lang="en-US" sz="2000" dirty="0"/>
              <a:t>Budget and Itemized Budget Forms</a:t>
            </a:r>
            <a:endParaRPr dirty="0"/>
          </a:p>
          <a:p>
            <a:pPr marL="228600" lvl="0" indent="-228600" algn="l" rtl="0">
              <a:lnSpc>
                <a:spcPct val="90000"/>
              </a:lnSpc>
              <a:spcBef>
                <a:spcPts val="1000"/>
              </a:spcBef>
              <a:spcAft>
                <a:spcPts val="0"/>
              </a:spcAft>
              <a:buSzPts val="2000"/>
              <a:buChar char="•"/>
            </a:pPr>
            <a:r>
              <a:rPr lang="en-US" sz="2000" dirty="0"/>
              <a:t>Project Narrative</a:t>
            </a:r>
            <a:endParaRPr sz="2000" dirty="0"/>
          </a:p>
          <a:p>
            <a:pPr marL="685800" lvl="1" indent="-228600" algn="l" rtl="0">
              <a:lnSpc>
                <a:spcPct val="90000"/>
              </a:lnSpc>
              <a:spcBef>
                <a:spcPts val="500"/>
              </a:spcBef>
              <a:spcAft>
                <a:spcPts val="0"/>
              </a:spcAft>
              <a:buSzPts val="2000"/>
              <a:buChar char="‒"/>
            </a:pPr>
            <a:r>
              <a:rPr lang="en-US" sz="2000" dirty="0"/>
              <a:t>Demonstration of Need</a:t>
            </a:r>
            <a:endParaRPr dirty="0"/>
          </a:p>
          <a:p>
            <a:pPr marL="685800" lvl="1" indent="-228600" algn="l" rtl="0">
              <a:lnSpc>
                <a:spcPct val="90000"/>
              </a:lnSpc>
              <a:spcBef>
                <a:spcPts val="500"/>
              </a:spcBef>
              <a:spcAft>
                <a:spcPts val="0"/>
              </a:spcAft>
              <a:buSzPts val="2000"/>
              <a:buChar char="‒"/>
            </a:pPr>
            <a:r>
              <a:rPr lang="en-US" sz="2000" dirty="0"/>
              <a:t>Project Description</a:t>
            </a:r>
            <a:endParaRPr dirty="0"/>
          </a:p>
          <a:p>
            <a:pPr marL="685800" lvl="1" indent="-228600" algn="l" rtl="0">
              <a:lnSpc>
                <a:spcPct val="90000"/>
              </a:lnSpc>
              <a:spcBef>
                <a:spcPts val="500"/>
              </a:spcBef>
              <a:spcAft>
                <a:spcPts val="0"/>
              </a:spcAft>
              <a:buSzPts val="2000"/>
              <a:buChar char="‒"/>
            </a:pPr>
            <a:r>
              <a:rPr lang="en-US" sz="2000" dirty="0"/>
              <a:t>Services Area Demographic/Target Population</a:t>
            </a:r>
            <a:endParaRPr dirty="0"/>
          </a:p>
          <a:p>
            <a:pPr marL="685800" lvl="1" indent="-228600" algn="l" rtl="0">
              <a:lnSpc>
                <a:spcPct val="90000"/>
              </a:lnSpc>
              <a:spcBef>
                <a:spcPts val="500"/>
              </a:spcBef>
              <a:spcAft>
                <a:spcPts val="0"/>
              </a:spcAft>
              <a:buSzPts val="2000"/>
              <a:buChar char="‒"/>
            </a:pPr>
            <a:r>
              <a:rPr lang="en-US" sz="2000" dirty="0"/>
              <a:t>Sustainment Plan</a:t>
            </a:r>
            <a:endParaRPr dirty="0"/>
          </a:p>
          <a:p>
            <a:pPr marL="228600" lvl="0" indent="-228600">
              <a:buSzPts val="2000"/>
            </a:pPr>
            <a:r>
              <a:rPr lang="en-US" sz="2000" dirty="0"/>
              <a:t>Goals and Objectives </a:t>
            </a:r>
            <a:r>
              <a:rPr lang="en-US" sz="2000" dirty="0" smtClean="0"/>
              <a:t>Form</a:t>
            </a:r>
            <a:r>
              <a:rPr lang="en-US" sz="2000" dirty="0">
                <a:latin typeface="Times New Roman" panose="02020603050405020304" pitchFamily="18" charset="0"/>
                <a:cs typeface="Times New Roman" panose="02020603050405020304" pitchFamily="18" charset="0"/>
              </a:rPr>
              <a:t>–</a:t>
            </a:r>
            <a:r>
              <a:rPr lang="en-US" sz="2000" dirty="0" smtClean="0"/>
              <a:t>Performance </a:t>
            </a:r>
            <a:r>
              <a:rPr lang="en-US" sz="2000" dirty="0"/>
              <a:t>Measures and Timeline</a:t>
            </a:r>
            <a:endParaRPr dirty="0"/>
          </a:p>
          <a:p>
            <a:pPr marL="228600" lvl="0" indent="-228600" algn="l" rtl="0">
              <a:lnSpc>
                <a:spcPct val="90000"/>
              </a:lnSpc>
              <a:spcBef>
                <a:spcPts val="1000"/>
              </a:spcBef>
              <a:spcAft>
                <a:spcPts val="0"/>
              </a:spcAft>
              <a:buSzPts val="2000"/>
              <a:buChar char="•"/>
            </a:pPr>
            <a:r>
              <a:rPr lang="en-US" sz="2000" dirty="0"/>
              <a:t>Certifications and Assurances</a:t>
            </a:r>
            <a:endParaRPr dirty="0"/>
          </a:p>
          <a:p>
            <a:pPr marL="228600" lvl="0" indent="-228600" algn="l" rtl="0">
              <a:lnSpc>
                <a:spcPct val="90000"/>
              </a:lnSpc>
              <a:spcBef>
                <a:spcPts val="1000"/>
              </a:spcBef>
              <a:spcAft>
                <a:spcPts val="0"/>
              </a:spcAft>
              <a:buSzPts val="2000"/>
              <a:buChar char="•"/>
            </a:pPr>
            <a:r>
              <a:rPr lang="en-US" sz="2000" dirty="0"/>
              <a:t>Other requested documents as needed and outlined in grant solicitation (e.g. MOU, policies and procedures, training records)</a:t>
            </a:r>
            <a:endParaRP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11"/>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General Information</a:t>
            </a:r>
            <a:endParaRPr dirty="0"/>
          </a:p>
        </p:txBody>
      </p:sp>
      <p:sp>
        <p:nvSpPr>
          <p:cNvPr id="131" name="Google Shape;131;p11"/>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nSpc>
                <a:spcPct val="100000"/>
              </a:lnSpc>
              <a:spcBef>
                <a:spcPts val="0"/>
              </a:spcBef>
              <a:spcAft>
                <a:spcPts val="1200"/>
              </a:spcAft>
              <a:buSzPts val="2800"/>
            </a:pPr>
            <a:r>
              <a:rPr lang="en-US" sz="2600" b="1" dirty="0"/>
              <a:t>Title of </a:t>
            </a:r>
            <a:r>
              <a:rPr lang="en-US" sz="2600" b="1" dirty="0" smtClean="0"/>
              <a:t>Application</a:t>
            </a:r>
            <a:r>
              <a:rPr lang="en-US" b="1" dirty="0" smtClean="0">
                <a:latin typeface="Times New Roman" panose="02020603050405020304" pitchFamily="18" charset="0"/>
                <a:cs typeface="Times New Roman" panose="02020603050405020304" pitchFamily="18" charset="0"/>
              </a:rPr>
              <a:t>: </a:t>
            </a:r>
            <a:r>
              <a:rPr lang="en-US" sz="2600" dirty="0" smtClean="0"/>
              <a:t>should </a:t>
            </a:r>
            <a:r>
              <a:rPr lang="en-US" sz="2600" dirty="0"/>
              <a:t>include agency’s name and grant program, e.g. JAG FY 22 Training ABC PD</a:t>
            </a:r>
            <a:endParaRPr sz="2600" dirty="0"/>
          </a:p>
          <a:p>
            <a:pPr marL="228600" lvl="0" indent="-228600" algn="l" rtl="0">
              <a:lnSpc>
                <a:spcPct val="100000"/>
              </a:lnSpc>
              <a:spcBef>
                <a:spcPts val="0"/>
              </a:spcBef>
              <a:spcAft>
                <a:spcPts val="600"/>
              </a:spcAft>
              <a:buSzPts val="2800"/>
              <a:buChar char="•"/>
            </a:pPr>
            <a:r>
              <a:rPr lang="en-US" sz="2600" b="1" dirty="0"/>
              <a:t>Primary Contact: </a:t>
            </a:r>
            <a:r>
              <a:rPr lang="en-US" sz="2600" dirty="0"/>
              <a:t>the individual in your agency who will be designated as the primary person responsible for the application and grant from your locality; this is usually the Project Director</a:t>
            </a:r>
            <a:endParaRPr sz="2600" dirty="0"/>
          </a:p>
          <a:p>
            <a:pPr marL="228600" lvl="0" indent="-228600" algn="l" rtl="0">
              <a:lnSpc>
                <a:spcPct val="90000"/>
              </a:lnSpc>
              <a:spcBef>
                <a:spcPts val="1000"/>
              </a:spcBef>
              <a:spcAft>
                <a:spcPts val="0"/>
              </a:spcAft>
              <a:buSzPts val="2800"/>
              <a:buChar char="•"/>
            </a:pPr>
            <a:r>
              <a:rPr lang="en-US" sz="2600" b="1" dirty="0"/>
              <a:t>Additional Contacts: </a:t>
            </a:r>
            <a:r>
              <a:rPr lang="en-US" sz="2600" dirty="0"/>
              <a:t>should include the Project Administrator, Finance Officer, and anyone else who should have access to the grant and application.</a:t>
            </a:r>
            <a:endParaRPr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2"/>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DCJS Grant Application Face Sheet</a:t>
            </a:r>
            <a:endParaRPr dirty="0"/>
          </a:p>
        </p:txBody>
      </p:sp>
      <p:sp>
        <p:nvSpPr>
          <p:cNvPr id="137" name="Google Shape;137;p12"/>
          <p:cNvSpPr txBox="1">
            <a:spLocks noGrp="1"/>
          </p:cNvSpPr>
          <p:nvPr>
            <p:ph type="body" idx="1"/>
          </p:nvPr>
        </p:nvSpPr>
        <p:spPr>
          <a:xfrm>
            <a:off x="457200" y="1372817"/>
            <a:ext cx="8229600" cy="4769421"/>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1800"/>
              <a:buChar char="•"/>
            </a:pPr>
            <a:r>
              <a:rPr lang="en-US" sz="1900" dirty="0"/>
              <a:t>Make sure to complete the form in its entirety!</a:t>
            </a:r>
            <a:endParaRPr sz="1900" dirty="0"/>
          </a:p>
          <a:p>
            <a:pPr marL="228600" lvl="0" indent="-228600" algn="l" rtl="0">
              <a:lnSpc>
                <a:spcPct val="90000"/>
              </a:lnSpc>
              <a:spcBef>
                <a:spcPts val="1000"/>
              </a:spcBef>
              <a:spcAft>
                <a:spcPts val="0"/>
              </a:spcAft>
              <a:buSzPts val="1800"/>
              <a:buChar char="•"/>
            </a:pPr>
            <a:r>
              <a:rPr lang="en-US" sz="1900" b="1" dirty="0"/>
              <a:t>Project Director:</a:t>
            </a:r>
            <a:r>
              <a:rPr lang="en-US" sz="1900" dirty="0"/>
              <a:t> list the person who will have day-to-day responsibility for managing the project.</a:t>
            </a:r>
            <a:endParaRPr sz="1900" dirty="0"/>
          </a:p>
          <a:p>
            <a:pPr marL="228600" lvl="0" indent="-228600" algn="l" rtl="0">
              <a:lnSpc>
                <a:spcPct val="90000"/>
              </a:lnSpc>
              <a:spcBef>
                <a:spcPts val="1000"/>
              </a:spcBef>
              <a:spcAft>
                <a:spcPts val="0"/>
              </a:spcAft>
              <a:buSzPts val="1800"/>
              <a:buChar char="•"/>
            </a:pPr>
            <a:r>
              <a:rPr lang="en-US" sz="1900" b="1" dirty="0"/>
              <a:t>Project Administrator: </a:t>
            </a:r>
            <a:r>
              <a:rPr lang="en-US" sz="1900" dirty="0"/>
              <a:t>the person who has the authority to formally commit the organization, locality, or state agency to complying with all the terms of the grant applications, including the provision of the required match. This must be the president of the Board of Directors of a nonprofit organization; the city, county or town manager; the chief elected officer of the locality, such as the Mayor or Chairman of the Board of Supervisors; or, in the case of a state agency, the agency head. If someone other than one of those officials has been delegated the authority to sign, and signs the grant application, provide a copy of the letter, memorandum or other documents by which the signing authority was delegated. </a:t>
            </a:r>
            <a:endParaRPr sz="1900" dirty="0"/>
          </a:p>
          <a:p>
            <a:pPr marL="228600" lvl="0" indent="-228600" algn="l" rtl="0">
              <a:lnSpc>
                <a:spcPct val="90000"/>
              </a:lnSpc>
              <a:spcBef>
                <a:spcPts val="1000"/>
              </a:spcBef>
              <a:spcAft>
                <a:spcPts val="0"/>
              </a:spcAft>
              <a:buSzPts val="1800"/>
              <a:buChar char="•"/>
            </a:pPr>
            <a:r>
              <a:rPr lang="en-US" sz="1900" b="1" dirty="0"/>
              <a:t>Finance Officer: </a:t>
            </a:r>
            <a:r>
              <a:rPr lang="en-US" sz="1900" dirty="0"/>
              <a:t>List the individual who will be responsible for fiscal management of the funds. </a:t>
            </a:r>
            <a:endParaRPr sz="1900" dirty="0"/>
          </a:p>
          <a:p>
            <a:pPr marL="228600" lvl="0" indent="-228600" algn="l" rtl="0">
              <a:lnSpc>
                <a:spcPct val="90000"/>
              </a:lnSpc>
              <a:spcBef>
                <a:spcPts val="1000"/>
              </a:spcBef>
              <a:spcAft>
                <a:spcPts val="0"/>
              </a:spcAft>
              <a:buSzPts val="1800"/>
              <a:buChar char="•"/>
            </a:pPr>
            <a:r>
              <a:rPr lang="en-US" sz="1900" dirty="0"/>
              <a:t>Be sure to provide up to date email addresses and phone numbers for each of the three people listed above.</a:t>
            </a:r>
            <a:endParaRPr sz="1900" dirty="0"/>
          </a:p>
          <a:p>
            <a:pPr marL="228600" lvl="0" indent="-25400" algn="l" rtl="0">
              <a:lnSpc>
                <a:spcPct val="90000"/>
              </a:lnSpc>
              <a:spcBef>
                <a:spcPts val="1000"/>
              </a:spcBef>
              <a:spcAft>
                <a:spcPts val="0"/>
              </a:spcAft>
              <a:buSzPts val="3200"/>
              <a:buNone/>
            </a:pPr>
            <a:endParaRPr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3"/>
          <p:cNvSpPr txBox="1">
            <a:spLocks noGrp="1"/>
          </p:cNvSpPr>
          <p:nvPr>
            <p:ph type="title"/>
          </p:nvPr>
        </p:nvSpPr>
        <p:spPr>
          <a:xfrm>
            <a:off x="486697" y="2621630"/>
            <a:ext cx="8229600" cy="1046424"/>
          </a:xfrm>
          <a:prstGeom prst="rect">
            <a:avLst/>
          </a:prstGeom>
          <a:noFill/>
          <a:ln>
            <a:noFill/>
          </a:ln>
        </p:spPr>
        <p:txBody>
          <a:bodyPr spcFirstLastPara="1" wrap="square" lIns="0" tIns="0" rIns="0" bIns="0" anchor="ctr" anchorCtr="0">
            <a:noAutofit/>
          </a:bodyPr>
          <a:lstStyle/>
          <a:p>
            <a:pPr marL="0" lvl="0" indent="0" algn="ctr" rtl="0">
              <a:lnSpc>
                <a:spcPct val="90000"/>
              </a:lnSpc>
              <a:spcBef>
                <a:spcPts val="0"/>
              </a:spcBef>
              <a:spcAft>
                <a:spcPts val="0"/>
              </a:spcAft>
              <a:buClr>
                <a:schemeClr val="dk1"/>
              </a:buClr>
              <a:buSzPts val="4000"/>
              <a:buFont typeface="Calibri"/>
              <a:buNone/>
            </a:pPr>
            <a:r>
              <a:rPr lang="en-US" dirty="0"/>
              <a:t>Project Narrative</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4"/>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Project Narrative	</a:t>
            </a:r>
            <a:endParaRPr dirty="0"/>
          </a:p>
        </p:txBody>
      </p:sp>
      <p:sp>
        <p:nvSpPr>
          <p:cNvPr id="148" name="Google Shape;148;p14"/>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Four Sections</a:t>
            </a:r>
            <a:endParaRPr dirty="0"/>
          </a:p>
          <a:p>
            <a:pPr marL="685800" lvl="1" indent="-228600" algn="l" rtl="0">
              <a:lnSpc>
                <a:spcPct val="90000"/>
              </a:lnSpc>
              <a:spcBef>
                <a:spcPts val="500"/>
              </a:spcBef>
              <a:spcAft>
                <a:spcPts val="0"/>
              </a:spcAft>
              <a:buSzPts val="2400"/>
              <a:buChar char="‒"/>
            </a:pPr>
            <a:r>
              <a:rPr lang="en-US" dirty="0"/>
              <a:t>Demonstration of Need</a:t>
            </a:r>
            <a:endParaRPr dirty="0"/>
          </a:p>
          <a:p>
            <a:pPr marL="685800" lvl="1" indent="-228600" algn="l" rtl="0">
              <a:lnSpc>
                <a:spcPct val="90000"/>
              </a:lnSpc>
              <a:spcBef>
                <a:spcPts val="500"/>
              </a:spcBef>
              <a:spcAft>
                <a:spcPts val="0"/>
              </a:spcAft>
              <a:buSzPts val="2400"/>
              <a:buChar char="‒"/>
            </a:pPr>
            <a:r>
              <a:rPr lang="en-US" dirty="0"/>
              <a:t>Project Description</a:t>
            </a:r>
            <a:endParaRPr dirty="0"/>
          </a:p>
          <a:p>
            <a:pPr marL="685800" lvl="1" indent="-228600" algn="l" rtl="0">
              <a:lnSpc>
                <a:spcPct val="90000"/>
              </a:lnSpc>
              <a:spcBef>
                <a:spcPts val="500"/>
              </a:spcBef>
              <a:spcAft>
                <a:spcPts val="0"/>
              </a:spcAft>
              <a:buSzPts val="2400"/>
              <a:buChar char="‒"/>
            </a:pPr>
            <a:r>
              <a:rPr lang="en-US" dirty="0"/>
              <a:t>Service </a:t>
            </a:r>
            <a:r>
              <a:rPr lang="en-US" dirty="0" smtClean="0"/>
              <a:t>Area </a:t>
            </a:r>
            <a:r>
              <a:rPr lang="en-US" dirty="0"/>
              <a:t>Demographics/Target Population</a:t>
            </a:r>
            <a:endParaRPr dirty="0"/>
          </a:p>
          <a:p>
            <a:pPr marL="685800" lvl="1" indent="-228600" algn="l" rtl="0">
              <a:lnSpc>
                <a:spcPct val="90000"/>
              </a:lnSpc>
              <a:spcBef>
                <a:spcPts val="500"/>
              </a:spcBef>
              <a:spcAft>
                <a:spcPts val="0"/>
              </a:spcAft>
              <a:buSzPts val="2400"/>
              <a:buChar char="‒"/>
            </a:pPr>
            <a:r>
              <a:rPr lang="en-US" dirty="0"/>
              <a:t>Sustainment Plan</a:t>
            </a:r>
            <a:endParaRPr dirty="0"/>
          </a:p>
          <a:p>
            <a:pPr marL="228600" lvl="0" indent="-228600" algn="l" rtl="0">
              <a:lnSpc>
                <a:spcPct val="90000"/>
              </a:lnSpc>
              <a:spcBef>
                <a:spcPts val="1000"/>
              </a:spcBef>
              <a:spcAft>
                <a:spcPts val="0"/>
              </a:spcAft>
              <a:buSzPts val="2800"/>
              <a:buChar char="•"/>
            </a:pPr>
            <a:r>
              <a:rPr lang="en-US" dirty="0"/>
              <a:t>Carefully read the Funding Opportunity for grant specific requirements. </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5"/>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Demonstration of Need</a:t>
            </a:r>
            <a:endParaRPr dirty="0"/>
          </a:p>
        </p:txBody>
      </p:sp>
      <p:sp>
        <p:nvSpPr>
          <p:cNvPr id="154" name="Google Shape;154;p15"/>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Common parts of a need statement:</a:t>
            </a:r>
            <a:endParaRPr dirty="0"/>
          </a:p>
          <a:p>
            <a:pPr marL="685800" lvl="1" indent="-228600" algn="l" rtl="0">
              <a:lnSpc>
                <a:spcPct val="90000"/>
              </a:lnSpc>
              <a:spcBef>
                <a:spcPts val="500"/>
              </a:spcBef>
              <a:spcAft>
                <a:spcPts val="0"/>
              </a:spcAft>
              <a:buSzPts val="2400"/>
              <a:buChar char="‒"/>
            </a:pPr>
            <a:r>
              <a:rPr lang="en-US" dirty="0"/>
              <a:t>Description of your agency </a:t>
            </a:r>
            <a:endParaRPr dirty="0"/>
          </a:p>
          <a:p>
            <a:pPr marL="685800" lvl="1" indent="-228600" algn="l" rtl="0">
              <a:lnSpc>
                <a:spcPct val="90000"/>
              </a:lnSpc>
              <a:spcBef>
                <a:spcPts val="500"/>
              </a:spcBef>
              <a:spcAft>
                <a:spcPts val="0"/>
              </a:spcAft>
              <a:buSzPts val="2400"/>
              <a:buChar char="‒"/>
            </a:pPr>
            <a:r>
              <a:rPr lang="en-US" dirty="0"/>
              <a:t>Description of existing resources and services and how they are not adequate</a:t>
            </a:r>
            <a:endParaRPr dirty="0"/>
          </a:p>
          <a:p>
            <a:pPr marL="685800" lvl="1" indent="-228600" algn="l" rtl="0">
              <a:lnSpc>
                <a:spcPct val="90000"/>
              </a:lnSpc>
              <a:spcBef>
                <a:spcPts val="500"/>
              </a:spcBef>
              <a:spcAft>
                <a:spcPts val="0"/>
              </a:spcAft>
              <a:buSzPts val="2400"/>
              <a:buChar char="‒"/>
            </a:pPr>
            <a:r>
              <a:rPr lang="en-US" dirty="0"/>
              <a:t>Description of the unmet need or problem that the grant project will address.</a:t>
            </a:r>
            <a:endParaRPr dirty="0"/>
          </a:p>
          <a:p>
            <a:pPr marL="228600" lvl="0" indent="-228600" algn="l" rtl="0">
              <a:lnSpc>
                <a:spcPct val="90000"/>
              </a:lnSpc>
              <a:spcBef>
                <a:spcPts val="1000"/>
              </a:spcBef>
              <a:spcAft>
                <a:spcPts val="0"/>
              </a:spcAft>
              <a:buSzPts val="2800"/>
              <a:buChar char="•"/>
            </a:pPr>
            <a:r>
              <a:rPr lang="en-US" dirty="0"/>
              <a:t>Some funding opportunities may ask you to describe more than just a need or may not </a:t>
            </a:r>
            <a:r>
              <a:rPr lang="en-US" dirty="0" smtClean="0"/>
              <a:t>require this </a:t>
            </a:r>
            <a:r>
              <a:rPr lang="en-US" dirty="0"/>
              <a:t>section. </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6"/>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Project Description</a:t>
            </a:r>
            <a:endParaRPr dirty="0"/>
          </a:p>
        </p:txBody>
      </p:sp>
      <p:sp>
        <p:nvSpPr>
          <p:cNvPr id="160" name="Google Shape;160;p16"/>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Common parts of a project description:</a:t>
            </a:r>
            <a:endParaRPr dirty="0"/>
          </a:p>
          <a:p>
            <a:pPr marL="685800" lvl="1" indent="-228600" algn="l" rtl="0">
              <a:lnSpc>
                <a:spcPct val="90000"/>
              </a:lnSpc>
              <a:spcBef>
                <a:spcPts val="500"/>
              </a:spcBef>
              <a:spcAft>
                <a:spcPts val="0"/>
              </a:spcAft>
              <a:buSzPts val="2400"/>
              <a:buChar char="‒"/>
            </a:pPr>
            <a:r>
              <a:rPr lang="en-US" dirty="0"/>
              <a:t>Clearly explain how your proposal will address the identified need and the problem you propose to address. </a:t>
            </a:r>
            <a:endParaRPr dirty="0"/>
          </a:p>
          <a:p>
            <a:pPr marL="685800" lvl="1" indent="-228600" algn="l" rtl="0">
              <a:lnSpc>
                <a:spcPct val="90000"/>
              </a:lnSpc>
              <a:spcBef>
                <a:spcPts val="500"/>
              </a:spcBef>
              <a:spcAft>
                <a:spcPts val="0"/>
              </a:spcAft>
              <a:buSzPts val="2400"/>
              <a:buChar char="‒"/>
            </a:pPr>
            <a:r>
              <a:rPr lang="en-US" dirty="0"/>
              <a:t>Briefly describe the project design.</a:t>
            </a:r>
            <a:endParaRPr dirty="0"/>
          </a:p>
          <a:p>
            <a:pPr marL="685800" lvl="1" indent="-228600" algn="l" rtl="0">
              <a:lnSpc>
                <a:spcPct val="90000"/>
              </a:lnSpc>
              <a:spcBef>
                <a:spcPts val="500"/>
              </a:spcBef>
              <a:spcAft>
                <a:spcPts val="0"/>
              </a:spcAft>
              <a:buSzPts val="2400"/>
              <a:buChar char="‒"/>
            </a:pPr>
            <a:r>
              <a:rPr lang="en-US" dirty="0"/>
              <a:t>Discuss the timeline for the project throughout the grant period.</a:t>
            </a:r>
            <a:endParaRPr dirty="0"/>
          </a:p>
          <a:p>
            <a:pPr marL="685800" lvl="1" indent="-228600" algn="l" rtl="0">
              <a:lnSpc>
                <a:spcPct val="90000"/>
              </a:lnSpc>
              <a:spcBef>
                <a:spcPts val="500"/>
              </a:spcBef>
              <a:spcAft>
                <a:spcPts val="0"/>
              </a:spcAft>
              <a:buSzPts val="2400"/>
              <a:buChar char="‒"/>
            </a:pPr>
            <a:r>
              <a:rPr lang="en-US" dirty="0"/>
              <a:t>Identify partnerships that will assist in project successes.</a:t>
            </a:r>
            <a:endParaRPr dirty="0"/>
          </a:p>
          <a:p>
            <a:pPr marL="228600" lvl="0" indent="-228600" algn="l" rtl="0">
              <a:lnSpc>
                <a:spcPct val="90000"/>
              </a:lnSpc>
              <a:spcBef>
                <a:spcPts val="1000"/>
              </a:spcBef>
              <a:spcAft>
                <a:spcPts val="0"/>
              </a:spcAft>
              <a:buSzPts val="2800"/>
              <a:buChar char="•"/>
            </a:pPr>
            <a:r>
              <a:rPr lang="en-US" dirty="0"/>
              <a:t>Some funding opportunities may ask you to provide additional information or may not </a:t>
            </a:r>
            <a:r>
              <a:rPr lang="en-US" dirty="0" smtClean="0"/>
              <a:t>require this </a:t>
            </a:r>
            <a:r>
              <a:rPr lang="en-US" dirty="0"/>
              <a:t>section. </a:t>
            </a:r>
            <a:endParaRPr dirty="0"/>
          </a:p>
          <a:p>
            <a:pPr marL="228600" lvl="0" indent="-50800" algn="l" rtl="0">
              <a:lnSpc>
                <a:spcPct val="90000"/>
              </a:lnSpc>
              <a:spcBef>
                <a:spcPts val="1000"/>
              </a:spcBef>
              <a:spcAft>
                <a:spcPts val="0"/>
              </a:spcAft>
              <a:buSzPts val="2800"/>
              <a:buNone/>
            </a:pP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7"/>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Service </a:t>
            </a:r>
            <a:r>
              <a:rPr lang="en-US" dirty="0" smtClean="0"/>
              <a:t>Area </a:t>
            </a:r>
            <a:r>
              <a:rPr lang="en-US" dirty="0"/>
              <a:t>Demographic/Target Population	</a:t>
            </a:r>
            <a:endParaRPr dirty="0"/>
          </a:p>
        </p:txBody>
      </p:sp>
      <p:sp>
        <p:nvSpPr>
          <p:cNvPr id="166" name="Google Shape;166;p17"/>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Common parts of the demographic/target population:</a:t>
            </a:r>
            <a:endParaRPr dirty="0"/>
          </a:p>
          <a:p>
            <a:pPr marL="685800" lvl="1" indent="-228600" algn="l" rtl="0">
              <a:lnSpc>
                <a:spcPct val="90000"/>
              </a:lnSpc>
              <a:spcBef>
                <a:spcPts val="500"/>
              </a:spcBef>
              <a:spcAft>
                <a:spcPts val="0"/>
              </a:spcAft>
              <a:buSzPts val="2400"/>
              <a:buChar char="‒"/>
            </a:pPr>
            <a:r>
              <a:rPr lang="en-US" dirty="0"/>
              <a:t>Description of the surrounding community</a:t>
            </a:r>
            <a:endParaRPr dirty="0"/>
          </a:p>
          <a:p>
            <a:pPr marL="685800" lvl="1" indent="-228600" algn="l" rtl="0">
              <a:lnSpc>
                <a:spcPct val="90000"/>
              </a:lnSpc>
              <a:spcBef>
                <a:spcPts val="500"/>
              </a:spcBef>
              <a:spcAft>
                <a:spcPts val="0"/>
              </a:spcAft>
              <a:buSzPts val="2400"/>
              <a:buChar char="‒"/>
            </a:pPr>
            <a:r>
              <a:rPr lang="en-US" dirty="0"/>
              <a:t>Description of the constituents you serve </a:t>
            </a:r>
            <a:endParaRPr dirty="0"/>
          </a:p>
          <a:p>
            <a:pPr marL="228600" lvl="0" indent="-228600" algn="l" rtl="0">
              <a:lnSpc>
                <a:spcPct val="90000"/>
              </a:lnSpc>
              <a:spcBef>
                <a:spcPts val="1000"/>
              </a:spcBef>
              <a:spcAft>
                <a:spcPts val="0"/>
              </a:spcAft>
              <a:buSzPts val="2800"/>
              <a:buChar char="•"/>
            </a:pPr>
            <a:r>
              <a:rPr lang="en-US" dirty="0"/>
              <a:t>Read the Funding Opportunity for grant specific requirements. </a:t>
            </a:r>
            <a:endParaRPr dirty="0"/>
          </a:p>
          <a:p>
            <a:pPr marL="228600" lvl="0" indent="-228600" algn="l" rtl="0">
              <a:lnSpc>
                <a:spcPct val="90000"/>
              </a:lnSpc>
              <a:spcBef>
                <a:spcPts val="1000"/>
              </a:spcBef>
              <a:spcAft>
                <a:spcPts val="0"/>
              </a:spcAft>
              <a:buSzPts val="2800"/>
              <a:buChar char="•"/>
            </a:pPr>
            <a:r>
              <a:rPr lang="en-US" dirty="0"/>
              <a:t>Some funding opportunities may ask you to provide specific information or may not </a:t>
            </a:r>
            <a:r>
              <a:rPr lang="en-US" dirty="0" smtClean="0"/>
              <a:t>require </a:t>
            </a:r>
            <a:r>
              <a:rPr lang="en-US" dirty="0"/>
              <a:t>this section. </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8"/>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Sustainment Plan</a:t>
            </a:r>
            <a:endParaRPr dirty="0"/>
          </a:p>
        </p:txBody>
      </p:sp>
      <p:sp>
        <p:nvSpPr>
          <p:cNvPr id="172" name="Google Shape;172;p18"/>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Common parts of the sustainment plan:</a:t>
            </a:r>
            <a:endParaRPr dirty="0"/>
          </a:p>
          <a:p>
            <a:pPr marL="685800" lvl="1" indent="-228600" algn="l" rtl="0">
              <a:lnSpc>
                <a:spcPct val="90000"/>
              </a:lnSpc>
              <a:spcBef>
                <a:spcPts val="500"/>
              </a:spcBef>
              <a:spcAft>
                <a:spcPts val="0"/>
              </a:spcAft>
              <a:buSzPts val="2400"/>
              <a:buChar char="‒"/>
            </a:pPr>
            <a:r>
              <a:rPr lang="en-US" dirty="0"/>
              <a:t>Identify other possible funding sources</a:t>
            </a:r>
            <a:endParaRPr dirty="0"/>
          </a:p>
          <a:p>
            <a:pPr marL="685800" lvl="1" indent="-228600" algn="l" rtl="0">
              <a:lnSpc>
                <a:spcPct val="90000"/>
              </a:lnSpc>
              <a:spcBef>
                <a:spcPts val="500"/>
              </a:spcBef>
              <a:spcAft>
                <a:spcPts val="0"/>
              </a:spcAft>
              <a:buSzPts val="2400"/>
              <a:buChar char="‒"/>
            </a:pPr>
            <a:r>
              <a:rPr lang="en-US" dirty="0"/>
              <a:t>Description of how the locality will support the grant funded project after the funding ends. </a:t>
            </a:r>
            <a:endParaRPr dirty="0"/>
          </a:p>
          <a:p>
            <a:pPr marL="228600" lvl="0" indent="-228600" algn="l" rtl="0">
              <a:lnSpc>
                <a:spcPct val="90000"/>
              </a:lnSpc>
              <a:spcBef>
                <a:spcPts val="1000"/>
              </a:spcBef>
              <a:spcAft>
                <a:spcPts val="0"/>
              </a:spcAft>
              <a:buSzPts val="2800"/>
              <a:buChar char="•"/>
            </a:pPr>
            <a:r>
              <a:rPr lang="en-US" dirty="0"/>
              <a:t>Some funding opportunities may ask you to address more than just sustainment options or may not </a:t>
            </a:r>
            <a:r>
              <a:rPr lang="en-US" dirty="0" smtClean="0"/>
              <a:t>require this </a:t>
            </a:r>
            <a:r>
              <a:rPr lang="en-US" dirty="0"/>
              <a:t>section. </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9"/>
          <p:cNvSpPr txBox="1">
            <a:spLocks noGrp="1"/>
          </p:cNvSpPr>
          <p:nvPr>
            <p:ph type="title"/>
          </p:nvPr>
        </p:nvSpPr>
        <p:spPr>
          <a:xfrm>
            <a:off x="501446" y="2149682"/>
            <a:ext cx="8229600" cy="1046424"/>
          </a:xfrm>
          <a:prstGeom prst="rect">
            <a:avLst/>
          </a:prstGeom>
          <a:noFill/>
          <a:ln>
            <a:noFill/>
          </a:ln>
        </p:spPr>
        <p:txBody>
          <a:bodyPr spcFirstLastPara="1" wrap="square" lIns="0" tIns="0" rIns="0" bIns="0" anchor="ctr" anchorCtr="0">
            <a:noAutofit/>
          </a:bodyPr>
          <a:lstStyle/>
          <a:p>
            <a:pPr marL="0" lvl="0" indent="0" algn="ctr" rtl="0">
              <a:lnSpc>
                <a:spcPct val="90000"/>
              </a:lnSpc>
              <a:spcBef>
                <a:spcPts val="0"/>
              </a:spcBef>
              <a:spcAft>
                <a:spcPts val="0"/>
              </a:spcAft>
              <a:buClr>
                <a:schemeClr val="dk1"/>
              </a:buClr>
              <a:buSzPts val="4000"/>
              <a:buFont typeface="Calibri"/>
              <a:buNone/>
            </a:pPr>
            <a:r>
              <a:rPr lang="en-US" dirty="0"/>
              <a:t>Goals and Objectives</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2"/>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b="1" dirty="0"/>
              <a:t>Overview</a:t>
            </a:r>
            <a:endParaRPr b="1" dirty="0"/>
          </a:p>
        </p:txBody>
      </p:sp>
      <p:sp>
        <p:nvSpPr>
          <p:cNvPr id="77" name="Google Shape;77;p2"/>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DCJS grant programs and funding source</a:t>
            </a:r>
            <a:endParaRPr dirty="0"/>
          </a:p>
          <a:p>
            <a:pPr marL="228600" lvl="0" indent="-228600" algn="l" rtl="0">
              <a:lnSpc>
                <a:spcPct val="90000"/>
              </a:lnSpc>
              <a:spcBef>
                <a:spcPts val="1000"/>
              </a:spcBef>
              <a:spcAft>
                <a:spcPts val="0"/>
              </a:spcAft>
              <a:buSzPts val="2800"/>
              <a:buChar char="•"/>
            </a:pPr>
            <a:r>
              <a:rPr lang="en-US" dirty="0"/>
              <a:t>Tips and Tricks</a:t>
            </a:r>
            <a:endParaRPr dirty="0"/>
          </a:p>
          <a:p>
            <a:pPr marL="228600" lvl="0" indent="-228600" algn="l" rtl="0">
              <a:lnSpc>
                <a:spcPct val="90000"/>
              </a:lnSpc>
              <a:spcBef>
                <a:spcPts val="1000"/>
              </a:spcBef>
              <a:spcAft>
                <a:spcPts val="0"/>
              </a:spcAft>
              <a:buSzPts val="2800"/>
              <a:buChar char="•"/>
            </a:pPr>
            <a:r>
              <a:rPr lang="en-US" dirty="0" smtClean="0"/>
              <a:t>Application Components</a:t>
            </a:r>
            <a:endParaRPr dirty="0"/>
          </a:p>
          <a:p>
            <a:pPr marL="228600" lvl="0" indent="-228600" algn="l" rtl="0">
              <a:lnSpc>
                <a:spcPct val="90000"/>
              </a:lnSpc>
              <a:spcBef>
                <a:spcPts val="1000"/>
              </a:spcBef>
              <a:spcAft>
                <a:spcPts val="0"/>
              </a:spcAft>
              <a:buSzPts val="2800"/>
              <a:buChar char="•"/>
            </a:pPr>
            <a:r>
              <a:rPr lang="en-US" dirty="0"/>
              <a:t>Allowable and Unallowable Expenses</a:t>
            </a:r>
            <a:endParaRPr dirty="0"/>
          </a:p>
          <a:p>
            <a:pPr marL="228600" lvl="0" indent="-228600" algn="l" rtl="0">
              <a:lnSpc>
                <a:spcPct val="90000"/>
              </a:lnSpc>
              <a:spcBef>
                <a:spcPts val="1000"/>
              </a:spcBef>
              <a:spcAft>
                <a:spcPts val="0"/>
              </a:spcAft>
              <a:buSzPts val="2800"/>
              <a:buChar char="•"/>
            </a:pPr>
            <a:r>
              <a:rPr lang="en-US" dirty="0"/>
              <a:t>Supplanting</a:t>
            </a:r>
            <a:endParaRPr dirty="0"/>
          </a:p>
          <a:p>
            <a:pPr marL="228600" lvl="0" indent="-228600" algn="l" rtl="0">
              <a:lnSpc>
                <a:spcPct val="90000"/>
              </a:lnSpc>
              <a:spcBef>
                <a:spcPts val="1000"/>
              </a:spcBef>
              <a:spcAft>
                <a:spcPts val="0"/>
              </a:spcAft>
              <a:buSzPts val="2800"/>
              <a:buChar char="•"/>
            </a:pPr>
            <a:r>
              <a:rPr lang="en-US" dirty="0"/>
              <a:t>Budget and Match</a:t>
            </a:r>
            <a:endParaRPr dirty="0"/>
          </a:p>
          <a:p>
            <a:pPr marL="228600" lvl="0" indent="-228600" algn="l" rtl="0">
              <a:lnSpc>
                <a:spcPct val="90000"/>
              </a:lnSpc>
              <a:spcBef>
                <a:spcPts val="1000"/>
              </a:spcBef>
              <a:spcAft>
                <a:spcPts val="0"/>
              </a:spcAft>
              <a:buSzPts val="2800"/>
              <a:buChar char="•"/>
            </a:pPr>
            <a:r>
              <a:rPr lang="en-US" dirty="0"/>
              <a:t>Goals and Objectives</a:t>
            </a:r>
            <a:endParaRPr dirty="0"/>
          </a:p>
          <a:p>
            <a:pPr marL="228600" lvl="0" indent="-228600" algn="l" rtl="0">
              <a:lnSpc>
                <a:spcPct val="90000"/>
              </a:lnSpc>
              <a:spcBef>
                <a:spcPts val="1000"/>
              </a:spcBef>
              <a:spcAft>
                <a:spcPts val="0"/>
              </a:spcAft>
              <a:buSzPts val="2800"/>
              <a:buChar char="•"/>
            </a:pPr>
            <a:r>
              <a:rPr lang="en-US" dirty="0"/>
              <a:t>Additional Requirements</a:t>
            </a:r>
            <a:endParaRPr dirty="0"/>
          </a:p>
          <a:p>
            <a:pPr marL="228600" lvl="0" indent="-50800" algn="l" rtl="0">
              <a:lnSpc>
                <a:spcPct val="90000"/>
              </a:lnSpc>
              <a:spcBef>
                <a:spcPts val="1000"/>
              </a:spcBef>
              <a:spcAft>
                <a:spcPts val="0"/>
              </a:spcAft>
              <a:buSzPts val="2800"/>
              <a:buNone/>
            </a:pPr>
            <a:endParaRPr dirty="0"/>
          </a:p>
          <a:p>
            <a:pPr marL="228600" lvl="0" indent="-50800" algn="l" rtl="0">
              <a:lnSpc>
                <a:spcPct val="90000"/>
              </a:lnSpc>
              <a:spcBef>
                <a:spcPts val="1000"/>
              </a:spcBef>
              <a:spcAft>
                <a:spcPts val="0"/>
              </a:spcAft>
              <a:buSzPts val="2800"/>
              <a:buNone/>
            </a:pP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0"/>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Goals, Objectives, and Activities</a:t>
            </a:r>
            <a:endParaRPr dirty="0"/>
          </a:p>
        </p:txBody>
      </p:sp>
      <p:sp>
        <p:nvSpPr>
          <p:cNvPr id="183" name="Google Shape;183;p20"/>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1200"/>
              </a:spcAft>
              <a:buSzPts val="2600"/>
              <a:buNone/>
            </a:pPr>
            <a:r>
              <a:rPr lang="en-US" sz="2600" dirty="0"/>
              <a:t>Goals and Objectives section may not be required in ALL grant program applications.</a:t>
            </a:r>
            <a:endParaRPr dirty="0"/>
          </a:p>
          <a:p>
            <a:pPr marL="0" lvl="0" indent="0" algn="l" rtl="0">
              <a:lnSpc>
                <a:spcPct val="90000"/>
              </a:lnSpc>
              <a:spcBef>
                <a:spcPts val="1000"/>
              </a:spcBef>
              <a:spcAft>
                <a:spcPts val="0"/>
              </a:spcAft>
              <a:buSzPts val="2600"/>
              <a:buNone/>
            </a:pPr>
            <a:r>
              <a:rPr lang="en-US" sz="2600" dirty="0" smtClean="0"/>
              <a:t>The </a:t>
            </a:r>
            <a:r>
              <a:rPr lang="en-US" sz="2600" dirty="0"/>
              <a:t>goals and objectives section of your grant application:</a:t>
            </a:r>
            <a:endParaRPr dirty="0"/>
          </a:p>
          <a:p>
            <a:pPr marL="228600" lvl="0" indent="-228600" algn="l" rtl="0">
              <a:lnSpc>
                <a:spcPct val="90000"/>
              </a:lnSpc>
              <a:spcBef>
                <a:spcPts val="1000"/>
              </a:spcBef>
              <a:spcAft>
                <a:spcPts val="0"/>
              </a:spcAft>
              <a:buSzPts val="2600"/>
              <a:buChar char="•"/>
            </a:pPr>
            <a:r>
              <a:rPr lang="en-US" sz="2600" dirty="0"/>
              <a:t>Provides a description of what you hope to accomplish with your project</a:t>
            </a:r>
            <a:endParaRPr dirty="0"/>
          </a:p>
          <a:p>
            <a:pPr marL="228600" lvl="0" indent="-228600" algn="l" rtl="0">
              <a:lnSpc>
                <a:spcPct val="90000"/>
              </a:lnSpc>
              <a:spcBef>
                <a:spcPts val="1000"/>
              </a:spcBef>
              <a:spcAft>
                <a:spcPts val="0"/>
              </a:spcAft>
              <a:buSzPts val="2600"/>
              <a:buChar char="•"/>
            </a:pPr>
            <a:r>
              <a:rPr lang="en-US" sz="2600" dirty="0"/>
              <a:t>Spells out the specific results or outcomes you plan to accomplish</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1"/>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Goals and Objectives: Goals</a:t>
            </a:r>
            <a:endParaRPr dirty="0"/>
          </a:p>
        </p:txBody>
      </p:sp>
      <p:sp>
        <p:nvSpPr>
          <p:cNvPr id="189" name="Google Shape;189;p21"/>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Goals are really about the final impact or outcome that you wish to bring about.</a:t>
            </a:r>
            <a:endParaRPr dirty="0"/>
          </a:p>
          <a:p>
            <a:pPr marL="228600" lvl="0" indent="-228600" algn="l" rtl="0">
              <a:lnSpc>
                <a:spcPct val="90000"/>
              </a:lnSpc>
              <a:spcBef>
                <a:spcPts val="1000"/>
              </a:spcBef>
              <a:spcAft>
                <a:spcPts val="0"/>
              </a:spcAft>
              <a:buSzPts val="2800"/>
              <a:buChar char="•"/>
            </a:pPr>
            <a:r>
              <a:rPr lang="en-US" dirty="0"/>
              <a:t>Goals are broad, general, intangible, and abstract.</a:t>
            </a:r>
            <a:endParaRPr dirty="0"/>
          </a:p>
          <a:p>
            <a:pPr marL="228600" lvl="0" indent="-228600" algn="l" rtl="0">
              <a:lnSpc>
                <a:spcPct val="90000"/>
              </a:lnSpc>
              <a:spcBef>
                <a:spcPts val="1000"/>
              </a:spcBef>
              <a:spcAft>
                <a:spcPts val="0"/>
              </a:spcAft>
              <a:buSzPts val="2800"/>
              <a:buChar char="•"/>
            </a:pPr>
            <a:r>
              <a:rPr lang="en-US" dirty="0"/>
              <a:t>Goals should link back to your need justification.</a:t>
            </a:r>
            <a:endParaRPr dirty="0"/>
          </a:p>
          <a:p>
            <a:pPr marL="228600" lvl="0" indent="-50800" algn="l" rtl="0">
              <a:lnSpc>
                <a:spcPct val="90000"/>
              </a:lnSpc>
              <a:spcBef>
                <a:spcPts val="1000"/>
              </a:spcBef>
              <a:spcAft>
                <a:spcPts val="0"/>
              </a:spcAft>
              <a:buSzPts val="2800"/>
              <a:buNone/>
            </a:pPr>
            <a:endParaRPr dirty="0"/>
          </a:p>
          <a:p>
            <a:pPr marL="1371600" lvl="0" indent="-1371600">
              <a:buSzPts val="2800"/>
              <a:buNone/>
            </a:pPr>
            <a:r>
              <a:rPr lang="en-US" dirty="0">
                <a:solidFill>
                  <a:schemeClr val="tx1"/>
                </a:solidFill>
              </a:rPr>
              <a:t>Example: To update our Body Worn Camera grant program to ensure officer accountability and community interactions.</a:t>
            </a:r>
          </a:p>
          <a:p>
            <a:pPr marL="0" lvl="0" indent="0" algn="l" rtl="0">
              <a:lnSpc>
                <a:spcPct val="90000"/>
              </a:lnSpc>
              <a:spcBef>
                <a:spcPts val="1000"/>
              </a:spcBef>
              <a:spcAft>
                <a:spcPts val="0"/>
              </a:spcAft>
              <a:buSzPts val="2800"/>
              <a:buNone/>
            </a:pPr>
            <a:endParaRPr dirty="0"/>
          </a:p>
          <a:p>
            <a:pPr marL="0" lvl="0" indent="0" algn="l" rtl="0">
              <a:lnSpc>
                <a:spcPct val="90000"/>
              </a:lnSpc>
              <a:spcBef>
                <a:spcPts val="1000"/>
              </a:spcBef>
              <a:spcAft>
                <a:spcPts val="0"/>
              </a:spcAft>
              <a:buSzPts val="2800"/>
              <a:buNone/>
            </a:pP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2"/>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S.M.A.R.T. Method	</a:t>
            </a:r>
            <a:endParaRPr dirty="0"/>
          </a:p>
        </p:txBody>
      </p:sp>
      <p:sp>
        <p:nvSpPr>
          <p:cNvPr id="195" name="Google Shape;195;p22"/>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800"/>
              <a:buNone/>
            </a:pPr>
            <a:r>
              <a:rPr lang="en-US" dirty="0"/>
              <a:t>For Objectives and Activities use the S.M.A.R.T. Method</a:t>
            </a:r>
            <a:endParaRPr dirty="0"/>
          </a:p>
          <a:p>
            <a:pPr marL="2971800" lvl="0" indent="0" algn="l" rtl="0">
              <a:lnSpc>
                <a:spcPct val="90000"/>
              </a:lnSpc>
              <a:spcBef>
                <a:spcPts val="1000"/>
              </a:spcBef>
              <a:spcAft>
                <a:spcPts val="0"/>
              </a:spcAft>
              <a:buSzPts val="3600"/>
              <a:buNone/>
            </a:pPr>
            <a:r>
              <a:rPr lang="en-US" sz="3600" b="1" dirty="0"/>
              <a:t>S</a:t>
            </a:r>
            <a:r>
              <a:rPr lang="en-US" sz="3600" dirty="0"/>
              <a:t>pecific</a:t>
            </a:r>
            <a:endParaRPr dirty="0"/>
          </a:p>
          <a:p>
            <a:pPr marL="2971800" lvl="0" indent="0" algn="l" rtl="0">
              <a:lnSpc>
                <a:spcPct val="90000"/>
              </a:lnSpc>
              <a:spcBef>
                <a:spcPts val="1000"/>
              </a:spcBef>
              <a:spcAft>
                <a:spcPts val="0"/>
              </a:spcAft>
              <a:buSzPts val="3600"/>
              <a:buNone/>
            </a:pPr>
            <a:r>
              <a:rPr lang="en-US" sz="3600" b="1" dirty="0"/>
              <a:t>M</a:t>
            </a:r>
            <a:r>
              <a:rPr lang="en-US" sz="3600" dirty="0"/>
              <a:t>easurable</a:t>
            </a:r>
            <a:endParaRPr dirty="0"/>
          </a:p>
          <a:p>
            <a:pPr marL="2971800" lvl="0" indent="0" algn="l" rtl="0">
              <a:lnSpc>
                <a:spcPct val="90000"/>
              </a:lnSpc>
              <a:spcBef>
                <a:spcPts val="1000"/>
              </a:spcBef>
              <a:spcAft>
                <a:spcPts val="0"/>
              </a:spcAft>
              <a:buSzPts val="3600"/>
              <a:buNone/>
            </a:pPr>
            <a:r>
              <a:rPr lang="en-US" sz="3600" b="1" dirty="0"/>
              <a:t>A</a:t>
            </a:r>
            <a:r>
              <a:rPr lang="en-US" sz="3600" dirty="0"/>
              <a:t>ttainable</a:t>
            </a:r>
            <a:endParaRPr dirty="0"/>
          </a:p>
          <a:p>
            <a:pPr marL="2971800" lvl="0" indent="0" algn="l" rtl="0">
              <a:lnSpc>
                <a:spcPct val="90000"/>
              </a:lnSpc>
              <a:spcBef>
                <a:spcPts val="1000"/>
              </a:spcBef>
              <a:spcAft>
                <a:spcPts val="0"/>
              </a:spcAft>
              <a:buSzPts val="3600"/>
              <a:buNone/>
            </a:pPr>
            <a:r>
              <a:rPr lang="en-US" sz="3600" b="1" dirty="0"/>
              <a:t>R</a:t>
            </a:r>
            <a:r>
              <a:rPr lang="en-US" sz="3600" dirty="0"/>
              <a:t>ealistic</a:t>
            </a:r>
            <a:endParaRPr dirty="0"/>
          </a:p>
          <a:p>
            <a:pPr marL="2971800" lvl="0" indent="0" algn="l" rtl="0">
              <a:lnSpc>
                <a:spcPct val="90000"/>
              </a:lnSpc>
              <a:spcBef>
                <a:spcPts val="1000"/>
              </a:spcBef>
              <a:spcAft>
                <a:spcPts val="0"/>
              </a:spcAft>
              <a:buSzPts val="3600"/>
              <a:buNone/>
            </a:pPr>
            <a:r>
              <a:rPr lang="en-US" sz="3600" b="1" dirty="0"/>
              <a:t>T</a:t>
            </a:r>
            <a:r>
              <a:rPr lang="en-US" sz="3600" dirty="0"/>
              <a:t>ime-bound</a:t>
            </a:r>
            <a:endParaRPr dirty="0"/>
          </a:p>
          <a:p>
            <a:pPr marL="0" lvl="0" indent="0" algn="l" rtl="0">
              <a:lnSpc>
                <a:spcPct val="90000"/>
              </a:lnSpc>
              <a:spcBef>
                <a:spcPts val="1000"/>
              </a:spcBef>
              <a:spcAft>
                <a:spcPts val="0"/>
              </a:spcAft>
              <a:buSzPts val="2800"/>
              <a:buNone/>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3"/>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Goals and Objectives: Objectives	</a:t>
            </a:r>
            <a:endParaRPr dirty="0"/>
          </a:p>
        </p:txBody>
      </p:sp>
      <p:sp>
        <p:nvSpPr>
          <p:cNvPr id="201" name="Google Shape;201;p23"/>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400"/>
              <a:buChar char="•"/>
            </a:pPr>
            <a:r>
              <a:rPr lang="en-US" dirty="0"/>
              <a:t>Identifies the project’s focus and targeted outcomes</a:t>
            </a:r>
            <a:endParaRPr dirty="0"/>
          </a:p>
          <a:p>
            <a:pPr marL="228600" lvl="0" indent="-228600" algn="l" rtl="0">
              <a:lnSpc>
                <a:spcPct val="90000"/>
              </a:lnSpc>
              <a:spcBef>
                <a:spcPts val="1000"/>
              </a:spcBef>
              <a:spcAft>
                <a:spcPts val="0"/>
              </a:spcAft>
              <a:buSzPts val="2400"/>
              <a:buChar char="•"/>
            </a:pPr>
            <a:r>
              <a:rPr lang="en-US" dirty="0"/>
              <a:t>Represents a step toward accomplishing a goal</a:t>
            </a:r>
            <a:endParaRPr dirty="0"/>
          </a:p>
          <a:p>
            <a:pPr marL="228600" lvl="0" indent="-228600" algn="l" rtl="0">
              <a:lnSpc>
                <a:spcPct val="90000"/>
              </a:lnSpc>
              <a:spcBef>
                <a:spcPts val="1000"/>
              </a:spcBef>
              <a:spcAft>
                <a:spcPts val="0"/>
              </a:spcAft>
              <a:buSzPts val="2400"/>
              <a:buChar char="•"/>
            </a:pPr>
            <a:r>
              <a:rPr lang="en-US" dirty="0"/>
              <a:t>Are narrow, precise, tangible, concrete, and can be measured</a:t>
            </a:r>
            <a:endParaRPr dirty="0"/>
          </a:p>
          <a:p>
            <a:pPr marL="228600" lvl="0" indent="-228600" algn="l" rtl="0">
              <a:lnSpc>
                <a:spcPct val="90000"/>
              </a:lnSpc>
              <a:spcBef>
                <a:spcPts val="1000"/>
              </a:spcBef>
              <a:spcAft>
                <a:spcPts val="0"/>
              </a:spcAft>
              <a:buSzPts val="2400"/>
              <a:buChar char="•"/>
            </a:pPr>
            <a:r>
              <a:rPr lang="en-US" dirty="0"/>
              <a:t>Be stated in quantifiable terms</a:t>
            </a:r>
            <a:endParaRPr dirty="0"/>
          </a:p>
          <a:p>
            <a:pPr marL="228600" lvl="0" indent="-228600" algn="l" rtl="0">
              <a:lnSpc>
                <a:spcPct val="90000"/>
              </a:lnSpc>
              <a:spcBef>
                <a:spcPts val="1000"/>
              </a:spcBef>
              <a:spcAft>
                <a:spcPts val="600"/>
              </a:spcAft>
              <a:buSzPts val="2400"/>
              <a:buChar char="•"/>
            </a:pPr>
            <a:r>
              <a:rPr lang="en-US" dirty="0"/>
              <a:t>Specifies the result of </a:t>
            </a:r>
            <a:r>
              <a:rPr lang="en-US" dirty="0" smtClean="0"/>
              <a:t>activities</a:t>
            </a:r>
            <a:endParaRPr dirty="0"/>
          </a:p>
          <a:p>
            <a:pPr marL="228600" lvl="0" indent="-266700" algn="l" rtl="0">
              <a:lnSpc>
                <a:spcPct val="90000"/>
              </a:lnSpc>
              <a:spcBef>
                <a:spcPts val="0"/>
              </a:spcBef>
              <a:spcAft>
                <a:spcPts val="0"/>
              </a:spcAft>
              <a:buSzPts val="2400"/>
              <a:buChar char="•"/>
            </a:pPr>
            <a:r>
              <a:rPr lang="en-US" dirty="0"/>
              <a:t>Realistic and capable of being accomplished within the grant period</a:t>
            </a:r>
            <a:endParaRPr dirty="0"/>
          </a:p>
          <a:p>
            <a:pPr marL="228600" lvl="0" indent="-228600" algn="l" rtl="0">
              <a:lnSpc>
                <a:spcPct val="90000"/>
              </a:lnSpc>
              <a:spcBef>
                <a:spcPts val="1000"/>
              </a:spcBef>
              <a:spcAft>
                <a:spcPts val="0"/>
              </a:spcAft>
              <a:buSzPts val="2400"/>
              <a:buChar char="•"/>
            </a:pPr>
            <a:r>
              <a:rPr lang="en-US" dirty="0"/>
              <a:t>Directly supports the larger </a:t>
            </a:r>
            <a:r>
              <a:rPr lang="en-US" dirty="0" smtClean="0"/>
              <a:t>goal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4"/>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Developing Objectives</a:t>
            </a:r>
            <a:endParaRPr dirty="0"/>
          </a:p>
        </p:txBody>
      </p:sp>
      <p:sp>
        <p:nvSpPr>
          <p:cNvPr id="207" name="Google Shape;207;p24"/>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400"/>
              <a:buChar char="•"/>
            </a:pPr>
            <a:r>
              <a:rPr lang="en-US" sz="2400" dirty="0"/>
              <a:t>Think about what you want to accomplish with the project. </a:t>
            </a:r>
            <a:endParaRPr sz="2400" dirty="0"/>
          </a:p>
          <a:p>
            <a:pPr marL="685800" lvl="1" indent="-228600" algn="l" rtl="0">
              <a:lnSpc>
                <a:spcPct val="90000"/>
              </a:lnSpc>
              <a:spcBef>
                <a:spcPts val="500"/>
              </a:spcBef>
              <a:spcAft>
                <a:spcPts val="0"/>
              </a:spcAft>
              <a:buSzPts val="2000"/>
              <a:buChar char="‒"/>
            </a:pPr>
            <a:r>
              <a:rPr lang="en-US" sz="2000" dirty="0"/>
              <a:t>Is there a program you want to change or implement?</a:t>
            </a:r>
            <a:endParaRPr dirty="0"/>
          </a:p>
          <a:p>
            <a:pPr marL="685800" lvl="1" indent="-228600" algn="l" rtl="0">
              <a:lnSpc>
                <a:spcPct val="90000"/>
              </a:lnSpc>
              <a:spcBef>
                <a:spcPts val="500"/>
              </a:spcBef>
              <a:spcAft>
                <a:spcPts val="0"/>
              </a:spcAft>
              <a:buSzPts val="2000"/>
              <a:buChar char="‒"/>
            </a:pPr>
            <a:r>
              <a:rPr lang="en-US" sz="2000" dirty="0"/>
              <a:t>Are there certain issues or concerns you want to address?</a:t>
            </a:r>
            <a:endParaRPr sz="2000" dirty="0"/>
          </a:p>
          <a:p>
            <a:pPr marL="1143000" lvl="2" indent="-228600" algn="l" rtl="0">
              <a:lnSpc>
                <a:spcPct val="90000"/>
              </a:lnSpc>
              <a:spcBef>
                <a:spcPts val="500"/>
              </a:spcBef>
              <a:spcAft>
                <a:spcPts val="0"/>
              </a:spcAft>
              <a:buSzPts val="1600"/>
              <a:buChar char="▪"/>
            </a:pPr>
            <a:r>
              <a:rPr lang="en-US" sz="1600" dirty="0"/>
              <a:t>Are </a:t>
            </a:r>
            <a:r>
              <a:rPr lang="en-US" sz="1600" dirty="0" smtClean="0"/>
              <a:t>the </a:t>
            </a:r>
            <a:r>
              <a:rPr lang="en-US" sz="1600" dirty="0"/>
              <a:t>number of assaults too high?</a:t>
            </a:r>
            <a:endParaRPr sz="1600" dirty="0"/>
          </a:p>
          <a:p>
            <a:pPr marL="1143000" lvl="2" indent="-228600" algn="l" rtl="0">
              <a:lnSpc>
                <a:spcPct val="90000"/>
              </a:lnSpc>
              <a:spcBef>
                <a:spcPts val="500"/>
              </a:spcBef>
              <a:spcAft>
                <a:spcPts val="0"/>
              </a:spcAft>
              <a:buSzPts val="1600"/>
              <a:buChar char="▪"/>
            </a:pPr>
            <a:r>
              <a:rPr lang="en-US" sz="1600" dirty="0"/>
              <a:t>Is bullying an issue in the school?</a:t>
            </a:r>
            <a:endParaRPr dirty="0"/>
          </a:p>
          <a:p>
            <a:pPr marL="1143000" lvl="2" indent="-228600" algn="l" rtl="0">
              <a:lnSpc>
                <a:spcPct val="90000"/>
              </a:lnSpc>
              <a:spcBef>
                <a:spcPts val="500"/>
              </a:spcBef>
              <a:spcAft>
                <a:spcPts val="0"/>
              </a:spcAft>
              <a:buSzPts val="1600"/>
              <a:buChar char="▪"/>
            </a:pPr>
            <a:r>
              <a:rPr lang="en-US" sz="1600" dirty="0"/>
              <a:t>Has there been an increase in cyber incidents?</a:t>
            </a:r>
            <a:endParaRPr dirty="0"/>
          </a:p>
          <a:p>
            <a:pPr marL="1143000" lvl="2" indent="-228600" algn="l" rtl="0">
              <a:lnSpc>
                <a:spcPct val="90000"/>
              </a:lnSpc>
              <a:spcBef>
                <a:spcPts val="500"/>
              </a:spcBef>
              <a:spcAft>
                <a:spcPts val="0"/>
              </a:spcAft>
              <a:buSzPts val="1600"/>
              <a:buChar char="▪"/>
            </a:pPr>
            <a:r>
              <a:rPr lang="en-US" sz="1600" dirty="0"/>
              <a:t>Is gang activity an issue in the school or around the community?</a:t>
            </a:r>
            <a:endParaRPr dirty="0"/>
          </a:p>
          <a:p>
            <a:pPr marL="1143000" lvl="2" indent="-228600" algn="l" rtl="0">
              <a:lnSpc>
                <a:spcPct val="90000"/>
              </a:lnSpc>
              <a:spcBef>
                <a:spcPts val="500"/>
              </a:spcBef>
              <a:spcAft>
                <a:spcPts val="0"/>
              </a:spcAft>
              <a:buSzPts val="1600"/>
              <a:buChar char="▪"/>
            </a:pPr>
            <a:r>
              <a:rPr lang="en-US" sz="1600" dirty="0"/>
              <a:t>Has substance abuse/use increased?</a:t>
            </a:r>
            <a:endParaRPr sz="1600" dirty="0"/>
          </a:p>
          <a:p>
            <a:pPr marL="228600" lvl="0" indent="-228600" algn="l" rtl="0">
              <a:lnSpc>
                <a:spcPct val="90000"/>
              </a:lnSpc>
              <a:spcBef>
                <a:spcPts val="1000"/>
              </a:spcBef>
              <a:spcAft>
                <a:spcPts val="0"/>
              </a:spcAft>
              <a:buSzPts val="2400"/>
              <a:buChar char="•"/>
            </a:pPr>
            <a:r>
              <a:rPr lang="en-US" sz="2400" dirty="0"/>
              <a:t>Measures</a:t>
            </a:r>
            <a:endParaRPr dirty="0"/>
          </a:p>
          <a:p>
            <a:pPr marL="685800" lvl="1" indent="-228600" algn="l" rtl="0">
              <a:lnSpc>
                <a:spcPct val="90000"/>
              </a:lnSpc>
              <a:spcBef>
                <a:spcPts val="500"/>
              </a:spcBef>
              <a:spcAft>
                <a:spcPts val="0"/>
              </a:spcAft>
              <a:buSzPts val="2000"/>
              <a:buChar char="‒"/>
            </a:pPr>
            <a:r>
              <a:rPr lang="en-US" sz="2000" dirty="0"/>
              <a:t>How can you demonstrate that the project is working?</a:t>
            </a:r>
            <a:endParaRPr dirty="0"/>
          </a:p>
          <a:p>
            <a:pPr marL="1143000" lvl="2" indent="-228600" algn="l" rtl="0">
              <a:lnSpc>
                <a:spcPct val="90000"/>
              </a:lnSpc>
              <a:spcBef>
                <a:spcPts val="500"/>
              </a:spcBef>
              <a:spcAft>
                <a:spcPts val="0"/>
              </a:spcAft>
              <a:buSzPts val="1600"/>
              <a:buChar char="▪"/>
            </a:pPr>
            <a:r>
              <a:rPr lang="en-US" sz="1600" dirty="0"/>
              <a:t>Can you show how </a:t>
            </a:r>
            <a:r>
              <a:rPr lang="en-US" sz="1600" dirty="0" smtClean="0"/>
              <a:t>the number </a:t>
            </a:r>
            <a:r>
              <a:rPr lang="en-US" sz="1600" dirty="0"/>
              <a:t>of incidents decreased?</a:t>
            </a:r>
            <a:endParaRPr dirty="0"/>
          </a:p>
          <a:p>
            <a:pPr marL="1143000" lvl="2" indent="-228600" algn="l" rtl="0">
              <a:lnSpc>
                <a:spcPct val="90000"/>
              </a:lnSpc>
              <a:spcBef>
                <a:spcPts val="500"/>
              </a:spcBef>
              <a:spcAft>
                <a:spcPts val="0"/>
              </a:spcAft>
              <a:buSzPts val="1600"/>
              <a:buChar char="▪"/>
            </a:pPr>
            <a:r>
              <a:rPr lang="en-US" sz="1600" dirty="0"/>
              <a:t>Can you show the reduction of bullying?</a:t>
            </a:r>
            <a:endParaRPr dirty="0"/>
          </a:p>
          <a:p>
            <a:pPr marL="1143000" lvl="2" indent="-228600" algn="l" rtl="0">
              <a:lnSpc>
                <a:spcPct val="90000"/>
              </a:lnSpc>
              <a:spcBef>
                <a:spcPts val="500"/>
              </a:spcBef>
              <a:spcAft>
                <a:spcPts val="0"/>
              </a:spcAft>
              <a:buSzPts val="1600"/>
              <a:buChar char="▪"/>
            </a:pPr>
            <a:r>
              <a:rPr lang="en-US" sz="1600" dirty="0"/>
              <a:t>Can you use pre-test and post-test data to show your project is working?</a:t>
            </a:r>
            <a:endParaRPr dirty="0"/>
          </a:p>
          <a:p>
            <a:pPr marL="1143000" lvl="2" indent="-127000" algn="l" rtl="0">
              <a:lnSpc>
                <a:spcPct val="90000"/>
              </a:lnSpc>
              <a:spcBef>
                <a:spcPts val="500"/>
              </a:spcBef>
              <a:spcAft>
                <a:spcPts val="0"/>
              </a:spcAft>
              <a:buSzPts val="1600"/>
              <a:buNone/>
            </a:pPr>
            <a:endParaRPr sz="1600" dirty="0"/>
          </a:p>
          <a:p>
            <a:pPr marL="685800" lvl="1" indent="-101600" algn="l" rtl="0">
              <a:lnSpc>
                <a:spcPct val="90000"/>
              </a:lnSpc>
              <a:spcBef>
                <a:spcPts val="500"/>
              </a:spcBef>
              <a:spcAft>
                <a:spcPts val="0"/>
              </a:spcAft>
              <a:buSzPts val="2000"/>
              <a:buNone/>
            </a:pPr>
            <a:endParaRPr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25"/>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Goals and Objectives: Activities</a:t>
            </a:r>
            <a:endParaRPr dirty="0"/>
          </a:p>
        </p:txBody>
      </p:sp>
      <p:sp>
        <p:nvSpPr>
          <p:cNvPr id="213" name="Google Shape;213;p25"/>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1800"/>
              <a:buChar char="•"/>
            </a:pPr>
            <a:r>
              <a:rPr lang="en-US" sz="1800" dirty="0"/>
              <a:t>A specific list of measurable activities and tasks that will be undertaken to accomplish each objective and to complete the project successfully.	</a:t>
            </a:r>
            <a:endParaRPr dirty="0"/>
          </a:p>
          <a:p>
            <a:pPr marL="685800" lvl="1" indent="-228600" algn="l" rtl="0">
              <a:lnSpc>
                <a:spcPct val="90000"/>
              </a:lnSpc>
              <a:spcBef>
                <a:spcPts val="500"/>
              </a:spcBef>
              <a:spcAft>
                <a:spcPts val="0"/>
              </a:spcAft>
              <a:buSzPts val="1600"/>
              <a:buChar char="‒"/>
            </a:pPr>
            <a:r>
              <a:rPr lang="en-US" sz="1600" dirty="0"/>
              <a:t>Meetings with professional partners</a:t>
            </a:r>
            <a:endParaRPr dirty="0"/>
          </a:p>
          <a:p>
            <a:pPr marL="685800" lvl="1" indent="-228600" algn="l" rtl="0">
              <a:lnSpc>
                <a:spcPct val="90000"/>
              </a:lnSpc>
              <a:spcBef>
                <a:spcPts val="500"/>
              </a:spcBef>
              <a:spcAft>
                <a:spcPts val="0"/>
              </a:spcAft>
              <a:buSzPts val="1600"/>
              <a:buChar char="‒"/>
            </a:pPr>
            <a:r>
              <a:rPr lang="en-US" sz="1600" dirty="0"/>
              <a:t>Facilitate presentations and training</a:t>
            </a:r>
            <a:endParaRPr dirty="0"/>
          </a:p>
          <a:p>
            <a:pPr marL="685800" lvl="1" indent="-228600" algn="l" rtl="0">
              <a:lnSpc>
                <a:spcPct val="90000"/>
              </a:lnSpc>
              <a:spcBef>
                <a:spcPts val="500"/>
              </a:spcBef>
              <a:spcAft>
                <a:spcPts val="0"/>
              </a:spcAft>
              <a:buSzPts val="1600"/>
              <a:buChar char="‒"/>
            </a:pPr>
            <a:r>
              <a:rPr lang="en-US" sz="1600" dirty="0"/>
              <a:t>Meet and mentor at risk youth </a:t>
            </a:r>
            <a:endParaRPr dirty="0"/>
          </a:p>
          <a:p>
            <a:pPr marL="685800" lvl="1" indent="-228600" algn="l" rtl="0">
              <a:lnSpc>
                <a:spcPct val="90000"/>
              </a:lnSpc>
              <a:spcBef>
                <a:spcPts val="500"/>
              </a:spcBef>
              <a:spcAft>
                <a:spcPts val="0"/>
              </a:spcAft>
              <a:buSzPts val="1600"/>
              <a:buChar char="‒"/>
            </a:pPr>
            <a:r>
              <a:rPr lang="en-US" sz="1600" dirty="0"/>
              <a:t>Meeting with school counselors</a:t>
            </a:r>
            <a:endParaRPr dirty="0"/>
          </a:p>
          <a:p>
            <a:pPr marL="685800" lvl="1" indent="-228600" algn="l" rtl="0">
              <a:lnSpc>
                <a:spcPct val="90000"/>
              </a:lnSpc>
              <a:spcBef>
                <a:spcPts val="500"/>
              </a:spcBef>
              <a:spcAft>
                <a:spcPts val="0"/>
              </a:spcAft>
              <a:buSzPts val="1600"/>
              <a:buChar char="‒"/>
            </a:pPr>
            <a:r>
              <a:rPr lang="en-US" sz="1600" dirty="0"/>
              <a:t>Being present at community events</a:t>
            </a:r>
            <a:endParaRPr dirty="0"/>
          </a:p>
          <a:p>
            <a:pPr marL="228600" lvl="0" indent="-228600" algn="l" rtl="0">
              <a:lnSpc>
                <a:spcPct val="90000"/>
              </a:lnSpc>
              <a:spcBef>
                <a:spcPts val="1000"/>
              </a:spcBef>
              <a:spcAft>
                <a:spcPts val="0"/>
              </a:spcAft>
              <a:buSzPts val="1800"/>
              <a:buChar char="•"/>
            </a:pPr>
            <a:r>
              <a:rPr lang="en-US" sz="1800" dirty="0"/>
              <a:t>Measures</a:t>
            </a:r>
            <a:endParaRPr dirty="0"/>
          </a:p>
          <a:p>
            <a:pPr marL="685800" lvl="1" indent="-228600" algn="l" rtl="0">
              <a:lnSpc>
                <a:spcPct val="90000"/>
              </a:lnSpc>
              <a:spcBef>
                <a:spcPts val="500"/>
              </a:spcBef>
              <a:spcAft>
                <a:spcPts val="0"/>
              </a:spcAft>
              <a:buSzPts val="1600"/>
              <a:buChar char="‒"/>
            </a:pPr>
            <a:r>
              <a:rPr lang="en-US" sz="1600" dirty="0"/>
              <a:t>How can you report on the activities?</a:t>
            </a:r>
            <a:endParaRPr dirty="0"/>
          </a:p>
          <a:p>
            <a:pPr marL="685800" lvl="1" indent="-228600" algn="l" rtl="0">
              <a:lnSpc>
                <a:spcPct val="90000"/>
              </a:lnSpc>
              <a:spcBef>
                <a:spcPts val="500"/>
              </a:spcBef>
              <a:spcAft>
                <a:spcPts val="0"/>
              </a:spcAft>
              <a:buSzPts val="1600"/>
              <a:buChar char="‒"/>
            </a:pPr>
            <a:r>
              <a:rPr lang="en-US" sz="1600" dirty="0"/>
              <a:t>How do you demonstrate that you did what you said you would?</a:t>
            </a:r>
            <a:endParaRPr dirty="0"/>
          </a:p>
          <a:p>
            <a:pPr marL="685800" lvl="1" indent="-228600" algn="l" rtl="0">
              <a:lnSpc>
                <a:spcPct val="90000"/>
              </a:lnSpc>
              <a:spcBef>
                <a:spcPts val="500"/>
              </a:spcBef>
              <a:spcAft>
                <a:spcPts val="0"/>
              </a:spcAft>
              <a:buSzPts val="1600"/>
              <a:buChar char="‒"/>
            </a:pPr>
            <a:r>
              <a:rPr lang="en-US" sz="1600" dirty="0"/>
              <a:t>Will you report on the frequency of the activity? Examples are weekly, monthly, or quarterly meetings.</a:t>
            </a:r>
            <a:endParaRPr dirty="0"/>
          </a:p>
          <a:p>
            <a:pPr marL="685800" lvl="1" indent="-228600" algn="l" rtl="0">
              <a:lnSpc>
                <a:spcPct val="90000"/>
              </a:lnSpc>
              <a:spcBef>
                <a:spcPts val="500"/>
              </a:spcBef>
              <a:spcAft>
                <a:spcPts val="0"/>
              </a:spcAft>
              <a:buSzPts val="1600"/>
              <a:buChar char="‒"/>
            </a:pPr>
            <a:r>
              <a:rPr lang="en-US" sz="1600" dirty="0"/>
              <a:t>Will you count the number of times the activity will take place? For instance, facilitating </a:t>
            </a:r>
            <a:r>
              <a:rPr lang="en-US" sz="1600" dirty="0" smtClean="0"/>
              <a:t>two </a:t>
            </a:r>
            <a:r>
              <a:rPr lang="en-US" sz="1600" dirty="0"/>
              <a:t>trainings in the grant period.</a:t>
            </a:r>
            <a:endParaRPr dirty="0"/>
          </a:p>
          <a:p>
            <a:pPr marL="685800" lvl="1" indent="-228600" algn="l" rtl="0">
              <a:lnSpc>
                <a:spcPct val="90000"/>
              </a:lnSpc>
              <a:spcBef>
                <a:spcPts val="500"/>
              </a:spcBef>
              <a:spcAft>
                <a:spcPts val="0"/>
              </a:spcAft>
              <a:buSzPts val="1600"/>
              <a:buChar char="‒"/>
            </a:pPr>
            <a:r>
              <a:rPr lang="en-US" sz="1600" dirty="0"/>
              <a:t>Will you use statistical data? For example, the results of pre and post testing given throughout the implementation of program.</a:t>
            </a:r>
            <a:endParaRPr dirty="0"/>
          </a:p>
          <a:p>
            <a:pPr marL="685800" lvl="1" indent="-127000" algn="l" rtl="0">
              <a:lnSpc>
                <a:spcPct val="90000"/>
              </a:lnSpc>
              <a:spcBef>
                <a:spcPts val="500"/>
              </a:spcBef>
              <a:spcAft>
                <a:spcPts val="0"/>
              </a:spcAft>
              <a:buSzPts val="1600"/>
              <a:buNone/>
            </a:pPr>
            <a:endParaRPr sz="1600" dirty="0"/>
          </a:p>
          <a:p>
            <a:pPr marL="685800" lvl="1" indent="-101600" algn="l" rtl="0">
              <a:lnSpc>
                <a:spcPct val="90000"/>
              </a:lnSpc>
              <a:spcBef>
                <a:spcPts val="500"/>
              </a:spcBef>
              <a:spcAft>
                <a:spcPts val="0"/>
              </a:spcAft>
              <a:buSzPts val="2000"/>
              <a:buNone/>
            </a:pPr>
            <a:endParaRPr sz="2000" dirty="0"/>
          </a:p>
          <a:p>
            <a:pPr marL="685800" lvl="1" indent="-101600" algn="l" rtl="0">
              <a:lnSpc>
                <a:spcPct val="90000"/>
              </a:lnSpc>
              <a:spcBef>
                <a:spcPts val="500"/>
              </a:spcBef>
              <a:spcAft>
                <a:spcPts val="0"/>
              </a:spcAft>
              <a:buSzPts val="2000"/>
              <a:buNone/>
            </a:pPr>
            <a:endParaRPr sz="2000" dirty="0"/>
          </a:p>
          <a:p>
            <a:pPr marL="685800" lvl="1" indent="-101600" algn="l" rtl="0">
              <a:lnSpc>
                <a:spcPct val="90000"/>
              </a:lnSpc>
              <a:spcBef>
                <a:spcPts val="500"/>
              </a:spcBef>
              <a:spcAft>
                <a:spcPts val="0"/>
              </a:spcAft>
              <a:buSzPts val="2000"/>
              <a:buNone/>
            </a:pPr>
            <a:endParaRPr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26"/>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Goals and Objectives: Reporting		</a:t>
            </a:r>
            <a:endParaRPr dirty="0"/>
          </a:p>
        </p:txBody>
      </p:sp>
      <p:sp>
        <p:nvSpPr>
          <p:cNvPr id="219" name="Google Shape;219;p26"/>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Think about how you will report on Goals, Objectives, and Activities. </a:t>
            </a:r>
            <a:endParaRPr dirty="0"/>
          </a:p>
          <a:p>
            <a:pPr marL="685800" lvl="1" indent="-228600" algn="l" rtl="0">
              <a:lnSpc>
                <a:spcPct val="90000"/>
              </a:lnSpc>
              <a:spcBef>
                <a:spcPts val="500"/>
              </a:spcBef>
              <a:spcAft>
                <a:spcPts val="0"/>
              </a:spcAft>
              <a:buSzPts val="2400"/>
              <a:buChar char="‒"/>
            </a:pPr>
            <a:r>
              <a:rPr lang="en-US" sz="2200" dirty="0"/>
              <a:t>Can you realistically gather the data?</a:t>
            </a:r>
            <a:endParaRPr sz="2200" dirty="0"/>
          </a:p>
          <a:p>
            <a:pPr marL="685800" lvl="1" indent="-228600" algn="l" rtl="0">
              <a:lnSpc>
                <a:spcPct val="90000"/>
              </a:lnSpc>
              <a:spcBef>
                <a:spcPts val="500"/>
              </a:spcBef>
              <a:spcAft>
                <a:spcPts val="0"/>
              </a:spcAft>
              <a:buSzPts val="2400"/>
              <a:buChar char="‒"/>
            </a:pPr>
            <a:r>
              <a:rPr lang="en-US" sz="2200" dirty="0"/>
              <a:t>If your activities include routine tasks, will it be tedious to keep track?</a:t>
            </a:r>
            <a:endParaRPr sz="2200" dirty="0"/>
          </a:p>
          <a:p>
            <a:pPr marL="685800" lvl="1" indent="-228600" algn="l" rtl="0">
              <a:lnSpc>
                <a:spcPct val="90000"/>
              </a:lnSpc>
              <a:spcBef>
                <a:spcPts val="500"/>
              </a:spcBef>
              <a:spcAft>
                <a:spcPts val="0"/>
              </a:spcAft>
              <a:buSzPts val="2400"/>
              <a:buChar char="‒"/>
            </a:pPr>
            <a:r>
              <a:rPr lang="en-US" sz="2200" dirty="0"/>
              <a:t>How will you keep track of the measures? Will you use spreadsheets, calendars, attendance logs?</a:t>
            </a:r>
            <a:endParaRPr sz="2200" dirty="0"/>
          </a:p>
          <a:p>
            <a:pPr marL="228600" lvl="0" indent="-228600" algn="l" rtl="0">
              <a:lnSpc>
                <a:spcPct val="90000"/>
              </a:lnSpc>
              <a:spcBef>
                <a:spcPts val="1000"/>
              </a:spcBef>
              <a:spcAft>
                <a:spcPts val="0"/>
              </a:spcAft>
              <a:buSzPts val="2800"/>
              <a:buChar char="•"/>
            </a:pPr>
            <a:r>
              <a:rPr lang="en-US" dirty="0"/>
              <a:t>You </a:t>
            </a:r>
            <a:r>
              <a:rPr lang="en-US" dirty="0" smtClean="0"/>
              <a:t>may be asked </a:t>
            </a:r>
            <a:r>
              <a:rPr lang="en-US" dirty="0"/>
              <a:t>to provide performance evaluation statements for each activity. How will you word it?</a:t>
            </a:r>
            <a:endParaRPr dirty="0"/>
          </a:p>
          <a:p>
            <a:pPr marL="228600" lvl="0" indent="-228600" algn="l" rtl="0">
              <a:lnSpc>
                <a:spcPct val="90000"/>
              </a:lnSpc>
              <a:spcBef>
                <a:spcPts val="1000"/>
              </a:spcBef>
              <a:spcAft>
                <a:spcPts val="0"/>
              </a:spcAft>
              <a:buSzPts val="2800"/>
              <a:buChar char="•"/>
            </a:pPr>
            <a:r>
              <a:rPr lang="en-US" dirty="0"/>
              <a:t>You could be asked to show evidence of what you reported. What will that look like?</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27"/>
          <p:cNvSpPr txBox="1">
            <a:spLocks noGrp="1"/>
          </p:cNvSpPr>
          <p:nvPr>
            <p:ph type="title"/>
          </p:nvPr>
        </p:nvSpPr>
        <p:spPr>
          <a:xfrm>
            <a:off x="412955" y="2400405"/>
            <a:ext cx="8229600" cy="1046424"/>
          </a:xfrm>
          <a:prstGeom prst="rect">
            <a:avLst/>
          </a:prstGeom>
          <a:noFill/>
          <a:ln>
            <a:noFill/>
          </a:ln>
        </p:spPr>
        <p:txBody>
          <a:bodyPr spcFirstLastPara="1" wrap="square" lIns="0" tIns="0" rIns="0" bIns="0" anchor="ctr" anchorCtr="0">
            <a:noAutofit/>
          </a:bodyPr>
          <a:lstStyle/>
          <a:p>
            <a:pPr marL="0" lvl="0" indent="0" algn="ctr" rtl="0">
              <a:lnSpc>
                <a:spcPct val="90000"/>
              </a:lnSpc>
              <a:spcBef>
                <a:spcPts val="0"/>
              </a:spcBef>
              <a:spcAft>
                <a:spcPts val="0"/>
              </a:spcAft>
              <a:buClr>
                <a:schemeClr val="dk1"/>
              </a:buClr>
              <a:buSzPts val="4000"/>
              <a:buFont typeface="Calibri"/>
              <a:buNone/>
            </a:pPr>
            <a:r>
              <a:rPr lang="en-US" dirty="0"/>
              <a:t>Budget</a:t>
            </a:r>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8"/>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Overall Budget Form</a:t>
            </a:r>
            <a:endParaRPr dirty="0"/>
          </a:p>
        </p:txBody>
      </p:sp>
      <p:sp>
        <p:nvSpPr>
          <p:cNvPr id="230" name="Google Shape;230;p28"/>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Federal, State, and Special are the funds you are requesting to receive from DCJS</a:t>
            </a:r>
            <a:r>
              <a:rPr lang="en-US" dirty="0" smtClean="0"/>
              <a:t>.</a:t>
            </a:r>
          </a:p>
          <a:p>
            <a:pPr marL="228600" indent="-228600">
              <a:spcBef>
                <a:spcPts val="0"/>
              </a:spcBef>
              <a:buSzPts val="2800"/>
            </a:pPr>
            <a:r>
              <a:rPr lang="en-US" dirty="0"/>
              <a:t>Please ROUND all figures to the nearest dollar </a:t>
            </a:r>
            <a:r>
              <a:rPr lang="en-US" dirty="0" smtClean="0"/>
              <a:t>amount</a:t>
            </a:r>
            <a:endParaRPr dirty="0"/>
          </a:p>
          <a:p>
            <a:pPr marL="228600" lvl="0" indent="-228600" algn="l" rtl="0">
              <a:lnSpc>
                <a:spcPct val="90000"/>
              </a:lnSpc>
              <a:spcBef>
                <a:spcPts val="0"/>
              </a:spcBef>
              <a:spcAft>
                <a:spcPts val="0"/>
              </a:spcAft>
              <a:buSzPts val="2800"/>
              <a:buChar char="•"/>
            </a:pPr>
            <a:r>
              <a:rPr lang="en-US" dirty="0" smtClean="0"/>
              <a:t>Match: cash </a:t>
            </a:r>
            <a:r>
              <a:rPr lang="en-US" dirty="0"/>
              <a:t>and/or in-kind, for applicable programs</a:t>
            </a:r>
            <a:endParaRPr dirty="0"/>
          </a:p>
          <a:p>
            <a:pPr marL="685800" lvl="1" indent="-228600" algn="l" rtl="0">
              <a:lnSpc>
                <a:spcPct val="90000"/>
              </a:lnSpc>
              <a:spcBef>
                <a:spcPts val="0"/>
              </a:spcBef>
              <a:spcAft>
                <a:spcPts val="0"/>
              </a:spcAft>
              <a:buSzPts val="2400"/>
              <a:buChar char="‒"/>
            </a:pPr>
            <a:r>
              <a:rPr lang="en-US" dirty="0" smtClean="0"/>
              <a:t>Pay </a:t>
            </a:r>
            <a:r>
              <a:rPr lang="en-US" dirty="0"/>
              <a:t>attention to the match requirements which should be explained in the funding opportunities. </a:t>
            </a:r>
            <a:endParaRPr dirty="0"/>
          </a:p>
          <a:p>
            <a:pPr marL="685800" lvl="1" indent="-228600" algn="l" rtl="0">
              <a:lnSpc>
                <a:spcPct val="90000"/>
              </a:lnSpc>
              <a:spcBef>
                <a:spcPts val="0"/>
              </a:spcBef>
              <a:spcAft>
                <a:spcPts val="600"/>
              </a:spcAft>
              <a:buSzPts val="2400"/>
              <a:buChar char="‒"/>
            </a:pPr>
            <a:r>
              <a:rPr lang="en-US" dirty="0"/>
              <a:t>Match requirements can depend on the grant program you are applying for or the type of agency that is applying</a:t>
            </a:r>
            <a:r>
              <a:rPr lang="en-US" dirty="0" smtClean="0"/>
              <a:t>.</a:t>
            </a:r>
          </a:p>
          <a:p>
            <a:pPr marL="228600" lvl="0" indent="-228600" algn="l" rtl="0">
              <a:lnSpc>
                <a:spcPct val="90000"/>
              </a:lnSpc>
              <a:spcBef>
                <a:spcPts val="0"/>
              </a:spcBef>
              <a:spcAft>
                <a:spcPts val="0"/>
              </a:spcAft>
              <a:buSzPts val="2800"/>
              <a:buChar char="•"/>
            </a:pPr>
            <a:r>
              <a:rPr lang="en-US" dirty="0" smtClean="0"/>
              <a:t>Match Percentage</a:t>
            </a:r>
          </a:p>
          <a:p>
            <a:pPr marL="228600" lvl="0" indent="-228600" algn="l" rtl="0">
              <a:lnSpc>
                <a:spcPct val="90000"/>
              </a:lnSpc>
              <a:spcBef>
                <a:spcPts val="0"/>
              </a:spcBef>
              <a:spcAft>
                <a:spcPts val="0"/>
              </a:spcAft>
              <a:buSzPts val="2800"/>
              <a:buChar char="•"/>
            </a:pPr>
            <a:r>
              <a:rPr lang="en-US" dirty="0" smtClean="0"/>
              <a:t>Funds </a:t>
            </a:r>
            <a:r>
              <a:rPr lang="en-US" dirty="0"/>
              <a:t>from Other Sources</a:t>
            </a:r>
            <a:endParaRPr dirty="0"/>
          </a:p>
          <a:p>
            <a:pPr marL="228600" lvl="0" indent="-228600" algn="l" rtl="0">
              <a:lnSpc>
                <a:spcPct val="90000"/>
              </a:lnSpc>
              <a:spcBef>
                <a:spcPts val="0"/>
              </a:spcBef>
              <a:spcAft>
                <a:spcPts val="0"/>
              </a:spcAft>
              <a:buSzPts val="2800"/>
              <a:buChar char="•"/>
            </a:pPr>
            <a:r>
              <a:rPr lang="en-US" dirty="0"/>
              <a:t>CHECK MATH!!!!</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29"/>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Forms</a:t>
            </a:r>
            <a:endParaRPr dirty="0"/>
          </a:p>
        </p:txBody>
      </p:sp>
      <p:sp>
        <p:nvSpPr>
          <p:cNvPr id="236" name="Google Shape;236;p29"/>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Personnel and Fringe Benefits</a:t>
            </a:r>
            <a:endParaRPr dirty="0"/>
          </a:p>
          <a:p>
            <a:pPr marL="228600" lvl="0" indent="-228600" algn="l" rtl="0">
              <a:lnSpc>
                <a:spcPct val="90000"/>
              </a:lnSpc>
              <a:spcBef>
                <a:spcPts val="1000"/>
              </a:spcBef>
              <a:spcAft>
                <a:spcPts val="0"/>
              </a:spcAft>
              <a:buSzPts val="2800"/>
              <a:buChar char="•"/>
            </a:pPr>
            <a:r>
              <a:rPr lang="en-US" dirty="0"/>
              <a:t>Consultants</a:t>
            </a:r>
            <a:endParaRPr dirty="0"/>
          </a:p>
          <a:p>
            <a:pPr marL="228600" lvl="0" indent="-228600" algn="l" rtl="0">
              <a:lnSpc>
                <a:spcPct val="90000"/>
              </a:lnSpc>
              <a:spcBef>
                <a:spcPts val="1000"/>
              </a:spcBef>
              <a:spcAft>
                <a:spcPts val="0"/>
              </a:spcAft>
              <a:buSzPts val="2800"/>
              <a:buChar char="•"/>
            </a:pPr>
            <a:r>
              <a:rPr lang="en-US" dirty="0"/>
              <a:t>Travel</a:t>
            </a:r>
            <a:endParaRPr dirty="0"/>
          </a:p>
          <a:p>
            <a:pPr marL="228600" lvl="0" indent="-228600" algn="l" rtl="0">
              <a:lnSpc>
                <a:spcPct val="90000"/>
              </a:lnSpc>
              <a:spcBef>
                <a:spcPts val="1000"/>
              </a:spcBef>
              <a:spcAft>
                <a:spcPts val="0"/>
              </a:spcAft>
              <a:buSzPts val="2800"/>
              <a:buChar char="•"/>
            </a:pPr>
            <a:r>
              <a:rPr lang="en-US" dirty="0"/>
              <a:t>Subsistence/Other Travel Costs</a:t>
            </a:r>
            <a:endParaRPr dirty="0"/>
          </a:p>
          <a:p>
            <a:pPr marL="228600" lvl="0" indent="-228600" algn="l" rtl="0">
              <a:lnSpc>
                <a:spcPct val="90000"/>
              </a:lnSpc>
              <a:spcBef>
                <a:spcPts val="1000"/>
              </a:spcBef>
              <a:spcAft>
                <a:spcPts val="0"/>
              </a:spcAft>
              <a:buSzPts val="2800"/>
              <a:buChar char="•"/>
            </a:pPr>
            <a:r>
              <a:rPr lang="en-US" dirty="0"/>
              <a:t>Equipment</a:t>
            </a:r>
            <a:endParaRPr dirty="0"/>
          </a:p>
          <a:p>
            <a:pPr marL="228600" lvl="0" indent="-228600" algn="l" rtl="0">
              <a:lnSpc>
                <a:spcPct val="90000"/>
              </a:lnSpc>
              <a:spcBef>
                <a:spcPts val="1000"/>
              </a:spcBef>
              <a:spcAft>
                <a:spcPts val="0"/>
              </a:spcAft>
              <a:buSzPts val="2800"/>
              <a:buChar char="•"/>
            </a:pPr>
            <a:r>
              <a:rPr lang="en-US" dirty="0"/>
              <a:t>Supplies &amp; Other Expenses</a:t>
            </a:r>
            <a:endParaRPr dirty="0"/>
          </a:p>
          <a:p>
            <a:pPr marL="228600" lvl="0" indent="-228600" algn="l" rtl="0">
              <a:lnSpc>
                <a:spcPct val="90000"/>
              </a:lnSpc>
              <a:spcBef>
                <a:spcPts val="1000"/>
              </a:spcBef>
              <a:spcAft>
                <a:spcPts val="0"/>
              </a:spcAft>
              <a:buSzPts val="2800"/>
              <a:buChar char="•"/>
            </a:pPr>
            <a:r>
              <a:rPr lang="en-US" dirty="0"/>
              <a:t>Indirect Costs</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3"/>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Law Enforcement Grant Programs</a:t>
            </a:r>
            <a:endParaRPr dirty="0"/>
          </a:p>
        </p:txBody>
      </p:sp>
      <p:sp>
        <p:nvSpPr>
          <p:cNvPr id="84" name="Google Shape;84;p3"/>
          <p:cNvSpPr txBox="1">
            <a:spLocks noGrp="1"/>
          </p:cNvSpPr>
          <p:nvPr>
            <p:ph type="body" idx="1"/>
          </p:nvPr>
        </p:nvSpPr>
        <p:spPr>
          <a:xfrm>
            <a:off x="457200" y="138963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100000"/>
              </a:lnSpc>
              <a:spcBef>
                <a:spcPts val="0"/>
              </a:spcBef>
              <a:spcAft>
                <a:spcPts val="0"/>
              </a:spcAft>
              <a:buSzPts val="2400"/>
              <a:buChar char="•"/>
            </a:pPr>
            <a:r>
              <a:rPr lang="en-US" dirty="0">
                <a:latin typeface="Calibri" panose="020F0502020204030204" pitchFamily="34" charset="0"/>
                <a:cs typeface="Calibri" panose="020F0502020204030204" pitchFamily="34" charset="0"/>
              </a:rPr>
              <a:t>Byrne Justice Assistance Grant Program (</a:t>
            </a:r>
            <a:r>
              <a:rPr lang="en-US" dirty="0" smtClean="0">
                <a:latin typeface="Calibri" panose="020F0502020204030204" pitchFamily="34" charset="0"/>
                <a:cs typeface="Calibri" panose="020F0502020204030204" pitchFamily="34" charset="0"/>
              </a:rPr>
              <a:t>JAG)–Federal </a:t>
            </a:r>
            <a:endParaRPr dirty="0">
              <a:latin typeface="Calibri" panose="020F0502020204030204" pitchFamily="34" charset="0"/>
              <a:cs typeface="Calibri" panose="020F0502020204030204" pitchFamily="34" charset="0"/>
            </a:endParaRPr>
          </a:p>
          <a:p>
            <a:pPr marL="228600" lvl="0" indent="-228600">
              <a:lnSpc>
                <a:spcPct val="100000"/>
              </a:lnSpc>
              <a:spcBef>
                <a:spcPts val="0"/>
              </a:spcBef>
              <a:buSzPts val="2400"/>
            </a:pPr>
            <a:r>
              <a:rPr lang="en-US" dirty="0">
                <a:latin typeface="Calibri" panose="020F0502020204030204" pitchFamily="34" charset="0"/>
                <a:cs typeface="Calibri" panose="020F0502020204030204" pitchFamily="34" charset="0"/>
              </a:rPr>
              <a:t>Federal Local Law Enforcement Grants (LOLE</a:t>
            </a:r>
            <a:r>
              <a:rPr lang="en-US" dirty="0" smtClean="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Federal</a:t>
            </a:r>
            <a:endParaRPr dirty="0">
              <a:latin typeface="Calibri" panose="020F0502020204030204" pitchFamily="34" charset="0"/>
              <a:cs typeface="Calibri" panose="020F0502020204030204" pitchFamily="34" charset="0"/>
            </a:endParaRPr>
          </a:p>
          <a:p>
            <a:pPr marL="228600" lvl="0" indent="-228600">
              <a:lnSpc>
                <a:spcPct val="100000"/>
              </a:lnSpc>
              <a:spcBef>
                <a:spcPts val="0"/>
              </a:spcBef>
              <a:buSzPts val="2400"/>
            </a:pPr>
            <a:r>
              <a:rPr lang="en-US" dirty="0">
                <a:latin typeface="Calibri" panose="020F0502020204030204" pitchFamily="34" charset="0"/>
                <a:cs typeface="Calibri" panose="020F0502020204030204" pitchFamily="34" charset="0"/>
              </a:rPr>
              <a:t>Peer-Supported Critical Incident Stress Management (CISM) (applicants </a:t>
            </a:r>
            <a:r>
              <a:rPr lang="en-US" b="1" dirty="0">
                <a:latin typeface="Calibri" panose="020F0502020204030204" pitchFamily="34" charset="0"/>
                <a:cs typeface="Calibri" panose="020F0502020204030204" pitchFamily="34" charset="0"/>
              </a:rPr>
              <a:t>must </a:t>
            </a:r>
            <a:r>
              <a:rPr lang="en-US" dirty="0">
                <a:latin typeface="Calibri" panose="020F0502020204030204" pitchFamily="34" charset="0"/>
                <a:cs typeface="Calibri" panose="020F0502020204030204" pitchFamily="34" charset="0"/>
              </a:rPr>
              <a:t>be 501(3)(c) non-profit organizations registered with the U.S. Internal Revenue Service</a:t>
            </a:r>
            <a:r>
              <a:rPr lang="en-US" dirty="0" smtClean="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State</a:t>
            </a:r>
            <a:endParaRPr dirty="0">
              <a:latin typeface="Calibri" panose="020F0502020204030204" pitchFamily="34" charset="0"/>
              <a:cs typeface="Calibri" panose="020F0502020204030204" pitchFamily="34" charset="0"/>
            </a:endParaRPr>
          </a:p>
          <a:p>
            <a:pPr marL="228600" lvl="0" indent="-228600">
              <a:lnSpc>
                <a:spcPct val="100000"/>
              </a:lnSpc>
              <a:spcBef>
                <a:spcPts val="0"/>
              </a:spcBef>
              <a:buSzPts val="2400"/>
            </a:pPr>
            <a:r>
              <a:rPr lang="en-US" dirty="0">
                <a:latin typeface="Calibri" panose="020F0502020204030204" pitchFamily="34" charset="0"/>
                <a:cs typeface="Calibri" panose="020F0502020204030204" pitchFamily="34" charset="0"/>
              </a:rPr>
              <a:t>Coronavirus Emergency Supplemental Funding (</a:t>
            </a:r>
            <a:r>
              <a:rPr lang="en-US" dirty="0" smtClean="0">
                <a:latin typeface="Calibri" panose="020F0502020204030204" pitchFamily="34" charset="0"/>
                <a:cs typeface="Calibri" panose="020F0502020204030204" pitchFamily="34" charset="0"/>
              </a:rPr>
              <a:t>CESF)</a:t>
            </a:r>
            <a:r>
              <a:rPr lang="en-US" dirty="0" smtClean="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Federal</a:t>
            </a:r>
            <a:endParaRPr dirty="0">
              <a:latin typeface="Calibri" panose="020F0502020204030204" pitchFamily="34" charset="0"/>
              <a:cs typeface="Calibri" panose="020F0502020204030204" pitchFamily="34" charset="0"/>
            </a:endParaRPr>
          </a:p>
          <a:p>
            <a:pPr marL="228600" lvl="0" indent="-228600">
              <a:lnSpc>
                <a:spcPct val="100000"/>
              </a:lnSpc>
              <a:spcBef>
                <a:spcPts val="0"/>
              </a:spcBef>
              <a:buSzPts val="2400"/>
            </a:pPr>
            <a:r>
              <a:rPr lang="en-US" dirty="0">
                <a:latin typeface="Calibri" panose="020F0502020204030204" pitchFamily="34" charset="0"/>
                <a:cs typeface="Calibri" panose="020F0502020204030204" pitchFamily="34" charset="0"/>
              </a:rPr>
              <a:t>Body Worn Camera (</a:t>
            </a:r>
            <a:r>
              <a:rPr lang="en-US" dirty="0" smtClean="0">
                <a:latin typeface="Calibri" panose="020F0502020204030204" pitchFamily="34" charset="0"/>
                <a:cs typeface="Calibri" panose="020F0502020204030204" pitchFamily="34" charset="0"/>
              </a:rPr>
              <a:t>BWC)</a:t>
            </a:r>
            <a:r>
              <a:rPr lang="en-US" dirty="0" smtClean="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State</a:t>
            </a:r>
            <a:endParaRPr dirty="0">
              <a:latin typeface="Calibri" panose="020F0502020204030204" pitchFamily="34" charset="0"/>
              <a:cs typeface="Calibri" panose="020F0502020204030204" pitchFamily="34" charset="0"/>
            </a:endParaRPr>
          </a:p>
          <a:p>
            <a:pPr marL="228600" lvl="0" indent="-228600">
              <a:lnSpc>
                <a:spcPct val="100000"/>
              </a:lnSpc>
              <a:spcBef>
                <a:spcPts val="0"/>
              </a:spcBef>
              <a:buSzPts val="2400"/>
            </a:pPr>
            <a:r>
              <a:rPr lang="en-US" dirty="0">
                <a:latin typeface="Calibri" panose="020F0502020204030204" pitchFamily="34" charset="0"/>
                <a:cs typeface="Calibri" panose="020F0502020204030204" pitchFamily="34" charset="0"/>
              </a:rPr>
              <a:t>Combating Hate </a:t>
            </a:r>
            <a:r>
              <a:rPr lang="en-US" dirty="0" smtClean="0">
                <a:latin typeface="Calibri" panose="020F0502020204030204" pitchFamily="34" charset="0"/>
                <a:cs typeface="Calibri" panose="020F0502020204030204" pitchFamily="34" charset="0"/>
              </a:rPr>
              <a:t>Crimes</a:t>
            </a:r>
            <a:r>
              <a:rPr lang="en-US" dirty="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State</a:t>
            </a:r>
            <a:endParaRPr dirty="0">
              <a:latin typeface="Calibri" panose="020F0502020204030204" pitchFamily="34" charset="0"/>
              <a:cs typeface="Calibri" panose="020F0502020204030204" pitchFamily="34" charset="0"/>
            </a:endParaRPr>
          </a:p>
          <a:p>
            <a:pPr marL="228600" lvl="0" indent="-228600">
              <a:lnSpc>
                <a:spcPct val="100000"/>
              </a:lnSpc>
              <a:spcBef>
                <a:spcPts val="0"/>
              </a:spcBef>
              <a:buSzPts val="2400"/>
            </a:pPr>
            <a:r>
              <a:rPr lang="en-US" dirty="0" smtClean="0">
                <a:latin typeface="Calibri" panose="020F0502020204030204" pitchFamily="34" charset="0"/>
                <a:cs typeface="Calibri" panose="020F0502020204030204" pitchFamily="34" charset="0"/>
              </a:rPr>
              <a:t>Coverdell</a:t>
            </a:r>
            <a:r>
              <a:rPr lang="en-US" dirty="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Federal</a:t>
            </a:r>
            <a:endParaRPr dirty="0">
              <a:latin typeface="Calibri" panose="020F0502020204030204" pitchFamily="34" charset="0"/>
              <a:cs typeface="Calibri" panose="020F0502020204030204" pitchFamily="34" charset="0"/>
            </a:endParaRPr>
          </a:p>
          <a:p>
            <a:pPr marL="228600" lvl="0" indent="-228600">
              <a:lnSpc>
                <a:spcPct val="100000"/>
              </a:lnSpc>
              <a:spcBef>
                <a:spcPts val="0"/>
              </a:spcBef>
              <a:buSzPts val="2400"/>
            </a:pPr>
            <a:r>
              <a:rPr lang="en-US" dirty="0">
                <a:latin typeface="Calibri" panose="020F0502020204030204" pitchFamily="34" charset="0"/>
                <a:cs typeface="Calibri" panose="020F0502020204030204" pitchFamily="34" charset="0"/>
              </a:rPr>
              <a:t>Project Safe Neighborhoods (</a:t>
            </a:r>
            <a:r>
              <a:rPr lang="en-US" dirty="0" smtClean="0">
                <a:latin typeface="Calibri" panose="020F0502020204030204" pitchFamily="34" charset="0"/>
                <a:cs typeface="Calibri" panose="020F0502020204030204" pitchFamily="34" charset="0"/>
              </a:rPr>
              <a:t>PSN)</a:t>
            </a:r>
            <a:r>
              <a:rPr lang="en-US" dirty="0" smtClean="0">
                <a:latin typeface="Calibri" panose="020F0502020204030204" pitchFamily="34" charset="0"/>
                <a:cs typeface="Calibri" panose="020F0502020204030204" pitchFamily="34" charset="0"/>
              </a:rPr>
              <a:t>–</a:t>
            </a:r>
            <a:r>
              <a:rPr lang="en-US" dirty="0" smtClean="0">
                <a:latin typeface="Calibri" panose="020F0502020204030204" pitchFamily="34" charset="0"/>
                <a:cs typeface="Calibri" panose="020F0502020204030204" pitchFamily="34" charset="0"/>
              </a:rPr>
              <a:t>Federal</a:t>
            </a:r>
            <a:endParaRPr dirty="0">
              <a:latin typeface="Calibri" panose="020F0502020204030204" pitchFamily="34" charset="0"/>
              <a:cs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30"/>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Personnel</a:t>
            </a:r>
            <a:endParaRPr dirty="0"/>
          </a:p>
        </p:txBody>
      </p:sp>
      <p:sp>
        <p:nvSpPr>
          <p:cNvPr id="242" name="Google Shape;242;p30"/>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000"/>
              <a:buChar char="•"/>
            </a:pPr>
            <a:r>
              <a:rPr lang="en-US" sz="2000" i="1" dirty="0"/>
              <a:t>Employee Name: </a:t>
            </a:r>
            <a:r>
              <a:rPr lang="en-US" sz="2000" dirty="0"/>
              <a:t>enter the name of the employee. If the position is not currently filled, enter “To Be Determined” or “TBD.” If there are more than one TBD, then distinguish the names by adding a number. (e.g. TBD-1 and TBD-2)</a:t>
            </a:r>
            <a:endParaRPr dirty="0"/>
          </a:p>
          <a:p>
            <a:pPr marL="228600" lvl="0" indent="-228600" algn="l" rtl="0">
              <a:lnSpc>
                <a:spcPct val="90000"/>
              </a:lnSpc>
              <a:spcBef>
                <a:spcPts val="1000"/>
              </a:spcBef>
              <a:spcAft>
                <a:spcPts val="0"/>
              </a:spcAft>
              <a:buSzPts val="2000"/>
              <a:buChar char="•"/>
            </a:pPr>
            <a:r>
              <a:rPr lang="en-US" sz="2000" i="1" dirty="0"/>
              <a:t>Position Title: </a:t>
            </a:r>
            <a:r>
              <a:rPr lang="en-US" sz="2000" dirty="0"/>
              <a:t>enter the title for the position.</a:t>
            </a:r>
            <a:endParaRPr sz="2000" dirty="0"/>
          </a:p>
          <a:p>
            <a:pPr marL="228600" lvl="0" indent="-228600" algn="l" rtl="0">
              <a:lnSpc>
                <a:spcPct val="90000"/>
              </a:lnSpc>
              <a:spcBef>
                <a:spcPts val="1000"/>
              </a:spcBef>
              <a:spcAft>
                <a:spcPts val="0"/>
              </a:spcAft>
              <a:buSzPts val="2000"/>
              <a:buChar char="•"/>
            </a:pPr>
            <a:r>
              <a:rPr lang="en-US" sz="2000" i="1" dirty="0"/>
              <a:t>Position:</a:t>
            </a:r>
            <a:r>
              <a:rPr lang="en-US" sz="2000" dirty="0"/>
              <a:t> indicate if the position is full time or part time. </a:t>
            </a:r>
            <a:endParaRPr sz="2000" dirty="0"/>
          </a:p>
          <a:p>
            <a:pPr marL="228600" lvl="0" indent="-228600" algn="l" rtl="0">
              <a:lnSpc>
                <a:spcPct val="90000"/>
              </a:lnSpc>
              <a:spcBef>
                <a:spcPts val="1000"/>
              </a:spcBef>
              <a:spcAft>
                <a:spcPts val="0"/>
              </a:spcAft>
              <a:buSzPts val="2000"/>
              <a:buChar char="•"/>
            </a:pPr>
            <a:r>
              <a:rPr lang="en-US" sz="2000" i="1" dirty="0"/>
              <a:t>Total Hours Per Week: </a:t>
            </a:r>
            <a:r>
              <a:rPr lang="en-US" sz="2000" dirty="0"/>
              <a:t>include the number of hours the employee will be dedicated to the project.</a:t>
            </a:r>
            <a:endParaRPr dirty="0"/>
          </a:p>
          <a:p>
            <a:pPr marL="228600" lvl="0" indent="-228600" algn="l" rtl="0">
              <a:lnSpc>
                <a:spcPct val="90000"/>
              </a:lnSpc>
              <a:spcBef>
                <a:spcPts val="1000"/>
              </a:spcBef>
              <a:spcAft>
                <a:spcPts val="0"/>
              </a:spcAft>
              <a:buSzPts val="2000"/>
              <a:buChar char="•"/>
            </a:pPr>
            <a:r>
              <a:rPr lang="en-US" sz="2000" i="1" dirty="0"/>
              <a:t>Total Hours Per Year</a:t>
            </a:r>
            <a:r>
              <a:rPr lang="en-US" sz="2000" dirty="0"/>
              <a:t>: enter the total number of hours the employee works per year. </a:t>
            </a:r>
            <a:endParaRPr sz="2000" dirty="0"/>
          </a:p>
          <a:p>
            <a:pPr marL="228600" lvl="0" indent="-228600" algn="l" rtl="0">
              <a:lnSpc>
                <a:spcPct val="90000"/>
              </a:lnSpc>
              <a:spcBef>
                <a:spcPts val="1000"/>
              </a:spcBef>
              <a:spcAft>
                <a:spcPts val="0"/>
              </a:spcAft>
              <a:buSzPts val="2000"/>
              <a:buChar char="•"/>
            </a:pPr>
            <a:r>
              <a:rPr lang="en-US" sz="2000" i="1" dirty="0"/>
              <a:t>Total Annual Salary</a:t>
            </a:r>
            <a:r>
              <a:rPr lang="en-US" sz="2000" dirty="0"/>
              <a:t>: enter the total annual salary for the employee to include grant-funded, local match, and other funding sources. This figure should </a:t>
            </a:r>
            <a:r>
              <a:rPr lang="en-US" sz="2000" b="1" dirty="0"/>
              <a:t>not</a:t>
            </a:r>
            <a:r>
              <a:rPr lang="en-US" sz="2000" dirty="0"/>
              <a:t> include fringe benefits.</a:t>
            </a:r>
            <a:endParaRPr dirty="0"/>
          </a:p>
          <a:p>
            <a:pPr marL="228600" lvl="0" indent="-76200" algn="l" rtl="0">
              <a:lnSpc>
                <a:spcPct val="90000"/>
              </a:lnSpc>
              <a:spcBef>
                <a:spcPts val="1000"/>
              </a:spcBef>
              <a:spcAft>
                <a:spcPts val="0"/>
              </a:spcAft>
              <a:buSzPts val="2400"/>
              <a:buNone/>
            </a:pPr>
            <a:endParaRPr sz="2400" dirty="0"/>
          </a:p>
          <a:p>
            <a:pPr marL="228600" lvl="0" indent="-50800" algn="l" rtl="0">
              <a:lnSpc>
                <a:spcPct val="90000"/>
              </a:lnSpc>
              <a:spcBef>
                <a:spcPts val="1000"/>
              </a:spcBef>
              <a:spcAft>
                <a:spcPts val="0"/>
              </a:spcAft>
              <a:buSzPts val="2800"/>
              <a:buNone/>
            </a:pP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1"/>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Personnel</a:t>
            </a:r>
            <a:endParaRPr dirty="0"/>
          </a:p>
        </p:txBody>
      </p:sp>
      <p:sp>
        <p:nvSpPr>
          <p:cNvPr id="248" name="Google Shape;248;p31"/>
          <p:cNvSpPr txBox="1">
            <a:spLocks noGrp="1"/>
          </p:cNvSpPr>
          <p:nvPr>
            <p:ph type="body" idx="1"/>
          </p:nvPr>
        </p:nvSpPr>
        <p:spPr>
          <a:xfrm>
            <a:off x="457200" y="14127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1800"/>
              <a:buChar char="•"/>
            </a:pPr>
            <a:r>
              <a:rPr lang="en-US" sz="2000" i="1" dirty="0"/>
              <a:t>Percent being requested</a:t>
            </a:r>
            <a:r>
              <a:rPr lang="en-US" sz="2000" dirty="0"/>
              <a:t>: enter the percentage of the total annual salary you are requesting the grant to cover. This should include matching funds. </a:t>
            </a:r>
            <a:endParaRPr sz="2000" dirty="0"/>
          </a:p>
          <a:p>
            <a:pPr marL="228600" lvl="0" indent="-228600" algn="l" rtl="0">
              <a:lnSpc>
                <a:spcPct val="90000"/>
              </a:lnSpc>
              <a:spcBef>
                <a:spcPts val="1000"/>
              </a:spcBef>
              <a:spcAft>
                <a:spcPts val="0"/>
              </a:spcAft>
              <a:buSzPts val="1800"/>
              <a:buChar char="•"/>
            </a:pPr>
            <a:r>
              <a:rPr lang="en-US" sz="2000" i="1" dirty="0"/>
              <a:t>Number of Grant-Funded Hours</a:t>
            </a:r>
            <a:r>
              <a:rPr lang="en-US" sz="2000" dirty="0"/>
              <a:t>: this figure will auto calculate after you save the row and is based on the information you entered in “Total Hours Per Year” and “Percent being requested.”</a:t>
            </a:r>
            <a:endParaRPr sz="2000" dirty="0"/>
          </a:p>
          <a:p>
            <a:pPr marL="228600" lvl="0" indent="-228600" algn="l" rtl="0">
              <a:lnSpc>
                <a:spcPct val="90000"/>
              </a:lnSpc>
              <a:spcBef>
                <a:spcPts val="1000"/>
              </a:spcBef>
              <a:spcAft>
                <a:spcPts val="0"/>
              </a:spcAft>
              <a:buSzPts val="1800"/>
              <a:buChar char="•"/>
            </a:pPr>
            <a:r>
              <a:rPr lang="en-US" sz="2000" i="1" dirty="0"/>
              <a:t>Grant-Funded Full Time Equivalent</a:t>
            </a:r>
            <a:r>
              <a:rPr lang="en-US" sz="2000" dirty="0"/>
              <a:t>: this figure will auto calculate after you save the row and is determined by dividing the “Number of Grant-Funded Hours” by 2080 hours. </a:t>
            </a:r>
            <a:endParaRPr sz="2000" dirty="0"/>
          </a:p>
          <a:p>
            <a:pPr marL="228600" lvl="0" indent="-228600" algn="l" rtl="0">
              <a:lnSpc>
                <a:spcPct val="90000"/>
              </a:lnSpc>
              <a:spcBef>
                <a:spcPts val="1000"/>
              </a:spcBef>
              <a:spcAft>
                <a:spcPts val="0"/>
              </a:spcAft>
              <a:buSzPts val="1800"/>
              <a:buChar char="•"/>
            </a:pPr>
            <a:r>
              <a:rPr lang="en-US" sz="2000" i="1" dirty="0"/>
              <a:t>Total Salary Amount Requested from Grant</a:t>
            </a:r>
            <a:r>
              <a:rPr lang="en-US" sz="2000" dirty="0"/>
              <a:t>: this figure will auto calculate after you save the row and is based on information you entered in “Total Annual Salary” and “Percent being requested.”</a:t>
            </a:r>
            <a:endParaRPr sz="2000" dirty="0"/>
          </a:p>
          <a:p>
            <a:pPr marL="228600" lvl="0" indent="-228600" algn="l" rtl="0">
              <a:lnSpc>
                <a:spcPct val="90000"/>
              </a:lnSpc>
              <a:spcBef>
                <a:spcPts val="1000"/>
              </a:spcBef>
              <a:spcAft>
                <a:spcPts val="0"/>
              </a:spcAft>
              <a:buSzPts val="1800"/>
              <a:buChar char="•"/>
            </a:pPr>
            <a:r>
              <a:rPr lang="en-US" sz="2000" i="1" dirty="0"/>
              <a:t>New Position: </a:t>
            </a:r>
            <a:r>
              <a:rPr lang="en-US" sz="2000" dirty="0"/>
              <a:t>indicate if this is a new position.</a:t>
            </a:r>
            <a:endParaRPr sz="2000" dirty="0"/>
          </a:p>
          <a:p>
            <a:pPr marL="228600" lvl="0" indent="-228600" algn="l" rtl="0">
              <a:lnSpc>
                <a:spcPct val="90000"/>
              </a:lnSpc>
              <a:spcBef>
                <a:spcPts val="1000"/>
              </a:spcBef>
              <a:spcAft>
                <a:spcPts val="0"/>
              </a:spcAft>
              <a:buSzPts val="1800"/>
              <a:buChar char="•"/>
            </a:pPr>
            <a:r>
              <a:rPr lang="en-US" sz="2000" i="1" spc="-50" dirty="0"/>
              <a:t>Personnel Funding</a:t>
            </a:r>
            <a:r>
              <a:rPr lang="en-US" sz="2000" spc="-50" dirty="0"/>
              <a:t>: break down the “Total Salary Amount Requested from Grant” into the applicable DCJS funding and, if applicable, the appropriate local match field. The “Personnel Total” will auto calculate when you save the row.</a:t>
            </a:r>
            <a:endParaRPr sz="2000" spc="-5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32"/>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Fringe</a:t>
            </a:r>
            <a:endParaRPr dirty="0"/>
          </a:p>
        </p:txBody>
      </p:sp>
      <p:sp>
        <p:nvSpPr>
          <p:cNvPr id="254" name="Google Shape;254;p32"/>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400"/>
              <a:buChar char="•"/>
            </a:pPr>
            <a:r>
              <a:rPr lang="en-US" sz="2400" i="1" dirty="0"/>
              <a:t>Employee Name: </a:t>
            </a:r>
            <a:r>
              <a:rPr lang="en-US" sz="2400" dirty="0"/>
              <a:t>choose the name of the employee from the drop down box. </a:t>
            </a:r>
            <a:endParaRPr dirty="0"/>
          </a:p>
          <a:p>
            <a:pPr marL="228600" lvl="0" indent="-228600" algn="l" rtl="0">
              <a:lnSpc>
                <a:spcPct val="90000"/>
              </a:lnSpc>
              <a:spcBef>
                <a:spcPts val="1000"/>
              </a:spcBef>
              <a:spcAft>
                <a:spcPts val="0"/>
              </a:spcAft>
              <a:buSzPts val="2400"/>
              <a:buChar char="•"/>
            </a:pPr>
            <a:r>
              <a:rPr lang="en-US" sz="2400" i="1" dirty="0"/>
              <a:t>Enter the amounts of each benefit requested:</a:t>
            </a:r>
            <a:r>
              <a:rPr lang="en-US" sz="2400" dirty="0"/>
              <a:t> If you enter “Other”, you will need to describe and breakdown the costs of the benefits in the text box labeled. “If Other, Please Describe.” </a:t>
            </a:r>
            <a:endParaRPr dirty="0"/>
          </a:p>
          <a:p>
            <a:pPr marL="228600" lvl="0" indent="-228600" algn="l" rtl="0">
              <a:lnSpc>
                <a:spcPct val="90000"/>
              </a:lnSpc>
              <a:spcBef>
                <a:spcPts val="1000"/>
              </a:spcBef>
              <a:spcAft>
                <a:spcPts val="0"/>
              </a:spcAft>
              <a:buSzPts val="2400"/>
              <a:buChar char="•"/>
            </a:pPr>
            <a:r>
              <a:rPr lang="en-US" sz="2400" i="1" dirty="0"/>
              <a:t>Requested Employee Fringe Benefits Total:</a:t>
            </a:r>
            <a:r>
              <a:rPr lang="en-US" sz="2400" dirty="0"/>
              <a:t> this figure will auto calculate after you save the row. </a:t>
            </a:r>
            <a:endParaRPr dirty="0"/>
          </a:p>
          <a:p>
            <a:pPr marL="228600" lvl="0" indent="-228600" algn="l" rtl="0">
              <a:lnSpc>
                <a:spcPct val="90000"/>
              </a:lnSpc>
              <a:spcBef>
                <a:spcPts val="1000"/>
              </a:spcBef>
              <a:spcAft>
                <a:spcPts val="0"/>
              </a:spcAft>
              <a:buSzPts val="2400"/>
              <a:buChar char="•"/>
            </a:pPr>
            <a:r>
              <a:rPr lang="en-US" sz="2400" i="1" dirty="0"/>
              <a:t>Fringe Benefits Funding:</a:t>
            </a:r>
            <a:r>
              <a:rPr lang="en-US" sz="2400" dirty="0"/>
              <a:t> break down the “Requested Employee Fringe Benefits Total” into applicable DCJS funding and, if applicable, the appropriate local match field. The “Employee Fringe Benefits Total” will auto calculate when you save the row.</a:t>
            </a:r>
            <a:endParaRPr dirty="0"/>
          </a:p>
          <a:p>
            <a:pPr marL="228600" lvl="0" indent="-76200" algn="l" rtl="0">
              <a:lnSpc>
                <a:spcPct val="90000"/>
              </a:lnSpc>
              <a:spcBef>
                <a:spcPts val="1000"/>
              </a:spcBef>
              <a:spcAft>
                <a:spcPts val="0"/>
              </a:spcAft>
              <a:buSzPts val="2400"/>
              <a:buNone/>
            </a:pPr>
            <a:endParaRPr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33"/>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Description and Justification: Personnel and Fringe</a:t>
            </a:r>
            <a:endParaRPr dirty="0"/>
          </a:p>
        </p:txBody>
      </p:sp>
      <p:sp>
        <p:nvSpPr>
          <p:cNvPr id="260" name="Google Shape;260;p33"/>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solidFill>
                  <a:schemeClr val="tx1"/>
                </a:solidFill>
              </a:rPr>
              <a:t>Position and Justification: this section is </a:t>
            </a:r>
            <a:r>
              <a:rPr lang="en-US" b="1" dirty="0">
                <a:solidFill>
                  <a:schemeClr val="tx1"/>
                </a:solidFill>
              </a:rPr>
              <a:t>required</a:t>
            </a:r>
            <a:r>
              <a:rPr lang="en-US" dirty="0">
                <a:solidFill>
                  <a:schemeClr val="tx1"/>
                </a:solidFill>
              </a:rPr>
              <a:t> and you click “Add Row</a:t>
            </a:r>
            <a:r>
              <a:rPr lang="en-US" dirty="0" smtClean="0">
                <a:solidFill>
                  <a:schemeClr val="tx1"/>
                </a:solidFill>
              </a:rPr>
              <a:t>” (If you request funding or in-kind)</a:t>
            </a:r>
            <a:endParaRPr dirty="0">
              <a:solidFill>
                <a:schemeClr val="tx1"/>
              </a:solidFill>
            </a:endParaRPr>
          </a:p>
          <a:p>
            <a:pPr marL="228600" lvl="0" indent="-228600" algn="l" rtl="0">
              <a:lnSpc>
                <a:spcPct val="90000"/>
              </a:lnSpc>
              <a:spcBef>
                <a:spcPts val="1000"/>
              </a:spcBef>
              <a:spcAft>
                <a:spcPts val="0"/>
              </a:spcAft>
              <a:buSzPts val="2800"/>
              <a:buChar char="•"/>
            </a:pPr>
            <a:r>
              <a:rPr lang="en-US" i="1" dirty="0"/>
              <a:t>Employee Name: </a:t>
            </a:r>
            <a:r>
              <a:rPr lang="en-US" dirty="0"/>
              <a:t>choose the name of the employee from the drop down box.</a:t>
            </a:r>
            <a:endParaRPr dirty="0"/>
          </a:p>
          <a:p>
            <a:pPr marL="228600" lvl="0" indent="-228600" algn="l" rtl="0">
              <a:lnSpc>
                <a:spcPct val="90000"/>
              </a:lnSpc>
              <a:spcBef>
                <a:spcPts val="1000"/>
              </a:spcBef>
              <a:spcAft>
                <a:spcPts val="0"/>
              </a:spcAft>
              <a:buSzPts val="2800"/>
              <a:buChar char="•"/>
            </a:pPr>
            <a:r>
              <a:rPr lang="en-US" i="1" dirty="0"/>
              <a:t>Description of Position:</a:t>
            </a:r>
            <a:r>
              <a:rPr lang="en-US" dirty="0"/>
              <a:t> the description should briefly describe grant-related duties performed by the position.</a:t>
            </a:r>
            <a:endParaRPr dirty="0"/>
          </a:p>
          <a:p>
            <a:pPr marL="228600" lvl="0" indent="-228600" algn="l" rtl="0">
              <a:lnSpc>
                <a:spcPct val="90000"/>
              </a:lnSpc>
              <a:spcBef>
                <a:spcPts val="1000"/>
              </a:spcBef>
              <a:spcAft>
                <a:spcPts val="0"/>
              </a:spcAft>
              <a:buSzPts val="2800"/>
              <a:buChar char="•"/>
            </a:pPr>
            <a:r>
              <a:rPr lang="en-US" i="1" dirty="0"/>
              <a:t>Justification for Position</a:t>
            </a:r>
            <a:r>
              <a:rPr lang="en-US" dirty="0"/>
              <a:t>: the justification should explain how the position is essential and how the requested salaries are consistent with the agency’s human resource policies.</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34"/>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Consultants	</a:t>
            </a:r>
            <a:endParaRPr dirty="0"/>
          </a:p>
        </p:txBody>
      </p:sp>
      <p:sp>
        <p:nvSpPr>
          <p:cNvPr id="266" name="Google Shape;266;p34"/>
          <p:cNvSpPr txBox="1">
            <a:spLocks noGrp="1"/>
          </p:cNvSpPr>
          <p:nvPr>
            <p:ph type="body" idx="1"/>
          </p:nvPr>
        </p:nvSpPr>
        <p:spPr>
          <a:xfrm>
            <a:off x="457200" y="1412780"/>
            <a:ext cx="8229600" cy="4849123"/>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000"/>
              <a:buChar char="•"/>
            </a:pPr>
            <a:r>
              <a:rPr lang="en-US" sz="2200" dirty="0"/>
              <a:t>Indicate if consultants or consultant subsistence and travel costs are included in your budget</a:t>
            </a:r>
            <a:r>
              <a:rPr lang="en-US" sz="2200" dirty="0" smtClean="0"/>
              <a:t>: yes </a:t>
            </a:r>
            <a:r>
              <a:rPr lang="en-US" sz="2200" dirty="0"/>
              <a:t>or no. If “yes” under “Consultant” and “Consultant Subsistence (lodging + meals) &amp; Travel,” enter the information required and the amounts for the funding source(s) as appropriate. Under the “Description and Justification,” select the name of the consultant and enter in the description of consultant’s role (maximum of 500 characters) and justification for use of consultant (maximum of 500 characters) for each item.</a:t>
            </a:r>
            <a:endParaRPr sz="2200" dirty="0"/>
          </a:p>
          <a:p>
            <a:pPr marL="228600" lvl="0" indent="-228600" algn="l" rtl="0">
              <a:lnSpc>
                <a:spcPct val="90000"/>
              </a:lnSpc>
              <a:spcBef>
                <a:spcPts val="1000"/>
              </a:spcBef>
              <a:spcAft>
                <a:spcPts val="0"/>
              </a:spcAft>
              <a:buSzPts val="2000"/>
              <a:buChar char="•"/>
            </a:pPr>
            <a:r>
              <a:rPr lang="en-US" sz="2200" dirty="0"/>
              <a:t>Enter a description of each service contracted for and the name of the service provider.</a:t>
            </a:r>
            <a:endParaRPr sz="2200" dirty="0"/>
          </a:p>
          <a:p>
            <a:pPr marL="231775" lvl="0" indent="-231775" algn="l" rtl="0">
              <a:lnSpc>
                <a:spcPct val="90000"/>
              </a:lnSpc>
              <a:spcBef>
                <a:spcPts val="1000"/>
              </a:spcBef>
              <a:spcAft>
                <a:spcPts val="0"/>
              </a:spcAft>
              <a:buSzPts val="2000"/>
              <a:buNone/>
              <a:tabLst>
                <a:tab pos="231775" algn="l"/>
              </a:tabLst>
            </a:pPr>
            <a:r>
              <a:rPr lang="en-US" sz="2200" b="1" dirty="0" smtClean="0"/>
              <a:t>	Please </a:t>
            </a:r>
            <a:r>
              <a:rPr lang="en-US" sz="2200" b="1" dirty="0"/>
              <a:t>note: The rate of compensation for individual consultants must </a:t>
            </a:r>
            <a:r>
              <a:rPr lang="en-US" sz="2200" b="1" dirty="0" smtClean="0"/>
              <a:t>be </a:t>
            </a:r>
            <a:r>
              <a:rPr lang="en-US" sz="2200" b="1" dirty="0"/>
              <a:t>reasonable and consistent with that paid for similar services in </a:t>
            </a:r>
            <a:r>
              <a:rPr lang="en-US" sz="2200" b="1" dirty="0" smtClean="0"/>
              <a:t>the marketplace</a:t>
            </a:r>
            <a:r>
              <a:rPr lang="en-US" sz="2200" b="1" dirty="0"/>
              <a:t>. The rate may not exceed $650.00 per day ($81.25 per </a:t>
            </a:r>
            <a:r>
              <a:rPr lang="en-US" sz="2200" b="1" dirty="0" smtClean="0"/>
              <a:t>hour</a:t>
            </a:r>
            <a:r>
              <a:rPr lang="en-US" sz="2200" b="1" dirty="0"/>
              <a:t>, exclusive of travel), and may not exceed the consultant’s usual </a:t>
            </a:r>
            <a:r>
              <a:rPr lang="en-US" sz="2200" b="1" dirty="0" smtClean="0"/>
              <a:t>and </a:t>
            </a:r>
            <a:r>
              <a:rPr lang="en-US" sz="2200" b="1" dirty="0"/>
              <a:t>customary fee</a:t>
            </a:r>
            <a:r>
              <a:rPr lang="en-US" sz="2200" b="1" dirty="0" smtClean="0"/>
              <a:t>. </a:t>
            </a:r>
            <a:endParaRPr sz="2200" b="1" dirty="0"/>
          </a:p>
          <a:p>
            <a:pPr marL="228600" lvl="0" indent="-101600" algn="l" rtl="0">
              <a:lnSpc>
                <a:spcPct val="90000"/>
              </a:lnSpc>
              <a:spcBef>
                <a:spcPts val="1000"/>
              </a:spcBef>
              <a:spcAft>
                <a:spcPts val="0"/>
              </a:spcAft>
              <a:buSzPts val="2000"/>
              <a:buNone/>
            </a:pPr>
            <a:endParaRPr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35"/>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Description and Justification: Consultants</a:t>
            </a:r>
            <a:endParaRPr dirty="0"/>
          </a:p>
        </p:txBody>
      </p:sp>
      <p:sp>
        <p:nvSpPr>
          <p:cNvPr id="272" name="Google Shape;272;p35"/>
          <p:cNvSpPr txBox="1">
            <a:spLocks noGrp="1"/>
          </p:cNvSpPr>
          <p:nvPr>
            <p:ph type="body" idx="1"/>
          </p:nvPr>
        </p:nvSpPr>
        <p:spPr>
          <a:xfrm>
            <a:off x="457200" y="176003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800"/>
              <a:buNone/>
            </a:pPr>
            <a:r>
              <a:rPr lang="en-US" b="1" dirty="0"/>
              <a:t>Consultants Description and Justification</a:t>
            </a:r>
            <a:r>
              <a:rPr lang="en-US" dirty="0"/>
              <a:t>: if you request funding under Consultants, you must complete this section.</a:t>
            </a:r>
            <a:endParaRPr dirty="0"/>
          </a:p>
          <a:p>
            <a:pPr marL="228600" lvl="0" indent="-228600" algn="l" rtl="0">
              <a:lnSpc>
                <a:spcPct val="90000"/>
              </a:lnSpc>
              <a:spcBef>
                <a:spcPts val="1000"/>
              </a:spcBef>
              <a:spcAft>
                <a:spcPts val="0"/>
              </a:spcAft>
              <a:buSzPts val="2800"/>
              <a:buChar char="•"/>
            </a:pPr>
            <a:r>
              <a:rPr lang="en-US" dirty="0"/>
              <a:t>Name of Consultant needs to be provided.</a:t>
            </a:r>
            <a:endParaRPr dirty="0"/>
          </a:p>
          <a:p>
            <a:pPr marL="228600" lvl="0" indent="-228600" algn="l" rtl="0">
              <a:lnSpc>
                <a:spcPct val="90000"/>
              </a:lnSpc>
              <a:spcBef>
                <a:spcPts val="1000"/>
              </a:spcBef>
              <a:spcAft>
                <a:spcPts val="0"/>
              </a:spcAft>
              <a:buSzPts val="2800"/>
              <a:buChar char="•"/>
            </a:pPr>
            <a:r>
              <a:rPr lang="en-US" dirty="0"/>
              <a:t>Description of the Consultant’s Role and justification for the use of Consultant should also be completed.</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36"/>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Travel</a:t>
            </a:r>
            <a:endParaRPr dirty="0"/>
          </a:p>
        </p:txBody>
      </p:sp>
      <p:sp>
        <p:nvSpPr>
          <p:cNvPr id="278" name="Google Shape;278;p36"/>
          <p:cNvSpPr txBox="1">
            <a:spLocks noGrp="1"/>
          </p:cNvSpPr>
          <p:nvPr>
            <p:ph type="body" idx="1"/>
          </p:nvPr>
        </p:nvSpPr>
        <p:spPr>
          <a:xfrm>
            <a:off x="457200" y="1540106"/>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400"/>
              <a:buNone/>
            </a:pPr>
            <a:r>
              <a:rPr lang="en-US" sz="2400" b="1" dirty="0"/>
              <a:t>Local Mileage: </a:t>
            </a:r>
            <a:r>
              <a:rPr lang="en-US" sz="2400" dirty="0"/>
              <a:t>Local mileage is considered travel within the immediate service area.</a:t>
            </a:r>
            <a:endParaRPr dirty="0"/>
          </a:p>
          <a:p>
            <a:pPr marL="228600" lvl="0" indent="-228600" algn="l" rtl="0">
              <a:lnSpc>
                <a:spcPct val="90000"/>
              </a:lnSpc>
              <a:spcBef>
                <a:spcPts val="1000"/>
              </a:spcBef>
              <a:spcAft>
                <a:spcPts val="0"/>
              </a:spcAft>
              <a:buSzPts val="2400"/>
              <a:buChar char="•"/>
            </a:pPr>
            <a:r>
              <a:rPr lang="en-US" sz="2400" i="1" dirty="0"/>
              <a:t>Number of Miles</a:t>
            </a:r>
            <a:r>
              <a:rPr lang="en-US" sz="2400" dirty="0"/>
              <a:t>: enter the number of miles.</a:t>
            </a:r>
            <a:endParaRPr dirty="0"/>
          </a:p>
          <a:p>
            <a:pPr marL="228600" lvl="0" indent="-228600" algn="l" rtl="0">
              <a:lnSpc>
                <a:spcPct val="90000"/>
              </a:lnSpc>
              <a:spcBef>
                <a:spcPts val="1000"/>
              </a:spcBef>
              <a:spcAft>
                <a:spcPts val="0"/>
              </a:spcAft>
              <a:buSzPts val="2400"/>
              <a:buChar char="•"/>
            </a:pPr>
            <a:r>
              <a:rPr lang="en-US" sz="2400" i="1" dirty="0"/>
              <a:t>Mileage Rate</a:t>
            </a:r>
            <a:r>
              <a:rPr lang="en-US" sz="2400" dirty="0"/>
              <a:t>: enter the rate used to calculate the costs. If the locality does not have an established travel policy, then the applicant must adhere to the state travel policy. </a:t>
            </a:r>
            <a:endParaRPr dirty="0"/>
          </a:p>
          <a:p>
            <a:pPr marL="228600" lvl="0" indent="-228600" algn="l" rtl="0">
              <a:lnSpc>
                <a:spcPct val="90000"/>
              </a:lnSpc>
              <a:spcBef>
                <a:spcPts val="1000"/>
              </a:spcBef>
              <a:spcAft>
                <a:spcPts val="0"/>
              </a:spcAft>
              <a:buSzPts val="2400"/>
              <a:buChar char="•"/>
            </a:pPr>
            <a:r>
              <a:rPr lang="en-US" sz="2400" i="1" dirty="0"/>
              <a:t>Total Local Mileage</a:t>
            </a:r>
            <a:r>
              <a:rPr lang="en-US" sz="2400" dirty="0"/>
              <a:t>: this figure will auto calculate when you save the row.</a:t>
            </a:r>
            <a:endParaRPr dirty="0"/>
          </a:p>
          <a:p>
            <a:pPr marL="228600" lvl="0" indent="-228600" algn="l" rtl="0">
              <a:lnSpc>
                <a:spcPct val="90000"/>
              </a:lnSpc>
              <a:spcBef>
                <a:spcPts val="1000"/>
              </a:spcBef>
              <a:spcAft>
                <a:spcPts val="0"/>
              </a:spcAft>
              <a:buSzPts val="2400"/>
              <a:buChar char="•"/>
            </a:pPr>
            <a:r>
              <a:rPr lang="en-US" sz="2400" i="1" dirty="0"/>
              <a:t>Local Mileage Funding</a:t>
            </a:r>
            <a:r>
              <a:rPr lang="en-US" sz="2400" dirty="0"/>
              <a:t>: break down the “Total Local Mileage” into applicable DCJS funding and, if applicable, the appropriate local match field. The “Local Mileage Total” will auto calculate when you save the row.</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37"/>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Travel</a:t>
            </a:r>
            <a:endParaRPr dirty="0"/>
          </a:p>
        </p:txBody>
      </p:sp>
      <p:sp>
        <p:nvSpPr>
          <p:cNvPr id="284" name="Google Shape;284;p37"/>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400"/>
              <a:buNone/>
            </a:pPr>
            <a:r>
              <a:rPr lang="en-US" sz="2400" b="1" dirty="0"/>
              <a:t>Non-Local Mileage</a:t>
            </a:r>
            <a:r>
              <a:rPr lang="en-US" sz="2400" dirty="0"/>
              <a:t>: Non-local mileage is travel outside the immediate service area.</a:t>
            </a:r>
            <a:endParaRPr dirty="0"/>
          </a:p>
          <a:p>
            <a:pPr marL="228600" lvl="0" indent="-228600" algn="l" rtl="0">
              <a:lnSpc>
                <a:spcPct val="90000"/>
              </a:lnSpc>
              <a:spcBef>
                <a:spcPts val="1000"/>
              </a:spcBef>
              <a:spcAft>
                <a:spcPts val="0"/>
              </a:spcAft>
              <a:buSzPts val="2400"/>
              <a:buChar char="•"/>
            </a:pPr>
            <a:r>
              <a:rPr lang="en-US" sz="2400" i="1" dirty="0"/>
              <a:t>Number of Miles</a:t>
            </a:r>
            <a:r>
              <a:rPr lang="en-US" sz="2400" dirty="0"/>
              <a:t>: enter the number of miles.</a:t>
            </a:r>
            <a:endParaRPr dirty="0"/>
          </a:p>
          <a:p>
            <a:pPr marL="228600" lvl="0" indent="-228600" algn="l" rtl="0">
              <a:lnSpc>
                <a:spcPct val="90000"/>
              </a:lnSpc>
              <a:spcBef>
                <a:spcPts val="1000"/>
              </a:spcBef>
              <a:spcAft>
                <a:spcPts val="0"/>
              </a:spcAft>
              <a:buSzPts val="2400"/>
              <a:buChar char="•"/>
            </a:pPr>
            <a:r>
              <a:rPr lang="en-US" sz="2400" i="1" dirty="0"/>
              <a:t>Mileage Rate</a:t>
            </a:r>
            <a:r>
              <a:rPr lang="en-US" sz="2400" dirty="0"/>
              <a:t>: enter the rate used to calculate the costs. If the locality does not have an established travel policy, then the applicant must adhere to the state travel policy. </a:t>
            </a:r>
            <a:endParaRPr dirty="0"/>
          </a:p>
          <a:p>
            <a:pPr marL="228600" lvl="0" indent="-228600" algn="l" rtl="0">
              <a:lnSpc>
                <a:spcPct val="90000"/>
              </a:lnSpc>
              <a:spcBef>
                <a:spcPts val="1000"/>
              </a:spcBef>
              <a:spcAft>
                <a:spcPts val="0"/>
              </a:spcAft>
              <a:buSzPts val="2400"/>
              <a:buChar char="•"/>
            </a:pPr>
            <a:r>
              <a:rPr lang="en-US" sz="2400" i="1" dirty="0"/>
              <a:t>Total</a:t>
            </a:r>
            <a:r>
              <a:rPr lang="en-US" sz="2400" dirty="0"/>
              <a:t>: this figure will auto calculate when you save the row.</a:t>
            </a:r>
            <a:endParaRPr dirty="0"/>
          </a:p>
          <a:p>
            <a:pPr marL="228600" lvl="0" indent="-228600" algn="l" rtl="0">
              <a:lnSpc>
                <a:spcPct val="90000"/>
              </a:lnSpc>
              <a:spcBef>
                <a:spcPts val="1000"/>
              </a:spcBef>
              <a:spcAft>
                <a:spcPts val="0"/>
              </a:spcAft>
              <a:buSzPts val="2400"/>
              <a:buChar char="•"/>
            </a:pPr>
            <a:r>
              <a:rPr lang="en-US" sz="2400" i="1" dirty="0"/>
              <a:t>Non-Local Mileage Funding</a:t>
            </a:r>
            <a:r>
              <a:rPr lang="en-US" sz="2400" dirty="0"/>
              <a:t>: break down the “Total” into applicable DCJS funding and, if applicable, the appropriate local match field. The “Non-Local Mileage Total” will auto calculate when you save the row.</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38"/>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Description and Justification: Travel</a:t>
            </a:r>
            <a:endParaRPr dirty="0"/>
          </a:p>
        </p:txBody>
      </p:sp>
      <p:sp>
        <p:nvSpPr>
          <p:cNvPr id="290" name="Google Shape;290;p38"/>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800"/>
              <a:buNone/>
            </a:pPr>
            <a:r>
              <a:rPr lang="en-US" b="1" dirty="0"/>
              <a:t>Mileage Description and Justification</a:t>
            </a:r>
            <a:r>
              <a:rPr lang="en-US" dirty="0"/>
              <a:t>: if you request funding under Local or Non-Local Mileage, you must complete this section.</a:t>
            </a:r>
            <a:endParaRPr dirty="0"/>
          </a:p>
          <a:p>
            <a:pPr marL="228600" lvl="0" indent="-228600" algn="l" rtl="0">
              <a:lnSpc>
                <a:spcPct val="90000"/>
              </a:lnSpc>
              <a:spcBef>
                <a:spcPts val="1000"/>
              </a:spcBef>
              <a:spcAft>
                <a:spcPts val="0"/>
              </a:spcAft>
              <a:buSzPts val="2800"/>
              <a:buChar char="•"/>
            </a:pPr>
            <a:r>
              <a:rPr lang="en-US" i="1" dirty="0"/>
              <a:t>Type</a:t>
            </a:r>
            <a:r>
              <a:rPr lang="en-US" dirty="0"/>
              <a:t>: choose Local Mileage or Non-Local Mileage from the drop down box.</a:t>
            </a:r>
            <a:endParaRPr dirty="0"/>
          </a:p>
          <a:p>
            <a:pPr marL="228600" lvl="0" indent="-228600" algn="l" rtl="0">
              <a:lnSpc>
                <a:spcPct val="90000"/>
              </a:lnSpc>
              <a:spcBef>
                <a:spcPts val="1000"/>
              </a:spcBef>
              <a:spcAft>
                <a:spcPts val="0"/>
              </a:spcAft>
              <a:buSzPts val="2800"/>
              <a:buChar char="•"/>
            </a:pPr>
            <a:r>
              <a:rPr lang="en-US" i="1" dirty="0"/>
              <a:t>Description of Mileage</a:t>
            </a:r>
            <a:r>
              <a:rPr lang="en-US" dirty="0"/>
              <a:t>: describe the reason for the travel.</a:t>
            </a:r>
            <a:endParaRPr dirty="0"/>
          </a:p>
          <a:p>
            <a:pPr marL="228600" lvl="0" indent="-228600" algn="l" rtl="0">
              <a:lnSpc>
                <a:spcPct val="90000"/>
              </a:lnSpc>
              <a:spcBef>
                <a:spcPts val="1000"/>
              </a:spcBef>
              <a:spcAft>
                <a:spcPts val="0"/>
              </a:spcAft>
              <a:buSzPts val="2800"/>
              <a:buChar char="•"/>
            </a:pPr>
            <a:r>
              <a:rPr lang="en-US" i="1" dirty="0"/>
              <a:t>Justification for Mileage</a:t>
            </a:r>
            <a:r>
              <a:rPr lang="en-US" dirty="0"/>
              <a:t>: explain why costs are necessary and essential to achieving the goals and objectives of the grant.</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39"/>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Subsistence</a:t>
            </a:r>
            <a:endParaRPr dirty="0"/>
          </a:p>
        </p:txBody>
      </p:sp>
      <p:sp>
        <p:nvSpPr>
          <p:cNvPr id="296" name="Google Shape;296;p39"/>
          <p:cNvSpPr txBox="1">
            <a:spLocks noGrp="1"/>
          </p:cNvSpPr>
          <p:nvPr>
            <p:ph type="body" idx="1"/>
          </p:nvPr>
        </p:nvSpPr>
        <p:spPr>
          <a:xfrm>
            <a:off x="457200" y="1597981"/>
            <a:ext cx="8229600" cy="48491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000"/>
              <a:buNone/>
            </a:pPr>
            <a:r>
              <a:rPr lang="en-US" sz="2400" b="1" dirty="0"/>
              <a:t>Subsistence</a:t>
            </a:r>
            <a:r>
              <a:rPr lang="en-US" sz="2400" dirty="0"/>
              <a:t>: The costs are associated with lodging, meals and transportation necessary for grant-related activities. </a:t>
            </a:r>
            <a:endParaRPr sz="2400" dirty="0"/>
          </a:p>
          <a:p>
            <a:pPr marL="228600" lvl="0" indent="-228600" algn="l" rtl="0">
              <a:lnSpc>
                <a:spcPct val="90000"/>
              </a:lnSpc>
              <a:spcBef>
                <a:spcPts val="1000"/>
              </a:spcBef>
              <a:spcAft>
                <a:spcPts val="0"/>
              </a:spcAft>
              <a:buSzPts val="2000"/>
              <a:buChar char="•"/>
            </a:pPr>
            <a:r>
              <a:rPr lang="en-US" sz="2400" i="1" dirty="0"/>
              <a:t>Event Title</a:t>
            </a:r>
            <a:r>
              <a:rPr lang="en-US" sz="2400" b="1" dirty="0"/>
              <a:t>: </a:t>
            </a:r>
            <a:r>
              <a:rPr lang="en-US" sz="2400" dirty="0"/>
              <a:t>enter the name of the event requiring costs.</a:t>
            </a:r>
            <a:endParaRPr sz="2400" dirty="0"/>
          </a:p>
          <a:p>
            <a:pPr marL="228600" lvl="0" indent="-228600" algn="l" rtl="0">
              <a:lnSpc>
                <a:spcPct val="90000"/>
              </a:lnSpc>
              <a:spcBef>
                <a:spcPts val="1000"/>
              </a:spcBef>
              <a:spcAft>
                <a:spcPts val="0"/>
              </a:spcAft>
              <a:buSzPts val="2000"/>
              <a:buChar char="•"/>
            </a:pPr>
            <a:r>
              <a:rPr lang="en-US" sz="2400" i="1" dirty="0"/>
              <a:t>Number of People Attending:</a:t>
            </a:r>
            <a:r>
              <a:rPr lang="en-US" sz="2400" b="1" dirty="0"/>
              <a:t> </a:t>
            </a:r>
            <a:r>
              <a:rPr lang="en-US" sz="2400" dirty="0"/>
              <a:t>enter the number of grant-funded staff attending the event.</a:t>
            </a:r>
            <a:endParaRPr sz="2400" dirty="0"/>
          </a:p>
          <a:p>
            <a:pPr marL="228600" lvl="0" indent="-228600" algn="l" rtl="0">
              <a:lnSpc>
                <a:spcPct val="90000"/>
              </a:lnSpc>
              <a:spcBef>
                <a:spcPts val="1000"/>
              </a:spcBef>
              <a:spcAft>
                <a:spcPts val="0"/>
              </a:spcAft>
              <a:buSzPts val="2000"/>
              <a:buChar char="•"/>
            </a:pPr>
            <a:r>
              <a:rPr lang="en-US" sz="2400" i="1" dirty="0"/>
              <a:t>Number of Nights: </a:t>
            </a:r>
            <a:r>
              <a:rPr lang="en-US" sz="2400" dirty="0"/>
              <a:t>enter the number of nights grant-funded staff required lodging.</a:t>
            </a:r>
            <a:endParaRPr sz="2400" dirty="0"/>
          </a:p>
          <a:p>
            <a:pPr marL="228600" lvl="0" indent="-228600" algn="l" rtl="0">
              <a:lnSpc>
                <a:spcPct val="90000"/>
              </a:lnSpc>
              <a:spcBef>
                <a:spcPts val="1000"/>
              </a:spcBef>
              <a:spcAft>
                <a:spcPts val="0"/>
              </a:spcAft>
              <a:buSzPts val="2000"/>
              <a:buChar char="•"/>
            </a:pPr>
            <a:r>
              <a:rPr lang="en-US" sz="2400" i="1" dirty="0"/>
              <a:t>Lodging Rate:</a:t>
            </a:r>
            <a:r>
              <a:rPr lang="en-US" sz="2400" b="1" dirty="0"/>
              <a:t> </a:t>
            </a:r>
            <a:r>
              <a:rPr lang="en-US" sz="2400" dirty="0"/>
              <a:t>enter the rate amount. If the locality does not have an established travel policy, then the applicant must adhere to the state travel policy.</a:t>
            </a:r>
            <a:endParaRPr sz="2400" dirty="0"/>
          </a:p>
          <a:p>
            <a:pPr marL="228600" lvl="0" indent="-228600" algn="l" rtl="0">
              <a:lnSpc>
                <a:spcPct val="90000"/>
              </a:lnSpc>
              <a:spcBef>
                <a:spcPts val="1000"/>
              </a:spcBef>
              <a:spcAft>
                <a:spcPts val="0"/>
              </a:spcAft>
              <a:buSzPts val="2000"/>
              <a:buChar char="•"/>
            </a:pPr>
            <a:r>
              <a:rPr lang="en-US" sz="2400" i="1" dirty="0"/>
              <a:t>Total:</a:t>
            </a:r>
            <a:r>
              <a:rPr lang="en-US" sz="2400" b="1" dirty="0"/>
              <a:t> </a:t>
            </a:r>
            <a:r>
              <a:rPr lang="en-US" sz="2400" dirty="0"/>
              <a:t>this figure will auto calculate when you save the row.</a:t>
            </a:r>
            <a:endParaRP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4"/>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Before applying, ask these questions: 	</a:t>
            </a:r>
            <a:endParaRPr dirty="0"/>
          </a:p>
        </p:txBody>
      </p:sp>
      <p:sp>
        <p:nvSpPr>
          <p:cNvPr id="90" name="Google Shape;90;p4"/>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Do you meet the eligibility requirements as outlined in the grant solicitation?</a:t>
            </a:r>
            <a:endParaRPr dirty="0"/>
          </a:p>
          <a:p>
            <a:pPr marL="228600" lvl="0" indent="-228600" algn="l" rtl="0">
              <a:lnSpc>
                <a:spcPct val="90000"/>
              </a:lnSpc>
              <a:spcBef>
                <a:spcPts val="1000"/>
              </a:spcBef>
              <a:spcAft>
                <a:spcPts val="0"/>
              </a:spcAft>
              <a:buSzPts val="2800"/>
              <a:buChar char="•"/>
            </a:pPr>
            <a:r>
              <a:rPr lang="en-US" dirty="0"/>
              <a:t>What </a:t>
            </a:r>
            <a:r>
              <a:rPr lang="en-US" dirty="0" smtClean="0"/>
              <a:t>will the project do?</a:t>
            </a:r>
            <a:endParaRPr dirty="0"/>
          </a:p>
          <a:p>
            <a:pPr marL="228600" lvl="0" indent="-228600" algn="l" rtl="0">
              <a:lnSpc>
                <a:spcPct val="90000"/>
              </a:lnSpc>
              <a:spcBef>
                <a:spcPts val="1000"/>
              </a:spcBef>
              <a:spcAft>
                <a:spcPts val="0"/>
              </a:spcAft>
              <a:buSzPts val="2800"/>
              <a:buChar char="•"/>
            </a:pPr>
            <a:r>
              <a:rPr lang="en-US" dirty="0">
                <a:solidFill>
                  <a:schemeClr val="tx1"/>
                </a:solidFill>
              </a:rPr>
              <a:t>How will </a:t>
            </a:r>
            <a:r>
              <a:rPr lang="en-US" dirty="0" smtClean="0">
                <a:solidFill>
                  <a:schemeClr val="tx1"/>
                </a:solidFill>
              </a:rPr>
              <a:t>(you) complete </a:t>
            </a:r>
            <a:r>
              <a:rPr lang="en-US" dirty="0">
                <a:solidFill>
                  <a:schemeClr val="tx1"/>
                </a:solidFill>
              </a:rPr>
              <a:t>the project and what steps will you need to complete it?</a:t>
            </a:r>
            <a:endParaRPr dirty="0">
              <a:solidFill>
                <a:schemeClr val="tx1"/>
              </a:solidFill>
            </a:endParaRPr>
          </a:p>
          <a:p>
            <a:pPr marL="228600" lvl="0" indent="-228600" algn="l" rtl="0">
              <a:lnSpc>
                <a:spcPct val="90000"/>
              </a:lnSpc>
              <a:spcBef>
                <a:spcPts val="1000"/>
              </a:spcBef>
              <a:spcAft>
                <a:spcPts val="0"/>
              </a:spcAft>
              <a:buSzPts val="2800"/>
              <a:buChar char="•"/>
            </a:pPr>
            <a:r>
              <a:rPr lang="en-US" dirty="0"/>
              <a:t>Who will work on the project?</a:t>
            </a:r>
            <a:endParaRPr dirty="0"/>
          </a:p>
          <a:p>
            <a:pPr marL="228600" lvl="0" indent="-228600" algn="l" rtl="0">
              <a:lnSpc>
                <a:spcPct val="90000"/>
              </a:lnSpc>
              <a:spcBef>
                <a:spcPts val="1000"/>
              </a:spcBef>
              <a:spcAft>
                <a:spcPts val="0"/>
              </a:spcAft>
              <a:buSzPts val="2800"/>
              <a:buChar char="•"/>
            </a:pPr>
            <a:r>
              <a:rPr lang="en-US" dirty="0"/>
              <a:t>How will it be</a:t>
            </a:r>
            <a:r>
              <a:rPr lang="en-US" dirty="0">
                <a:solidFill>
                  <a:schemeClr val="tx1"/>
                </a:solidFill>
              </a:rPr>
              <a:t> accessed</a:t>
            </a:r>
            <a:r>
              <a:rPr lang="en-US" dirty="0"/>
              <a:t>?</a:t>
            </a:r>
            <a:endParaRPr dirty="0"/>
          </a:p>
          <a:p>
            <a:pPr marL="228600" lvl="0" indent="-228600" algn="l" rtl="0">
              <a:lnSpc>
                <a:spcPct val="90000"/>
              </a:lnSpc>
              <a:spcBef>
                <a:spcPts val="1000"/>
              </a:spcBef>
              <a:spcAft>
                <a:spcPts val="0"/>
              </a:spcAft>
              <a:buSzPts val="2800"/>
              <a:buChar char="•"/>
            </a:pPr>
            <a:r>
              <a:rPr lang="en-US" dirty="0"/>
              <a:t>What are the goals and objectives of the project?</a:t>
            </a:r>
            <a:endParaRPr dirty="0"/>
          </a:p>
          <a:p>
            <a:pPr marL="228600" lvl="0" indent="-228600" algn="l" rtl="0">
              <a:lnSpc>
                <a:spcPct val="90000"/>
              </a:lnSpc>
              <a:spcBef>
                <a:spcPts val="1000"/>
              </a:spcBef>
              <a:spcAft>
                <a:spcPts val="0"/>
              </a:spcAft>
              <a:buSzPts val="2800"/>
              <a:buChar char="•"/>
            </a:pPr>
            <a:r>
              <a:rPr lang="en-US" dirty="0"/>
              <a:t>What will be the outcomes of the project?</a:t>
            </a:r>
            <a:endParaRP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40"/>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Subsistence</a:t>
            </a:r>
            <a:endParaRPr dirty="0"/>
          </a:p>
        </p:txBody>
      </p:sp>
      <p:sp>
        <p:nvSpPr>
          <p:cNvPr id="302" name="Google Shape;302;p40"/>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400"/>
              <a:buChar char="•"/>
            </a:pPr>
            <a:r>
              <a:rPr lang="en-US" sz="2400" i="1" dirty="0"/>
              <a:t>Number of Days:</a:t>
            </a:r>
            <a:r>
              <a:rPr lang="en-US" sz="2400" dirty="0"/>
              <a:t> enter the number of days grant-funded staff were eligible for per diem. If the locality does not have an established travel policy, then the applicant must adhere to the state travel policy.</a:t>
            </a:r>
            <a:endParaRPr dirty="0"/>
          </a:p>
          <a:p>
            <a:pPr marL="228600" lvl="0" indent="-228600" algn="l" rtl="0">
              <a:lnSpc>
                <a:spcPct val="90000"/>
              </a:lnSpc>
              <a:spcBef>
                <a:spcPts val="1000"/>
              </a:spcBef>
              <a:spcAft>
                <a:spcPts val="0"/>
              </a:spcAft>
              <a:buSzPts val="2400"/>
              <a:buChar char="•"/>
            </a:pPr>
            <a:r>
              <a:rPr lang="en-US" sz="2400" i="1" dirty="0"/>
              <a:t>Per Diem Rate:</a:t>
            </a:r>
            <a:r>
              <a:rPr lang="en-US" sz="2400" dirty="0"/>
              <a:t> enter the rate for per diem. If the locality does not have an established travel policy, then the applicant must adhere to the state travel policy.</a:t>
            </a:r>
            <a:endParaRPr dirty="0"/>
          </a:p>
          <a:p>
            <a:pPr marL="228600" lvl="0" indent="-228600" algn="l" rtl="0">
              <a:lnSpc>
                <a:spcPct val="90000"/>
              </a:lnSpc>
              <a:spcBef>
                <a:spcPts val="1000"/>
              </a:spcBef>
              <a:spcAft>
                <a:spcPts val="0"/>
              </a:spcAft>
              <a:buSzPts val="2400"/>
              <a:buChar char="•"/>
            </a:pPr>
            <a:r>
              <a:rPr lang="en-US" sz="2400" i="1" dirty="0"/>
              <a:t>Total</a:t>
            </a:r>
            <a:r>
              <a:rPr lang="en-US" sz="2400" dirty="0"/>
              <a:t>: this figure will auto calculate when you save the row.</a:t>
            </a:r>
            <a:endParaRPr dirty="0"/>
          </a:p>
          <a:p>
            <a:pPr marL="228600" lvl="0" indent="-228600" algn="l" rtl="0">
              <a:lnSpc>
                <a:spcPct val="90000"/>
              </a:lnSpc>
              <a:spcBef>
                <a:spcPts val="1000"/>
              </a:spcBef>
              <a:spcAft>
                <a:spcPts val="0"/>
              </a:spcAft>
              <a:buSzPts val="2400"/>
              <a:buChar char="•"/>
            </a:pPr>
            <a:r>
              <a:rPr lang="en-US" sz="2400" i="1" dirty="0"/>
              <a:t>Subsistence Funding</a:t>
            </a:r>
            <a:r>
              <a:rPr lang="en-US" sz="2400" dirty="0"/>
              <a:t>: break down the “Total” into the applicable DCJS funding and, if applicable, the appropriate local match field. The “Subsistence Total” will auto calculate when you save the row.</a:t>
            </a:r>
            <a:endParaRPr dirty="0"/>
          </a:p>
          <a:p>
            <a:pPr marL="228600" lvl="0" indent="-50800" algn="l" rtl="0">
              <a:lnSpc>
                <a:spcPct val="90000"/>
              </a:lnSpc>
              <a:spcBef>
                <a:spcPts val="1000"/>
              </a:spcBef>
              <a:spcAft>
                <a:spcPts val="0"/>
              </a:spcAft>
              <a:buSzPts val="2800"/>
              <a:buNone/>
            </a:pP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41"/>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Description and Justification: Subsistence</a:t>
            </a:r>
            <a:endParaRPr dirty="0"/>
          </a:p>
        </p:txBody>
      </p:sp>
      <p:sp>
        <p:nvSpPr>
          <p:cNvPr id="308" name="Google Shape;308;p41"/>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800"/>
              <a:buNone/>
            </a:pPr>
            <a:r>
              <a:rPr lang="en-US" dirty="0"/>
              <a:t>Subsistence Description and Justification: if you request funding under Subsistence, you must complete this section.</a:t>
            </a:r>
            <a:endParaRPr dirty="0"/>
          </a:p>
          <a:p>
            <a:pPr marL="228600" lvl="0" indent="-228600" algn="l" rtl="0">
              <a:lnSpc>
                <a:spcPct val="90000"/>
              </a:lnSpc>
              <a:spcBef>
                <a:spcPts val="1000"/>
              </a:spcBef>
              <a:spcAft>
                <a:spcPts val="0"/>
              </a:spcAft>
              <a:buSzPts val="2800"/>
              <a:buChar char="•"/>
            </a:pPr>
            <a:r>
              <a:rPr lang="en-US" i="1" dirty="0"/>
              <a:t>Event</a:t>
            </a:r>
            <a:r>
              <a:rPr lang="en-US" dirty="0"/>
              <a:t>: choose the event from the drop down box.</a:t>
            </a:r>
            <a:endParaRPr dirty="0"/>
          </a:p>
          <a:p>
            <a:pPr marL="228600" lvl="0" indent="-228600" algn="l" rtl="0">
              <a:lnSpc>
                <a:spcPct val="90000"/>
              </a:lnSpc>
              <a:spcBef>
                <a:spcPts val="1000"/>
              </a:spcBef>
              <a:spcAft>
                <a:spcPts val="0"/>
              </a:spcAft>
              <a:buSzPts val="2800"/>
              <a:buChar char="•"/>
            </a:pPr>
            <a:r>
              <a:rPr lang="en-US" i="1" dirty="0"/>
              <a:t>Description of Costs</a:t>
            </a:r>
            <a:r>
              <a:rPr lang="en-US" dirty="0"/>
              <a:t>: describe the event and the reason for the travel.</a:t>
            </a:r>
            <a:endParaRPr dirty="0"/>
          </a:p>
          <a:p>
            <a:pPr marL="228600" lvl="0" indent="-228600" algn="l" rtl="0">
              <a:lnSpc>
                <a:spcPct val="90000"/>
              </a:lnSpc>
              <a:spcBef>
                <a:spcPts val="1000"/>
              </a:spcBef>
              <a:spcAft>
                <a:spcPts val="0"/>
              </a:spcAft>
              <a:buSzPts val="2800"/>
              <a:buChar char="•"/>
            </a:pPr>
            <a:r>
              <a:rPr lang="en-US" i="1" dirty="0"/>
              <a:t>Justification for Costs</a:t>
            </a:r>
            <a:r>
              <a:rPr lang="en-US" dirty="0"/>
              <a:t>: explain why costs are necessary and essential to achieving the goals and objectives of the grant.</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42"/>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Other Travel Costs</a:t>
            </a:r>
            <a:endParaRPr dirty="0"/>
          </a:p>
        </p:txBody>
      </p:sp>
      <p:sp>
        <p:nvSpPr>
          <p:cNvPr id="314" name="Google Shape;314;p42"/>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1800"/>
              <a:buNone/>
            </a:pPr>
            <a:r>
              <a:rPr lang="en-US" sz="2000" b="1" dirty="0"/>
              <a:t>Other Travel Costs</a:t>
            </a:r>
            <a:r>
              <a:rPr lang="en-US" sz="2000" dirty="0"/>
              <a:t>: Expenses are associated other travel costs necessary for grant-related activities. Airfare costs are not allowed under this grant program.</a:t>
            </a:r>
            <a:endParaRPr sz="2000" dirty="0"/>
          </a:p>
          <a:p>
            <a:pPr marL="228600" lvl="0" indent="-228600" algn="l" rtl="0">
              <a:lnSpc>
                <a:spcPct val="90000"/>
              </a:lnSpc>
              <a:spcBef>
                <a:spcPts val="1000"/>
              </a:spcBef>
              <a:spcAft>
                <a:spcPts val="0"/>
              </a:spcAft>
              <a:buSzPts val="1800"/>
              <a:buChar char="•"/>
            </a:pPr>
            <a:r>
              <a:rPr lang="en-US" sz="2000" i="1" dirty="0"/>
              <a:t>Event Title</a:t>
            </a:r>
            <a:r>
              <a:rPr lang="en-US" sz="2000" dirty="0"/>
              <a:t>: provide the name of the event.</a:t>
            </a:r>
            <a:endParaRPr sz="2000" dirty="0"/>
          </a:p>
          <a:p>
            <a:pPr marL="228600" lvl="0" indent="-228600" algn="l" rtl="0">
              <a:lnSpc>
                <a:spcPct val="90000"/>
              </a:lnSpc>
              <a:spcBef>
                <a:spcPts val="1000"/>
              </a:spcBef>
              <a:spcAft>
                <a:spcPts val="0"/>
              </a:spcAft>
              <a:buSzPts val="1800"/>
              <a:buChar char="•"/>
            </a:pPr>
            <a:r>
              <a:rPr lang="en-US" sz="2000" i="1" dirty="0"/>
              <a:t>Number of People Attending</a:t>
            </a:r>
            <a:r>
              <a:rPr lang="en-US" sz="2000" dirty="0"/>
              <a:t>: enter the number of grant-funded staff attending the event.</a:t>
            </a:r>
            <a:endParaRPr sz="2000" dirty="0"/>
          </a:p>
          <a:p>
            <a:pPr marL="228600" lvl="0" indent="-228600" algn="l" rtl="0">
              <a:lnSpc>
                <a:spcPct val="90000"/>
              </a:lnSpc>
              <a:spcBef>
                <a:spcPts val="1000"/>
              </a:spcBef>
              <a:spcAft>
                <a:spcPts val="0"/>
              </a:spcAft>
              <a:buSzPts val="1800"/>
              <a:buChar char="•"/>
            </a:pPr>
            <a:r>
              <a:rPr lang="en-US" sz="2000" i="1" dirty="0"/>
              <a:t>Other Travel Costs: </a:t>
            </a:r>
            <a:r>
              <a:rPr lang="en-US" sz="2000" dirty="0"/>
              <a:t>enter the total amount of other travel costs. This could include parking, tolls, and other travel costs required to attend the event. </a:t>
            </a:r>
            <a:endParaRPr sz="2000" dirty="0"/>
          </a:p>
          <a:p>
            <a:pPr marL="228600" lvl="0" indent="-228600" algn="l" rtl="0">
              <a:lnSpc>
                <a:spcPct val="90000"/>
              </a:lnSpc>
              <a:spcBef>
                <a:spcPts val="1000"/>
              </a:spcBef>
              <a:spcAft>
                <a:spcPts val="0"/>
              </a:spcAft>
              <a:buSzPts val="1800"/>
              <a:buChar char="•"/>
            </a:pPr>
            <a:r>
              <a:rPr lang="en-US" sz="2000" i="1" dirty="0"/>
              <a:t>Total Cost for Air and Other Fares:</a:t>
            </a:r>
            <a:r>
              <a:rPr lang="en-US" sz="2000" dirty="0"/>
              <a:t> this figure will auto calculate when you save the row. </a:t>
            </a:r>
            <a:endParaRPr sz="2000" dirty="0"/>
          </a:p>
          <a:p>
            <a:pPr marL="228600" lvl="0" indent="-228600" algn="l" rtl="0">
              <a:lnSpc>
                <a:spcPct val="90000"/>
              </a:lnSpc>
              <a:spcBef>
                <a:spcPts val="1000"/>
              </a:spcBef>
              <a:spcAft>
                <a:spcPts val="0"/>
              </a:spcAft>
              <a:buSzPts val="1800"/>
              <a:buChar char="•"/>
            </a:pPr>
            <a:r>
              <a:rPr lang="en-US" sz="2000" i="1" dirty="0"/>
              <a:t>Other Travel Costs Funding:</a:t>
            </a:r>
            <a:r>
              <a:rPr lang="en-US" sz="2000" dirty="0"/>
              <a:t> break down the “Total Cost for Air and Other Fares” into the applicable DCJS funding and, if applicable, the appropriate local match field. The “Other Travel Costs Total” will auto calculate when you save the row.</a:t>
            </a:r>
            <a:endParaRPr sz="2000" dirty="0"/>
          </a:p>
          <a:p>
            <a:pPr marL="228600" lvl="0" indent="-114300" algn="l" rtl="0">
              <a:lnSpc>
                <a:spcPct val="90000"/>
              </a:lnSpc>
              <a:spcBef>
                <a:spcPts val="1000"/>
              </a:spcBef>
              <a:spcAft>
                <a:spcPts val="0"/>
              </a:spcAft>
              <a:buSzPts val="1800"/>
              <a:buNone/>
            </a:pPr>
            <a:endParaRPr sz="1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43"/>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Description and Justification: Other Travel Costs</a:t>
            </a:r>
            <a:endParaRPr dirty="0"/>
          </a:p>
        </p:txBody>
      </p:sp>
      <p:sp>
        <p:nvSpPr>
          <p:cNvPr id="320" name="Google Shape;320;p43"/>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800"/>
              <a:buNone/>
            </a:pPr>
            <a:r>
              <a:rPr lang="en-US" b="1" dirty="0"/>
              <a:t>Other Travel Costs Description and Justification</a:t>
            </a:r>
            <a:r>
              <a:rPr lang="en-US" dirty="0"/>
              <a:t>: if you request funding under “Other Travel Costs”, you must complete this section.</a:t>
            </a:r>
            <a:endParaRPr dirty="0"/>
          </a:p>
          <a:p>
            <a:pPr marL="228600" lvl="0" indent="-228600" algn="l" rtl="0">
              <a:lnSpc>
                <a:spcPct val="90000"/>
              </a:lnSpc>
              <a:spcBef>
                <a:spcPts val="1000"/>
              </a:spcBef>
              <a:spcAft>
                <a:spcPts val="0"/>
              </a:spcAft>
              <a:buSzPts val="2800"/>
              <a:buChar char="•"/>
            </a:pPr>
            <a:r>
              <a:rPr lang="en-US" i="1" dirty="0"/>
              <a:t>Event</a:t>
            </a:r>
            <a:r>
              <a:rPr lang="en-US" dirty="0"/>
              <a:t>: choose the event from the drop down box.</a:t>
            </a:r>
            <a:endParaRPr dirty="0"/>
          </a:p>
          <a:p>
            <a:pPr marL="228600" lvl="0" indent="-228600" algn="l" rtl="0">
              <a:lnSpc>
                <a:spcPct val="90000"/>
              </a:lnSpc>
              <a:spcBef>
                <a:spcPts val="1000"/>
              </a:spcBef>
              <a:spcAft>
                <a:spcPts val="0"/>
              </a:spcAft>
              <a:buSzPts val="2800"/>
              <a:buChar char="•"/>
            </a:pPr>
            <a:r>
              <a:rPr lang="en-US" i="1" dirty="0"/>
              <a:t>Description of Costs</a:t>
            </a:r>
            <a:r>
              <a:rPr lang="en-US" dirty="0"/>
              <a:t>: describe the event and the reason for the travel.</a:t>
            </a:r>
            <a:endParaRPr dirty="0"/>
          </a:p>
          <a:p>
            <a:pPr marL="228600" lvl="0" indent="-228600" algn="l" rtl="0">
              <a:lnSpc>
                <a:spcPct val="90000"/>
              </a:lnSpc>
              <a:spcBef>
                <a:spcPts val="1000"/>
              </a:spcBef>
              <a:spcAft>
                <a:spcPts val="0"/>
              </a:spcAft>
              <a:buSzPts val="2800"/>
              <a:buChar char="•"/>
            </a:pPr>
            <a:r>
              <a:rPr lang="en-US" i="1" dirty="0"/>
              <a:t>Justification for Costs</a:t>
            </a:r>
            <a:r>
              <a:rPr lang="en-US" dirty="0"/>
              <a:t>: explain why costs are necessary and essential to achieving the goals and objectives of the grant.</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p44"/>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Equipment</a:t>
            </a:r>
            <a:endParaRPr dirty="0"/>
          </a:p>
        </p:txBody>
      </p:sp>
      <p:sp>
        <p:nvSpPr>
          <p:cNvPr id="326" name="Google Shape;326;p44"/>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100000"/>
              </a:lnSpc>
              <a:spcBef>
                <a:spcPts val="0"/>
              </a:spcBef>
              <a:spcAft>
                <a:spcPts val="0"/>
              </a:spcAft>
              <a:buSzPts val="2000"/>
              <a:buNone/>
            </a:pPr>
            <a:r>
              <a:rPr lang="en-US" sz="2200" b="1" dirty="0"/>
              <a:t>Equipment</a:t>
            </a:r>
            <a:endParaRPr sz="2200" dirty="0"/>
          </a:p>
          <a:p>
            <a:pPr marL="0" lvl="0" indent="0" algn="l" rtl="0">
              <a:lnSpc>
                <a:spcPct val="100000"/>
              </a:lnSpc>
              <a:spcBef>
                <a:spcPts val="0"/>
              </a:spcBef>
              <a:spcAft>
                <a:spcPts val="0"/>
              </a:spcAft>
              <a:buSzPts val="2000"/>
              <a:buNone/>
            </a:pPr>
            <a:r>
              <a:rPr lang="en-US" sz="2200" i="1" dirty="0"/>
              <a:t>Equipment Item</a:t>
            </a:r>
            <a:r>
              <a:rPr lang="en-US" sz="2200" dirty="0"/>
              <a:t>: list the item to be purchased to support the project. This could include leased or rented equipment essential to grant-related activities. </a:t>
            </a:r>
            <a:endParaRPr sz="2200" dirty="0"/>
          </a:p>
          <a:p>
            <a:pPr marL="228600" lvl="0" indent="-228600" algn="l" rtl="0">
              <a:lnSpc>
                <a:spcPct val="100000"/>
              </a:lnSpc>
              <a:spcBef>
                <a:spcPts val="0"/>
              </a:spcBef>
              <a:spcAft>
                <a:spcPts val="0"/>
              </a:spcAft>
              <a:buSzPts val="2000"/>
              <a:buChar char="•"/>
            </a:pPr>
            <a:r>
              <a:rPr lang="en-US" sz="2200" i="1" dirty="0"/>
              <a:t>Cost Per Item</a:t>
            </a:r>
            <a:r>
              <a:rPr lang="en-US" sz="2200" dirty="0"/>
              <a:t>: enter the unit cost or monthly rate for the item to be purchased. </a:t>
            </a:r>
            <a:endParaRPr sz="2200" dirty="0"/>
          </a:p>
          <a:p>
            <a:pPr marL="228600" lvl="0" indent="-228600" algn="l" rtl="0">
              <a:lnSpc>
                <a:spcPct val="100000"/>
              </a:lnSpc>
              <a:spcBef>
                <a:spcPts val="0"/>
              </a:spcBef>
              <a:spcAft>
                <a:spcPts val="0"/>
              </a:spcAft>
              <a:buSzPts val="2000"/>
              <a:buChar char="•"/>
            </a:pPr>
            <a:r>
              <a:rPr lang="en-US" sz="2200" i="1" dirty="0"/>
              <a:t>Total Number of Items/Monthly Rate</a:t>
            </a:r>
            <a:r>
              <a:rPr lang="en-US" sz="2200" dirty="0"/>
              <a:t>: enter the number of items to be purchased or the number of months requiring payment.</a:t>
            </a:r>
            <a:endParaRPr sz="2200" dirty="0"/>
          </a:p>
          <a:p>
            <a:pPr marL="228600" lvl="0" indent="-228600" algn="l" rtl="0">
              <a:lnSpc>
                <a:spcPct val="100000"/>
              </a:lnSpc>
              <a:spcBef>
                <a:spcPts val="0"/>
              </a:spcBef>
              <a:spcAft>
                <a:spcPts val="0"/>
              </a:spcAft>
              <a:buSzPts val="2000"/>
              <a:buChar char="•"/>
            </a:pPr>
            <a:r>
              <a:rPr lang="en-US" sz="2200" i="1" dirty="0"/>
              <a:t>Total Cost</a:t>
            </a:r>
            <a:r>
              <a:rPr lang="en-US" sz="2200" dirty="0"/>
              <a:t>: this figure will auto calculate when you save the row. </a:t>
            </a:r>
            <a:endParaRPr sz="2200" dirty="0"/>
          </a:p>
          <a:p>
            <a:pPr marL="228600" lvl="0" indent="-228600" algn="l" rtl="0">
              <a:lnSpc>
                <a:spcPct val="100000"/>
              </a:lnSpc>
              <a:spcBef>
                <a:spcPts val="0"/>
              </a:spcBef>
              <a:spcAft>
                <a:spcPts val="0"/>
              </a:spcAft>
              <a:buSzPts val="2000"/>
              <a:buChar char="•"/>
            </a:pPr>
            <a:r>
              <a:rPr lang="en-US" sz="2200" i="1" dirty="0"/>
              <a:t>Equipment Funding</a:t>
            </a:r>
            <a:r>
              <a:rPr lang="en-US" sz="2200" dirty="0"/>
              <a:t>: break down the “Total Cost” into the applicable DCJS funding and, if applicable, the appropriate local match field. The “Equipment Total” will auto calculate when you save the row.</a:t>
            </a:r>
            <a:endParaRPr sz="2200" dirty="0"/>
          </a:p>
          <a:p>
            <a:pPr marL="228600" lvl="0" indent="-101600" algn="l" rtl="0">
              <a:lnSpc>
                <a:spcPct val="90000"/>
              </a:lnSpc>
              <a:spcBef>
                <a:spcPts val="1000"/>
              </a:spcBef>
              <a:spcAft>
                <a:spcPts val="0"/>
              </a:spcAft>
              <a:buSzPts val="2000"/>
              <a:buNone/>
            </a:pPr>
            <a:endParaRPr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45"/>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Description and Justification: Equipment</a:t>
            </a:r>
            <a:endParaRPr dirty="0"/>
          </a:p>
        </p:txBody>
      </p:sp>
      <p:sp>
        <p:nvSpPr>
          <p:cNvPr id="332" name="Google Shape;332;p45"/>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400"/>
              <a:buNone/>
            </a:pPr>
            <a:r>
              <a:rPr lang="en-US" sz="2400" b="1" dirty="0"/>
              <a:t>Equipment Description and Justification</a:t>
            </a:r>
            <a:r>
              <a:rPr lang="en-US" sz="2400" dirty="0"/>
              <a:t>: if you request funding under “Equipment”, you must complete this section.</a:t>
            </a:r>
            <a:endParaRPr dirty="0"/>
          </a:p>
          <a:p>
            <a:pPr marL="228600" lvl="0" indent="-228600" algn="l" rtl="0">
              <a:lnSpc>
                <a:spcPct val="90000"/>
              </a:lnSpc>
              <a:spcBef>
                <a:spcPts val="1000"/>
              </a:spcBef>
              <a:spcAft>
                <a:spcPts val="0"/>
              </a:spcAft>
              <a:buSzPts val="2400"/>
              <a:buChar char="•"/>
            </a:pPr>
            <a:r>
              <a:rPr lang="en-US" sz="2400" i="1" dirty="0"/>
              <a:t>Equipment Item</a:t>
            </a:r>
            <a:r>
              <a:rPr lang="en-US" sz="2400" dirty="0"/>
              <a:t>: choose the equipment item from the drop down box.</a:t>
            </a:r>
            <a:endParaRPr dirty="0"/>
          </a:p>
          <a:p>
            <a:pPr marL="228600" lvl="0" indent="-228600" algn="l" rtl="0">
              <a:lnSpc>
                <a:spcPct val="90000"/>
              </a:lnSpc>
              <a:spcBef>
                <a:spcPts val="1000"/>
              </a:spcBef>
              <a:spcAft>
                <a:spcPts val="0"/>
              </a:spcAft>
              <a:buSzPts val="2400"/>
              <a:buChar char="•"/>
            </a:pPr>
            <a:r>
              <a:rPr lang="en-US" sz="2400" i="1" dirty="0"/>
              <a:t>Description of Costs</a:t>
            </a:r>
            <a:r>
              <a:rPr lang="en-US" sz="2400" dirty="0"/>
              <a:t>: describe the item and how it will be used.</a:t>
            </a:r>
            <a:endParaRPr dirty="0"/>
          </a:p>
          <a:p>
            <a:pPr marL="228600" lvl="0" indent="-228600" algn="l" rtl="0">
              <a:lnSpc>
                <a:spcPct val="90000"/>
              </a:lnSpc>
              <a:spcBef>
                <a:spcPts val="1000"/>
              </a:spcBef>
              <a:spcAft>
                <a:spcPts val="0"/>
              </a:spcAft>
              <a:buSzPts val="2400"/>
              <a:buChar char="•"/>
            </a:pPr>
            <a:r>
              <a:rPr lang="en-US" sz="2400" i="1" dirty="0"/>
              <a:t>Justification for Costs</a:t>
            </a:r>
            <a:r>
              <a:rPr lang="en-US" sz="2400" dirty="0"/>
              <a:t>: explain why costs are necessary and essential to achieving the goals and objectives of the grant.</a:t>
            </a:r>
            <a:endParaRPr dirty="0"/>
          </a:p>
          <a:p>
            <a:pPr marL="228600" lvl="0" indent="-228600" algn="l" rtl="0">
              <a:lnSpc>
                <a:spcPct val="90000"/>
              </a:lnSpc>
              <a:spcBef>
                <a:spcPts val="1000"/>
              </a:spcBef>
              <a:spcAft>
                <a:spcPts val="0"/>
              </a:spcAft>
              <a:buSzPts val="2400"/>
              <a:buChar char="•"/>
            </a:pPr>
            <a:r>
              <a:rPr lang="en-US" sz="2400" dirty="0"/>
              <a:t>Additional Documentation: provides the option for applicants to attach supporting documentation for the equipment items and costs. Click “Add New Attachment” and upload the file. In the description box, indicate the equipment item and explain what information the file is providing.</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336"/>
        <p:cNvGrpSpPr/>
        <p:nvPr/>
      </p:nvGrpSpPr>
      <p:grpSpPr>
        <a:xfrm>
          <a:off x="0" y="0"/>
          <a:ext cx="0" cy="0"/>
          <a:chOff x="0" y="0"/>
          <a:chExt cx="0" cy="0"/>
        </a:xfrm>
      </p:grpSpPr>
      <p:sp>
        <p:nvSpPr>
          <p:cNvPr id="337" name="Google Shape;337;p46"/>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Itemized Budget: Supplies &amp; Other Expenses</a:t>
            </a:r>
            <a:endParaRPr dirty="0"/>
          </a:p>
        </p:txBody>
      </p:sp>
      <p:sp>
        <p:nvSpPr>
          <p:cNvPr id="338" name="Google Shape;338;p46"/>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000"/>
              <a:buNone/>
            </a:pPr>
            <a:r>
              <a:rPr lang="en-US" sz="2200" b="1" dirty="0"/>
              <a:t>Supplies and Other Expenses: </a:t>
            </a:r>
            <a:endParaRPr sz="2200" b="1" dirty="0"/>
          </a:p>
          <a:p>
            <a:pPr marL="0" lvl="0" indent="0" algn="l" rtl="0">
              <a:lnSpc>
                <a:spcPct val="90000"/>
              </a:lnSpc>
              <a:spcBef>
                <a:spcPts val="1000"/>
              </a:spcBef>
              <a:spcAft>
                <a:spcPts val="0"/>
              </a:spcAft>
              <a:buSzPts val="2000"/>
              <a:buNone/>
            </a:pPr>
            <a:r>
              <a:rPr lang="en-US" sz="2200" i="1" dirty="0"/>
              <a:t>Supply/Item Requested</a:t>
            </a:r>
            <a:r>
              <a:rPr lang="en-US" sz="2200" dirty="0"/>
              <a:t>: list the item to be purchased to support the project,</a:t>
            </a:r>
            <a:endParaRPr sz="2200" dirty="0"/>
          </a:p>
          <a:p>
            <a:pPr marL="228600" lvl="0" indent="-228600" algn="l" rtl="0">
              <a:lnSpc>
                <a:spcPct val="90000"/>
              </a:lnSpc>
              <a:spcBef>
                <a:spcPts val="1000"/>
              </a:spcBef>
              <a:spcAft>
                <a:spcPts val="0"/>
              </a:spcAft>
              <a:buSzPts val="2000"/>
              <a:buChar char="•"/>
            </a:pPr>
            <a:r>
              <a:rPr lang="en-US" sz="2200" i="1" dirty="0"/>
              <a:t>Cost Per Item/Monthly Rate</a:t>
            </a:r>
            <a:r>
              <a:rPr lang="en-US" sz="2200" dirty="0"/>
              <a:t>: enter the unit cost or monthly rate for the supply/item.</a:t>
            </a:r>
            <a:endParaRPr sz="2200" dirty="0"/>
          </a:p>
          <a:p>
            <a:pPr marL="228600" lvl="0" indent="-228600" algn="l" rtl="0">
              <a:lnSpc>
                <a:spcPct val="90000"/>
              </a:lnSpc>
              <a:spcBef>
                <a:spcPts val="1000"/>
              </a:spcBef>
              <a:spcAft>
                <a:spcPts val="0"/>
              </a:spcAft>
              <a:buSzPts val="2000"/>
              <a:buChar char="•"/>
            </a:pPr>
            <a:r>
              <a:rPr lang="en-US" sz="2200" i="1" dirty="0"/>
              <a:t>Total Number of Items/Number of Months</a:t>
            </a:r>
            <a:r>
              <a:rPr lang="en-US" sz="2200" dirty="0"/>
              <a:t>: enter the number of items to be purchased or the number of months requiring payment.</a:t>
            </a:r>
            <a:endParaRPr sz="2200" dirty="0"/>
          </a:p>
          <a:p>
            <a:pPr marL="228600" lvl="0" indent="-228600" algn="l" rtl="0">
              <a:lnSpc>
                <a:spcPct val="90000"/>
              </a:lnSpc>
              <a:spcBef>
                <a:spcPts val="1000"/>
              </a:spcBef>
              <a:spcAft>
                <a:spcPts val="0"/>
              </a:spcAft>
              <a:buSzPts val="2000"/>
              <a:buChar char="•"/>
            </a:pPr>
            <a:r>
              <a:rPr lang="en-US" sz="2200" i="1" dirty="0"/>
              <a:t>Total Cost</a:t>
            </a:r>
            <a:r>
              <a:rPr lang="en-US" sz="2200" dirty="0"/>
              <a:t>: this figure will auto calculate when you save the row.</a:t>
            </a:r>
            <a:endParaRPr sz="2200" dirty="0"/>
          </a:p>
          <a:p>
            <a:pPr marL="228600" lvl="0" indent="-228600" algn="l" rtl="0">
              <a:lnSpc>
                <a:spcPct val="90000"/>
              </a:lnSpc>
              <a:spcBef>
                <a:spcPts val="1000"/>
              </a:spcBef>
              <a:spcAft>
                <a:spcPts val="0"/>
              </a:spcAft>
              <a:buSzPts val="2000"/>
              <a:buChar char="•"/>
            </a:pPr>
            <a:r>
              <a:rPr lang="en-US" sz="2200" i="1" dirty="0"/>
              <a:t>Supplies &amp; Other Expenses Funding</a:t>
            </a:r>
            <a:r>
              <a:rPr lang="en-US" sz="2200" dirty="0"/>
              <a:t>: break down the “Total Cost” into the applicable DCJS funding and, if applicable, the appropriate local match field. The “Supplies &amp; Other Expenses Total” will auto calculate when you save the row.</a:t>
            </a:r>
            <a:endParaRPr sz="2200" dirty="0"/>
          </a:p>
          <a:p>
            <a:pPr marL="228600" lvl="0" indent="-76200" algn="l" rtl="0">
              <a:lnSpc>
                <a:spcPct val="90000"/>
              </a:lnSpc>
              <a:spcBef>
                <a:spcPts val="1000"/>
              </a:spcBef>
              <a:spcAft>
                <a:spcPts val="0"/>
              </a:spcAft>
              <a:buSzPts val="2400"/>
              <a:buNone/>
            </a:pPr>
            <a:endParaRPr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47"/>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Description and Justification: Supplies &amp; Other Expenses</a:t>
            </a:r>
            <a:endParaRPr dirty="0"/>
          </a:p>
        </p:txBody>
      </p:sp>
      <p:sp>
        <p:nvSpPr>
          <p:cNvPr id="344" name="Google Shape;344;p47"/>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800"/>
              <a:buNone/>
            </a:pPr>
            <a:r>
              <a:rPr lang="en-US" b="1" dirty="0"/>
              <a:t>Supply/Item Requested Description and Justification</a:t>
            </a:r>
            <a:r>
              <a:rPr lang="en-US" dirty="0"/>
              <a:t>: if you request funding under “Supplies &amp; Other </a:t>
            </a:r>
            <a:r>
              <a:rPr lang="en-US" dirty="0" smtClean="0"/>
              <a:t>Expenses,” </a:t>
            </a:r>
            <a:r>
              <a:rPr lang="en-US" dirty="0"/>
              <a:t>you must complete this section.</a:t>
            </a:r>
            <a:endParaRPr dirty="0"/>
          </a:p>
          <a:p>
            <a:pPr marL="228600" lvl="0" indent="-228600" algn="l" rtl="0">
              <a:lnSpc>
                <a:spcPct val="90000"/>
              </a:lnSpc>
              <a:spcBef>
                <a:spcPts val="1000"/>
              </a:spcBef>
              <a:spcAft>
                <a:spcPts val="0"/>
              </a:spcAft>
              <a:buSzPts val="2800"/>
              <a:buChar char="•"/>
            </a:pPr>
            <a:r>
              <a:rPr lang="en-US" i="1" dirty="0"/>
              <a:t>Supply/Item</a:t>
            </a:r>
            <a:r>
              <a:rPr lang="en-US" dirty="0"/>
              <a:t>: choose the supply/item from the drop down box.</a:t>
            </a:r>
            <a:endParaRPr dirty="0"/>
          </a:p>
          <a:p>
            <a:pPr marL="228600" lvl="0" indent="-228600" algn="l" rtl="0">
              <a:lnSpc>
                <a:spcPct val="90000"/>
              </a:lnSpc>
              <a:spcBef>
                <a:spcPts val="1000"/>
              </a:spcBef>
              <a:spcAft>
                <a:spcPts val="0"/>
              </a:spcAft>
              <a:buSzPts val="2800"/>
              <a:buChar char="•"/>
            </a:pPr>
            <a:r>
              <a:rPr lang="en-US" i="1" dirty="0"/>
              <a:t>Description of Supply/Item</a:t>
            </a:r>
            <a:r>
              <a:rPr lang="en-US" dirty="0"/>
              <a:t>: describe the item and how it will be used.</a:t>
            </a:r>
            <a:endParaRPr dirty="0"/>
          </a:p>
          <a:p>
            <a:pPr marL="228600" lvl="0" indent="-228600" algn="l" rtl="0">
              <a:lnSpc>
                <a:spcPct val="90000"/>
              </a:lnSpc>
              <a:spcBef>
                <a:spcPts val="1000"/>
              </a:spcBef>
              <a:spcAft>
                <a:spcPts val="0"/>
              </a:spcAft>
              <a:buSzPts val="2800"/>
              <a:buChar char="•"/>
            </a:pPr>
            <a:r>
              <a:rPr lang="en-US" i="1" dirty="0"/>
              <a:t>Justification for Supply/Item</a:t>
            </a:r>
            <a:r>
              <a:rPr lang="en-US" dirty="0"/>
              <a:t>: explain why costs are necessary and essential to achieving the goals and objectives of the grant.</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48"/>
          <p:cNvSpPr txBox="1">
            <a:spLocks noGrp="1"/>
          </p:cNvSpPr>
          <p:nvPr>
            <p:ph type="title"/>
          </p:nvPr>
        </p:nvSpPr>
        <p:spPr>
          <a:xfrm>
            <a:off x="501445" y="2238172"/>
            <a:ext cx="8229600" cy="1046424"/>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Allowable and Unallowable Expenses</a:t>
            </a:r>
            <a:endParaRP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Google Shape;354;p49"/>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Allowable and Unallowable Expenses: </a:t>
            </a:r>
            <a:endParaRPr dirty="0"/>
          </a:p>
        </p:txBody>
      </p:sp>
      <p:sp>
        <p:nvSpPr>
          <p:cNvPr id="355" name="Google Shape;355;p49"/>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1000"/>
              </a:spcBef>
              <a:spcAft>
                <a:spcPts val="600"/>
              </a:spcAft>
              <a:buSzPts val="2800"/>
              <a:buNone/>
            </a:pPr>
            <a:r>
              <a:rPr lang="en-US" dirty="0" smtClean="0"/>
              <a:t>These </a:t>
            </a:r>
            <a:r>
              <a:rPr lang="en-US" dirty="0"/>
              <a:t>will vary for each Law Enforcement Grant program</a:t>
            </a:r>
            <a:r>
              <a:rPr lang="en-US" dirty="0" smtClean="0"/>
              <a:t>. You </a:t>
            </a:r>
            <a:r>
              <a:rPr lang="en-US" dirty="0"/>
              <a:t>will need to refer to </a:t>
            </a:r>
            <a:r>
              <a:rPr lang="en-US" dirty="0">
                <a:solidFill>
                  <a:schemeClr val="tx1"/>
                </a:solidFill>
              </a:rPr>
              <a:t>the </a:t>
            </a:r>
            <a:r>
              <a:rPr lang="en-US" dirty="0" smtClean="0">
                <a:solidFill>
                  <a:schemeClr val="tx1"/>
                </a:solidFill>
              </a:rPr>
              <a:t>funding opportunity </a:t>
            </a:r>
            <a:r>
              <a:rPr lang="en-US" dirty="0">
                <a:solidFill>
                  <a:schemeClr val="tx1"/>
                </a:solidFill>
              </a:rPr>
              <a:t>for specific allowable and unallowable </a:t>
            </a:r>
            <a:r>
              <a:rPr lang="en-US" dirty="0"/>
              <a:t>expenses. </a:t>
            </a:r>
            <a:endParaRPr dirty="0"/>
          </a:p>
          <a:p>
            <a:pPr marL="228600" lvl="0" indent="-228600" algn="l" rtl="0">
              <a:lnSpc>
                <a:spcPct val="90000"/>
              </a:lnSpc>
              <a:spcBef>
                <a:spcPts val="1000"/>
              </a:spcBef>
              <a:spcAft>
                <a:spcPts val="0"/>
              </a:spcAft>
              <a:buSzPts val="2800"/>
              <a:buChar char="•"/>
            </a:pPr>
            <a:r>
              <a:rPr lang="en-US" dirty="0"/>
              <a:t>Allowable expenses can/may include: funds used to employ staff; contract with consultants; purchase equipment; purchase computer software and communications technology; pay for travel and training expenses; or other activities and services equipment not prohibited under Unallowable </a:t>
            </a:r>
            <a:r>
              <a:rPr lang="en-US" dirty="0" smtClean="0">
                <a:solidFill>
                  <a:schemeClr val="tx1"/>
                </a:solidFill>
              </a:rPr>
              <a:t>Costs (Expenses).</a:t>
            </a:r>
            <a:endParaRPr dirty="0">
              <a:solidFill>
                <a:schemeClr val="tx1"/>
              </a:solidFill>
            </a:endParaRPr>
          </a:p>
          <a:p>
            <a:pPr marL="0" lvl="0" indent="0" algn="l" rtl="0">
              <a:lnSpc>
                <a:spcPct val="90000"/>
              </a:lnSpc>
              <a:spcBef>
                <a:spcPts val="1000"/>
              </a:spcBef>
              <a:spcAft>
                <a:spcPts val="0"/>
              </a:spcAft>
              <a:buSzPts val="28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5"/>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Tips and Tricks</a:t>
            </a:r>
            <a:endParaRPr dirty="0"/>
          </a:p>
        </p:txBody>
      </p:sp>
      <p:sp>
        <p:nvSpPr>
          <p:cNvPr id="96" name="Google Shape;96;p5"/>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100000"/>
              </a:lnSpc>
              <a:spcBef>
                <a:spcPts val="0"/>
              </a:spcBef>
              <a:spcAft>
                <a:spcPts val="0"/>
              </a:spcAft>
              <a:buSzPts val="2800"/>
              <a:buChar char="•"/>
            </a:pPr>
            <a:r>
              <a:rPr lang="en-US" dirty="0"/>
              <a:t>Read and reread the grant guidelines and the </a:t>
            </a:r>
            <a:r>
              <a:rPr lang="en-US" dirty="0" smtClean="0"/>
              <a:t>funding opportunity. </a:t>
            </a:r>
          </a:p>
          <a:p>
            <a:pPr marL="228600" lvl="0" indent="-228600" algn="l" rtl="0">
              <a:lnSpc>
                <a:spcPct val="100000"/>
              </a:lnSpc>
              <a:spcBef>
                <a:spcPts val="0"/>
              </a:spcBef>
              <a:spcAft>
                <a:spcPts val="0"/>
              </a:spcAft>
              <a:buSzPts val="2800"/>
              <a:buChar char="•"/>
            </a:pPr>
            <a:r>
              <a:rPr lang="en-US" dirty="0" smtClean="0"/>
              <a:t>Make </a:t>
            </a:r>
            <a:r>
              <a:rPr lang="en-US" dirty="0"/>
              <a:t>note of the due date and time; add it to your calendar.</a:t>
            </a:r>
            <a:endParaRPr dirty="0"/>
          </a:p>
          <a:p>
            <a:pPr marL="228600" lvl="0" indent="-228600" algn="l" rtl="0">
              <a:lnSpc>
                <a:spcPct val="100000"/>
              </a:lnSpc>
              <a:spcBef>
                <a:spcPts val="0"/>
              </a:spcBef>
              <a:spcAft>
                <a:spcPts val="0"/>
              </a:spcAft>
              <a:buSzPts val="2800"/>
              <a:buChar char="•"/>
            </a:pPr>
            <a:r>
              <a:rPr lang="en-US" dirty="0"/>
              <a:t>Understand your locality or agency’s process for approving/signing grants. Quite often this process may take up to one month for it to go through the appropriate chain.</a:t>
            </a:r>
            <a:endParaRPr dirty="0"/>
          </a:p>
          <a:p>
            <a:pPr marL="228600" lvl="0" indent="-228600" algn="l" rtl="0">
              <a:lnSpc>
                <a:spcPct val="100000"/>
              </a:lnSpc>
              <a:spcBef>
                <a:spcPts val="0"/>
              </a:spcBef>
              <a:spcAft>
                <a:spcPts val="0"/>
              </a:spcAft>
              <a:buSzPts val="2800"/>
              <a:buChar char="•"/>
            </a:pPr>
            <a:r>
              <a:rPr lang="en-US" dirty="0"/>
              <a:t>Familiarize yourself with the DCJS OGMS grant system and the grant application process.</a:t>
            </a:r>
            <a:endParaRP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359"/>
        <p:cNvGrpSpPr/>
        <p:nvPr/>
      </p:nvGrpSpPr>
      <p:grpSpPr>
        <a:xfrm>
          <a:off x="0" y="0"/>
          <a:ext cx="0" cy="0"/>
          <a:chOff x="0" y="0"/>
          <a:chExt cx="0" cy="0"/>
        </a:xfrm>
      </p:grpSpPr>
      <p:sp>
        <p:nvSpPr>
          <p:cNvPr id="360" name="Google Shape;360;p50"/>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Unallowable-Prohibited Expenses:</a:t>
            </a:r>
            <a:endParaRPr dirty="0"/>
          </a:p>
        </p:txBody>
      </p:sp>
      <p:sp>
        <p:nvSpPr>
          <p:cNvPr id="361" name="Google Shape;361;p50"/>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SzPts val="2800"/>
              <a:buNone/>
            </a:pPr>
            <a:r>
              <a:rPr lang="en-US" dirty="0">
                <a:latin typeface="Calibri" panose="020F0502020204030204" pitchFamily="34" charset="0"/>
                <a:cs typeface="Calibri" panose="020F0502020204030204" pitchFamily="34" charset="0"/>
              </a:rPr>
              <a:t>These will vary for each Law Enforcement Grant program</a:t>
            </a:r>
            <a:r>
              <a:rPr lang="en-US" dirty="0" smtClean="0">
                <a:latin typeface="Calibri" panose="020F0502020204030204" pitchFamily="34" charset="0"/>
                <a:cs typeface="Calibri" panose="020F0502020204030204" pitchFamily="34" charset="0"/>
              </a:rPr>
              <a:t>. You </a:t>
            </a:r>
            <a:r>
              <a:rPr lang="en-US" dirty="0">
                <a:latin typeface="Calibri" panose="020F0502020204030204" pitchFamily="34" charset="0"/>
                <a:cs typeface="Calibri" panose="020F0502020204030204" pitchFamily="34" charset="0"/>
              </a:rPr>
              <a:t>will need to refer to the </a:t>
            </a:r>
            <a:r>
              <a:rPr lang="en-US" dirty="0" smtClean="0">
                <a:solidFill>
                  <a:schemeClr val="tx1"/>
                </a:solidFill>
                <a:latin typeface="Calibri" panose="020F0502020204030204" pitchFamily="34" charset="0"/>
                <a:cs typeface="Calibri" panose="020F0502020204030204" pitchFamily="34" charset="0"/>
              </a:rPr>
              <a:t>funding opportunity </a:t>
            </a:r>
            <a:r>
              <a:rPr lang="en-US" dirty="0">
                <a:solidFill>
                  <a:schemeClr val="tx1"/>
                </a:solidFill>
                <a:latin typeface="Calibri" panose="020F0502020204030204" pitchFamily="34" charset="0"/>
                <a:cs typeface="Calibri" panose="020F0502020204030204" pitchFamily="34" charset="0"/>
              </a:rPr>
              <a:t>for specific allowable and unallowable </a:t>
            </a:r>
            <a:r>
              <a:rPr lang="en-US" dirty="0">
                <a:latin typeface="Calibri" panose="020F0502020204030204" pitchFamily="34" charset="0"/>
                <a:cs typeface="Calibri" panose="020F0502020204030204" pitchFamily="34" charset="0"/>
              </a:rPr>
              <a:t>expenses. </a:t>
            </a:r>
            <a:endParaRPr dirty="0">
              <a:latin typeface="Calibri" panose="020F0502020204030204" pitchFamily="34" charset="0"/>
              <a:cs typeface="Calibri" panose="020F0502020204030204" pitchFamily="34" charset="0"/>
            </a:endParaRPr>
          </a:p>
          <a:p>
            <a:pPr marL="228600" lvl="0" indent="-228600">
              <a:buSzPts val="2800"/>
            </a:pPr>
            <a:r>
              <a:rPr lang="en-US" dirty="0">
                <a:latin typeface="Calibri" panose="020F0502020204030204" pitchFamily="34" charset="0"/>
                <a:cs typeface="Calibri" panose="020F0502020204030204" pitchFamily="34" charset="0"/>
              </a:rPr>
              <a:t>Unallowable expenses can/may include: weapons, ammunition, vehicles, equipment normally </a:t>
            </a:r>
            <a:r>
              <a:rPr lang="en-US" dirty="0" smtClean="0">
                <a:solidFill>
                  <a:schemeClr val="tx1"/>
                </a:solidFill>
                <a:latin typeface="Calibri" panose="020F0502020204030204" pitchFamily="34" charset="0"/>
                <a:cs typeface="Calibri" panose="020F0502020204030204" pitchFamily="34" charset="0"/>
              </a:rPr>
              <a:t>and routinely provided </a:t>
            </a:r>
            <a:r>
              <a:rPr lang="en-US" dirty="0">
                <a:solidFill>
                  <a:schemeClr val="tx1"/>
                </a:solidFill>
                <a:latin typeface="Calibri" panose="020F0502020204030204" pitchFamily="34" charset="0"/>
                <a:cs typeface="Calibri" panose="020F0502020204030204" pitchFamily="34" charset="0"/>
              </a:rPr>
              <a:t>by locality, </a:t>
            </a:r>
            <a:r>
              <a:rPr lang="en-US" dirty="0" smtClean="0">
                <a:solidFill>
                  <a:schemeClr val="tx1"/>
                </a:solidFill>
                <a:latin typeface="Calibri" panose="020F0502020204030204" pitchFamily="34" charset="0"/>
                <a:cs typeface="Calibri" panose="020F0502020204030204" pitchFamily="34" charset="0"/>
              </a:rPr>
              <a:t>unmanned aerial vehicle (</a:t>
            </a:r>
            <a:r>
              <a:rPr lang="en-US" dirty="0" smtClean="0">
                <a:solidFill>
                  <a:schemeClr val="tx1"/>
                </a:solidFill>
                <a:latin typeface="Calibri" panose="020F0502020204030204" pitchFamily="34" charset="0"/>
                <a:cs typeface="Calibri" panose="020F0502020204030204" pitchFamily="34" charset="0"/>
              </a:rPr>
              <a:t>UAV’s</a:t>
            </a:r>
            <a:r>
              <a:rPr lang="en-US" dirty="0">
                <a:latin typeface="Calibri" panose="020F0502020204030204" pitchFamily="34" charset="0"/>
                <a:cs typeface="Calibri" panose="020F0502020204030204" pitchFamily="34" charset="0"/>
              </a:rPr>
              <a:t>–</a:t>
            </a:r>
            <a:r>
              <a:rPr lang="en-US" dirty="0" smtClean="0">
                <a:solidFill>
                  <a:schemeClr val="tx1"/>
                </a:solidFill>
                <a:latin typeface="Calibri" panose="020F0502020204030204" pitchFamily="34" charset="0"/>
                <a:cs typeface="Calibri" panose="020F0502020204030204" pitchFamily="34" charset="0"/>
              </a:rPr>
              <a:t>drones</a:t>
            </a:r>
            <a:r>
              <a:rPr lang="en-US" dirty="0" smtClean="0">
                <a:solidFill>
                  <a:schemeClr val="tx1"/>
                </a:solidFill>
                <a:latin typeface="Calibri" panose="020F0502020204030204" pitchFamily="34" charset="0"/>
                <a:cs typeface="Calibri" panose="020F0502020204030204" pitchFamily="34" charset="0"/>
              </a:rPr>
              <a:t>), construction</a:t>
            </a:r>
            <a:r>
              <a:rPr lang="en-US" dirty="0">
                <a:solidFill>
                  <a:schemeClr val="tx1"/>
                </a:solidFill>
                <a:latin typeface="Calibri" panose="020F0502020204030204" pitchFamily="34" charset="0"/>
                <a:cs typeface="Calibri" panose="020F0502020204030204" pitchFamily="34" charset="0"/>
              </a:rPr>
              <a:t>, renovation, </a:t>
            </a:r>
            <a:r>
              <a:rPr lang="en-US" dirty="0">
                <a:latin typeface="Calibri" panose="020F0502020204030204" pitchFamily="34" charset="0"/>
                <a:cs typeface="Calibri" panose="020F0502020204030204" pitchFamily="34" charset="0"/>
              </a:rPr>
              <a:t>warranties, land acquisition, lobbying or political contributions, honoraria and bonuses, personal entertainment, personal calls, alcohol or refreshments for training events, etc. </a:t>
            </a:r>
            <a:endParaRPr dirty="0">
              <a:latin typeface="Calibri" panose="020F0502020204030204" pitchFamily="34" charset="0"/>
              <a:cs typeface="Calibri" panose="020F0502020204030204" pitchFamily="34" charset="0"/>
            </a:endParaRPr>
          </a:p>
          <a:p>
            <a:pPr marL="0" lvl="0" indent="0" algn="l" rtl="0">
              <a:lnSpc>
                <a:spcPct val="90000"/>
              </a:lnSpc>
              <a:spcBef>
                <a:spcPts val="1000"/>
              </a:spcBef>
              <a:spcAft>
                <a:spcPts val="0"/>
              </a:spcAft>
              <a:buSzPts val="2800"/>
              <a:buNone/>
            </a:pPr>
            <a:endParaRPr dirty="0"/>
          </a:p>
          <a:p>
            <a:pPr marL="0" lvl="0" indent="0" algn="l" rtl="0">
              <a:lnSpc>
                <a:spcPct val="90000"/>
              </a:lnSpc>
              <a:spcBef>
                <a:spcPts val="1000"/>
              </a:spcBef>
              <a:spcAft>
                <a:spcPts val="0"/>
              </a:spcAft>
              <a:buSzPts val="2800"/>
              <a:buNone/>
            </a:pPr>
            <a:endParaRPr dirty="0"/>
          </a:p>
          <a:p>
            <a:pPr marL="0" lvl="0" indent="0" algn="l" rtl="0">
              <a:lnSpc>
                <a:spcPct val="90000"/>
              </a:lnSpc>
              <a:spcBef>
                <a:spcPts val="1000"/>
              </a:spcBef>
              <a:spcAft>
                <a:spcPts val="0"/>
              </a:spcAft>
              <a:buSzPts val="2800"/>
              <a:buNone/>
            </a:pPr>
            <a:endParaRP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Google Shape;366;p51"/>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Supplanting	</a:t>
            </a:r>
            <a:endParaRPr dirty="0"/>
          </a:p>
        </p:txBody>
      </p:sp>
      <p:sp>
        <p:nvSpPr>
          <p:cNvPr id="367" name="Google Shape;367;p51"/>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nSpc>
                <a:spcPct val="100000"/>
              </a:lnSpc>
              <a:spcBef>
                <a:spcPts val="0"/>
              </a:spcBef>
              <a:spcAft>
                <a:spcPts val="600"/>
              </a:spcAft>
              <a:buSzPts val="2800"/>
            </a:pPr>
            <a:r>
              <a:rPr lang="en-US" dirty="0"/>
              <a:t>Federal law prohibits recipients of federal funds from replacing state, local, or agency funds with federal funds.</a:t>
            </a:r>
          </a:p>
          <a:p>
            <a:pPr marL="228600" indent="-228600">
              <a:lnSpc>
                <a:spcPct val="100000"/>
              </a:lnSpc>
              <a:spcBef>
                <a:spcPts val="0"/>
              </a:spcBef>
              <a:spcAft>
                <a:spcPts val="600"/>
              </a:spcAft>
              <a:buSzPts val="2800"/>
            </a:pPr>
            <a:r>
              <a:rPr lang="en-US" dirty="0"/>
              <a:t>Existing funds for a project and its activities may not be displaced by federal funds and reallocated for other organizational expenses.</a:t>
            </a:r>
          </a:p>
          <a:p>
            <a:pPr marL="228600" lvl="0" indent="-228600">
              <a:lnSpc>
                <a:spcPct val="100000"/>
              </a:lnSpc>
              <a:spcBef>
                <a:spcPts val="0"/>
              </a:spcBef>
              <a:spcAft>
                <a:spcPts val="600"/>
              </a:spcAft>
              <a:buSzPts val="2800"/>
            </a:pPr>
            <a:r>
              <a:rPr lang="en-US" dirty="0"/>
              <a:t>State grant funds cannot be used to supplant or replace state or local funds that are allocated by a local unit of government </a:t>
            </a:r>
          </a:p>
          <a:p>
            <a:pPr marL="228600" lvl="0" indent="-228600">
              <a:lnSpc>
                <a:spcPct val="100000"/>
              </a:lnSpc>
              <a:spcBef>
                <a:spcPts val="0"/>
              </a:spcBef>
              <a:spcAft>
                <a:spcPts val="600"/>
              </a:spcAft>
              <a:buSzPts val="2800"/>
            </a:pPr>
            <a:r>
              <a:rPr lang="en-US" dirty="0"/>
              <a:t>Example: using grant funds to pay the salary of an existing position.</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p52"/>
          <p:cNvSpPr txBox="1">
            <a:spLocks noGrp="1"/>
          </p:cNvSpPr>
          <p:nvPr>
            <p:ph type="title"/>
          </p:nvPr>
        </p:nvSpPr>
        <p:spPr>
          <a:xfrm>
            <a:off x="403617" y="2547889"/>
            <a:ext cx="8229600" cy="1046424"/>
          </a:xfrm>
          <a:prstGeom prst="rect">
            <a:avLst/>
          </a:prstGeom>
          <a:noFill/>
          <a:ln>
            <a:noFill/>
          </a:ln>
        </p:spPr>
        <p:txBody>
          <a:bodyPr spcFirstLastPara="1" wrap="square" lIns="0" tIns="0" rIns="0" bIns="0" anchor="ctr" anchorCtr="0">
            <a:noAutofit/>
          </a:bodyPr>
          <a:lstStyle/>
          <a:p>
            <a:pPr marL="0" lvl="0" indent="0" algn="ctr" rtl="0">
              <a:lnSpc>
                <a:spcPct val="90000"/>
              </a:lnSpc>
              <a:spcBef>
                <a:spcPts val="0"/>
              </a:spcBef>
              <a:spcAft>
                <a:spcPts val="0"/>
              </a:spcAft>
              <a:buClr>
                <a:schemeClr val="dk1"/>
              </a:buClr>
              <a:buSzPts val="4000"/>
              <a:buFont typeface="Calibri"/>
              <a:buNone/>
            </a:pPr>
            <a:r>
              <a:rPr lang="en-US" dirty="0"/>
              <a:t>Match</a:t>
            </a:r>
            <a:endParaRP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7" name="Google Shape;377;p53"/>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Match: </a:t>
            </a:r>
            <a:endParaRPr dirty="0"/>
          </a:p>
        </p:txBody>
      </p:sp>
      <p:sp>
        <p:nvSpPr>
          <p:cNvPr id="378" name="Google Shape;378;p53"/>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Each </a:t>
            </a:r>
            <a:r>
              <a:rPr lang="en-US" dirty="0" smtClean="0"/>
              <a:t>grant </a:t>
            </a:r>
            <a:r>
              <a:rPr lang="en-US" dirty="0"/>
              <a:t>p</a:t>
            </a:r>
            <a:r>
              <a:rPr lang="en-US" dirty="0" smtClean="0"/>
              <a:t>rogram </a:t>
            </a:r>
            <a:r>
              <a:rPr lang="en-US" dirty="0"/>
              <a:t>has different match requirements</a:t>
            </a:r>
            <a:r>
              <a:rPr lang="en-US" dirty="0" smtClean="0"/>
              <a:t>. Some </a:t>
            </a:r>
            <a:r>
              <a:rPr lang="en-US" dirty="0"/>
              <a:t>grant programs do not require a match at all. </a:t>
            </a:r>
            <a:endParaRPr dirty="0"/>
          </a:p>
          <a:p>
            <a:pPr marL="228600" lvl="0" indent="-228600" algn="l" rtl="0">
              <a:lnSpc>
                <a:spcPct val="90000"/>
              </a:lnSpc>
              <a:spcBef>
                <a:spcPts val="1000"/>
              </a:spcBef>
              <a:spcAft>
                <a:spcPts val="0"/>
              </a:spcAft>
              <a:buSzPts val="2800"/>
              <a:buChar char="•"/>
            </a:pPr>
            <a:r>
              <a:rPr lang="en-US" dirty="0"/>
              <a:t>Review </a:t>
            </a:r>
            <a:r>
              <a:rPr lang="en-US" dirty="0">
                <a:solidFill>
                  <a:schemeClr val="tx1"/>
                </a:solidFill>
              </a:rPr>
              <a:t>each </a:t>
            </a:r>
            <a:r>
              <a:rPr lang="en-US" dirty="0" smtClean="0">
                <a:solidFill>
                  <a:schemeClr val="tx1"/>
                </a:solidFill>
              </a:rPr>
              <a:t>funding opportunity </a:t>
            </a:r>
            <a:r>
              <a:rPr lang="en-US" dirty="0">
                <a:solidFill>
                  <a:schemeClr val="tx1"/>
                </a:solidFill>
              </a:rPr>
              <a:t>carefully to ensure you know any match requirements and that your locality will be able to meet said requirements.</a:t>
            </a:r>
            <a:endParaRPr dirty="0">
              <a:solidFill>
                <a:schemeClr val="tx1"/>
              </a:solidFill>
            </a:endParaRPr>
          </a:p>
          <a:p>
            <a:pPr marL="228600" lvl="0" indent="-228600" algn="l" rtl="0">
              <a:lnSpc>
                <a:spcPct val="90000"/>
              </a:lnSpc>
              <a:spcBef>
                <a:spcPts val="1000"/>
              </a:spcBef>
              <a:spcAft>
                <a:spcPts val="0"/>
              </a:spcAft>
              <a:buSzPts val="2800"/>
              <a:buChar char="•"/>
            </a:pPr>
            <a:r>
              <a:rPr lang="en-US" dirty="0">
                <a:solidFill>
                  <a:schemeClr val="tx1"/>
                </a:solidFill>
              </a:rPr>
              <a:t>Match can either be cash or </a:t>
            </a:r>
            <a:r>
              <a:rPr lang="en-US" dirty="0" smtClean="0">
                <a:solidFill>
                  <a:schemeClr val="tx1"/>
                </a:solidFill>
              </a:rPr>
              <a:t>in-kind, depending on the grant program.</a:t>
            </a:r>
            <a:endParaRPr dirty="0">
              <a:solidFill>
                <a:schemeClr val="tx1"/>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Google Shape;383;p54"/>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Cash Match:</a:t>
            </a:r>
            <a:endParaRPr dirty="0"/>
          </a:p>
        </p:txBody>
      </p:sp>
      <p:sp>
        <p:nvSpPr>
          <p:cNvPr id="384" name="Google Shape;384;p54"/>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1000"/>
              </a:spcBef>
              <a:spcAft>
                <a:spcPts val="0"/>
              </a:spcAft>
              <a:buSzPts val="2800"/>
              <a:buChar char="•"/>
            </a:pPr>
            <a:r>
              <a:rPr lang="en-US" dirty="0" smtClean="0"/>
              <a:t>A </a:t>
            </a:r>
            <a:r>
              <a:rPr lang="en-US" dirty="0"/>
              <a:t>cash match is “the value of direct funding for the project” (28 CFR 94.118(c) (1)). Cash cannot be derived from federal sources</a:t>
            </a:r>
            <a:r>
              <a:rPr lang="en-US" dirty="0" smtClean="0"/>
              <a:t>. Once </a:t>
            </a:r>
            <a:r>
              <a:rPr lang="en-US" dirty="0"/>
              <a:t>funds are committed to match for this project, they cannot be used to support or match other projects.</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Google Shape;389;p55"/>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In-Kind Match:</a:t>
            </a:r>
            <a:endParaRPr dirty="0"/>
          </a:p>
        </p:txBody>
      </p:sp>
      <p:sp>
        <p:nvSpPr>
          <p:cNvPr id="390" name="Google Shape;390;p55"/>
          <p:cNvSpPr txBox="1">
            <a:spLocks noGrp="1"/>
          </p:cNvSpPr>
          <p:nvPr>
            <p:ph type="body" idx="1"/>
          </p:nvPr>
        </p:nvSpPr>
        <p:spPr>
          <a:xfrm>
            <a:off x="457200" y="1505381"/>
            <a:ext cx="8229600" cy="4578982"/>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1200"/>
              </a:spcAft>
              <a:buSzPts val="2400"/>
              <a:buNone/>
            </a:pPr>
            <a:r>
              <a:rPr lang="en-US" dirty="0" smtClean="0"/>
              <a:t>An in-kind match is a non-monetary contribution of value. </a:t>
            </a:r>
            <a:endParaRPr lang="en-US" dirty="0"/>
          </a:p>
          <a:p>
            <a:pPr marL="0" lvl="0" indent="0" algn="l" rtl="0">
              <a:lnSpc>
                <a:spcPct val="90000"/>
              </a:lnSpc>
              <a:spcBef>
                <a:spcPts val="0"/>
              </a:spcBef>
              <a:spcAft>
                <a:spcPts val="0"/>
              </a:spcAft>
              <a:buSzPts val="2400"/>
              <a:buNone/>
            </a:pPr>
            <a:r>
              <a:rPr lang="en-US" dirty="0" smtClean="0"/>
              <a:t>Sources </a:t>
            </a:r>
            <a:r>
              <a:rPr lang="en-US" dirty="0"/>
              <a:t>of in-kind match may include, but are not limited to, the following:</a:t>
            </a:r>
            <a:endParaRPr dirty="0"/>
          </a:p>
          <a:p>
            <a:pPr marL="228600" lvl="0" indent="-228600" algn="l" rtl="0">
              <a:lnSpc>
                <a:spcPct val="90000"/>
              </a:lnSpc>
              <a:spcBef>
                <a:spcPts val="1000"/>
              </a:spcBef>
              <a:spcAft>
                <a:spcPts val="0"/>
              </a:spcAft>
              <a:buSzPts val="2400"/>
              <a:buChar char="•"/>
            </a:pPr>
            <a:r>
              <a:rPr lang="en-US" dirty="0" smtClean="0"/>
              <a:t>Personnel</a:t>
            </a:r>
          </a:p>
          <a:p>
            <a:pPr marL="228600" lvl="0" indent="-228600" algn="l" rtl="0">
              <a:lnSpc>
                <a:spcPct val="90000"/>
              </a:lnSpc>
              <a:spcBef>
                <a:spcPts val="1000"/>
              </a:spcBef>
              <a:spcAft>
                <a:spcPts val="0"/>
              </a:spcAft>
              <a:buSzPts val="2400"/>
              <a:buChar char="•"/>
            </a:pPr>
            <a:r>
              <a:rPr lang="en-US" dirty="0" smtClean="0"/>
              <a:t>Volunteered </a:t>
            </a:r>
            <a:r>
              <a:rPr lang="en-US" dirty="0"/>
              <a:t>services</a:t>
            </a:r>
            <a:endParaRPr dirty="0"/>
          </a:p>
          <a:p>
            <a:pPr marL="228600" lvl="0" indent="-228600" algn="l" rtl="0">
              <a:lnSpc>
                <a:spcPct val="90000"/>
              </a:lnSpc>
              <a:spcBef>
                <a:spcPts val="1000"/>
              </a:spcBef>
              <a:spcAft>
                <a:spcPts val="0"/>
              </a:spcAft>
              <a:buSzPts val="2400"/>
              <a:buChar char="•"/>
            </a:pPr>
            <a:r>
              <a:rPr lang="en-US" dirty="0"/>
              <a:t>Materials/equipment</a:t>
            </a:r>
            <a:endParaRPr dirty="0"/>
          </a:p>
          <a:p>
            <a:pPr marL="228600" lvl="0" indent="-228600" algn="l" rtl="0">
              <a:lnSpc>
                <a:spcPct val="90000"/>
              </a:lnSpc>
              <a:spcBef>
                <a:spcPts val="1000"/>
              </a:spcBef>
              <a:spcAft>
                <a:spcPts val="600"/>
              </a:spcAft>
              <a:buSzPts val="2400"/>
              <a:buChar char="•"/>
            </a:pPr>
            <a:r>
              <a:rPr lang="en-US" dirty="0"/>
              <a:t>Space and </a:t>
            </a:r>
            <a:r>
              <a:rPr lang="en-US" dirty="0" smtClean="0"/>
              <a:t>facilities</a:t>
            </a:r>
          </a:p>
          <a:p>
            <a:pPr marL="0" lvl="0" indent="0" algn="l" rtl="0">
              <a:lnSpc>
                <a:spcPct val="90000"/>
              </a:lnSpc>
              <a:spcBef>
                <a:spcPts val="1000"/>
              </a:spcBef>
              <a:spcAft>
                <a:spcPts val="0"/>
              </a:spcAft>
              <a:buSzPts val="2400"/>
              <a:buNone/>
            </a:pPr>
            <a:r>
              <a:rPr lang="en-US" dirty="0" smtClean="0"/>
              <a:t>Any </a:t>
            </a:r>
            <a:r>
              <a:rPr lang="en-US" dirty="0" smtClean="0"/>
              <a:t>in-kind match should be determined by fair market value and will need to be detailed and explained in the grant application</a:t>
            </a:r>
            <a:endParaRPr dirty="0"/>
          </a:p>
          <a:p>
            <a:pPr marL="457200" lvl="1" indent="0" algn="l" rtl="0">
              <a:lnSpc>
                <a:spcPct val="90000"/>
              </a:lnSpc>
              <a:spcBef>
                <a:spcPts val="500"/>
              </a:spcBef>
              <a:spcAft>
                <a:spcPts val="0"/>
              </a:spcAft>
              <a:buSzPts val="2400"/>
              <a:buNone/>
            </a:pPr>
            <a:endParaRPr dirty="0"/>
          </a:p>
          <a:p>
            <a:pPr marL="0" lvl="0" indent="0" algn="l" rtl="0">
              <a:lnSpc>
                <a:spcPct val="90000"/>
              </a:lnSpc>
              <a:spcBef>
                <a:spcPts val="1000"/>
              </a:spcBef>
              <a:spcAft>
                <a:spcPts val="0"/>
              </a:spcAft>
              <a:buSzPts val="2800"/>
              <a:buNone/>
            </a:pPr>
            <a:endParaRP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Google Shape;395;p56"/>
          <p:cNvSpPr txBox="1">
            <a:spLocks noGrp="1"/>
          </p:cNvSpPr>
          <p:nvPr>
            <p:ph type="title"/>
          </p:nvPr>
        </p:nvSpPr>
        <p:spPr>
          <a:xfrm>
            <a:off x="486697" y="2415153"/>
            <a:ext cx="8229600" cy="1046424"/>
          </a:xfrm>
          <a:prstGeom prst="rect">
            <a:avLst/>
          </a:prstGeom>
          <a:noFill/>
          <a:ln>
            <a:noFill/>
          </a:ln>
        </p:spPr>
        <p:txBody>
          <a:bodyPr spcFirstLastPara="1" wrap="square" lIns="0" tIns="0" rIns="0" bIns="0" anchor="ctr" anchorCtr="0">
            <a:noAutofit/>
          </a:bodyPr>
          <a:lstStyle/>
          <a:p>
            <a:pPr marL="0" lvl="0" indent="0" algn="ctr" rtl="0">
              <a:lnSpc>
                <a:spcPct val="90000"/>
              </a:lnSpc>
              <a:spcBef>
                <a:spcPts val="0"/>
              </a:spcBef>
              <a:spcAft>
                <a:spcPts val="0"/>
              </a:spcAft>
              <a:buClr>
                <a:schemeClr val="dk1"/>
              </a:buClr>
              <a:buSzPts val="4000"/>
              <a:buFont typeface="Calibri"/>
              <a:buNone/>
            </a:pPr>
            <a:r>
              <a:rPr lang="en-US" dirty="0"/>
              <a:t>Additional Requirements</a:t>
            </a:r>
            <a:endParaRP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p57"/>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Additional </a:t>
            </a:r>
            <a:r>
              <a:rPr lang="en-US" dirty="0" smtClean="0"/>
              <a:t>Requirements </a:t>
            </a:r>
            <a:r>
              <a:rPr lang="en-US" dirty="0" smtClean="0"/>
              <a:t/>
            </a:r>
            <a:br>
              <a:rPr lang="en-US" dirty="0" smtClean="0"/>
            </a:br>
            <a:r>
              <a:rPr lang="en-US" sz="2600" dirty="0" smtClean="0"/>
              <a:t>(</a:t>
            </a:r>
            <a:r>
              <a:rPr lang="en-US" sz="2600" dirty="0"/>
              <a:t>D</a:t>
            </a:r>
            <a:r>
              <a:rPr lang="en-US" sz="2600" dirty="0" smtClean="0"/>
              <a:t>epends </a:t>
            </a:r>
            <a:r>
              <a:rPr lang="en-US" sz="2600" dirty="0" smtClean="0"/>
              <a:t>on the grant program</a:t>
            </a:r>
            <a:r>
              <a:rPr lang="en-US" sz="2600" dirty="0" smtClean="0"/>
              <a:t>)</a:t>
            </a:r>
            <a:endParaRPr sz="2600" dirty="0"/>
          </a:p>
        </p:txBody>
      </p:sp>
      <p:sp>
        <p:nvSpPr>
          <p:cNvPr id="401" name="Google Shape;401;p57"/>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000"/>
              <a:buChar char="•"/>
            </a:pPr>
            <a:r>
              <a:rPr lang="en-US" b="1" dirty="0"/>
              <a:t>Non-</a:t>
            </a:r>
            <a:r>
              <a:rPr lang="en-US" b="1" dirty="0"/>
              <a:t>Supplantation</a:t>
            </a:r>
            <a:r>
              <a:rPr lang="en-US" b="1" dirty="0"/>
              <a:t>:</a:t>
            </a:r>
            <a:r>
              <a:rPr lang="en-US" dirty="0"/>
              <a:t> </a:t>
            </a:r>
            <a:r>
              <a:rPr lang="en-US" dirty="0" smtClean="0"/>
              <a:t>The </a:t>
            </a:r>
            <a:r>
              <a:rPr lang="en-US" dirty="0"/>
              <a:t>Project Administrator, or the individual who has been delegated or designated as the signing authority, must certify that the grant funds requested under this grant program will be used to supplement existing funds and will not replace (supplant) funds appropriated for the same purpose.</a:t>
            </a:r>
            <a:endParaRPr dirty="0"/>
          </a:p>
          <a:p>
            <a:pPr marL="228600" lvl="0" indent="-228600" algn="l" rtl="0">
              <a:lnSpc>
                <a:spcPct val="90000"/>
              </a:lnSpc>
              <a:spcBef>
                <a:spcPts val="1000"/>
              </a:spcBef>
              <a:spcAft>
                <a:spcPts val="0"/>
              </a:spcAft>
              <a:buSzPts val="2000"/>
              <a:buChar char="•"/>
            </a:pPr>
            <a:r>
              <a:rPr lang="en-US" b="1" dirty="0" smtClean="0"/>
              <a:t>General </a:t>
            </a:r>
            <a:r>
              <a:rPr lang="en-US" b="1" dirty="0"/>
              <a:t>Conditions and Assurances:</a:t>
            </a:r>
            <a:r>
              <a:rPr lang="en-US" dirty="0"/>
              <a:t> </a:t>
            </a:r>
            <a:r>
              <a:rPr lang="en-US" dirty="0" smtClean="0"/>
              <a:t>The </a:t>
            </a:r>
            <a:r>
              <a:rPr lang="en-US" dirty="0"/>
              <a:t>Project Administrator, or the individual who has been delegated or designated as the signing authority, must certify that the grant funds gives assurances and certifies that the grant will follow federal conditions.</a:t>
            </a:r>
            <a:endParaRPr dirty="0"/>
          </a:p>
          <a:p>
            <a:pPr marL="228600" lvl="0" indent="-139700" algn="l" rtl="0">
              <a:lnSpc>
                <a:spcPct val="90000"/>
              </a:lnSpc>
              <a:spcBef>
                <a:spcPts val="1000"/>
              </a:spcBef>
              <a:spcAft>
                <a:spcPts val="0"/>
              </a:spcAft>
              <a:buSzPts val="1400"/>
              <a:buNone/>
            </a:pPr>
            <a:endParaRPr sz="14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Google Shape;406;p58"/>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Additional Requirements:</a:t>
            </a:r>
            <a:endParaRPr dirty="0"/>
          </a:p>
        </p:txBody>
      </p:sp>
      <p:sp>
        <p:nvSpPr>
          <p:cNvPr id="407" name="Google Shape;407;p58"/>
          <p:cNvSpPr txBox="1">
            <a:spLocks noGrp="1"/>
          </p:cNvSpPr>
          <p:nvPr>
            <p:ph type="body" idx="1"/>
          </p:nvPr>
        </p:nvSpPr>
        <p:spPr>
          <a:xfrm>
            <a:off x="457200" y="1262317"/>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1000"/>
              </a:spcBef>
              <a:spcAft>
                <a:spcPts val="0"/>
              </a:spcAft>
              <a:buSzPts val="2000"/>
              <a:buChar char="•"/>
            </a:pPr>
            <a:r>
              <a:rPr lang="en-US" b="1" dirty="0" smtClean="0"/>
              <a:t>Lobbying Disbarment:</a:t>
            </a:r>
            <a:r>
              <a:rPr lang="en-US" dirty="0" smtClean="0"/>
              <a:t> The Project Administrator, or the individual who has been delegated or designated as the signing authority, must certify that the grantee will be in compliance with the certification requirements under 28 CFR Part 69, “New Restrictions on Lobbying” and 28 CFR Part 67, “Government-wide Debarment and Suspension (Non-procurement) and Government-wide Requirements for Drug-free Workplace”.</a:t>
            </a:r>
            <a:r>
              <a:rPr lang="en-US" b="1" dirty="0" smtClean="0"/>
              <a:t> </a:t>
            </a:r>
            <a:endParaRPr dirty="0" smtClean="0"/>
          </a:p>
          <a:p>
            <a:pPr marL="228600" lvl="0" indent="-228600" algn="l" rtl="0">
              <a:lnSpc>
                <a:spcPct val="90000"/>
              </a:lnSpc>
              <a:spcBef>
                <a:spcPts val="1000"/>
              </a:spcBef>
              <a:spcAft>
                <a:spcPts val="0"/>
              </a:spcAft>
              <a:buSzPts val="2000"/>
              <a:buChar char="•"/>
            </a:pPr>
            <a:r>
              <a:rPr lang="en-US" b="1" spc="40" dirty="0" smtClean="0"/>
              <a:t>Authority Certification:</a:t>
            </a:r>
            <a:r>
              <a:rPr lang="en-US" spc="40" dirty="0" smtClean="0"/>
              <a:t> If the person completing the application is not the Project Administrator, as previously defined, information regarding the signing authority, or the delegation of such authority, should be available upon request. </a:t>
            </a:r>
            <a:endParaRPr spc="40" dirty="0" smtClean="0"/>
          </a:p>
          <a:p>
            <a:pPr marL="228600" lvl="0" indent="-139700" algn="l" rtl="0">
              <a:lnSpc>
                <a:spcPct val="90000"/>
              </a:lnSpc>
              <a:spcBef>
                <a:spcPts val="1000"/>
              </a:spcBef>
              <a:spcAft>
                <a:spcPts val="0"/>
              </a:spcAft>
              <a:buSzPts val="1400"/>
              <a:buNone/>
            </a:pPr>
            <a:endParaRP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Google Shape;412;p59"/>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Reporting Requirements</a:t>
            </a:r>
            <a:endParaRPr dirty="0"/>
          </a:p>
        </p:txBody>
      </p:sp>
      <p:sp>
        <p:nvSpPr>
          <p:cNvPr id="413" name="Google Shape;413;p59"/>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Grant recipients must submit quarterly financial and progress reports online to DCJS. Failure to comply in a timely manner may result in DCJS withholding disbursement of grant funds and/or termination of the grant. DCJS will provide the grant reporting requirements at the time of grant award. In addition to quarterly reporting, DCJS may request other data for use in annual reporting to the General Assembly on the use of these funds. </a:t>
            </a:r>
            <a:endParaRPr dirty="0"/>
          </a:p>
          <a:p>
            <a:pPr marL="228600" lvl="0" indent="-228600" algn="l" rtl="0">
              <a:lnSpc>
                <a:spcPct val="90000"/>
              </a:lnSpc>
              <a:spcBef>
                <a:spcPts val="1000"/>
              </a:spcBef>
              <a:spcAft>
                <a:spcPts val="0"/>
              </a:spcAft>
              <a:buSzPts val="2800"/>
              <a:buChar char="•"/>
            </a:pPr>
            <a:r>
              <a:rPr lang="en-US" dirty="0"/>
              <a:t>Please contact your grant monitor for specific program based progress reporting.</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6"/>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Tips and Tricks</a:t>
            </a:r>
            <a:endParaRPr dirty="0"/>
          </a:p>
        </p:txBody>
      </p:sp>
      <p:sp>
        <p:nvSpPr>
          <p:cNvPr id="102" name="Google Shape;102;p6"/>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Provide the details that clarify and support your grant project plans.</a:t>
            </a:r>
            <a:endParaRPr dirty="0"/>
          </a:p>
          <a:p>
            <a:pPr marL="228600" lvl="0" indent="-228600" algn="l" rtl="0">
              <a:lnSpc>
                <a:spcPct val="90000"/>
              </a:lnSpc>
              <a:spcBef>
                <a:spcPts val="1000"/>
              </a:spcBef>
              <a:spcAft>
                <a:spcPts val="0"/>
              </a:spcAft>
              <a:buSzPts val="2800"/>
              <a:buChar char="•"/>
            </a:pPr>
            <a:r>
              <a:rPr lang="en-US" dirty="0" smtClean="0"/>
              <a:t>Ensure </a:t>
            </a:r>
            <a:r>
              <a:rPr lang="en-US" dirty="0"/>
              <a:t>that the grant application encompasses everything outlined in the </a:t>
            </a:r>
            <a:r>
              <a:rPr lang="en-US" dirty="0" smtClean="0"/>
              <a:t>funding opportunity. </a:t>
            </a:r>
            <a:endParaRPr dirty="0"/>
          </a:p>
          <a:p>
            <a:pPr marL="228600" lvl="0" indent="-228600" algn="l" rtl="0">
              <a:lnSpc>
                <a:spcPct val="90000"/>
              </a:lnSpc>
              <a:spcBef>
                <a:spcPts val="1000"/>
              </a:spcBef>
              <a:spcAft>
                <a:spcPts val="0"/>
              </a:spcAft>
              <a:buSzPts val="2800"/>
              <a:buChar char="•"/>
            </a:pPr>
            <a:r>
              <a:rPr lang="en-US" dirty="0"/>
              <a:t>Check your math, have another person check your math, have your finance department check your math, and then check your math again. </a:t>
            </a:r>
            <a:endParaRP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60"/>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How and Where to Submit Application</a:t>
            </a:r>
            <a:endParaRPr dirty="0"/>
          </a:p>
        </p:txBody>
      </p:sp>
      <p:sp>
        <p:nvSpPr>
          <p:cNvPr id="419" name="Google Shape;419;p60"/>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An applicant must be registered in the DCJS OGMS system</a:t>
            </a:r>
            <a:r>
              <a:rPr lang="en-US" dirty="0" smtClean="0"/>
              <a:t>. Registration </a:t>
            </a:r>
            <a:r>
              <a:rPr lang="en-US" dirty="0"/>
              <a:t>is recommended to be completed early as it make take 3-5 business days to process a registration.</a:t>
            </a:r>
            <a:endParaRPr dirty="0"/>
          </a:p>
          <a:p>
            <a:pPr marL="228600" lvl="0" indent="-228600" algn="l" rtl="0">
              <a:lnSpc>
                <a:spcPct val="90000"/>
              </a:lnSpc>
              <a:spcBef>
                <a:spcPts val="1000"/>
              </a:spcBef>
              <a:spcAft>
                <a:spcPts val="0"/>
              </a:spcAft>
              <a:buSzPts val="2800"/>
              <a:buChar char="•"/>
            </a:pPr>
            <a:r>
              <a:rPr lang="en-US" dirty="0"/>
              <a:t>Completed DCJS grant applications need to be received by deadline outlined in solicitation.</a:t>
            </a:r>
            <a:endParaRPr dirty="0"/>
          </a:p>
          <a:p>
            <a:pPr marL="228600" lvl="0" indent="-228600" algn="l" rtl="0">
              <a:lnSpc>
                <a:spcPct val="90000"/>
              </a:lnSpc>
              <a:spcBef>
                <a:spcPts val="1000"/>
              </a:spcBef>
              <a:spcAft>
                <a:spcPts val="0"/>
              </a:spcAft>
              <a:buSzPts val="2800"/>
              <a:buChar char="•"/>
            </a:pPr>
            <a:r>
              <a:rPr lang="en-US" dirty="0"/>
              <a:t>All grant applications will be submitted via the DCJS Online Grant Management System (OGMS) system and should be complete for full consideration.</a:t>
            </a:r>
            <a:endParaRP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423"/>
        <p:cNvGrpSpPr/>
        <p:nvPr/>
      </p:nvGrpSpPr>
      <p:grpSpPr>
        <a:xfrm>
          <a:off x="0" y="0"/>
          <a:ext cx="0" cy="0"/>
          <a:chOff x="0" y="0"/>
          <a:chExt cx="0" cy="0"/>
        </a:xfrm>
      </p:grpSpPr>
      <p:sp>
        <p:nvSpPr>
          <p:cNvPr id="424" name="Google Shape;424;p61"/>
          <p:cNvSpPr txBox="1">
            <a:spLocks noGrp="1"/>
          </p:cNvSpPr>
          <p:nvPr>
            <p:ph type="title"/>
          </p:nvPr>
        </p:nvSpPr>
        <p:spPr>
          <a:xfrm>
            <a:off x="457200" y="469301"/>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Reminders for Submitting Applications: </a:t>
            </a:r>
            <a:endParaRPr dirty="0"/>
          </a:p>
        </p:txBody>
      </p:sp>
      <p:sp>
        <p:nvSpPr>
          <p:cNvPr id="425" name="Google Shape;425;p61"/>
          <p:cNvSpPr txBox="1">
            <a:spLocks noGrp="1"/>
          </p:cNvSpPr>
          <p:nvPr>
            <p:ph type="body" idx="1"/>
          </p:nvPr>
        </p:nvSpPr>
        <p:spPr>
          <a:xfrm>
            <a:off x="457200" y="1817903"/>
            <a:ext cx="8229600" cy="4073611"/>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800"/>
              <a:buChar char="•"/>
            </a:pPr>
            <a:r>
              <a:rPr lang="en-US" dirty="0"/>
              <a:t>Read the</a:t>
            </a:r>
            <a:r>
              <a:rPr lang="en-US" dirty="0">
                <a:solidFill>
                  <a:schemeClr val="tx1"/>
                </a:solidFill>
              </a:rPr>
              <a:t> guidelines</a:t>
            </a:r>
            <a:r>
              <a:rPr lang="en-US" dirty="0"/>
              <a:t>, then read and re-read again.</a:t>
            </a:r>
            <a:endParaRPr dirty="0"/>
          </a:p>
          <a:p>
            <a:pPr marL="228600" lvl="0" indent="-228600" algn="l" rtl="0">
              <a:lnSpc>
                <a:spcPct val="90000"/>
              </a:lnSpc>
              <a:spcBef>
                <a:spcPts val="1000"/>
              </a:spcBef>
              <a:spcAft>
                <a:spcPts val="0"/>
              </a:spcAft>
              <a:buSzPts val="2800"/>
              <a:buChar char="•"/>
            </a:pPr>
            <a:r>
              <a:rPr lang="en-US" dirty="0"/>
              <a:t>Note the due date and time.</a:t>
            </a:r>
            <a:endParaRPr dirty="0"/>
          </a:p>
          <a:p>
            <a:pPr marL="228600" lvl="0" indent="-228600" algn="l" rtl="0">
              <a:lnSpc>
                <a:spcPct val="90000"/>
              </a:lnSpc>
              <a:spcBef>
                <a:spcPts val="1000"/>
              </a:spcBef>
              <a:spcAft>
                <a:spcPts val="0"/>
              </a:spcAft>
              <a:buSzPts val="2800"/>
              <a:buChar char="•"/>
            </a:pPr>
            <a:r>
              <a:rPr lang="en-US" dirty="0"/>
              <a:t>Follow the instructions.</a:t>
            </a:r>
            <a:endParaRPr dirty="0"/>
          </a:p>
          <a:p>
            <a:pPr marL="228600" lvl="0" indent="-228600" algn="l" rtl="0">
              <a:lnSpc>
                <a:spcPct val="90000"/>
              </a:lnSpc>
              <a:spcBef>
                <a:spcPts val="1000"/>
              </a:spcBef>
              <a:spcAft>
                <a:spcPts val="0"/>
              </a:spcAft>
              <a:buSzPts val="2800"/>
              <a:buChar char="•"/>
            </a:pPr>
            <a:r>
              <a:rPr lang="en-US" dirty="0"/>
              <a:t>CHECK YOUR MATH!!!!!</a:t>
            </a: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p62"/>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1800"/>
              <a:buFont typeface="Calibri"/>
              <a:buNone/>
            </a:pPr>
            <a:r>
              <a:rPr lang="en-US" dirty="0"/>
              <a:t>Technical Assistance for OGMS</a:t>
            </a:r>
            <a:endParaRPr dirty="0"/>
          </a:p>
        </p:txBody>
      </p:sp>
      <p:sp>
        <p:nvSpPr>
          <p:cNvPr id="431" name="Google Shape;431;p62"/>
          <p:cNvSpPr txBox="1">
            <a:spLocks noGrp="1"/>
          </p:cNvSpPr>
          <p:nvPr>
            <p:ph type="body" idx="1"/>
          </p:nvPr>
        </p:nvSpPr>
        <p:spPr>
          <a:xfrm>
            <a:off x="457200" y="1447506"/>
            <a:ext cx="8229600" cy="4108338"/>
          </a:xfrm>
          <a:prstGeom prst="rect">
            <a:avLst/>
          </a:prstGeom>
          <a:noFill/>
          <a:ln>
            <a:noFill/>
          </a:ln>
        </p:spPr>
        <p:txBody>
          <a:bodyPr spcFirstLastPara="1" wrap="square" lIns="0" tIns="0" rIns="0" bIns="0" anchor="t" anchorCtr="0">
            <a:noAutofit/>
          </a:bodyPr>
          <a:lstStyle/>
          <a:p>
            <a:pPr marL="285750" lvl="0" indent="-285750" algn="l" rtl="0">
              <a:lnSpc>
                <a:spcPct val="90000"/>
              </a:lnSpc>
              <a:spcBef>
                <a:spcPts val="1000"/>
              </a:spcBef>
              <a:spcAft>
                <a:spcPts val="0"/>
              </a:spcAft>
              <a:buSzPts val="1800"/>
              <a:buChar char="•"/>
            </a:pPr>
            <a:r>
              <a:rPr lang="en-US" sz="2000" dirty="0">
                <a:solidFill>
                  <a:srgbClr val="000000"/>
                </a:solidFill>
                <a:latin typeface="Calibri" panose="020F0502020204030204" pitchFamily="34" charset="0"/>
                <a:cs typeface="Calibri" panose="020F0502020204030204" pitchFamily="34" charset="0"/>
              </a:rPr>
              <a:t>For technical assistance with the OGMS system, email</a:t>
            </a:r>
            <a:r>
              <a:rPr lang="en-US" sz="2000" b="1" dirty="0">
                <a:solidFill>
                  <a:srgbClr val="000000"/>
                </a:solidFill>
                <a:latin typeface="Calibri" panose="020F0502020204030204" pitchFamily="34" charset="0"/>
                <a:cs typeface="Calibri" panose="020F0502020204030204" pitchFamily="34" charset="0"/>
              </a:rPr>
              <a:t> </a:t>
            </a:r>
            <a:r>
              <a:rPr lang="en-US" sz="2000" u="sng" dirty="0">
                <a:solidFill>
                  <a:srgbClr val="0563C1"/>
                </a:solidFill>
                <a:latin typeface="Calibri" panose="020F0502020204030204" pitchFamily="34" charset="0"/>
                <a:cs typeface="Calibri" panose="020F0502020204030204" pitchFamily="34" charset="0"/>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ogmssupport@dcjs.virginia.gov</a:t>
            </a:r>
            <a:r>
              <a:rPr lang="en-US" sz="2000" dirty="0">
                <a:solidFill>
                  <a:srgbClr val="000000"/>
                </a:solidFill>
                <a:latin typeface="Calibri" panose="020F0502020204030204" pitchFamily="34" charset="0"/>
                <a:cs typeface="Calibri" panose="020F0502020204030204" pitchFamily="34" charset="0"/>
              </a:rPr>
              <a:t>. This should not include grant application specific questions. </a:t>
            </a:r>
            <a:endParaRPr sz="2000" dirty="0">
              <a:latin typeface="Calibri" panose="020F0502020204030204" pitchFamily="34" charset="0"/>
              <a:cs typeface="Calibri" panose="020F0502020204030204" pitchFamily="34" charset="0"/>
            </a:endParaRPr>
          </a:p>
          <a:p>
            <a:pPr marL="285750" lvl="0" indent="-285750" algn="l" rtl="0">
              <a:lnSpc>
                <a:spcPct val="90000"/>
              </a:lnSpc>
              <a:spcBef>
                <a:spcPts val="1000"/>
              </a:spcBef>
              <a:spcAft>
                <a:spcPts val="0"/>
              </a:spcAft>
              <a:buSzPts val="1800"/>
              <a:buChar char="•"/>
            </a:pPr>
            <a:r>
              <a:rPr lang="en-US" sz="2000" dirty="0" smtClean="0">
                <a:solidFill>
                  <a:srgbClr val="000000"/>
                </a:solidFill>
                <a:latin typeface="Calibri" panose="020F0502020204030204" pitchFamily="34" charset="0"/>
                <a:cs typeface="Calibri" panose="020F0502020204030204" pitchFamily="34" charset="0"/>
              </a:rPr>
              <a:t>OGMS </a:t>
            </a:r>
            <a:r>
              <a:rPr lang="en-US" sz="2000" dirty="0">
                <a:solidFill>
                  <a:srgbClr val="000000"/>
                </a:solidFill>
                <a:latin typeface="Calibri" panose="020F0502020204030204" pitchFamily="34" charset="0"/>
                <a:cs typeface="Calibri" panose="020F0502020204030204" pitchFamily="34" charset="0"/>
              </a:rPr>
              <a:t>resources and helpful slides can be found at </a:t>
            </a:r>
            <a:r>
              <a:rPr lang="en-US" sz="2000" u="sng" dirty="0">
                <a:solidFill>
                  <a:srgbClr val="000000"/>
                </a:solidFill>
                <a:latin typeface="Calibri" panose="020F0502020204030204" pitchFamily="34" charset="0"/>
                <a:cs typeface="Calibri" panose="020F0502020204030204" pitchFamily="34" charset="0"/>
                <a:hlinkClick r:id="rId4"/>
              </a:rPr>
              <a:t>https://</a:t>
            </a:r>
            <a:r>
              <a:rPr lang="en-US" sz="2000" u="sng" dirty="0" smtClean="0">
                <a:solidFill>
                  <a:srgbClr val="000000"/>
                </a:solidFill>
                <a:latin typeface="Calibri" panose="020F0502020204030204" pitchFamily="34" charset="0"/>
                <a:cs typeface="Calibri" panose="020F0502020204030204" pitchFamily="34" charset="0"/>
                <a:hlinkClick r:id="rId4"/>
              </a:rPr>
              <a:t>www.dcjs.virginia.gov/grants/ogms-training-resources</a:t>
            </a:r>
            <a:endParaRPr sz="2000" dirty="0">
              <a:solidFill>
                <a:srgbClr val="000000"/>
              </a:solidFill>
              <a:latin typeface="Calibri" panose="020F0502020204030204" pitchFamily="34" charset="0"/>
              <a:cs typeface="Calibri" panose="020F0502020204030204" pitchFamily="34" charset="0"/>
            </a:endParaRPr>
          </a:p>
          <a:p>
            <a:pPr marL="285750" lvl="0" indent="-285750" algn="l" rtl="0">
              <a:lnSpc>
                <a:spcPct val="90000"/>
              </a:lnSpc>
              <a:spcBef>
                <a:spcPts val="1000"/>
              </a:spcBef>
              <a:spcAft>
                <a:spcPts val="0"/>
              </a:spcAft>
              <a:buSzPts val="1800"/>
              <a:buChar char="•"/>
            </a:pPr>
            <a:r>
              <a:rPr lang="en-US" sz="2000" dirty="0" smtClean="0">
                <a:solidFill>
                  <a:srgbClr val="000000"/>
                </a:solidFill>
                <a:latin typeface="Calibri" panose="020F0502020204030204" pitchFamily="34" charset="0"/>
                <a:cs typeface="Calibri" panose="020F0502020204030204" pitchFamily="34" charset="0"/>
              </a:rPr>
              <a:t>For </a:t>
            </a:r>
            <a:r>
              <a:rPr lang="en-US" sz="2000" dirty="0">
                <a:solidFill>
                  <a:srgbClr val="000000"/>
                </a:solidFill>
                <a:latin typeface="Calibri" panose="020F0502020204030204" pitchFamily="34" charset="0"/>
                <a:cs typeface="Calibri" panose="020F0502020204030204" pitchFamily="34" charset="0"/>
              </a:rPr>
              <a:t>additional resources, refer to Attachments and Website Links under the Funding Opportunity in OGMS. </a:t>
            </a:r>
            <a:endParaRPr sz="2000" dirty="0">
              <a:solidFill>
                <a:srgbClr val="000000"/>
              </a:solidFill>
              <a:latin typeface="Calibri" panose="020F0502020204030204" pitchFamily="34" charset="0"/>
              <a:ea typeface="Georgia"/>
              <a:cs typeface="Calibri" panose="020F0502020204030204" pitchFamily="34" charset="0"/>
              <a:sym typeface="Georgia"/>
            </a:endParaRPr>
          </a:p>
          <a:p>
            <a:pPr marL="457200" lvl="0" indent="0" algn="l" rtl="0">
              <a:lnSpc>
                <a:spcPct val="90000"/>
              </a:lnSpc>
              <a:spcBef>
                <a:spcPts val="1000"/>
              </a:spcBef>
              <a:spcAft>
                <a:spcPts val="0"/>
              </a:spcAft>
              <a:buSzPts val="1800"/>
              <a:buNone/>
            </a:pPr>
            <a:r>
              <a:rPr lang="en-US" sz="1600" dirty="0">
                <a:solidFill>
                  <a:srgbClr val="000000"/>
                </a:solidFill>
              </a:rPr>
              <a:t>**If you are not receiving alerts/emails from the OGMS, emails may have been going to your spam/junk folders</a:t>
            </a:r>
            <a:r>
              <a:rPr lang="en-US" sz="1600" dirty="0" smtClean="0">
                <a:solidFill>
                  <a:srgbClr val="000000"/>
                </a:solidFill>
              </a:rPr>
              <a:t>. Please </a:t>
            </a:r>
            <a:r>
              <a:rPr lang="en-US" sz="1600" dirty="0">
                <a:solidFill>
                  <a:srgbClr val="000000"/>
                </a:solidFill>
              </a:rPr>
              <a:t>check your spam/junk folders frequently; add </a:t>
            </a:r>
            <a:r>
              <a:rPr lang="en-US" sz="1600" u="sng" dirty="0">
                <a:solidFill>
                  <a:srgbClr val="0563C1"/>
                </a:solidFill>
                <a:hlinkClick r:id="rId5">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VAgrantsDCJS@webgrantsmail.com</a:t>
            </a:r>
            <a:r>
              <a:rPr lang="en-US" sz="1600" dirty="0">
                <a:solidFill>
                  <a:srgbClr val="000000"/>
                </a:solidFill>
              </a:rPr>
              <a:t> to your contacts and/or safe senders list; and work with your IT department and/or network security to ensure notifications from </a:t>
            </a:r>
            <a:r>
              <a:rPr lang="en-US" sz="1600" u="sng" dirty="0">
                <a:solidFill>
                  <a:srgbClr val="0563C1"/>
                </a:solidFill>
                <a:hlinkClick r:id="rId5">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VAgrantsDCJS@webgrantsmail.com</a:t>
            </a:r>
            <a:r>
              <a:rPr lang="en-US" sz="1600" dirty="0">
                <a:solidFill>
                  <a:srgbClr val="000000"/>
                </a:solidFill>
              </a:rPr>
              <a:t> are not blocked</a:t>
            </a:r>
            <a:r>
              <a:rPr lang="en-US" sz="1600" dirty="0" smtClean="0">
                <a:solidFill>
                  <a:srgbClr val="000000"/>
                </a:solidFill>
              </a:rPr>
              <a:t>. Some </a:t>
            </a:r>
            <a:r>
              <a:rPr lang="en-US" sz="1600" dirty="0">
                <a:solidFill>
                  <a:srgbClr val="000000"/>
                </a:solidFill>
              </a:rPr>
              <a:t>messages are sent via the new system, but appear to be from DCJS staff members' assigned email addresses. These can also get routed to your spam/junk, and it is important that these messages are not in your Blocked Senders list.</a:t>
            </a:r>
            <a:endParaRPr sz="1600" dirty="0">
              <a:solidFill>
                <a:srgbClr val="000000"/>
              </a:solidFill>
            </a:endParaRPr>
          </a:p>
          <a:p>
            <a:pPr marL="457200" lvl="0" indent="-228600" algn="l" rtl="0">
              <a:lnSpc>
                <a:spcPct val="90000"/>
              </a:lnSpc>
              <a:spcBef>
                <a:spcPts val="1000"/>
              </a:spcBef>
              <a:spcAft>
                <a:spcPts val="0"/>
              </a:spcAft>
              <a:buSzPts val="1800"/>
              <a:buNone/>
            </a:pPr>
            <a:endParaRPr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Google Shape;437;p63"/>
          <p:cNvSpPr txBox="1">
            <a:spLocks noGrp="1"/>
          </p:cNvSpPr>
          <p:nvPr>
            <p:ph type="title"/>
          </p:nvPr>
        </p:nvSpPr>
        <p:spPr>
          <a:xfrm>
            <a:off x="457200" y="4577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smtClean="0"/>
              <a:t>Division of Law </a:t>
            </a:r>
            <a:r>
              <a:rPr lang="en-US" dirty="0"/>
              <a:t>Enforcement </a:t>
            </a:r>
            <a:r>
              <a:rPr lang="en-US" dirty="0" smtClean="0"/>
              <a:t/>
            </a:r>
            <a:br>
              <a:rPr lang="en-US" dirty="0" smtClean="0"/>
            </a:br>
            <a:r>
              <a:rPr lang="en-US" dirty="0" smtClean="0"/>
              <a:t>Grants </a:t>
            </a:r>
            <a:r>
              <a:rPr lang="en-US" dirty="0"/>
              <a:t>Staff	</a:t>
            </a:r>
            <a:endParaRPr dirty="0"/>
          </a:p>
        </p:txBody>
      </p:sp>
      <p:sp>
        <p:nvSpPr>
          <p:cNvPr id="438" name="Google Shape;438;p63"/>
          <p:cNvSpPr txBox="1">
            <a:spLocks noGrp="1"/>
          </p:cNvSpPr>
          <p:nvPr>
            <p:ph type="body" idx="1"/>
          </p:nvPr>
        </p:nvSpPr>
        <p:spPr>
          <a:xfrm>
            <a:off x="457200" y="1911880"/>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100000"/>
              </a:lnSpc>
              <a:spcBef>
                <a:spcPts val="0"/>
              </a:spcBef>
              <a:spcAft>
                <a:spcPts val="0"/>
              </a:spcAft>
              <a:buSzPts val="2000"/>
              <a:buChar char="•"/>
            </a:pPr>
            <a:r>
              <a:rPr lang="en-US" sz="2000" dirty="0"/>
              <a:t>Tracy Matthews, Law Enforcement Training and Grants Supervisor</a:t>
            </a:r>
            <a:endParaRPr dirty="0"/>
          </a:p>
          <a:p>
            <a:pPr marL="914400" lvl="2" indent="0" algn="l" rtl="0">
              <a:lnSpc>
                <a:spcPct val="100000"/>
              </a:lnSpc>
              <a:spcBef>
                <a:spcPts val="0"/>
              </a:spcBef>
              <a:spcAft>
                <a:spcPts val="0"/>
              </a:spcAft>
              <a:buSzPts val="2000"/>
              <a:buNone/>
            </a:pPr>
            <a:r>
              <a:rPr lang="en-US" u="sng" dirty="0">
                <a:solidFill>
                  <a:schemeClr val="hlink"/>
                </a:solidFill>
                <a:hlinkClick r:id="rId3"/>
              </a:rPr>
              <a:t>tracy.matthews@dcjs.virginia.gov</a:t>
            </a:r>
            <a:endParaRPr dirty="0"/>
          </a:p>
          <a:p>
            <a:pPr marL="914400" lvl="2" indent="0" algn="l" rtl="0">
              <a:lnSpc>
                <a:spcPct val="100000"/>
              </a:lnSpc>
              <a:spcBef>
                <a:spcPts val="0"/>
              </a:spcBef>
              <a:spcAft>
                <a:spcPts val="1200"/>
              </a:spcAft>
              <a:buSzPts val="2000"/>
              <a:buNone/>
            </a:pPr>
            <a:r>
              <a:rPr lang="en-US" dirty="0"/>
              <a:t>804.371.0635</a:t>
            </a:r>
            <a:endParaRPr dirty="0"/>
          </a:p>
          <a:p>
            <a:pPr marL="228600" lvl="0" indent="-228600" algn="l" rtl="0">
              <a:lnSpc>
                <a:spcPct val="100000"/>
              </a:lnSpc>
              <a:spcBef>
                <a:spcPts val="0"/>
              </a:spcBef>
              <a:spcAft>
                <a:spcPts val="0"/>
              </a:spcAft>
              <a:buSzPts val="2000"/>
              <a:buChar char="•"/>
            </a:pPr>
            <a:r>
              <a:rPr lang="en-US" sz="2000" dirty="0"/>
              <a:t>Nicole Phelps, Criminal Justice Grant Program Specialist</a:t>
            </a:r>
            <a:endParaRPr dirty="0"/>
          </a:p>
          <a:p>
            <a:pPr marL="0" lvl="0" indent="0" algn="l" rtl="0">
              <a:lnSpc>
                <a:spcPct val="100000"/>
              </a:lnSpc>
              <a:spcBef>
                <a:spcPts val="0"/>
              </a:spcBef>
              <a:spcAft>
                <a:spcPts val="0"/>
              </a:spcAft>
              <a:buSzPts val="2000"/>
              <a:buNone/>
            </a:pPr>
            <a:r>
              <a:rPr lang="en-US" sz="2000" dirty="0"/>
              <a:t>	</a:t>
            </a:r>
            <a:r>
              <a:rPr lang="en-US" sz="2000" u="sng" dirty="0">
                <a:solidFill>
                  <a:schemeClr val="hlink"/>
                </a:solidFill>
                <a:hlinkClick r:id="rId4"/>
              </a:rPr>
              <a:t>nicole.phelps@dcjs.virginia.gov</a:t>
            </a:r>
            <a:r>
              <a:rPr lang="en-US" sz="2000" dirty="0"/>
              <a:t> </a:t>
            </a:r>
            <a:endParaRPr dirty="0"/>
          </a:p>
          <a:p>
            <a:pPr marL="0" lvl="0" indent="0" algn="l" rtl="0">
              <a:lnSpc>
                <a:spcPct val="100000"/>
              </a:lnSpc>
              <a:spcBef>
                <a:spcPts val="0"/>
              </a:spcBef>
              <a:spcAft>
                <a:spcPts val="1200"/>
              </a:spcAft>
              <a:buSzPts val="2000"/>
              <a:buNone/>
            </a:pPr>
            <a:r>
              <a:rPr lang="en-US" sz="2000" dirty="0"/>
              <a:t>	804.263.3388</a:t>
            </a:r>
            <a:endParaRPr sz="2000" dirty="0"/>
          </a:p>
          <a:p>
            <a:pPr marL="228600" lvl="0" indent="-228600" algn="l" rtl="0">
              <a:lnSpc>
                <a:spcPct val="100000"/>
              </a:lnSpc>
              <a:spcBef>
                <a:spcPts val="0"/>
              </a:spcBef>
              <a:spcAft>
                <a:spcPts val="0"/>
              </a:spcAft>
              <a:buSzPts val="2000"/>
              <a:buChar char="•"/>
            </a:pPr>
            <a:r>
              <a:rPr lang="en-US" sz="2000" dirty="0"/>
              <a:t>Chris Boucher, Criminal Justice Grant Program Specialist</a:t>
            </a:r>
            <a:endParaRPr dirty="0"/>
          </a:p>
          <a:p>
            <a:pPr marL="0" lvl="0" indent="0" algn="l" rtl="0">
              <a:lnSpc>
                <a:spcPct val="100000"/>
              </a:lnSpc>
              <a:spcBef>
                <a:spcPts val="0"/>
              </a:spcBef>
              <a:spcAft>
                <a:spcPts val="0"/>
              </a:spcAft>
              <a:buSzPts val="2000"/>
              <a:buNone/>
            </a:pPr>
            <a:r>
              <a:rPr lang="en-US" sz="2000" dirty="0"/>
              <a:t>	</a:t>
            </a:r>
            <a:r>
              <a:rPr lang="en-US" sz="2000" u="sng" dirty="0">
                <a:solidFill>
                  <a:schemeClr val="hlink"/>
                </a:solidFill>
                <a:hlinkClick r:id="rId5"/>
              </a:rPr>
              <a:t>christopher.boucher@dcjs.virginia.gov</a:t>
            </a:r>
            <a:endParaRPr sz="2000" dirty="0"/>
          </a:p>
          <a:p>
            <a:pPr marL="0" lvl="0" indent="0" algn="l" rtl="0">
              <a:lnSpc>
                <a:spcPct val="100000"/>
              </a:lnSpc>
              <a:spcBef>
                <a:spcPts val="0"/>
              </a:spcBef>
              <a:spcAft>
                <a:spcPts val="0"/>
              </a:spcAft>
              <a:buSzPts val="2000"/>
              <a:buNone/>
            </a:pPr>
            <a:r>
              <a:rPr lang="en-US" sz="2000" dirty="0"/>
              <a:t>	804.584.0510</a:t>
            </a:r>
            <a:endParaRP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7"/>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Tips and Tricks</a:t>
            </a:r>
            <a:endParaRPr dirty="0"/>
          </a:p>
        </p:txBody>
      </p:sp>
      <p:sp>
        <p:nvSpPr>
          <p:cNvPr id="108" name="Google Shape;108;p7"/>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90000"/>
              </a:lnSpc>
              <a:spcBef>
                <a:spcPts val="0"/>
              </a:spcBef>
              <a:spcAft>
                <a:spcPts val="0"/>
              </a:spcAft>
              <a:buSzPts val="2600"/>
              <a:buChar char="•"/>
            </a:pPr>
            <a:r>
              <a:rPr lang="en-US" sz="2600" dirty="0"/>
              <a:t>Follow the instructions and only submit items that are </a:t>
            </a:r>
            <a:r>
              <a:rPr lang="en-US" sz="2600" dirty="0" smtClean="0"/>
              <a:t>requested, </a:t>
            </a:r>
            <a:r>
              <a:rPr lang="en-US" sz="2600" dirty="0" smtClean="0">
                <a:solidFill>
                  <a:schemeClr val="tx1"/>
                </a:solidFill>
              </a:rPr>
              <a:t>when</a:t>
            </a:r>
            <a:r>
              <a:rPr lang="en-US" sz="2600" dirty="0" smtClean="0"/>
              <a:t> </a:t>
            </a:r>
            <a:r>
              <a:rPr lang="en-US" sz="2600" dirty="0"/>
              <a:t>and as they are requested. </a:t>
            </a:r>
            <a:endParaRPr dirty="0"/>
          </a:p>
          <a:p>
            <a:pPr marL="228600" lvl="0" indent="-228600" algn="l" rtl="0">
              <a:lnSpc>
                <a:spcPct val="90000"/>
              </a:lnSpc>
              <a:spcBef>
                <a:spcPts val="1000"/>
              </a:spcBef>
              <a:spcAft>
                <a:spcPts val="0"/>
              </a:spcAft>
              <a:buSzPts val="2600"/>
              <a:buChar char="•"/>
            </a:pPr>
            <a:r>
              <a:rPr lang="en-US" sz="2600" dirty="0"/>
              <a:t>Write the grant as if the person reviewing doesn’t know anything about your agency or trending topics in your field. </a:t>
            </a:r>
            <a:endParaRPr sz="2600" dirty="0"/>
          </a:p>
          <a:p>
            <a:pPr marL="228600" lvl="0" indent="-228600" algn="l" rtl="0">
              <a:lnSpc>
                <a:spcPct val="90000"/>
              </a:lnSpc>
              <a:spcBef>
                <a:spcPts val="1000"/>
              </a:spcBef>
              <a:spcAft>
                <a:spcPts val="0"/>
              </a:spcAft>
              <a:buSzPts val="2600"/>
              <a:buChar char="•"/>
            </a:pPr>
            <a:r>
              <a:rPr lang="en-US" sz="2600" dirty="0"/>
              <a:t>Write the grant in a manner that will enable another person to take over the </a:t>
            </a:r>
            <a:r>
              <a:rPr lang="en-US" sz="2600" dirty="0" smtClean="0">
                <a:solidFill>
                  <a:schemeClr val="tx1"/>
                </a:solidFill>
              </a:rPr>
              <a:t>project</a:t>
            </a:r>
            <a:r>
              <a:rPr lang="en-US" sz="2600" dirty="0" smtClean="0"/>
              <a:t> </a:t>
            </a:r>
            <a:r>
              <a:rPr lang="en-US" sz="2600" dirty="0"/>
              <a:t>and implement it. </a:t>
            </a:r>
            <a:endParaRPr sz="2600" dirty="0"/>
          </a:p>
          <a:p>
            <a:pPr marL="228600" lvl="0" indent="-228600" algn="l" rtl="0">
              <a:lnSpc>
                <a:spcPct val="90000"/>
              </a:lnSpc>
              <a:spcBef>
                <a:spcPts val="1000"/>
              </a:spcBef>
              <a:spcAft>
                <a:spcPts val="0"/>
              </a:spcAft>
              <a:buSzPts val="2600"/>
              <a:buChar char="•"/>
            </a:pPr>
            <a:r>
              <a:rPr lang="en-US" sz="2600" dirty="0"/>
              <a:t>Be cautious about </a:t>
            </a:r>
            <a:r>
              <a:rPr lang="en-US" sz="2600" dirty="0" smtClean="0"/>
              <a:t>only </a:t>
            </a:r>
            <a:r>
              <a:rPr lang="en-US" sz="2600" dirty="0" smtClean="0"/>
              <a:t>one person </a:t>
            </a:r>
            <a:r>
              <a:rPr lang="en-US" sz="2600" dirty="0" smtClean="0"/>
              <a:t>preparing and reviewing the grant </a:t>
            </a:r>
            <a:r>
              <a:rPr lang="en-US" sz="2600" dirty="0"/>
              <a:t>applications. What happens if </a:t>
            </a:r>
            <a:r>
              <a:rPr lang="en-US" sz="2600" dirty="0" smtClean="0"/>
              <a:t>that person leaves? </a:t>
            </a:r>
            <a:r>
              <a:rPr lang="en-US" sz="2600" dirty="0"/>
              <a:t>It is always a good idea to have others aware of the grant application and process.</a:t>
            </a:r>
            <a:endParaRPr dirty="0"/>
          </a:p>
          <a:p>
            <a:pPr marL="228600" lvl="0" indent="-50800" algn="l" rtl="0">
              <a:lnSpc>
                <a:spcPct val="90000"/>
              </a:lnSpc>
              <a:spcBef>
                <a:spcPts val="1000"/>
              </a:spcBef>
              <a:spcAft>
                <a:spcPts val="0"/>
              </a:spcAft>
              <a:buSzPts val="2800"/>
              <a:buNone/>
            </a:pPr>
            <a:endParaRPr dirty="0"/>
          </a:p>
          <a:p>
            <a:pPr marL="228600" lvl="0" indent="-50800" algn="l" rtl="0">
              <a:lnSpc>
                <a:spcPct val="90000"/>
              </a:lnSpc>
              <a:spcBef>
                <a:spcPts val="1000"/>
              </a:spcBef>
              <a:spcAft>
                <a:spcPts val="0"/>
              </a:spcAft>
              <a:buSzPts val="2800"/>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8"/>
          <p:cNvSpPr txBox="1">
            <a:spLocks noGrp="1"/>
          </p:cNvSpPr>
          <p:nvPr>
            <p:ph type="title"/>
          </p:nvPr>
        </p:nvSpPr>
        <p:spPr>
          <a:xfrm>
            <a:off x="457200" y="365126"/>
            <a:ext cx="8229600" cy="1042416"/>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Clr>
                <a:schemeClr val="dk1"/>
              </a:buClr>
              <a:buSzPts val="4000"/>
              <a:buFont typeface="Calibri"/>
              <a:buNone/>
            </a:pPr>
            <a:r>
              <a:rPr lang="en-US" dirty="0"/>
              <a:t>Tips and Tricks</a:t>
            </a:r>
            <a:endParaRPr dirty="0"/>
          </a:p>
        </p:txBody>
      </p:sp>
      <p:sp>
        <p:nvSpPr>
          <p:cNvPr id="114" name="Google Shape;114;p8"/>
          <p:cNvSpPr txBox="1">
            <a:spLocks noGrp="1"/>
          </p:cNvSpPr>
          <p:nvPr>
            <p:ph type="body" idx="1"/>
          </p:nvPr>
        </p:nvSpPr>
        <p:spPr>
          <a:xfrm>
            <a:off x="457200" y="1597981"/>
            <a:ext cx="8229600" cy="4578982"/>
          </a:xfrm>
          <a:prstGeom prst="rect">
            <a:avLst/>
          </a:prstGeom>
          <a:noFill/>
          <a:ln>
            <a:noFill/>
          </a:ln>
        </p:spPr>
        <p:txBody>
          <a:bodyPr spcFirstLastPara="1" wrap="square" lIns="0" tIns="0" rIns="0" bIns="0" anchor="t" anchorCtr="0">
            <a:noAutofit/>
          </a:bodyPr>
          <a:lstStyle/>
          <a:p>
            <a:pPr marL="228600" lvl="0" indent="-228600" algn="l" rtl="0">
              <a:lnSpc>
                <a:spcPct val="100000"/>
              </a:lnSpc>
              <a:spcBef>
                <a:spcPts val="0"/>
              </a:spcBef>
              <a:spcAft>
                <a:spcPts val="0"/>
              </a:spcAft>
              <a:buSzPts val="2400"/>
              <a:buChar char="•"/>
            </a:pPr>
            <a:r>
              <a:rPr lang="en-US" sz="2600" dirty="0"/>
              <a:t>Be concise, use clear specific language.</a:t>
            </a:r>
            <a:endParaRPr sz="2600" dirty="0"/>
          </a:p>
          <a:p>
            <a:pPr marL="228600" lvl="0" indent="-228600" algn="l" rtl="0">
              <a:lnSpc>
                <a:spcPct val="100000"/>
              </a:lnSpc>
              <a:spcBef>
                <a:spcPts val="0"/>
              </a:spcBef>
              <a:spcAft>
                <a:spcPts val="0"/>
              </a:spcAft>
              <a:buSzPts val="2400"/>
              <a:buChar char="•"/>
            </a:pPr>
            <a:r>
              <a:rPr lang="en-US" sz="2600" dirty="0"/>
              <a:t>Avoid complicated sentences. Simple and straight to the point is best.</a:t>
            </a:r>
            <a:endParaRPr sz="2600" dirty="0"/>
          </a:p>
          <a:p>
            <a:pPr marL="228600" lvl="0" indent="-228600" algn="l" rtl="0">
              <a:lnSpc>
                <a:spcPct val="100000"/>
              </a:lnSpc>
              <a:spcBef>
                <a:spcPts val="0"/>
              </a:spcBef>
              <a:spcAft>
                <a:spcPts val="0"/>
              </a:spcAft>
              <a:buSzPts val="2400"/>
              <a:buChar char="•"/>
            </a:pPr>
            <a:r>
              <a:rPr lang="en-US" sz="2600" dirty="0"/>
              <a:t>Avoid very technical or overly dramatic language.</a:t>
            </a:r>
            <a:endParaRPr sz="2600" dirty="0"/>
          </a:p>
          <a:p>
            <a:pPr marL="228600" lvl="0" indent="-228600" algn="l" rtl="0">
              <a:lnSpc>
                <a:spcPct val="100000"/>
              </a:lnSpc>
              <a:spcBef>
                <a:spcPts val="0"/>
              </a:spcBef>
              <a:spcAft>
                <a:spcPts val="0"/>
              </a:spcAft>
              <a:buSzPts val="2400"/>
              <a:buChar char="•"/>
            </a:pPr>
            <a:r>
              <a:rPr lang="en-US" sz="2600" dirty="0"/>
              <a:t>Spell out acronyms.</a:t>
            </a:r>
            <a:endParaRPr sz="2600" dirty="0"/>
          </a:p>
          <a:p>
            <a:pPr marL="228600" lvl="0" indent="-228600" algn="l" rtl="0">
              <a:lnSpc>
                <a:spcPct val="100000"/>
              </a:lnSpc>
              <a:spcBef>
                <a:spcPts val="0"/>
              </a:spcBef>
              <a:spcAft>
                <a:spcPts val="0"/>
              </a:spcAft>
              <a:buSzPts val="2400"/>
              <a:buChar char="•"/>
            </a:pPr>
            <a:r>
              <a:rPr lang="en-US" sz="2600" dirty="0"/>
              <a:t>Use correct spelling, grammar, and punctuation.</a:t>
            </a:r>
            <a:endParaRPr sz="2600" dirty="0"/>
          </a:p>
          <a:p>
            <a:pPr marL="228600" lvl="0" indent="-228600" algn="l" rtl="0">
              <a:lnSpc>
                <a:spcPct val="100000"/>
              </a:lnSpc>
              <a:spcBef>
                <a:spcPts val="0"/>
              </a:spcBef>
              <a:spcAft>
                <a:spcPts val="0"/>
              </a:spcAft>
              <a:buSzPts val="2400"/>
              <a:buChar char="•"/>
            </a:pPr>
            <a:r>
              <a:rPr lang="en-US" sz="2600" dirty="0"/>
              <a:t>Ensure the overall budget calculations are accurate and match the individual budget forms.</a:t>
            </a:r>
            <a:endParaRPr sz="2600" dirty="0"/>
          </a:p>
          <a:p>
            <a:pPr marL="228600" lvl="0" indent="-228600" algn="l" rtl="0">
              <a:lnSpc>
                <a:spcPct val="100000"/>
              </a:lnSpc>
              <a:spcBef>
                <a:spcPts val="0"/>
              </a:spcBef>
              <a:spcAft>
                <a:spcPts val="0"/>
              </a:spcAft>
              <a:buSzPts val="2400"/>
              <a:buChar char="•"/>
            </a:pPr>
            <a:r>
              <a:rPr lang="en-US" sz="2600" dirty="0" smtClean="0"/>
              <a:t>If </a:t>
            </a:r>
            <a:r>
              <a:rPr lang="en-US" sz="2600" dirty="0"/>
              <a:t>attachments are required, ensure all documentation is attached as needed.</a:t>
            </a:r>
            <a:endParaRPr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9"/>
          <p:cNvSpPr txBox="1">
            <a:spLocks noGrp="1"/>
          </p:cNvSpPr>
          <p:nvPr>
            <p:ph type="title"/>
          </p:nvPr>
        </p:nvSpPr>
        <p:spPr>
          <a:xfrm>
            <a:off x="486697" y="2370908"/>
            <a:ext cx="8229600" cy="1046424"/>
          </a:xfrm>
          <a:prstGeom prst="rect">
            <a:avLst/>
          </a:prstGeom>
          <a:noFill/>
          <a:ln>
            <a:noFill/>
          </a:ln>
        </p:spPr>
        <p:txBody>
          <a:bodyPr spcFirstLastPara="1" wrap="square" lIns="0" tIns="0" rIns="0" bIns="0" anchor="ctr" anchorCtr="0">
            <a:noAutofit/>
          </a:bodyPr>
          <a:lstStyle/>
          <a:p>
            <a:pPr marL="0" lvl="0" indent="0" algn="ctr" rtl="0">
              <a:lnSpc>
                <a:spcPct val="90000"/>
              </a:lnSpc>
              <a:spcBef>
                <a:spcPts val="0"/>
              </a:spcBef>
              <a:spcAft>
                <a:spcPts val="0"/>
              </a:spcAft>
              <a:buClr>
                <a:schemeClr val="dk1"/>
              </a:buClr>
              <a:buSzPts val="4000"/>
              <a:buFont typeface="Calibri"/>
              <a:buNone/>
            </a:pPr>
            <a:r>
              <a:rPr lang="en-US" dirty="0"/>
              <a:t>Application Components</a:t>
            </a:r>
            <a:endParaRPr dirty="0"/>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684</TotalTime>
  <Words>4840</Words>
  <Application>Microsoft Office PowerPoint</Application>
  <PresentationFormat>On-screen Show (4:3)</PresentationFormat>
  <Paragraphs>354</Paragraphs>
  <Slides>63</Slides>
  <Notes>63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63</vt:i4>
      </vt:variant>
    </vt:vector>
  </HeadingPairs>
  <TitlesOfParts>
    <vt:vector size="69" baseType="lpstr">
      <vt:lpstr>Arial</vt:lpstr>
      <vt:lpstr>Calibri</vt:lpstr>
      <vt:lpstr>Georgia</vt:lpstr>
      <vt:lpstr>Noto Sans Symbols</vt:lpstr>
      <vt:lpstr>Times New Roman</vt:lpstr>
      <vt:lpstr>Office Theme</vt:lpstr>
      <vt:lpstr>Applying for a  Law Enforcement Grant </vt:lpstr>
      <vt:lpstr>Overview</vt:lpstr>
      <vt:lpstr>Law Enforcement Grant Programs</vt:lpstr>
      <vt:lpstr>Before applying, ask these questions:  </vt:lpstr>
      <vt:lpstr>Tips and Tricks</vt:lpstr>
      <vt:lpstr>Tips and Tricks</vt:lpstr>
      <vt:lpstr>Tips and Tricks</vt:lpstr>
      <vt:lpstr>Tips and Tricks</vt:lpstr>
      <vt:lpstr>Application Components</vt:lpstr>
      <vt:lpstr>Components of the Application</vt:lpstr>
      <vt:lpstr>General Information</vt:lpstr>
      <vt:lpstr>DCJS Grant Application Face Sheet</vt:lpstr>
      <vt:lpstr>Project Narrative</vt:lpstr>
      <vt:lpstr>Project Narrative </vt:lpstr>
      <vt:lpstr>Demonstration of Need</vt:lpstr>
      <vt:lpstr>Project Description</vt:lpstr>
      <vt:lpstr>Service Area Demographic/Target Population </vt:lpstr>
      <vt:lpstr>Sustainment Plan</vt:lpstr>
      <vt:lpstr>Goals and Objectives</vt:lpstr>
      <vt:lpstr>Goals, Objectives, and Activities</vt:lpstr>
      <vt:lpstr>Goals and Objectives: Goals</vt:lpstr>
      <vt:lpstr>S.M.A.R.T. Method </vt:lpstr>
      <vt:lpstr>Goals and Objectives: Objectives </vt:lpstr>
      <vt:lpstr>Developing Objectives</vt:lpstr>
      <vt:lpstr>Goals and Objectives: Activities</vt:lpstr>
      <vt:lpstr>Goals and Objectives: Reporting  </vt:lpstr>
      <vt:lpstr>Budget</vt:lpstr>
      <vt:lpstr>Overall Budget Form</vt:lpstr>
      <vt:lpstr>Itemized Budget Forms</vt:lpstr>
      <vt:lpstr>Itemized Budget: Personnel</vt:lpstr>
      <vt:lpstr>Itemized Budget: Personnel</vt:lpstr>
      <vt:lpstr>Itemized Budget: Fringe</vt:lpstr>
      <vt:lpstr>Description and Justification: Personnel and Fringe</vt:lpstr>
      <vt:lpstr>Itemized Budget: Consultants </vt:lpstr>
      <vt:lpstr>Description and Justification: Consultants</vt:lpstr>
      <vt:lpstr>Itemized Budget: Travel</vt:lpstr>
      <vt:lpstr>Itemized Budget: Travel</vt:lpstr>
      <vt:lpstr>Description and Justification: Travel</vt:lpstr>
      <vt:lpstr>Itemized Budget: Subsistence</vt:lpstr>
      <vt:lpstr>Itemized Budget: Subsistence</vt:lpstr>
      <vt:lpstr>Description and Justification: Subsistence</vt:lpstr>
      <vt:lpstr>Itemized Budget: Other Travel Costs</vt:lpstr>
      <vt:lpstr>Description and Justification: Other Travel Costs</vt:lpstr>
      <vt:lpstr>Itemized Budget: Equipment</vt:lpstr>
      <vt:lpstr>Description and Justification: Equipment</vt:lpstr>
      <vt:lpstr>Itemized Budget: Supplies &amp; Other Expenses</vt:lpstr>
      <vt:lpstr>Description and Justification: Supplies &amp; Other Expenses</vt:lpstr>
      <vt:lpstr>Allowable and Unallowable Expenses</vt:lpstr>
      <vt:lpstr>Allowable and Unallowable Expenses: </vt:lpstr>
      <vt:lpstr>Unallowable-Prohibited Expenses:</vt:lpstr>
      <vt:lpstr>Supplanting </vt:lpstr>
      <vt:lpstr>Match</vt:lpstr>
      <vt:lpstr>Match: </vt:lpstr>
      <vt:lpstr>Cash Match:</vt:lpstr>
      <vt:lpstr>In-Kind Match:</vt:lpstr>
      <vt:lpstr>Additional Requirements</vt:lpstr>
      <vt:lpstr>Additional Requirements  (Depends on the grant program)</vt:lpstr>
      <vt:lpstr>Additional Requirements:</vt:lpstr>
      <vt:lpstr>Reporting Requirements</vt:lpstr>
      <vt:lpstr>How and Where to Submit Application</vt:lpstr>
      <vt:lpstr>Reminders for Submitting Applications: </vt:lpstr>
      <vt:lpstr>Technical Assistance for OGMS</vt:lpstr>
      <vt:lpstr>Division of Law Enforcement  Grants Staff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Applying for a Law Enforcement Grant</dc:title>
  <dc:creator>Dietz, Marsha (DCJS)</dc:creator>
  <cp:lastModifiedBy>VITA Program</cp:lastModifiedBy>
  <cp:revision>27</cp:revision>
  <dcterms:created xsi:type="dcterms:W3CDTF">2018-12-18T15:23:02Z</dcterms:created>
  <dcterms:modified xsi:type="dcterms:W3CDTF">2022-03-08T19:59:15Z</dcterms:modified>
</cp:coreProperties>
</file>