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handoutMasterIdLst>
    <p:handoutMasterId r:id="rId56"/>
  </p:handoutMasterIdLst>
  <p:sldIdLst>
    <p:sldId id="256" r:id="rId2"/>
    <p:sldId id="257" r:id="rId3"/>
    <p:sldId id="258" r:id="rId4"/>
    <p:sldId id="295" r:id="rId5"/>
    <p:sldId id="266" r:id="rId6"/>
    <p:sldId id="267" r:id="rId7"/>
    <p:sldId id="268" r:id="rId8"/>
    <p:sldId id="269" r:id="rId9"/>
    <p:sldId id="270" r:id="rId10"/>
    <p:sldId id="289" r:id="rId11"/>
    <p:sldId id="290" r:id="rId12"/>
    <p:sldId id="293" r:id="rId13"/>
    <p:sldId id="291" r:id="rId14"/>
    <p:sldId id="292" r:id="rId15"/>
    <p:sldId id="259" r:id="rId16"/>
    <p:sldId id="271" r:id="rId17"/>
    <p:sldId id="272" r:id="rId18"/>
    <p:sldId id="260" r:id="rId19"/>
    <p:sldId id="265" r:id="rId20"/>
    <p:sldId id="273" r:id="rId21"/>
    <p:sldId id="296" r:id="rId22"/>
    <p:sldId id="297" r:id="rId23"/>
    <p:sldId id="298" r:id="rId24"/>
    <p:sldId id="299" r:id="rId25"/>
    <p:sldId id="300" r:id="rId26"/>
    <p:sldId id="301" r:id="rId27"/>
    <p:sldId id="274" r:id="rId28"/>
    <p:sldId id="302" r:id="rId29"/>
    <p:sldId id="303" r:id="rId30"/>
    <p:sldId id="304" r:id="rId31"/>
    <p:sldId id="305" r:id="rId32"/>
    <p:sldId id="306" r:id="rId33"/>
    <p:sldId id="264" r:id="rId34"/>
    <p:sldId id="275" r:id="rId35"/>
    <p:sldId id="276" r:id="rId36"/>
    <p:sldId id="277" r:id="rId37"/>
    <p:sldId id="278" r:id="rId38"/>
    <p:sldId id="279" r:id="rId39"/>
    <p:sldId id="280" r:id="rId40"/>
    <p:sldId id="281" r:id="rId41"/>
    <p:sldId id="282" r:id="rId42"/>
    <p:sldId id="283" r:id="rId43"/>
    <p:sldId id="284" r:id="rId44"/>
    <p:sldId id="285" r:id="rId45"/>
    <p:sldId id="286" r:id="rId46"/>
    <p:sldId id="287" r:id="rId47"/>
    <p:sldId id="288" r:id="rId48"/>
    <p:sldId id="263" r:id="rId49"/>
    <p:sldId id="261" r:id="rId50"/>
    <p:sldId id="262" r:id="rId51"/>
    <p:sldId id="294" r:id="rId52"/>
    <p:sldId id="307" r:id="rId53"/>
    <p:sldId id="308" r:id="rId54"/>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6976" autoAdjust="0"/>
    <p:restoredTop sz="59716" autoAdjust="0"/>
  </p:normalViewPr>
  <p:slideViewPr>
    <p:cSldViewPr snapToGrid="0">
      <p:cViewPr varScale="1">
        <p:scale>
          <a:sx n="52" d="100"/>
          <a:sy n="52" d="100"/>
        </p:scale>
        <p:origin x="1746"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1" d="100"/>
          <a:sy n="61" d="100"/>
        </p:scale>
        <p:origin x="336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3170238" cy="481013"/>
          </a:xfrm>
          <a:prstGeom prst="rect">
            <a:avLst/>
          </a:prstGeom>
        </p:spPr>
        <p:txBody>
          <a:bodyPr vert="horz" lIns="91432" tIns="45716" rIns="91432" bIns="45716" rtlCol="0"/>
          <a:lstStyle>
            <a:lvl1pPr algn="l">
              <a:defRPr sz="1200"/>
            </a:lvl1pPr>
          </a:lstStyle>
          <a:p>
            <a:endParaRPr lang="en-US"/>
          </a:p>
        </p:txBody>
      </p:sp>
      <p:sp>
        <p:nvSpPr>
          <p:cNvPr id="3" name="Date Placeholder 2"/>
          <p:cNvSpPr>
            <a:spLocks noGrp="1"/>
          </p:cNvSpPr>
          <p:nvPr>
            <p:ph type="dt" sz="quarter" idx="1"/>
          </p:nvPr>
        </p:nvSpPr>
        <p:spPr>
          <a:xfrm>
            <a:off x="4143375" y="4"/>
            <a:ext cx="3170238" cy="481013"/>
          </a:xfrm>
          <a:prstGeom prst="rect">
            <a:avLst/>
          </a:prstGeom>
        </p:spPr>
        <p:txBody>
          <a:bodyPr vert="horz" lIns="91432" tIns="45716" rIns="91432" bIns="45716" rtlCol="0"/>
          <a:lstStyle>
            <a:lvl1pPr algn="r">
              <a:defRPr sz="1200"/>
            </a:lvl1pPr>
          </a:lstStyle>
          <a:p>
            <a:r>
              <a:rPr lang="en-US" smtClean="0"/>
              <a:t>8/19/2020</a:t>
            </a:r>
            <a:endParaRPr lang="en-US"/>
          </a:p>
        </p:txBody>
      </p:sp>
      <p:sp>
        <p:nvSpPr>
          <p:cNvPr id="4" name="Footer Placeholder 3"/>
          <p:cNvSpPr>
            <a:spLocks noGrp="1"/>
          </p:cNvSpPr>
          <p:nvPr>
            <p:ph type="ftr" sz="quarter" idx="2"/>
          </p:nvPr>
        </p:nvSpPr>
        <p:spPr>
          <a:xfrm>
            <a:off x="0" y="9120190"/>
            <a:ext cx="3170238" cy="481012"/>
          </a:xfrm>
          <a:prstGeom prst="rect">
            <a:avLst/>
          </a:prstGeom>
        </p:spPr>
        <p:txBody>
          <a:bodyPr vert="horz" lIns="91432" tIns="45716" rIns="91432" bIns="45716"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90"/>
            <a:ext cx="3170238" cy="481012"/>
          </a:xfrm>
          <a:prstGeom prst="rect">
            <a:avLst/>
          </a:prstGeom>
        </p:spPr>
        <p:txBody>
          <a:bodyPr vert="horz" lIns="91432" tIns="45716" rIns="91432" bIns="45716" rtlCol="0" anchor="b"/>
          <a:lstStyle>
            <a:lvl1pPr algn="r">
              <a:defRPr sz="1200"/>
            </a:lvl1pPr>
          </a:lstStyle>
          <a:p>
            <a:fld id="{3BE40739-C335-4B65-ACC0-CA5E4AD7BDFF}" type="slidenum">
              <a:rPr lang="en-US" smtClean="0"/>
              <a:t>‹#›</a:t>
            </a:fld>
            <a:endParaRPr lang="en-US"/>
          </a:p>
        </p:txBody>
      </p:sp>
    </p:spTree>
    <p:extLst>
      <p:ext uri="{BB962C8B-B14F-4D97-AF65-F5344CB8AC3E}">
        <p14:creationId xmlns:p14="http://schemas.microsoft.com/office/powerpoint/2010/main" val="203602380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4143587" y="4"/>
            <a:ext cx="3169920" cy="481727"/>
          </a:xfrm>
          <a:prstGeom prst="rect">
            <a:avLst/>
          </a:prstGeom>
        </p:spPr>
        <p:txBody>
          <a:bodyPr vert="horz" lIns="96653" tIns="48326" rIns="96653" bIns="48326" rtlCol="0"/>
          <a:lstStyle>
            <a:lvl1pPr algn="r">
              <a:defRPr sz="1300"/>
            </a:lvl1pPr>
          </a:lstStyle>
          <a:p>
            <a:r>
              <a:rPr lang="en-US" smtClean="0"/>
              <a:t>8/19/2020</a:t>
            </a:r>
            <a:endParaRPr lang="en-US" dirty="0"/>
          </a:p>
        </p:txBody>
      </p:sp>
      <p:sp>
        <p:nvSpPr>
          <p:cNvPr id="4" name="Slide Image Placeholder 3"/>
          <p:cNvSpPr>
            <a:spLocks noGrp="1" noRot="1" noChangeAspect="1"/>
          </p:cNvSpPr>
          <p:nvPr>
            <p:ph type="sldImg" idx="2"/>
          </p:nvPr>
        </p:nvSpPr>
        <p:spPr>
          <a:xfrm>
            <a:off x="1465481" y="908743"/>
            <a:ext cx="4321175" cy="3240088"/>
          </a:xfrm>
          <a:prstGeom prst="rect">
            <a:avLst/>
          </a:prstGeom>
          <a:noFill/>
          <a:ln w="12700">
            <a:solidFill>
              <a:prstClr val="black"/>
            </a:solidFill>
          </a:ln>
        </p:spPr>
        <p:txBody>
          <a:bodyPr vert="horz" lIns="96653" tIns="48326" rIns="96653" bIns="48326" rtlCol="0" anchor="ctr"/>
          <a:lstStyle/>
          <a:p>
            <a:endParaRPr lang="en-US"/>
          </a:p>
        </p:txBody>
      </p:sp>
      <p:sp>
        <p:nvSpPr>
          <p:cNvPr id="5" name="Notes Placeholder 4"/>
          <p:cNvSpPr>
            <a:spLocks noGrp="1"/>
          </p:cNvSpPr>
          <p:nvPr>
            <p:ph type="body" sz="quarter" idx="3"/>
          </p:nvPr>
        </p:nvSpPr>
        <p:spPr>
          <a:xfrm>
            <a:off x="731520" y="4303986"/>
            <a:ext cx="5852160" cy="4815489"/>
          </a:xfrm>
          <a:prstGeom prst="rect">
            <a:avLst/>
          </a:prstGeom>
        </p:spPr>
        <p:txBody>
          <a:bodyPr vert="horz" lIns="96653" tIns="48326" rIns="96653" bIns="48326" rtlCol="0"/>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4143587" y="9119476"/>
            <a:ext cx="3169920" cy="481726"/>
          </a:xfrm>
          <a:prstGeom prst="rect">
            <a:avLst/>
          </a:prstGeom>
        </p:spPr>
        <p:txBody>
          <a:bodyPr vert="horz" lIns="96653" tIns="48326" rIns="96653" bIns="48326" rtlCol="0" anchor="b"/>
          <a:lstStyle>
            <a:lvl1pPr algn="r">
              <a:defRPr sz="1300"/>
            </a:lvl1pPr>
          </a:lstStyle>
          <a:p>
            <a:fld id="{C1562E72-729C-4682-BE8A-67802A90023B}" type="slidenum">
              <a:rPr lang="en-US" smtClean="0"/>
              <a:t>‹#›</a:t>
            </a:fld>
            <a:endParaRPr lang="en-US"/>
          </a:p>
        </p:txBody>
      </p:sp>
    </p:spTree>
    <p:extLst>
      <p:ext uri="{BB962C8B-B14F-4D97-AF65-F5344CB8AC3E}">
        <p14:creationId xmlns:p14="http://schemas.microsoft.com/office/powerpoint/2010/main" val="97282069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mailto:grantsweb@dcjs.virginia.gov"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335517"/>
            <a:ext cx="5852160" cy="4783958"/>
          </a:xfrm>
        </p:spPr>
        <p:txBody>
          <a:bodyPr/>
          <a:lstStyle/>
          <a:p>
            <a:r>
              <a:rPr lang="en-US" dirty="0" smtClean="0"/>
              <a:t>Hello! This presentation is for the basic grant management for the SRO/SSO Incentive Grant Program. If you have any questions about the information</a:t>
            </a:r>
            <a:r>
              <a:rPr lang="en-US" baseline="0" dirty="0" smtClean="0"/>
              <a:t> provided in the slides, please contact Michelle Miles at michelle.miles@dcjs.Virginia.gov or 804-225-1846. </a:t>
            </a:r>
            <a:endParaRPr lang="en-US" dirty="0"/>
          </a:p>
        </p:txBody>
      </p:sp>
      <p:sp>
        <p:nvSpPr>
          <p:cNvPr id="4" name="Slide Number Placeholder 3"/>
          <p:cNvSpPr>
            <a:spLocks noGrp="1"/>
          </p:cNvSpPr>
          <p:nvPr>
            <p:ph type="sldNum" sz="quarter" idx="10"/>
          </p:nvPr>
        </p:nvSpPr>
        <p:spPr/>
        <p:txBody>
          <a:bodyPr/>
          <a:lstStyle/>
          <a:p>
            <a:fld id="{C1562E72-729C-4682-BE8A-67802A90023B}" type="slidenum">
              <a:rPr lang="en-US" smtClean="0"/>
              <a:t>1</a:t>
            </a:fld>
            <a:endParaRPr lang="en-US"/>
          </a:p>
        </p:txBody>
      </p:sp>
      <p:sp>
        <p:nvSpPr>
          <p:cNvPr id="5" name="Date Placeholder 4"/>
          <p:cNvSpPr>
            <a:spLocks noGrp="1"/>
          </p:cNvSpPr>
          <p:nvPr>
            <p:ph type="dt" idx="11"/>
          </p:nvPr>
        </p:nvSpPr>
        <p:spPr/>
        <p:txBody>
          <a:bodyPr/>
          <a:lstStyle/>
          <a:p>
            <a:r>
              <a:rPr lang="en-US" smtClean="0"/>
              <a:t>8/19/2020</a:t>
            </a:r>
            <a:endParaRPr lang="en-US" dirty="0"/>
          </a:p>
        </p:txBody>
      </p:sp>
    </p:spTree>
    <p:extLst>
      <p:ext uri="{BB962C8B-B14F-4D97-AF65-F5344CB8AC3E}">
        <p14:creationId xmlns:p14="http://schemas.microsoft.com/office/powerpoint/2010/main" val="1347960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Now we are going over how to develop goals, objectives and activities in the next few slides for those of you who have a #24 special condition to revise your goals and objectives. </a:t>
            </a:r>
            <a:endParaRPr lang="en-US" dirty="0" smtClean="0"/>
          </a:p>
          <a:p>
            <a:pPr lvl="0"/>
            <a:endParaRPr lang="en-US" dirty="0"/>
          </a:p>
          <a:p>
            <a:pPr lvl="0"/>
            <a:r>
              <a:rPr lang="en-US" dirty="0"/>
              <a:t>Goals, Objectives and Activities provide a description of what you hope to accomplish and spells out specific results you plan to achieve.</a:t>
            </a:r>
          </a:p>
        </p:txBody>
      </p:sp>
      <p:sp>
        <p:nvSpPr>
          <p:cNvPr id="4" name="Slide Number Placeholder 3"/>
          <p:cNvSpPr>
            <a:spLocks noGrp="1"/>
          </p:cNvSpPr>
          <p:nvPr>
            <p:ph type="sldNum" sz="quarter" idx="10"/>
          </p:nvPr>
        </p:nvSpPr>
        <p:spPr/>
        <p:txBody>
          <a:bodyPr/>
          <a:lstStyle/>
          <a:p>
            <a:fld id="{C1562E72-729C-4682-BE8A-67802A90023B}" type="slidenum">
              <a:rPr lang="en-US" smtClean="0"/>
              <a:t>10</a:t>
            </a:fld>
            <a:endParaRPr lang="en-US"/>
          </a:p>
        </p:txBody>
      </p:sp>
      <p:sp>
        <p:nvSpPr>
          <p:cNvPr id="5" name="Date Placeholder 4"/>
          <p:cNvSpPr>
            <a:spLocks noGrp="1"/>
          </p:cNvSpPr>
          <p:nvPr>
            <p:ph type="dt" idx="11"/>
          </p:nvPr>
        </p:nvSpPr>
        <p:spPr/>
        <p:txBody>
          <a:bodyPr/>
          <a:lstStyle/>
          <a:p>
            <a:r>
              <a:rPr lang="en-US" smtClean="0"/>
              <a:t>8/19/2020</a:t>
            </a:r>
            <a:endParaRPr lang="en-US" dirty="0"/>
          </a:p>
        </p:txBody>
      </p:sp>
    </p:spTree>
    <p:extLst>
      <p:ext uri="{BB962C8B-B14F-4D97-AF65-F5344CB8AC3E}">
        <p14:creationId xmlns:p14="http://schemas.microsoft.com/office/powerpoint/2010/main" val="3199838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What is a Goal</a:t>
            </a:r>
            <a:r>
              <a:rPr lang="en-US" dirty="0" smtClean="0"/>
              <a:t>?</a:t>
            </a:r>
          </a:p>
          <a:p>
            <a:pPr lvl="0"/>
            <a:endParaRPr lang="en-US" dirty="0"/>
          </a:p>
          <a:p>
            <a:pPr lvl="0"/>
            <a:r>
              <a:rPr lang="en-US" dirty="0"/>
              <a:t>Goals are about the outcome of your project and are broad and general</a:t>
            </a:r>
            <a:r>
              <a:rPr lang="en-US" dirty="0" smtClean="0"/>
              <a:t>.</a:t>
            </a:r>
          </a:p>
          <a:p>
            <a:pPr lvl="0"/>
            <a:endParaRPr lang="en-US" dirty="0"/>
          </a:p>
          <a:p>
            <a:pPr lvl="0"/>
            <a:r>
              <a:rPr lang="en-US" dirty="0"/>
              <a:t>An example would be, “To maintain school safety and order at ABC County High School.”</a:t>
            </a:r>
          </a:p>
          <a:p>
            <a:endParaRPr lang="en-US" dirty="0"/>
          </a:p>
        </p:txBody>
      </p:sp>
      <p:sp>
        <p:nvSpPr>
          <p:cNvPr id="4" name="Slide Number Placeholder 3"/>
          <p:cNvSpPr>
            <a:spLocks noGrp="1"/>
          </p:cNvSpPr>
          <p:nvPr>
            <p:ph type="sldNum" sz="quarter" idx="10"/>
          </p:nvPr>
        </p:nvSpPr>
        <p:spPr/>
        <p:txBody>
          <a:bodyPr/>
          <a:lstStyle/>
          <a:p>
            <a:fld id="{C1562E72-729C-4682-BE8A-67802A90023B}" type="slidenum">
              <a:rPr lang="en-US" smtClean="0"/>
              <a:t>11</a:t>
            </a:fld>
            <a:endParaRPr lang="en-US"/>
          </a:p>
        </p:txBody>
      </p:sp>
      <p:sp>
        <p:nvSpPr>
          <p:cNvPr id="5" name="Date Placeholder 4"/>
          <p:cNvSpPr>
            <a:spLocks noGrp="1"/>
          </p:cNvSpPr>
          <p:nvPr>
            <p:ph type="dt" idx="11"/>
          </p:nvPr>
        </p:nvSpPr>
        <p:spPr/>
        <p:txBody>
          <a:bodyPr/>
          <a:lstStyle/>
          <a:p>
            <a:r>
              <a:rPr lang="en-US" smtClean="0"/>
              <a:t>8/19/2020</a:t>
            </a:r>
            <a:endParaRPr lang="en-US" dirty="0"/>
          </a:p>
        </p:txBody>
      </p:sp>
    </p:spTree>
    <p:extLst>
      <p:ext uri="{BB962C8B-B14F-4D97-AF65-F5344CB8AC3E}">
        <p14:creationId xmlns:p14="http://schemas.microsoft.com/office/powerpoint/2010/main" val="272998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To develop your objectives and activities you should use the SMART Method which stands </a:t>
            </a:r>
            <a:r>
              <a:rPr lang="en-US" dirty="0" smtClean="0"/>
              <a:t>for:</a:t>
            </a:r>
            <a:endParaRPr lang="en-US" dirty="0"/>
          </a:p>
          <a:p>
            <a:pPr lvl="0"/>
            <a:r>
              <a:rPr lang="en-US" dirty="0"/>
              <a:t>Specific</a:t>
            </a:r>
          </a:p>
          <a:p>
            <a:pPr lvl="0"/>
            <a:r>
              <a:rPr lang="en-US" dirty="0"/>
              <a:t>Measurable</a:t>
            </a:r>
          </a:p>
          <a:p>
            <a:pPr lvl="0"/>
            <a:r>
              <a:rPr lang="en-US" dirty="0"/>
              <a:t>Attainable</a:t>
            </a:r>
          </a:p>
          <a:p>
            <a:pPr lvl="0"/>
            <a:r>
              <a:rPr lang="en-US" dirty="0"/>
              <a:t>Realistic and</a:t>
            </a:r>
          </a:p>
          <a:p>
            <a:pPr lvl="0"/>
            <a:r>
              <a:rPr lang="en-US" dirty="0"/>
              <a:t>Time-bound</a:t>
            </a:r>
          </a:p>
          <a:p>
            <a:endParaRPr lang="en-US" dirty="0"/>
          </a:p>
        </p:txBody>
      </p:sp>
      <p:sp>
        <p:nvSpPr>
          <p:cNvPr id="4" name="Slide Number Placeholder 3"/>
          <p:cNvSpPr>
            <a:spLocks noGrp="1"/>
          </p:cNvSpPr>
          <p:nvPr>
            <p:ph type="sldNum" sz="quarter" idx="10"/>
          </p:nvPr>
        </p:nvSpPr>
        <p:spPr/>
        <p:txBody>
          <a:bodyPr/>
          <a:lstStyle/>
          <a:p>
            <a:fld id="{C1562E72-729C-4682-BE8A-67802A90023B}" type="slidenum">
              <a:rPr lang="en-US" smtClean="0"/>
              <a:t>12</a:t>
            </a:fld>
            <a:endParaRPr lang="en-US"/>
          </a:p>
        </p:txBody>
      </p:sp>
      <p:sp>
        <p:nvSpPr>
          <p:cNvPr id="5" name="Date Placeholder 4"/>
          <p:cNvSpPr>
            <a:spLocks noGrp="1"/>
          </p:cNvSpPr>
          <p:nvPr>
            <p:ph type="dt" idx="11"/>
          </p:nvPr>
        </p:nvSpPr>
        <p:spPr/>
        <p:txBody>
          <a:bodyPr/>
          <a:lstStyle/>
          <a:p>
            <a:r>
              <a:rPr lang="en-US" smtClean="0"/>
              <a:t>8/19/2020</a:t>
            </a:r>
            <a:endParaRPr lang="en-US" dirty="0"/>
          </a:p>
        </p:txBody>
      </p:sp>
    </p:spTree>
    <p:extLst>
      <p:ext uri="{BB962C8B-B14F-4D97-AF65-F5344CB8AC3E}">
        <p14:creationId xmlns:p14="http://schemas.microsoft.com/office/powerpoint/2010/main" val="1685189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So, what is an Objective</a:t>
            </a:r>
            <a:r>
              <a:rPr lang="en-US" dirty="0" smtClean="0"/>
              <a:t>?</a:t>
            </a:r>
          </a:p>
          <a:p>
            <a:pPr lvl="0"/>
            <a:endParaRPr lang="en-US" dirty="0"/>
          </a:p>
          <a:p>
            <a:pPr lvl="0"/>
            <a:r>
              <a:rPr lang="en-US" dirty="0"/>
              <a:t>An objective directly supports the larger goal and is the result of the activities</a:t>
            </a:r>
            <a:r>
              <a:rPr lang="en-US" dirty="0" smtClean="0"/>
              <a:t>.</a:t>
            </a:r>
          </a:p>
          <a:p>
            <a:pPr lvl="0"/>
            <a:endParaRPr lang="en-US" dirty="0"/>
          </a:p>
          <a:p>
            <a:pPr lvl="0"/>
            <a:r>
              <a:rPr lang="en-US" dirty="0"/>
              <a:t>It Is should be narrow, precise, and </a:t>
            </a:r>
            <a:r>
              <a:rPr lang="en-US" dirty="0" smtClean="0"/>
              <a:t>measurable.</a:t>
            </a:r>
          </a:p>
          <a:p>
            <a:pPr lvl="0"/>
            <a:endParaRPr lang="en-US" dirty="0"/>
          </a:p>
          <a:p>
            <a:pPr lvl="0"/>
            <a:r>
              <a:rPr lang="en-US" dirty="0"/>
              <a:t>When developing your objectives make sure you are realistic and capable of completing the objective within the grant period. </a:t>
            </a:r>
            <a:endParaRPr lang="en-US" dirty="0" smtClean="0"/>
          </a:p>
          <a:p>
            <a:pPr lvl="0"/>
            <a:endParaRPr lang="en-US" dirty="0"/>
          </a:p>
          <a:p>
            <a:pPr lvl="0"/>
            <a:r>
              <a:rPr lang="en-US" dirty="0"/>
              <a:t>An example of an objective would be, “Decrease criminal and negative behavior on or near ABC County High School from 13-10 cases</a:t>
            </a:r>
            <a:r>
              <a:rPr lang="en-US" dirty="0" smtClean="0"/>
              <a:t>.”</a:t>
            </a:r>
          </a:p>
          <a:p>
            <a:pPr lvl="0"/>
            <a:endParaRPr lang="en-US" dirty="0"/>
          </a:p>
          <a:p>
            <a:pPr lvl="0"/>
            <a:r>
              <a:rPr lang="en-US" dirty="0"/>
              <a:t>Another thing to remember, percentages are difficult to track unless you provide a base line. </a:t>
            </a:r>
            <a:endParaRPr lang="en-US" dirty="0" smtClean="0"/>
          </a:p>
          <a:p>
            <a:pPr lvl="0"/>
            <a:endParaRPr lang="en-US" dirty="0"/>
          </a:p>
          <a:p>
            <a:pPr lvl="0"/>
            <a:r>
              <a:rPr lang="en-US" dirty="0"/>
              <a:t>In the example on this slide, if you were to use percentages you would need to say something like, “decrease from 20% to 10%.”</a:t>
            </a:r>
          </a:p>
        </p:txBody>
      </p:sp>
      <p:sp>
        <p:nvSpPr>
          <p:cNvPr id="4" name="Slide Number Placeholder 3"/>
          <p:cNvSpPr>
            <a:spLocks noGrp="1"/>
          </p:cNvSpPr>
          <p:nvPr>
            <p:ph type="sldNum" sz="quarter" idx="10"/>
          </p:nvPr>
        </p:nvSpPr>
        <p:spPr/>
        <p:txBody>
          <a:bodyPr/>
          <a:lstStyle/>
          <a:p>
            <a:fld id="{C1562E72-729C-4682-BE8A-67802A90023B}" type="slidenum">
              <a:rPr lang="en-US" smtClean="0"/>
              <a:t>13</a:t>
            </a:fld>
            <a:endParaRPr lang="en-US"/>
          </a:p>
        </p:txBody>
      </p:sp>
      <p:sp>
        <p:nvSpPr>
          <p:cNvPr id="5" name="Date Placeholder 4"/>
          <p:cNvSpPr>
            <a:spLocks noGrp="1"/>
          </p:cNvSpPr>
          <p:nvPr>
            <p:ph type="dt" idx="11"/>
          </p:nvPr>
        </p:nvSpPr>
        <p:spPr/>
        <p:txBody>
          <a:bodyPr/>
          <a:lstStyle/>
          <a:p>
            <a:r>
              <a:rPr lang="en-US" smtClean="0"/>
              <a:t>8/19/2020</a:t>
            </a:r>
            <a:endParaRPr lang="en-US" dirty="0"/>
          </a:p>
        </p:txBody>
      </p:sp>
    </p:spTree>
    <p:extLst>
      <p:ext uri="{BB962C8B-B14F-4D97-AF65-F5344CB8AC3E}">
        <p14:creationId xmlns:p14="http://schemas.microsoft.com/office/powerpoint/2010/main" val="215841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Activities are a list of measurable tasks to be undertaken to accomplish the objective. </a:t>
            </a:r>
            <a:endParaRPr lang="en-US" dirty="0" smtClean="0"/>
          </a:p>
          <a:p>
            <a:pPr lvl="0"/>
            <a:endParaRPr lang="en-US" dirty="0"/>
          </a:p>
          <a:p>
            <a:pPr lvl="0"/>
            <a:r>
              <a:rPr lang="en-US" dirty="0"/>
              <a:t>Again, make sure the activity is realistic and can be completed before the end of the grant year</a:t>
            </a:r>
            <a:r>
              <a:rPr lang="en-US" dirty="0" smtClean="0"/>
              <a:t>.</a:t>
            </a:r>
          </a:p>
          <a:p>
            <a:pPr lvl="0"/>
            <a:endParaRPr lang="en-US" dirty="0"/>
          </a:p>
          <a:p>
            <a:pPr lvl="0"/>
            <a:r>
              <a:rPr lang="en-US" dirty="0"/>
              <a:t>One example is, “The SRO will meet with the teachers and staff, monthly to inform them of at-risk students.”</a:t>
            </a:r>
          </a:p>
        </p:txBody>
      </p:sp>
      <p:sp>
        <p:nvSpPr>
          <p:cNvPr id="4" name="Slide Number Placeholder 3"/>
          <p:cNvSpPr>
            <a:spLocks noGrp="1"/>
          </p:cNvSpPr>
          <p:nvPr>
            <p:ph type="sldNum" sz="quarter" idx="10"/>
          </p:nvPr>
        </p:nvSpPr>
        <p:spPr/>
        <p:txBody>
          <a:bodyPr/>
          <a:lstStyle/>
          <a:p>
            <a:fld id="{C1562E72-729C-4682-BE8A-67802A90023B}" type="slidenum">
              <a:rPr lang="en-US" smtClean="0"/>
              <a:t>14</a:t>
            </a:fld>
            <a:endParaRPr lang="en-US"/>
          </a:p>
        </p:txBody>
      </p:sp>
      <p:sp>
        <p:nvSpPr>
          <p:cNvPr id="5" name="Date Placeholder 4"/>
          <p:cNvSpPr>
            <a:spLocks noGrp="1"/>
          </p:cNvSpPr>
          <p:nvPr>
            <p:ph type="dt" idx="11"/>
          </p:nvPr>
        </p:nvSpPr>
        <p:spPr/>
        <p:txBody>
          <a:bodyPr/>
          <a:lstStyle/>
          <a:p>
            <a:r>
              <a:rPr lang="en-US" smtClean="0"/>
              <a:t>8/19/2020</a:t>
            </a:r>
            <a:endParaRPr lang="en-US" dirty="0"/>
          </a:p>
        </p:txBody>
      </p:sp>
    </p:spTree>
    <p:extLst>
      <p:ext uri="{BB962C8B-B14F-4D97-AF65-F5344CB8AC3E}">
        <p14:creationId xmlns:p14="http://schemas.microsoft.com/office/powerpoint/2010/main" val="3555857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Next, we will discuss documentation retention and provide you with a list of records you will be required to show during a monitoring visit</a:t>
            </a:r>
            <a:r>
              <a:rPr lang="en-US" dirty="0" smtClean="0"/>
              <a:t>.</a:t>
            </a:r>
          </a:p>
          <a:p>
            <a:pPr lvl="0"/>
            <a:endParaRPr lang="en-US" dirty="0"/>
          </a:p>
          <a:p>
            <a:pPr lvl="0"/>
            <a:r>
              <a:rPr lang="en-US" dirty="0"/>
              <a:t>You must keep grant records for 3 years after the end of the final financial report. This means you should have documents available on the current year and the three previous years, if you have had the grant that long. </a:t>
            </a:r>
            <a:endParaRPr lang="en-US" dirty="0" smtClean="0"/>
          </a:p>
          <a:p>
            <a:pPr lvl="0"/>
            <a:endParaRPr lang="en-US" dirty="0"/>
          </a:p>
          <a:p>
            <a:pPr lvl="0"/>
            <a:r>
              <a:rPr lang="en-US" dirty="0"/>
              <a:t>We do recommend that you check with your locality to see if they have any additional policies for record retention and if they must be available beyond what the grant requires.</a:t>
            </a:r>
          </a:p>
        </p:txBody>
      </p:sp>
      <p:sp>
        <p:nvSpPr>
          <p:cNvPr id="4" name="Slide Number Placeholder 3"/>
          <p:cNvSpPr>
            <a:spLocks noGrp="1"/>
          </p:cNvSpPr>
          <p:nvPr>
            <p:ph type="sldNum" sz="quarter" idx="10"/>
          </p:nvPr>
        </p:nvSpPr>
        <p:spPr/>
        <p:txBody>
          <a:bodyPr/>
          <a:lstStyle/>
          <a:p>
            <a:fld id="{C1562E72-729C-4682-BE8A-67802A90023B}" type="slidenum">
              <a:rPr lang="en-US" smtClean="0"/>
              <a:t>15</a:t>
            </a:fld>
            <a:endParaRPr lang="en-US"/>
          </a:p>
        </p:txBody>
      </p:sp>
      <p:sp>
        <p:nvSpPr>
          <p:cNvPr id="5" name="Date Placeholder 4"/>
          <p:cNvSpPr>
            <a:spLocks noGrp="1"/>
          </p:cNvSpPr>
          <p:nvPr>
            <p:ph type="dt" idx="11"/>
          </p:nvPr>
        </p:nvSpPr>
        <p:spPr/>
        <p:txBody>
          <a:bodyPr/>
          <a:lstStyle/>
          <a:p>
            <a:r>
              <a:rPr lang="en-US" smtClean="0"/>
              <a:t>8/19/2020</a:t>
            </a:r>
            <a:endParaRPr lang="en-US" dirty="0"/>
          </a:p>
        </p:txBody>
      </p:sp>
    </p:spTree>
    <p:extLst>
      <p:ext uri="{BB962C8B-B14F-4D97-AF65-F5344CB8AC3E}">
        <p14:creationId xmlns:p14="http://schemas.microsoft.com/office/powerpoint/2010/main" val="4213280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When you are contacted for a monitoring visit, and after a date has been scheduled, you will receive a list of documents that need to be accessible upon request. </a:t>
            </a:r>
            <a:endParaRPr lang="en-US" dirty="0" smtClean="0"/>
          </a:p>
          <a:p>
            <a:pPr lvl="0"/>
            <a:endParaRPr lang="en-US" dirty="0"/>
          </a:p>
          <a:p>
            <a:pPr lvl="0"/>
            <a:r>
              <a:rPr lang="en-US" dirty="0"/>
              <a:t>These include signed grant award documents, such as the SOGA and application and includes approved reports and special conditions. </a:t>
            </a:r>
            <a:endParaRPr lang="en-US" dirty="0" smtClean="0"/>
          </a:p>
          <a:p>
            <a:pPr lvl="0"/>
            <a:endParaRPr lang="en-US" dirty="0"/>
          </a:p>
          <a:p>
            <a:pPr lvl="0"/>
            <a:r>
              <a:rPr lang="en-US" dirty="0"/>
              <a:t>We recommend that you keep the award packages together, or have all parts easily accessible so you can refer back to make sure you are in compliance with the grant.</a:t>
            </a:r>
          </a:p>
        </p:txBody>
      </p:sp>
      <p:sp>
        <p:nvSpPr>
          <p:cNvPr id="4" name="Slide Number Placeholder 3"/>
          <p:cNvSpPr>
            <a:spLocks noGrp="1"/>
          </p:cNvSpPr>
          <p:nvPr>
            <p:ph type="sldNum" sz="quarter" idx="10"/>
          </p:nvPr>
        </p:nvSpPr>
        <p:spPr/>
        <p:txBody>
          <a:bodyPr/>
          <a:lstStyle/>
          <a:p>
            <a:fld id="{C1562E72-729C-4682-BE8A-67802A90023B}" type="slidenum">
              <a:rPr lang="en-US" smtClean="0"/>
              <a:t>16</a:t>
            </a:fld>
            <a:endParaRPr lang="en-US"/>
          </a:p>
        </p:txBody>
      </p:sp>
      <p:sp>
        <p:nvSpPr>
          <p:cNvPr id="5" name="Date Placeholder 4"/>
          <p:cNvSpPr>
            <a:spLocks noGrp="1"/>
          </p:cNvSpPr>
          <p:nvPr>
            <p:ph type="dt" idx="11"/>
          </p:nvPr>
        </p:nvSpPr>
        <p:spPr/>
        <p:txBody>
          <a:bodyPr/>
          <a:lstStyle/>
          <a:p>
            <a:r>
              <a:rPr lang="en-US" smtClean="0"/>
              <a:t>8/19/2020</a:t>
            </a:r>
            <a:endParaRPr lang="en-US" dirty="0"/>
          </a:p>
        </p:txBody>
      </p:sp>
    </p:spTree>
    <p:extLst>
      <p:ext uri="{BB962C8B-B14F-4D97-AF65-F5344CB8AC3E}">
        <p14:creationId xmlns:p14="http://schemas.microsoft.com/office/powerpoint/2010/main" val="10269610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During the site visit, you will also be required to provide some documentation on current or recent activities. </a:t>
            </a:r>
            <a:endParaRPr lang="en-US" dirty="0" smtClean="0"/>
          </a:p>
          <a:p>
            <a:pPr lvl="0"/>
            <a:endParaRPr lang="en-US" dirty="0"/>
          </a:p>
          <a:p>
            <a:pPr lvl="0"/>
            <a:r>
              <a:rPr lang="en-US" dirty="0"/>
              <a:t>You will need to provide evidence that supports the information reported on your progress reports. </a:t>
            </a:r>
            <a:endParaRPr lang="en-US" dirty="0" smtClean="0"/>
          </a:p>
          <a:p>
            <a:pPr lvl="0"/>
            <a:endParaRPr lang="en-US" dirty="0"/>
          </a:p>
          <a:p>
            <a:pPr lvl="0"/>
            <a:r>
              <a:rPr lang="en-US" dirty="0"/>
              <a:t>For example, if you reported that you provided training or instructions to students or staff, your supporting documentation could include your outlook calendar. </a:t>
            </a:r>
            <a:endParaRPr lang="en-US" dirty="0" smtClean="0"/>
          </a:p>
          <a:p>
            <a:pPr lvl="0"/>
            <a:endParaRPr lang="en-US" dirty="0"/>
          </a:p>
          <a:p>
            <a:pPr lvl="0"/>
            <a:r>
              <a:rPr lang="en-US" dirty="0"/>
              <a:t>When reporting on the number of incidents, you might have calls of service logs or Power School reports. </a:t>
            </a:r>
            <a:endParaRPr lang="en-US" dirty="0" smtClean="0"/>
          </a:p>
          <a:p>
            <a:pPr lvl="0"/>
            <a:endParaRPr lang="en-US" dirty="0"/>
          </a:p>
          <a:p>
            <a:pPr lvl="0"/>
            <a:r>
              <a:rPr lang="en-US" dirty="0"/>
              <a:t>The supporting documentation can be in any form that works for you as long as it can back up what you entered on a progress report or goals and objectives. </a:t>
            </a:r>
            <a:endParaRPr lang="en-US" dirty="0" smtClean="0"/>
          </a:p>
          <a:p>
            <a:pPr lvl="0"/>
            <a:endParaRPr lang="en-US" dirty="0"/>
          </a:p>
          <a:p>
            <a:pPr lvl="0"/>
            <a:r>
              <a:rPr lang="en-US" dirty="0"/>
              <a:t>For the financial review, you will need to show how your financial system records grant expenditures, obligations, and receipt of grant funds. This is commonly done by using a coding system where grant funds are assigned a certain code to track those monies.</a:t>
            </a:r>
          </a:p>
        </p:txBody>
      </p:sp>
      <p:sp>
        <p:nvSpPr>
          <p:cNvPr id="4" name="Slide Number Placeholder 3"/>
          <p:cNvSpPr>
            <a:spLocks noGrp="1"/>
          </p:cNvSpPr>
          <p:nvPr>
            <p:ph type="sldNum" sz="quarter" idx="10"/>
          </p:nvPr>
        </p:nvSpPr>
        <p:spPr/>
        <p:txBody>
          <a:bodyPr/>
          <a:lstStyle/>
          <a:p>
            <a:fld id="{C1562E72-729C-4682-BE8A-67802A90023B}" type="slidenum">
              <a:rPr lang="en-US" smtClean="0"/>
              <a:t>17</a:t>
            </a:fld>
            <a:endParaRPr lang="en-US"/>
          </a:p>
        </p:txBody>
      </p:sp>
      <p:sp>
        <p:nvSpPr>
          <p:cNvPr id="5" name="Date Placeholder 4"/>
          <p:cNvSpPr>
            <a:spLocks noGrp="1"/>
          </p:cNvSpPr>
          <p:nvPr>
            <p:ph type="dt" idx="11"/>
          </p:nvPr>
        </p:nvSpPr>
        <p:spPr/>
        <p:txBody>
          <a:bodyPr/>
          <a:lstStyle/>
          <a:p>
            <a:r>
              <a:rPr lang="en-US" smtClean="0"/>
              <a:t>8/19/2020</a:t>
            </a:r>
            <a:endParaRPr lang="en-US" dirty="0"/>
          </a:p>
        </p:txBody>
      </p:sp>
    </p:spTree>
    <p:extLst>
      <p:ext uri="{BB962C8B-B14F-4D97-AF65-F5344CB8AC3E}">
        <p14:creationId xmlns:p14="http://schemas.microsoft.com/office/powerpoint/2010/main" val="2984885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Now we are going to discuss grant-reporting requirements and will then go into how to complete the progress reports for your SRO or SSO program. </a:t>
            </a:r>
            <a:endParaRPr lang="en-US" dirty="0" smtClean="0"/>
          </a:p>
          <a:p>
            <a:pPr lvl="0"/>
            <a:endParaRPr lang="en-US" dirty="0"/>
          </a:p>
          <a:p>
            <a:pPr lvl="0"/>
            <a:r>
              <a:rPr lang="en-US" dirty="0"/>
              <a:t>It is very important to know that both progress and financial reports are due quarterly. There is a schedule at the end of the grant requirements, but they are due 15 days after the end of the quarter. For example, as you can see on the slide, your first quarter progress report and financial report for this fiscal year are due October 15</a:t>
            </a:r>
            <a:r>
              <a:rPr lang="en-US" baseline="30000" dirty="0"/>
              <a:t>th</a:t>
            </a:r>
            <a:r>
              <a:rPr lang="en-US" dirty="0"/>
              <a:t>. </a:t>
            </a:r>
            <a:endParaRPr lang="en-US" dirty="0" smtClean="0"/>
          </a:p>
          <a:p>
            <a:pPr lvl="0"/>
            <a:endParaRPr lang="en-US" dirty="0"/>
          </a:p>
          <a:p>
            <a:pPr lvl="0"/>
            <a:r>
              <a:rPr lang="en-US" dirty="0"/>
              <a:t>You are still required to submit both reports even if no funds were expended and no activities were performed. You would simply enter 0’s in the financial report and note on the progress report the reason why no activities were performed, such as a vacancy in the position. </a:t>
            </a:r>
          </a:p>
        </p:txBody>
      </p:sp>
      <p:sp>
        <p:nvSpPr>
          <p:cNvPr id="4" name="Slide Number Placeholder 3"/>
          <p:cNvSpPr>
            <a:spLocks noGrp="1"/>
          </p:cNvSpPr>
          <p:nvPr>
            <p:ph type="sldNum" sz="quarter" idx="10"/>
          </p:nvPr>
        </p:nvSpPr>
        <p:spPr/>
        <p:txBody>
          <a:bodyPr/>
          <a:lstStyle/>
          <a:p>
            <a:fld id="{C1562E72-729C-4682-BE8A-67802A90023B}" type="slidenum">
              <a:rPr lang="en-US" smtClean="0"/>
              <a:t>18</a:t>
            </a:fld>
            <a:endParaRPr lang="en-US"/>
          </a:p>
        </p:txBody>
      </p:sp>
      <p:sp>
        <p:nvSpPr>
          <p:cNvPr id="5" name="Date Placeholder 4"/>
          <p:cNvSpPr>
            <a:spLocks noGrp="1"/>
          </p:cNvSpPr>
          <p:nvPr>
            <p:ph type="dt" idx="11"/>
          </p:nvPr>
        </p:nvSpPr>
        <p:spPr/>
        <p:txBody>
          <a:bodyPr/>
          <a:lstStyle/>
          <a:p>
            <a:r>
              <a:rPr lang="en-US" smtClean="0"/>
              <a:t>8/19/2020</a:t>
            </a:r>
            <a:endParaRPr lang="en-US" dirty="0"/>
          </a:p>
        </p:txBody>
      </p:sp>
    </p:spTree>
    <p:extLst>
      <p:ext uri="{BB962C8B-B14F-4D97-AF65-F5344CB8AC3E}">
        <p14:creationId xmlns:p14="http://schemas.microsoft.com/office/powerpoint/2010/main" val="14502677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Before you can request funds, your progress report and financial report must be approved</a:t>
            </a:r>
            <a:r>
              <a:rPr lang="en-US" dirty="0" smtClean="0"/>
              <a:t>.</a:t>
            </a:r>
          </a:p>
          <a:p>
            <a:pPr lvl="0"/>
            <a:endParaRPr lang="en-US" dirty="0"/>
          </a:p>
          <a:p>
            <a:pPr lvl="0"/>
            <a:r>
              <a:rPr lang="en-US" dirty="0"/>
              <a:t>Also note that request for funds are for reimbursement only and the voucher should mirror the financial report. </a:t>
            </a:r>
            <a:endParaRPr lang="en-US" dirty="0" smtClean="0"/>
          </a:p>
          <a:p>
            <a:pPr lvl="0"/>
            <a:endParaRPr lang="en-US" dirty="0"/>
          </a:p>
          <a:p>
            <a:pPr lvl="0"/>
            <a:r>
              <a:rPr lang="en-US" dirty="0"/>
              <a:t>During the financial review of a monitoring visit, your expenditure reports should align with the reports in GMIS. It is advised not to split the grant in four even parts. Your locality’s financial system needs to match what you enter on your financial reports. </a:t>
            </a:r>
          </a:p>
        </p:txBody>
      </p:sp>
      <p:sp>
        <p:nvSpPr>
          <p:cNvPr id="4" name="Slide Number Placeholder 3"/>
          <p:cNvSpPr>
            <a:spLocks noGrp="1"/>
          </p:cNvSpPr>
          <p:nvPr>
            <p:ph type="sldNum" sz="quarter" idx="10"/>
          </p:nvPr>
        </p:nvSpPr>
        <p:spPr/>
        <p:txBody>
          <a:bodyPr/>
          <a:lstStyle/>
          <a:p>
            <a:fld id="{C1562E72-729C-4682-BE8A-67802A90023B}" type="slidenum">
              <a:rPr lang="en-US" smtClean="0"/>
              <a:t>19</a:t>
            </a:fld>
            <a:endParaRPr lang="en-US"/>
          </a:p>
        </p:txBody>
      </p:sp>
      <p:sp>
        <p:nvSpPr>
          <p:cNvPr id="5" name="Date Placeholder 4"/>
          <p:cNvSpPr>
            <a:spLocks noGrp="1"/>
          </p:cNvSpPr>
          <p:nvPr>
            <p:ph type="dt" idx="11"/>
          </p:nvPr>
        </p:nvSpPr>
        <p:spPr/>
        <p:txBody>
          <a:bodyPr/>
          <a:lstStyle/>
          <a:p>
            <a:r>
              <a:rPr lang="en-US" smtClean="0"/>
              <a:t>8/19/2020</a:t>
            </a:r>
            <a:endParaRPr lang="en-US" dirty="0"/>
          </a:p>
        </p:txBody>
      </p:sp>
    </p:spTree>
    <p:extLst>
      <p:ext uri="{BB962C8B-B14F-4D97-AF65-F5344CB8AC3E}">
        <p14:creationId xmlns:p14="http://schemas.microsoft.com/office/powerpoint/2010/main" val="586799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As we go through the presentation, we hope to go </a:t>
            </a:r>
            <a:r>
              <a:rPr lang="en-US" dirty="0" smtClean="0"/>
              <a:t>over</a:t>
            </a:r>
            <a:r>
              <a:rPr lang="en-US" dirty="0" smtClean="0"/>
              <a:t>:</a:t>
            </a:r>
            <a:endParaRPr lang="en-US" dirty="0"/>
          </a:p>
          <a:p>
            <a:pPr lvl="1"/>
            <a:r>
              <a:rPr lang="en-US" dirty="0"/>
              <a:t>The Statement of Grant Award</a:t>
            </a:r>
          </a:p>
          <a:p>
            <a:pPr lvl="1"/>
            <a:r>
              <a:rPr lang="en-US" dirty="0"/>
              <a:t>Special Conditions</a:t>
            </a:r>
          </a:p>
          <a:p>
            <a:pPr lvl="1"/>
            <a:r>
              <a:rPr lang="en-US" dirty="0"/>
              <a:t>Goals and Objectives</a:t>
            </a:r>
          </a:p>
          <a:p>
            <a:pPr lvl="1"/>
            <a:r>
              <a:rPr lang="en-US" dirty="0"/>
              <a:t>Documentation Retention</a:t>
            </a:r>
          </a:p>
          <a:p>
            <a:pPr lvl="1"/>
            <a:r>
              <a:rPr lang="en-US" dirty="0"/>
              <a:t>Reporting Requirements</a:t>
            </a:r>
          </a:p>
          <a:p>
            <a:pPr lvl="1"/>
            <a:r>
              <a:rPr lang="en-US" dirty="0"/>
              <a:t>Grants Management Information System (GMIS)</a:t>
            </a:r>
          </a:p>
          <a:p>
            <a:pPr lvl="1"/>
            <a:r>
              <a:rPr lang="en-US" dirty="0"/>
              <a:t>The Program Update Form</a:t>
            </a:r>
          </a:p>
          <a:p>
            <a:pPr lvl="1"/>
            <a:r>
              <a:rPr lang="en-US" dirty="0"/>
              <a:t>And provide you with contact information for DCJS staff. </a:t>
            </a:r>
          </a:p>
          <a:p>
            <a:endParaRPr lang="en-US" dirty="0"/>
          </a:p>
        </p:txBody>
      </p:sp>
      <p:sp>
        <p:nvSpPr>
          <p:cNvPr id="4" name="Slide Number Placeholder 3"/>
          <p:cNvSpPr>
            <a:spLocks noGrp="1"/>
          </p:cNvSpPr>
          <p:nvPr>
            <p:ph type="sldNum" sz="quarter" idx="10"/>
          </p:nvPr>
        </p:nvSpPr>
        <p:spPr/>
        <p:txBody>
          <a:bodyPr/>
          <a:lstStyle/>
          <a:p>
            <a:fld id="{C1562E72-729C-4682-BE8A-67802A90023B}" type="slidenum">
              <a:rPr lang="en-US" smtClean="0"/>
              <a:t>2</a:t>
            </a:fld>
            <a:endParaRPr lang="en-US"/>
          </a:p>
        </p:txBody>
      </p:sp>
      <p:sp>
        <p:nvSpPr>
          <p:cNvPr id="5" name="Date Placeholder 4"/>
          <p:cNvSpPr>
            <a:spLocks noGrp="1"/>
          </p:cNvSpPr>
          <p:nvPr>
            <p:ph type="dt" idx="11"/>
          </p:nvPr>
        </p:nvSpPr>
        <p:spPr/>
        <p:txBody>
          <a:bodyPr/>
          <a:lstStyle/>
          <a:p>
            <a:r>
              <a:rPr lang="en-US" smtClean="0"/>
              <a:t>8/19/2020</a:t>
            </a:r>
            <a:endParaRPr lang="en-US" dirty="0"/>
          </a:p>
        </p:txBody>
      </p:sp>
    </p:spTree>
    <p:extLst>
      <p:ext uri="{BB962C8B-B14F-4D97-AF65-F5344CB8AC3E}">
        <p14:creationId xmlns:p14="http://schemas.microsoft.com/office/powerpoint/2010/main" val="105568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100" dirty="0"/>
              <a:t>Now we will discuss the progress reports in more detail</a:t>
            </a:r>
            <a:r>
              <a:rPr lang="en-US" sz="1100" dirty="0" smtClean="0"/>
              <a:t>.</a:t>
            </a:r>
          </a:p>
          <a:p>
            <a:pPr lvl="0"/>
            <a:r>
              <a:rPr lang="en-US" sz="1100" dirty="0" smtClean="0"/>
              <a:t> </a:t>
            </a:r>
            <a:endParaRPr lang="en-US" sz="1100" dirty="0"/>
          </a:p>
          <a:p>
            <a:pPr lvl="0"/>
            <a:r>
              <a:rPr lang="en-US" sz="1100" dirty="0"/>
              <a:t>We have made changes to the reports for both programs and we hope they will collect data that can be used effectively to highlight the accomplishments of your projects. </a:t>
            </a:r>
            <a:endParaRPr lang="en-US" sz="1100" dirty="0" smtClean="0"/>
          </a:p>
          <a:p>
            <a:pPr lvl="0"/>
            <a:endParaRPr lang="en-US" sz="1100" dirty="0"/>
          </a:p>
          <a:p>
            <a:pPr lvl="0"/>
            <a:r>
              <a:rPr lang="en-US" sz="1100" dirty="0"/>
              <a:t>When completing the forms, if you have more than one position under one grant number, you can complete one report but you will need to combine the data for each position</a:t>
            </a:r>
            <a:r>
              <a:rPr lang="en-US" sz="1100" dirty="0" smtClean="0"/>
              <a:t>.</a:t>
            </a:r>
          </a:p>
          <a:p>
            <a:pPr lvl="0"/>
            <a:endParaRPr lang="en-US" sz="1100" dirty="0"/>
          </a:p>
          <a:p>
            <a:pPr lvl="0"/>
            <a:r>
              <a:rPr lang="en-US" sz="1100" dirty="0"/>
              <a:t>If you have multiple grant numbers, you will need to submit a different report per grant</a:t>
            </a:r>
            <a:r>
              <a:rPr lang="en-US" sz="1100" dirty="0" smtClean="0"/>
              <a:t>.</a:t>
            </a:r>
          </a:p>
          <a:p>
            <a:pPr lvl="0"/>
            <a:endParaRPr lang="en-US" sz="1100" dirty="0"/>
          </a:p>
          <a:p>
            <a:pPr lvl="0"/>
            <a:r>
              <a:rPr lang="en-US" sz="1100" dirty="0"/>
              <a:t>The top section of the report is similar for both SRO and SSO programs</a:t>
            </a:r>
            <a:r>
              <a:rPr lang="en-US" sz="1100" dirty="0" smtClean="0"/>
              <a:t>.</a:t>
            </a:r>
          </a:p>
          <a:p>
            <a:pPr lvl="0"/>
            <a:endParaRPr lang="en-US" sz="1100" dirty="0"/>
          </a:p>
          <a:p>
            <a:pPr lvl="0"/>
            <a:r>
              <a:rPr lang="en-US" sz="1100" dirty="0"/>
              <a:t>Provide basic information such as the grant number, date and locality</a:t>
            </a:r>
            <a:r>
              <a:rPr lang="en-US" sz="1100" dirty="0" smtClean="0"/>
              <a:t>.</a:t>
            </a:r>
          </a:p>
          <a:p>
            <a:pPr lvl="0"/>
            <a:endParaRPr lang="en-US" sz="1100" dirty="0"/>
          </a:p>
          <a:p>
            <a:pPr lvl="0"/>
            <a:r>
              <a:rPr lang="en-US" sz="1100" dirty="0"/>
              <a:t>Remember the grant number must correspond with the school assigned in the grant application. If you do not know which school falls under which grant number, please contact your grant monitor</a:t>
            </a:r>
            <a:r>
              <a:rPr lang="en-US" sz="1100" dirty="0" smtClean="0"/>
              <a:t>.</a:t>
            </a:r>
          </a:p>
          <a:p>
            <a:pPr lvl="0"/>
            <a:endParaRPr lang="en-US" sz="1100" dirty="0"/>
          </a:p>
          <a:p>
            <a:pPr lvl="0"/>
            <a:r>
              <a:rPr lang="en-US" sz="1100" dirty="0"/>
              <a:t>I did want to point out the area where it asks for the name and contact information for the person completing the form. This needs to be the person I can contact if I have questions about the information provided on the report. </a:t>
            </a:r>
            <a:endParaRPr lang="en-US" sz="1100" dirty="0" smtClean="0"/>
          </a:p>
          <a:p>
            <a:pPr lvl="0"/>
            <a:endParaRPr lang="en-US" sz="1100" dirty="0"/>
          </a:p>
          <a:p>
            <a:pPr lvl="0"/>
            <a:r>
              <a:rPr lang="en-US" sz="1100" dirty="0"/>
              <a:t>However, if a report is denied, the information will go to the person whose account was used to submit the report in GMIS. </a:t>
            </a:r>
            <a:endParaRPr lang="en-US" sz="1100" dirty="0" smtClean="0"/>
          </a:p>
          <a:p>
            <a:pPr lvl="0"/>
            <a:endParaRPr lang="en-US" sz="1100" dirty="0"/>
          </a:p>
          <a:p>
            <a:pPr lvl="0"/>
            <a:r>
              <a:rPr lang="en-US" sz="1100" dirty="0"/>
              <a:t>As you go through, you should be reporting only on grant funded activities performed during that quarter for that specific grant. </a:t>
            </a:r>
          </a:p>
        </p:txBody>
      </p:sp>
      <p:sp>
        <p:nvSpPr>
          <p:cNvPr id="4" name="Slide Number Placeholder 3"/>
          <p:cNvSpPr>
            <a:spLocks noGrp="1"/>
          </p:cNvSpPr>
          <p:nvPr>
            <p:ph type="sldNum" sz="quarter" idx="10"/>
          </p:nvPr>
        </p:nvSpPr>
        <p:spPr/>
        <p:txBody>
          <a:bodyPr/>
          <a:lstStyle/>
          <a:p>
            <a:fld id="{C1562E72-729C-4682-BE8A-67802A90023B}" type="slidenum">
              <a:rPr lang="en-US" smtClean="0"/>
              <a:t>20</a:t>
            </a:fld>
            <a:endParaRPr lang="en-US"/>
          </a:p>
        </p:txBody>
      </p:sp>
      <p:sp>
        <p:nvSpPr>
          <p:cNvPr id="5" name="Date Placeholder 4"/>
          <p:cNvSpPr>
            <a:spLocks noGrp="1"/>
          </p:cNvSpPr>
          <p:nvPr>
            <p:ph type="dt" idx="11"/>
          </p:nvPr>
        </p:nvSpPr>
        <p:spPr/>
        <p:txBody>
          <a:bodyPr/>
          <a:lstStyle/>
          <a:p>
            <a:r>
              <a:rPr lang="en-US" smtClean="0"/>
              <a:t>8/19/2020</a:t>
            </a:r>
            <a:endParaRPr lang="en-US" dirty="0"/>
          </a:p>
        </p:txBody>
      </p:sp>
    </p:spTree>
    <p:extLst>
      <p:ext uri="{BB962C8B-B14F-4D97-AF65-F5344CB8AC3E}">
        <p14:creationId xmlns:p14="http://schemas.microsoft.com/office/powerpoint/2010/main" val="37772730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The first section of the report is requesting data on Law Enforcement Activities and is broken down into three parts. </a:t>
            </a:r>
            <a:endParaRPr lang="en-US" dirty="0" smtClean="0"/>
          </a:p>
          <a:p>
            <a:pPr lvl="0"/>
            <a:endParaRPr lang="en-US" dirty="0"/>
          </a:p>
          <a:p>
            <a:pPr lvl="0"/>
            <a:r>
              <a:rPr lang="en-US" dirty="0"/>
              <a:t>This part, 1A, is asking about incidents reported to the grant funded SRO</a:t>
            </a:r>
          </a:p>
          <a:p>
            <a:pPr lvl="0"/>
            <a:r>
              <a:rPr lang="en-US" dirty="0"/>
              <a:t>For the first column,  you enter the Number of Incidents reported by school </a:t>
            </a:r>
            <a:r>
              <a:rPr lang="en-US" dirty="0" smtClean="0"/>
              <a:t>administration</a:t>
            </a:r>
          </a:p>
          <a:p>
            <a:pPr lvl="0"/>
            <a:endParaRPr lang="en-US" dirty="0"/>
          </a:p>
          <a:p>
            <a:pPr lvl="0"/>
            <a:r>
              <a:rPr lang="en-US" dirty="0"/>
              <a:t>Every other column in this table you will enter the Number of Students.</a:t>
            </a:r>
          </a:p>
          <a:p>
            <a:pPr lvl="0"/>
            <a:r>
              <a:rPr lang="en-US" dirty="0"/>
              <a:t>The last four columns focus on School Interventions and/or Law Enforcement Interventions. Including Number of Suspensions, Expulsions, Formal Intervention or Court Services, and Informal Intervention. </a:t>
            </a:r>
            <a:endParaRPr lang="en-US" dirty="0" smtClean="0"/>
          </a:p>
          <a:p>
            <a:pPr lvl="0"/>
            <a:endParaRPr lang="en-US" dirty="0"/>
          </a:p>
          <a:p>
            <a:pPr lvl="0"/>
            <a:r>
              <a:rPr lang="en-US" dirty="0"/>
              <a:t>Some examples of informal intervention could include sit down conversations with students, meeting with students and parents, assisting school officials with mediation between students, providing referrals, delivering training, and/or referring back to school admin. </a:t>
            </a:r>
          </a:p>
          <a:p>
            <a:pPr marL="724895" lvl="1" indent="-241632">
              <a:buAutoNum type="alphaUcPeriod"/>
            </a:pPr>
            <a:endParaRPr lang="en-US" dirty="0"/>
          </a:p>
        </p:txBody>
      </p:sp>
      <p:sp>
        <p:nvSpPr>
          <p:cNvPr id="4" name="Slide Number Placeholder 3"/>
          <p:cNvSpPr>
            <a:spLocks noGrp="1"/>
          </p:cNvSpPr>
          <p:nvPr>
            <p:ph type="sldNum" sz="quarter" idx="10"/>
          </p:nvPr>
        </p:nvSpPr>
        <p:spPr/>
        <p:txBody>
          <a:bodyPr/>
          <a:lstStyle/>
          <a:p>
            <a:fld id="{C1562E72-729C-4682-BE8A-67802A90023B}" type="slidenum">
              <a:rPr lang="en-US" smtClean="0"/>
              <a:t>21</a:t>
            </a:fld>
            <a:endParaRPr lang="en-US"/>
          </a:p>
        </p:txBody>
      </p:sp>
      <p:sp>
        <p:nvSpPr>
          <p:cNvPr id="5" name="Date Placeholder 4"/>
          <p:cNvSpPr>
            <a:spLocks noGrp="1"/>
          </p:cNvSpPr>
          <p:nvPr>
            <p:ph type="dt" idx="11"/>
          </p:nvPr>
        </p:nvSpPr>
        <p:spPr/>
        <p:txBody>
          <a:bodyPr/>
          <a:lstStyle/>
          <a:p>
            <a:r>
              <a:rPr lang="en-US" smtClean="0"/>
              <a:t>8/19/2020</a:t>
            </a:r>
            <a:endParaRPr lang="en-US" dirty="0"/>
          </a:p>
        </p:txBody>
      </p:sp>
    </p:spTree>
    <p:extLst>
      <p:ext uri="{BB962C8B-B14F-4D97-AF65-F5344CB8AC3E}">
        <p14:creationId xmlns:p14="http://schemas.microsoft.com/office/powerpoint/2010/main" val="12055707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In part 1B, you will indicate the frequency of Crime Prevention Activities provided by the grant funded SRO and if the activity resulted in recommendations or improvements. </a:t>
            </a:r>
            <a:endParaRPr lang="en-US" dirty="0" smtClean="0"/>
          </a:p>
          <a:p>
            <a:pPr lvl="0"/>
            <a:endParaRPr lang="en-US" dirty="0"/>
          </a:p>
          <a:p>
            <a:pPr lvl="0"/>
            <a:r>
              <a:rPr lang="en-US" dirty="0"/>
              <a:t>Frequency is broken down into Weekly, Monthly, Quarterly, or Annually.</a:t>
            </a:r>
          </a:p>
        </p:txBody>
      </p:sp>
      <p:sp>
        <p:nvSpPr>
          <p:cNvPr id="4" name="Slide Number Placeholder 3"/>
          <p:cNvSpPr>
            <a:spLocks noGrp="1"/>
          </p:cNvSpPr>
          <p:nvPr>
            <p:ph type="sldNum" sz="quarter" idx="10"/>
          </p:nvPr>
        </p:nvSpPr>
        <p:spPr/>
        <p:txBody>
          <a:bodyPr/>
          <a:lstStyle/>
          <a:p>
            <a:fld id="{C1562E72-729C-4682-BE8A-67802A90023B}" type="slidenum">
              <a:rPr lang="en-US" smtClean="0"/>
              <a:t>22</a:t>
            </a:fld>
            <a:endParaRPr lang="en-US"/>
          </a:p>
        </p:txBody>
      </p:sp>
      <p:sp>
        <p:nvSpPr>
          <p:cNvPr id="5" name="Date Placeholder 4"/>
          <p:cNvSpPr>
            <a:spLocks noGrp="1"/>
          </p:cNvSpPr>
          <p:nvPr>
            <p:ph type="dt" idx="11"/>
          </p:nvPr>
        </p:nvSpPr>
        <p:spPr/>
        <p:txBody>
          <a:bodyPr/>
          <a:lstStyle/>
          <a:p>
            <a:r>
              <a:rPr lang="en-US" smtClean="0"/>
              <a:t>8/19/2020</a:t>
            </a:r>
            <a:endParaRPr lang="en-US" dirty="0"/>
          </a:p>
        </p:txBody>
      </p:sp>
    </p:spTree>
    <p:extLst>
      <p:ext uri="{BB962C8B-B14F-4D97-AF65-F5344CB8AC3E}">
        <p14:creationId xmlns:p14="http://schemas.microsoft.com/office/powerpoint/2010/main" val="27151368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Question 1C is asking for the number of referrals provided by the grant funded SRO to a student and/or a parent to school or community resources. </a:t>
            </a:r>
            <a:endParaRPr lang="en-US" dirty="0" smtClean="0"/>
          </a:p>
          <a:p>
            <a:pPr lvl="0"/>
            <a:endParaRPr lang="en-US" dirty="0"/>
          </a:p>
          <a:p>
            <a:pPr lvl="0"/>
            <a:r>
              <a:rPr lang="en-US" dirty="0"/>
              <a:t>One thing to remember is that the number of referrals can exceed the number of individuals who receive the referrals</a:t>
            </a:r>
            <a:r>
              <a:rPr lang="en-US" dirty="0" smtClean="0"/>
              <a:t>.</a:t>
            </a:r>
          </a:p>
          <a:p>
            <a:pPr lvl="0"/>
            <a:endParaRPr lang="en-US" dirty="0"/>
          </a:p>
          <a:p>
            <a:pPr lvl="0"/>
            <a:r>
              <a:rPr lang="en-US" dirty="0"/>
              <a:t>For instance, if you provide two different mental health referrals to one individual, you would enter 2 under mental health.</a:t>
            </a:r>
          </a:p>
        </p:txBody>
      </p:sp>
      <p:sp>
        <p:nvSpPr>
          <p:cNvPr id="4" name="Slide Number Placeholder 3"/>
          <p:cNvSpPr>
            <a:spLocks noGrp="1"/>
          </p:cNvSpPr>
          <p:nvPr>
            <p:ph type="sldNum" sz="quarter" idx="10"/>
          </p:nvPr>
        </p:nvSpPr>
        <p:spPr/>
        <p:txBody>
          <a:bodyPr/>
          <a:lstStyle/>
          <a:p>
            <a:fld id="{C1562E72-729C-4682-BE8A-67802A90023B}" type="slidenum">
              <a:rPr lang="en-US" smtClean="0"/>
              <a:t>23</a:t>
            </a:fld>
            <a:endParaRPr lang="en-US"/>
          </a:p>
        </p:txBody>
      </p:sp>
      <p:sp>
        <p:nvSpPr>
          <p:cNvPr id="5" name="Date Placeholder 4"/>
          <p:cNvSpPr>
            <a:spLocks noGrp="1"/>
          </p:cNvSpPr>
          <p:nvPr>
            <p:ph type="dt" idx="11"/>
          </p:nvPr>
        </p:nvSpPr>
        <p:spPr/>
        <p:txBody>
          <a:bodyPr/>
          <a:lstStyle/>
          <a:p>
            <a:r>
              <a:rPr lang="en-US" smtClean="0"/>
              <a:t>8/19/2020</a:t>
            </a:r>
            <a:endParaRPr lang="en-US" dirty="0"/>
          </a:p>
        </p:txBody>
      </p:sp>
    </p:spTree>
    <p:extLst>
      <p:ext uri="{BB962C8B-B14F-4D97-AF65-F5344CB8AC3E}">
        <p14:creationId xmlns:p14="http://schemas.microsoft.com/office/powerpoint/2010/main" val="12655977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The 2</a:t>
            </a:r>
            <a:r>
              <a:rPr lang="en-US" baseline="30000" dirty="0"/>
              <a:t>nd</a:t>
            </a:r>
            <a:r>
              <a:rPr lang="en-US" dirty="0"/>
              <a:t> section is asking for data on your role as a Law-related Educator</a:t>
            </a:r>
            <a:r>
              <a:rPr lang="en-US" dirty="0" smtClean="0"/>
              <a:t>.</a:t>
            </a:r>
          </a:p>
          <a:p>
            <a:pPr lvl="0"/>
            <a:endParaRPr lang="en-US" dirty="0"/>
          </a:p>
          <a:p>
            <a:pPr lvl="0"/>
            <a:r>
              <a:rPr lang="en-US" dirty="0"/>
              <a:t>This is where you will report if you presented on a formal curriculum such as DARE or Virginia Rules</a:t>
            </a:r>
            <a:r>
              <a:rPr lang="en-US" dirty="0" smtClean="0"/>
              <a:t>.</a:t>
            </a:r>
          </a:p>
          <a:p>
            <a:pPr lvl="0"/>
            <a:endParaRPr lang="en-US" dirty="0"/>
          </a:p>
          <a:p>
            <a:pPr lvl="0"/>
            <a:r>
              <a:rPr lang="en-US" dirty="0"/>
              <a:t>You will also report the number of presentations that are not a part of a formal curriculum. This could include discussing crime statistics in a math class</a:t>
            </a:r>
            <a:r>
              <a:rPr lang="en-US" dirty="0" smtClean="0"/>
              <a:t>.</a:t>
            </a:r>
          </a:p>
          <a:p>
            <a:pPr lvl="0"/>
            <a:endParaRPr lang="en-US" dirty="0"/>
          </a:p>
          <a:p>
            <a:pPr lvl="0"/>
            <a:r>
              <a:rPr lang="en-US" dirty="0"/>
              <a:t>You also want to provide the number of people in attendance and the audience type. If there is a mixed audience, try to break it down the best you can.</a:t>
            </a:r>
          </a:p>
          <a:p>
            <a:pPr lvl="0"/>
            <a:endParaRPr lang="en-US" dirty="0"/>
          </a:p>
        </p:txBody>
      </p:sp>
      <p:sp>
        <p:nvSpPr>
          <p:cNvPr id="4" name="Slide Number Placeholder 3"/>
          <p:cNvSpPr>
            <a:spLocks noGrp="1"/>
          </p:cNvSpPr>
          <p:nvPr>
            <p:ph type="sldNum" sz="quarter" idx="10"/>
          </p:nvPr>
        </p:nvSpPr>
        <p:spPr/>
        <p:txBody>
          <a:bodyPr/>
          <a:lstStyle/>
          <a:p>
            <a:fld id="{C1562E72-729C-4682-BE8A-67802A90023B}" type="slidenum">
              <a:rPr lang="en-US" smtClean="0"/>
              <a:t>24</a:t>
            </a:fld>
            <a:endParaRPr lang="en-US"/>
          </a:p>
        </p:txBody>
      </p:sp>
      <p:sp>
        <p:nvSpPr>
          <p:cNvPr id="5" name="Date Placeholder 4"/>
          <p:cNvSpPr>
            <a:spLocks noGrp="1"/>
          </p:cNvSpPr>
          <p:nvPr>
            <p:ph type="dt" idx="11"/>
          </p:nvPr>
        </p:nvSpPr>
        <p:spPr/>
        <p:txBody>
          <a:bodyPr/>
          <a:lstStyle/>
          <a:p>
            <a:r>
              <a:rPr lang="en-US" smtClean="0"/>
              <a:t>8/19/2020</a:t>
            </a:r>
            <a:endParaRPr lang="en-US" dirty="0"/>
          </a:p>
        </p:txBody>
      </p:sp>
    </p:spTree>
    <p:extLst>
      <p:ext uri="{BB962C8B-B14F-4D97-AF65-F5344CB8AC3E}">
        <p14:creationId xmlns:p14="http://schemas.microsoft.com/office/powerpoint/2010/main" val="9304916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Section 3 is asking about you as an informal mentor and your role model activities. This section is broken down into two parts</a:t>
            </a:r>
            <a:r>
              <a:rPr lang="en-US" dirty="0" smtClean="0"/>
              <a:t>.</a:t>
            </a:r>
          </a:p>
          <a:p>
            <a:pPr lvl="0"/>
            <a:endParaRPr lang="en-US" dirty="0"/>
          </a:p>
          <a:p>
            <a:pPr lvl="0"/>
            <a:r>
              <a:rPr lang="en-US" dirty="0"/>
              <a:t>Question 3A will ask you to provide a </a:t>
            </a:r>
            <a:r>
              <a:rPr lang="en-US" dirty="0" smtClean="0"/>
              <a:t>short </a:t>
            </a:r>
            <a:r>
              <a:rPr lang="en-US" dirty="0"/>
              <a:t>description that highlights the SRO’s role as an informal mentor or role model. </a:t>
            </a:r>
            <a:endParaRPr lang="en-US" dirty="0" smtClean="0"/>
          </a:p>
          <a:p>
            <a:pPr lvl="0"/>
            <a:endParaRPr lang="en-US" dirty="0"/>
          </a:p>
          <a:p>
            <a:pPr lvl="0"/>
            <a:r>
              <a:rPr lang="en-US" dirty="0"/>
              <a:t>We ask that you do not include any identifying information and the report can be denied if information, such as a student’s name, is provided</a:t>
            </a:r>
            <a:r>
              <a:rPr lang="en-US" dirty="0" smtClean="0"/>
              <a:t>.</a:t>
            </a:r>
          </a:p>
          <a:p>
            <a:pPr lvl="0"/>
            <a:endParaRPr lang="en-US" dirty="0"/>
          </a:p>
          <a:p>
            <a:pPr lvl="0"/>
            <a:r>
              <a:rPr lang="en-US" dirty="0"/>
              <a:t>It is very important to remember that these reports can be given out under a FOIA request</a:t>
            </a:r>
            <a:r>
              <a:rPr lang="en-US" dirty="0" smtClean="0"/>
              <a:t>.</a:t>
            </a:r>
          </a:p>
          <a:p>
            <a:pPr lvl="0"/>
            <a:endParaRPr lang="en-US" dirty="0"/>
          </a:p>
          <a:p>
            <a:pPr lvl="0"/>
            <a:r>
              <a:rPr lang="en-US" dirty="0"/>
              <a:t>In addition, 3B asks you to describe any community programs the grant funded SRO participated. </a:t>
            </a:r>
            <a:endParaRPr lang="en-US" dirty="0" smtClean="0"/>
          </a:p>
          <a:p>
            <a:pPr lvl="0"/>
            <a:endParaRPr lang="en-US" dirty="0"/>
          </a:p>
          <a:p>
            <a:pPr lvl="0"/>
            <a:r>
              <a:rPr lang="en-US" dirty="0"/>
              <a:t>Section 4 is broken down into three parts and asks about any Program issues, concerns, and accomplishments. </a:t>
            </a:r>
            <a:endParaRPr lang="en-US" dirty="0" smtClean="0"/>
          </a:p>
          <a:p>
            <a:pPr lvl="0"/>
            <a:endParaRPr lang="en-US" dirty="0"/>
          </a:p>
          <a:p>
            <a:pPr lvl="0"/>
            <a:r>
              <a:rPr lang="en-US" dirty="0"/>
              <a:t>In 4A we ask you to describe innovative programs, initiatives, or activities you started that engaged students and you feel was successful. </a:t>
            </a:r>
            <a:endParaRPr lang="en-US" dirty="0" smtClean="0"/>
          </a:p>
          <a:p>
            <a:pPr lvl="0"/>
            <a:endParaRPr lang="en-US" dirty="0"/>
          </a:p>
          <a:p>
            <a:pPr lvl="0"/>
            <a:r>
              <a:rPr lang="en-US" dirty="0"/>
              <a:t>With question 4B, any training needs or suggestions for professional development will be forward to Kim Simon, the SRO/SSO Training and Program Coordinator. </a:t>
            </a:r>
          </a:p>
          <a:p>
            <a:pPr lvl="0"/>
            <a:endParaRPr lang="en-US" dirty="0" smtClean="0"/>
          </a:p>
          <a:p>
            <a:pPr lvl="0"/>
            <a:r>
              <a:rPr lang="en-US" dirty="0" smtClean="0"/>
              <a:t>Under </a:t>
            </a:r>
            <a:r>
              <a:rPr lang="en-US" dirty="0"/>
              <a:t>4C, where you are asked to provide information you feel we should know about, is a good place to explain any variations in your data, for instance a vacancy in the position.</a:t>
            </a:r>
          </a:p>
        </p:txBody>
      </p:sp>
      <p:sp>
        <p:nvSpPr>
          <p:cNvPr id="4" name="Slide Number Placeholder 3"/>
          <p:cNvSpPr>
            <a:spLocks noGrp="1"/>
          </p:cNvSpPr>
          <p:nvPr>
            <p:ph type="sldNum" sz="quarter" idx="10"/>
          </p:nvPr>
        </p:nvSpPr>
        <p:spPr/>
        <p:txBody>
          <a:bodyPr/>
          <a:lstStyle/>
          <a:p>
            <a:fld id="{C1562E72-729C-4682-BE8A-67802A90023B}" type="slidenum">
              <a:rPr lang="en-US" smtClean="0"/>
              <a:t>25</a:t>
            </a:fld>
            <a:endParaRPr lang="en-US"/>
          </a:p>
        </p:txBody>
      </p:sp>
      <p:sp>
        <p:nvSpPr>
          <p:cNvPr id="5" name="Date Placeholder 4"/>
          <p:cNvSpPr>
            <a:spLocks noGrp="1"/>
          </p:cNvSpPr>
          <p:nvPr>
            <p:ph type="dt" idx="11"/>
          </p:nvPr>
        </p:nvSpPr>
        <p:spPr/>
        <p:txBody>
          <a:bodyPr/>
          <a:lstStyle/>
          <a:p>
            <a:r>
              <a:rPr lang="en-US" smtClean="0"/>
              <a:t>8/19/2020</a:t>
            </a:r>
            <a:endParaRPr lang="en-US" dirty="0"/>
          </a:p>
        </p:txBody>
      </p:sp>
    </p:spTree>
    <p:extLst>
      <p:ext uri="{BB962C8B-B14F-4D97-AF65-F5344CB8AC3E}">
        <p14:creationId xmlns:p14="http://schemas.microsoft.com/office/powerpoint/2010/main" val="16978004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The last section is where you will report your goals and objectives. This is the same for both SRO and SSO programs</a:t>
            </a:r>
            <a:r>
              <a:rPr lang="en-US" dirty="0" smtClean="0"/>
              <a:t>.</a:t>
            </a:r>
          </a:p>
          <a:p>
            <a:pPr lvl="0"/>
            <a:endParaRPr lang="en-US" dirty="0"/>
          </a:p>
          <a:p>
            <a:pPr lvl="0"/>
            <a:r>
              <a:rPr lang="en-US" dirty="0"/>
              <a:t>The form mirrors the one in your application and you can copy and paste your approved goals, objectives, and activities in this form. </a:t>
            </a:r>
            <a:endParaRPr lang="en-US" dirty="0" smtClean="0"/>
          </a:p>
          <a:p>
            <a:pPr lvl="0"/>
            <a:endParaRPr lang="en-US" dirty="0"/>
          </a:p>
          <a:p>
            <a:pPr lvl="0"/>
            <a:r>
              <a:rPr lang="en-US" dirty="0"/>
              <a:t>You will then mark the month in which you implemented or performed the activity with a W (for worked on) or a C in the month where the activity was completed in its entirety.</a:t>
            </a:r>
          </a:p>
        </p:txBody>
      </p:sp>
      <p:sp>
        <p:nvSpPr>
          <p:cNvPr id="4" name="Slide Number Placeholder 3"/>
          <p:cNvSpPr>
            <a:spLocks noGrp="1"/>
          </p:cNvSpPr>
          <p:nvPr>
            <p:ph type="sldNum" sz="quarter" idx="10"/>
          </p:nvPr>
        </p:nvSpPr>
        <p:spPr/>
        <p:txBody>
          <a:bodyPr/>
          <a:lstStyle/>
          <a:p>
            <a:fld id="{C1562E72-729C-4682-BE8A-67802A90023B}" type="slidenum">
              <a:rPr lang="en-US" smtClean="0"/>
              <a:t>26</a:t>
            </a:fld>
            <a:endParaRPr lang="en-US"/>
          </a:p>
        </p:txBody>
      </p:sp>
      <p:sp>
        <p:nvSpPr>
          <p:cNvPr id="5" name="Date Placeholder 4"/>
          <p:cNvSpPr>
            <a:spLocks noGrp="1"/>
          </p:cNvSpPr>
          <p:nvPr>
            <p:ph type="dt" idx="11"/>
          </p:nvPr>
        </p:nvSpPr>
        <p:spPr/>
        <p:txBody>
          <a:bodyPr/>
          <a:lstStyle/>
          <a:p>
            <a:r>
              <a:rPr lang="en-US" smtClean="0"/>
              <a:t>8/19/2020</a:t>
            </a:r>
            <a:endParaRPr lang="en-US" dirty="0"/>
          </a:p>
        </p:txBody>
      </p:sp>
    </p:spTree>
    <p:extLst>
      <p:ext uri="{BB962C8B-B14F-4D97-AF65-F5344CB8AC3E}">
        <p14:creationId xmlns:p14="http://schemas.microsoft.com/office/powerpoint/2010/main" val="26097794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Moving on to the SSO progress report. </a:t>
            </a:r>
            <a:endParaRPr lang="en-US" dirty="0" smtClean="0"/>
          </a:p>
          <a:p>
            <a:pPr lvl="0"/>
            <a:endParaRPr lang="en-US" dirty="0"/>
          </a:p>
          <a:p>
            <a:pPr lvl="0"/>
            <a:r>
              <a:rPr lang="en-US" dirty="0"/>
              <a:t>This section of the SSO report is similar to the SRO one. </a:t>
            </a:r>
            <a:endParaRPr lang="en-US" dirty="0" smtClean="0"/>
          </a:p>
          <a:p>
            <a:pPr lvl="0"/>
            <a:endParaRPr lang="en-US" dirty="0"/>
          </a:p>
          <a:p>
            <a:pPr lvl="0"/>
            <a:r>
              <a:rPr lang="en-US" dirty="0"/>
              <a:t>You will also want to include the name and contact information for the person who completes the form and who can answer any questions. </a:t>
            </a:r>
            <a:endParaRPr lang="en-US" dirty="0" smtClean="0"/>
          </a:p>
          <a:p>
            <a:pPr lvl="0"/>
            <a:endParaRPr lang="en-US" dirty="0"/>
          </a:p>
          <a:p>
            <a:pPr lvl="0"/>
            <a:r>
              <a:rPr lang="en-US" dirty="0"/>
              <a:t>Again, remember the grant number must correspond with the school assigned in the grant application.</a:t>
            </a:r>
          </a:p>
          <a:p>
            <a:endParaRPr lang="en-US" dirty="0"/>
          </a:p>
        </p:txBody>
      </p:sp>
      <p:sp>
        <p:nvSpPr>
          <p:cNvPr id="4" name="Slide Number Placeholder 3"/>
          <p:cNvSpPr>
            <a:spLocks noGrp="1"/>
          </p:cNvSpPr>
          <p:nvPr>
            <p:ph type="sldNum" sz="quarter" idx="10"/>
          </p:nvPr>
        </p:nvSpPr>
        <p:spPr/>
        <p:txBody>
          <a:bodyPr/>
          <a:lstStyle/>
          <a:p>
            <a:fld id="{C1562E72-729C-4682-BE8A-67802A90023B}" type="slidenum">
              <a:rPr lang="en-US" smtClean="0"/>
              <a:t>27</a:t>
            </a:fld>
            <a:endParaRPr lang="en-US"/>
          </a:p>
        </p:txBody>
      </p:sp>
      <p:sp>
        <p:nvSpPr>
          <p:cNvPr id="5" name="Date Placeholder 4"/>
          <p:cNvSpPr>
            <a:spLocks noGrp="1"/>
          </p:cNvSpPr>
          <p:nvPr>
            <p:ph type="dt" idx="11"/>
          </p:nvPr>
        </p:nvSpPr>
        <p:spPr/>
        <p:txBody>
          <a:bodyPr/>
          <a:lstStyle/>
          <a:p>
            <a:r>
              <a:rPr lang="en-US" smtClean="0"/>
              <a:t>8/19/2020</a:t>
            </a:r>
            <a:endParaRPr lang="en-US" dirty="0"/>
          </a:p>
        </p:txBody>
      </p:sp>
    </p:spTree>
    <p:extLst>
      <p:ext uri="{BB962C8B-B14F-4D97-AF65-F5344CB8AC3E}">
        <p14:creationId xmlns:p14="http://schemas.microsoft.com/office/powerpoint/2010/main" val="5901550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The first section of the SSO report is for those who are involved with disciplinary actions. </a:t>
            </a:r>
            <a:endParaRPr lang="en-US" dirty="0" smtClean="0"/>
          </a:p>
          <a:p>
            <a:pPr lvl="0"/>
            <a:endParaRPr lang="en-US" dirty="0"/>
          </a:p>
          <a:p>
            <a:pPr lvl="0"/>
            <a:r>
              <a:rPr lang="en-US" dirty="0"/>
              <a:t>If applicable to your role, you will report the Number of Incidents you were involved with and the number you reported to School Administration</a:t>
            </a:r>
            <a:r>
              <a:rPr lang="en-US" dirty="0" smtClean="0"/>
              <a:t>.</a:t>
            </a:r>
          </a:p>
          <a:p>
            <a:pPr lvl="0"/>
            <a:endParaRPr lang="en-US" dirty="0"/>
          </a:p>
          <a:p>
            <a:pPr lvl="0"/>
            <a:r>
              <a:rPr lang="en-US" dirty="0"/>
              <a:t>You need to include the number of students involved and in the next column you will indicate the number of incidents reported to Law Enforcement</a:t>
            </a:r>
            <a:r>
              <a:rPr lang="en-US" dirty="0" smtClean="0"/>
              <a:t>.</a:t>
            </a:r>
          </a:p>
          <a:p>
            <a:pPr lvl="0"/>
            <a:endParaRPr lang="en-US" dirty="0"/>
          </a:p>
          <a:p>
            <a:pPr lvl="0"/>
            <a:r>
              <a:rPr lang="en-US" dirty="0"/>
              <a:t>The last three columns ask about Interventions. You will report the number of students who received informal interventions, suspensions, and/or expulsions. </a:t>
            </a:r>
            <a:endParaRPr lang="en-US" dirty="0" smtClean="0"/>
          </a:p>
          <a:p>
            <a:pPr lvl="0"/>
            <a:endParaRPr lang="en-US" dirty="0"/>
          </a:p>
          <a:p>
            <a:pPr lvl="0"/>
            <a:r>
              <a:rPr lang="en-US" dirty="0"/>
              <a:t>At the bottom of the table, you have the option to enter additional incident types in the “Other” box and you must include the corresponding Discipline, Crime, and Violence or DCV code. </a:t>
            </a:r>
          </a:p>
        </p:txBody>
      </p:sp>
      <p:sp>
        <p:nvSpPr>
          <p:cNvPr id="4" name="Slide Number Placeholder 3"/>
          <p:cNvSpPr>
            <a:spLocks noGrp="1"/>
          </p:cNvSpPr>
          <p:nvPr>
            <p:ph type="sldNum" sz="quarter" idx="10"/>
          </p:nvPr>
        </p:nvSpPr>
        <p:spPr/>
        <p:txBody>
          <a:bodyPr/>
          <a:lstStyle/>
          <a:p>
            <a:fld id="{C1562E72-729C-4682-BE8A-67802A90023B}" type="slidenum">
              <a:rPr lang="en-US" smtClean="0"/>
              <a:t>28</a:t>
            </a:fld>
            <a:endParaRPr lang="en-US"/>
          </a:p>
        </p:txBody>
      </p:sp>
      <p:sp>
        <p:nvSpPr>
          <p:cNvPr id="5" name="Date Placeholder 4"/>
          <p:cNvSpPr>
            <a:spLocks noGrp="1"/>
          </p:cNvSpPr>
          <p:nvPr>
            <p:ph type="dt" idx="11"/>
          </p:nvPr>
        </p:nvSpPr>
        <p:spPr/>
        <p:txBody>
          <a:bodyPr/>
          <a:lstStyle/>
          <a:p>
            <a:r>
              <a:rPr lang="en-US" smtClean="0"/>
              <a:t>8/19/2020</a:t>
            </a:r>
            <a:endParaRPr lang="en-US" dirty="0"/>
          </a:p>
        </p:txBody>
      </p:sp>
    </p:spTree>
    <p:extLst>
      <p:ext uri="{BB962C8B-B14F-4D97-AF65-F5344CB8AC3E}">
        <p14:creationId xmlns:p14="http://schemas.microsoft.com/office/powerpoint/2010/main" val="40201885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The second section is broken down by letters A through H</a:t>
            </a:r>
            <a:r>
              <a:rPr lang="en-US" dirty="0" smtClean="0"/>
              <a:t>.</a:t>
            </a:r>
          </a:p>
          <a:p>
            <a:pPr lvl="0"/>
            <a:endParaRPr lang="en-US" dirty="0"/>
          </a:p>
          <a:p>
            <a:pPr lvl="0"/>
            <a:r>
              <a:rPr lang="en-US" dirty="0"/>
              <a:t>Through this section, you will report the frequency next to the activities provided by the grant funded SSO this quarter. </a:t>
            </a:r>
            <a:endParaRPr lang="en-US" dirty="0" smtClean="0"/>
          </a:p>
          <a:p>
            <a:pPr lvl="0"/>
            <a:endParaRPr lang="en-US" dirty="0"/>
          </a:p>
          <a:p>
            <a:pPr lvl="0"/>
            <a:r>
              <a:rPr lang="en-US" dirty="0"/>
              <a:t>This list of activities is not exhaustive and does not indicate that the activities are required</a:t>
            </a:r>
            <a:r>
              <a:rPr lang="en-US" dirty="0" smtClean="0"/>
              <a:t>.</a:t>
            </a:r>
          </a:p>
          <a:p>
            <a:pPr lvl="0"/>
            <a:endParaRPr lang="en-US" dirty="0"/>
          </a:p>
          <a:p>
            <a:pPr lvl="0"/>
            <a:r>
              <a:rPr lang="en-US" dirty="0"/>
              <a:t>You can include activities not previously listed under Part H, Ad Hoc Assistance to the School Community. </a:t>
            </a:r>
            <a:endParaRPr lang="en-US" dirty="0" smtClean="0"/>
          </a:p>
          <a:p>
            <a:pPr lvl="0"/>
            <a:endParaRPr lang="en-US" dirty="0"/>
          </a:p>
          <a:p>
            <a:pPr lvl="0"/>
            <a:r>
              <a:rPr lang="en-US" dirty="0"/>
              <a:t>Please remember, the SSO should follow the School and Division’s policies and procedures and, if there is any doubt as to what a SSO is required to do in a given situation, please seek guidance from school administration.</a:t>
            </a:r>
          </a:p>
        </p:txBody>
      </p:sp>
      <p:sp>
        <p:nvSpPr>
          <p:cNvPr id="4" name="Slide Number Placeholder 3"/>
          <p:cNvSpPr>
            <a:spLocks noGrp="1"/>
          </p:cNvSpPr>
          <p:nvPr>
            <p:ph type="sldNum" sz="quarter" idx="10"/>
          </p:nvPr>
        </p:nvSpPr>
        <p:spPr/>
        <p:txBody>
          <a:bodyPr/>
          <a:lstStyle/>
          <a:p>
            <a:fld id="{C1562E72-729C-4682-BE8A-67802A90023B}" type="slidenum">
              <a:rPr lang="en-US" smtClean="0"/>
              <a:t>29</a:t>
            </a:fld>
            <a:endParaRPr lang="en-US"/>
          </a:p>
        </p:txBody>
      </p:sp>
      <p:sp>
        <p:nvSpPr>
          <p:cNvPr id="5" name="Date Placeholder 4"/>
          <p:cNvSpPr>
            <a:spLocks noGrp="1"/>
          </p:cNvSpPr>
          <p:nvPr>
            <p:ph type="dt" idx="11"/>
          </p:nvPr>
        </p:nvSpPr>
        <p:spPr/>
        <p:txBody>
          <a:bodyPr/>
          <a:lstStyle/>
          <a:p>
            <a:r>
              <a:rPr lang="en-US" smtClean="0"/>
              <a:t>8/19/2020</a:t>
            </a:r>
            <a:endParaRPr lang="en-US" dirty="0"/>
          </a:p>
        </p:txBody>
      </p:sp>
    </p:spTree>
    <p:extLst>
      <p:ext uri="{BB962C8B-B14F-4D97-AF65-F5344CB8AC3E}">
        <p14:creationId xmlns:p14="http://schemas.microsoft.com/office/powerpoint/2010/main" val="659389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We are going to start by discussing the Award Package, which notifies you that you have been awarded the grant and provides important information to maintain compliance. </a:t>
            </a:r>
            <a:endParaRPr lang="en-US" dirty="0" smtClean="0"/>
          </a:p>
          <a:p>
            <a:pPr lvl="0"/>
            <a:endParaRPr lang="en-US" dirty="0"/>
          </a:p>
          <a:p>
            <a:pPr lvl="0"/>
            <a:r>
              <a:rPr lang="en-US" dirty="0"/>
              <a:t>By accepting the grant and signing the Statement of Grant Award, the locality agrees that they assume full responsibility for the management of the grant and agrees to comply with all 24 special conditions. </a:t>
            </a:r>
            <a:endParaRPr lang="en-US" dirty="0" smtClean="0"/>
          </a:p>
          <a:p>
            <a:pPr lvl="0"/>
            <a:endParaRPr lang="en-US" dirty="0"/>
          </a:p>
          <a:p>
            <a:pPr lvl="0"/>
            <a:r>
              <a:rPr lang="en-US" dirty="0"/>
              <a:t>The Award Package includes the Award Letter, the Statement of Grant Award or SOGA, Special Conditions, Reporting Requirements, and the Reporting Schedule. </a:t>
            </a:r>
          </a:p>
          <a:p>
            <a:endParaRPr lang="en-US" dirty="0"/>
          </a:p>
        </p:txBody>
      </p:sp>
      <p:sp>
        <p:nvSpPr>
          <p:cNvPr id="4" name="Slide Number Placeholder 3"/>
          <p:cNvSpPr>
            <a:spLocks noGrp="1"/>
          </p:cNvSpPr>
          <p:nvPr>
            <p:ph type="sldNum" sz="quarter" idx="10"/>
          </p:nvPr>
        </p:nvSpPr>
        <p:spPr/>
        <p:txBody>
          <a:bodyPr/>
          <a:lstStyle/>
          <a:p>
            <a:fld id="{C1562E72-729C-4682-BE8A-67802A90023B}" type="slidenum">
              <a:rPr lang="en-US" smtClean="0"/>
              <a:t>3</a:t>
            </a:fld>
            <a:endParaRPr lang="en-US"/>
          </a:p>
        </p:txBody>
      </p:sp>
      <p:sp>
        <p:nvSpPr>
          <p:cNvPr id="5" name="Date Placeholder 4"/>
          <p:cNvSpPr>
            <a:spLocks noGrp="1"/>
          </p:cNvSpPr>
          <p:nvPr>
            <p:ph type="dt" idx="11"/>
          </p:nvPr>
        </p:nvSpPr>
        <p:spPr/>
        <p:txBody>
          <a:bodyPr/>
          <a:lstStyle/>
          <a:p>
            <a:r>
              <a:rPr lang="en-US" smtClean="0"/>
              <a:t>8/19/2020</a:t>
            </a:r>
            <a:endParaRPr lang="en-US" dirty="0"/>
          </a:p>
        </p:txBody>
      </p:sp>
    </p:spTree>
    <p:extLst>
      <p:ext uri="{BB962C8B-B14F-4D97-AF65-F5344CB8AC3E}">
        <p14:creationId xmlns:p14="http://schemas.microsoft.com/office/powerpoint/2010/main" val="32001773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In section 3 you should list any training or professional development opportunities obtained during the quarter. </a:t>
            </a:r>
            <a:endParaRPr lang="en-US" dirty="0" smtClean="0"/>
          </a:p>
          <a:p>
            <a:pPr lvl="0"/>
            <a:endParaRPr lang="en-US" dirty="0"/>
          </a:p>
          <a:p>
            <a:pPr lvl="0"/>
            <a:r>
              <a:rPr lang="en-US" dirty="0"/>
              <a:t>Include the Course Title, Date of the event, and the total number of hours. </a:t>
            </a:r>
          </a:p>
        </p:txBody>
      </p:sp>
      <p:sp>
        <p:nvSpPr>
          <p:cNvPr id="4" name="Slide Number Placeholder 3"/>
          <p:cNvSpPr>
            <a:spLocks noGrp="1"/>
          </p:cNvSpPr>
          <p:nvPr>
            <p:ph type="sldNum" sz="quarter" idx="10"/>
          </p:nvPr>
        </p:nvSpPr>
        <p:spPr/>
        <p:txBody>
          <a:bodyPr/>
          <a:lstStyle/>
          <a:p>
            <a:fld id="{C1562E72-729C-4682-BE8A-67802A90023B}" type="slidenum">
              <a:rPr lang="en-US" smtClean="0"/>
              <a:t>30</a:t>
            </a:fld>
            <a:endParaRPr lang="en-US"/>
          </a:p>
        </p:txBody>
      </p:sp>
      <p:sp>
        <p:nvSpPr>
          <p:cNvPr id="5" name="Date Placeholder 4"/>
          <p:cNvSpPr>
            <a:spLocks noGrp="1"/>
          </p:cNvSpPr>
          <p:nvPr>
            <p:ph type="dt" idx="11"/>
          </p:nvPr>
        </p:nvSpPr>
        <p:spPr/>
        <p:txBody>
          <a:bodyPr/>
          <a:lstStyle/>
          <a:p>
            <a:r>
              <a:rPr lang="en-US" smtClean="0"/>
              <a:t>8/19/2020</a:t>
            </a:r>
            <a:endParaRPr lang="en-US" dirty="0"/>
          </a:p>
        </p:txBody>
      </p:sp>
    </p:spTree>
    <p:extLst>
      <p:ext uri="{BB962C8B-B14F-4D97-AF65-F5344CB8AC3E}">
        <p14:creationId xmlns:p14="http://schemas.microsoft.com/office/powerpoint/2010/main" val="261487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Under section #4, you will provide a short description that highlights your demonstrated investment and interest in the school community; approachableness; and professionalism. </a:t>
            </a:r>
            <a:endParaRPr lang="en-US" dirty="0" smtClean="0"/>
          </a:p>
          <a:p>
            <a:pPr lvl="0"/>
            <a:endParaRPr lang="en-US" dirty="0"/>
          </a:p>
          <a:p>
            <a:pPr lvl="0"/>
            <a:r>
              <a:rPr lang="en-US" dirty="0"/>
              <a:t>Like the SRO report, we ask </a:t>
            </a:r>
            <a:r>
              <a:rPr lang="en-US" dirty="0" smtClean="0"/>
              <a:t>that </a:t>
            </a:r>
            <a:r>
              <a:rPr lang="en-US" dirty="0"/>
              <a:t>you do not include any identifying information, such as a student’s name.  </a:t>
            </a:r>
            <a:endParaRPr lang="en-US" dirty="0" smtClean="0"/>
          </a:p>
          <a:p>
            <a:pPr lvl="0"/>
            <a:endParaRPr lang="en-US" dirty="0"/>
          </a:p>
          <a:p>
            <a:pPr lvl="0"/>
            <a:r>
              <a:rPr lang="en-US" dirty="0"/>
              <a:t>The report can be denied if this information is provided and they can be included under a FOIA request. </a:t>
            </a:r>
            <a:endParaRPr lang="en-US" dirty="0" smtClean="0"/>
          </a:p>
          <a:p>
            <a:pPr lvl="0"/>
            <a:endParaRPr lang="en-US" dirty="0"/>
          </a:p>
          <a:p>
            <a:pPr lvl="0"/>
            <a:r>
              <a:rPr lang="en-US" dirty="0"/>
              <a:t>Section 5 is asking for program issues, concerns, and accomplishments. Part 5c is a good place to explain any variations in the data you reported above, for instance a vacancy in the position.</a:t>
            </a:r>
          </a:p>
        </p:txBody>
      </p:sp>
      <p:sp>
        <p:nvSpPr>
          <p:cNvPr id="4" name="Slide Number Placeholder 3"/>
          <p:cNvSpPr>
            <a:spLocks noGrp="1"/>
          </p:cNvSpPr>
          <p:nvPr>
            <p:ph type="sldNum" sz="quarter" idx="10"/>
          </p:nvPr>
        </p:nvSpPr>
        <p:spPr/>
        <p:txBody>
          <a:bodyPr/>
          <a:lstStyle/>
          <a:p>
            <a:fld id="{C1562E72-729C-4682-BE8A-67802A90023B}" type="slidenum">
              <a:rPr lang="en-US" smtClean="0"/>
              <a:t>31</a:t>
            </a:fld>
            <a:endParaRPr lang="en-US"/>
          </a:p>
        </p:txBody>
      </p:sp>
      <p:sp>
        <p:nvSpPr>
          <p:cNvPr id="5" name="Date Placeholder 4"/>
          <p:cNvSpPr>
            <a:spLocks noGrp="1"/>
          </p:cNvSpPr>
          <p:nvPr>
            <p:ph type="dt" idx="11"/>
          </p:nvPr>
        </p:nvSpPr>
        <p:spPr/>
        <p:txBody>
          <a:bodyPr/>
          <a:lstStyle/>
          <a:p>
            <a:r>
              <a:rPr lang="en-US" smtClean="0"/>
              <a:t>8/19/2020</a:t>
            </a:r>
            <a:endParaRPr lang="en-US" dirty="0"/>
          </a:p>
        </p:txBody>
      </p:sp>
    </p:spTree>
    <p:extLst>
      <p:ext uri="{BB962C8B-B14F-4D97-AF65-F5344CB8AC3E}">
        <p14:creationId xmlns:p14="http://schemas.microsoft.com/office/powerpoint/2010/main" val="35540769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The last section is where you will report your goals and objectives as discussed previously</a:t>
            </a:r>
            <a:r>
              <a:rPr lang="en-US" dirty="0" smtClean="0"/>
              <a:t>.</a:t>
            </a:r>
          </a:p>
          <a:p>
            <a:pPr lvl="0"/>
            <a:endParaRPr lang="en-US" dirty="0"/>
          </a:p>
          <a:p>
            <a:pPr lvl="0"/>
            <a:r>
              <a:rPr lang="en-US" dirty="0"/>
              <a:t>The form mirrors the one in your application so you can copy and paste your approved goals, objectives, and activities in this form. </a:t>
            </a:r>
            <a:endParaRPr lang="en-US" dirty="0" smtClean="0"/>
          </a:p>
          <a:p>
            <a:pPr lvl="0"/>
            <a:endParaRPr lang="en-US" dirty="0"/>
          </a:p>
          <a:p>
            <a:pPr lvl="0"/>
            <a:r>
              <a:rPr lang="en-US" dirty="0"/>
              <a:t>You will then mark the month in which you implemented or performed the activity with a W (for worked on) or a C in the month where the activity was completed in its entirety.</a:t>
            </a:r>
          </a:p>
          <a:p>
            <a:endParaRPr lang="en-US" dirty="0"/>
          </a:p>
        </p:txBody>
      </p:sp>
      <p:sp>
        <p:nvSpPr>
          <p:cNvPr id="4" name="Slide Number Placeholder 3"/>
          <p:cNvSpPr>
            <a:spLocks noGrp="1"/>
          </p:cNvSpPr>
          <p:nvPr>
            <p:ph type="sldNum" sz="quarter" idx="10"/>
          </p:nvPr>
        </p:nvSpPr>
        <p:spPr/>
        <p:txBody>
          <a:bodyPr/>
          <a:lstStyle/>
          <a:p>
            <a:fld id="{C1562E72-729C-4682-BE8A-67802A90023B}" type="slidenum">
              <a:rPr lang="en-US" smtClean="0"/>
              <a:t>32</a:t>
            </a:fld>
            <a:endParaRPr lang="en-US"/>
          </a:p>
        </p:txBody>
      </p:sp>
      <p:sp>
        <p:nvSpPr>
          <p:cNvPr id="5" name="Date Placeholder 4"/>
          <p:cNvSpPr>
            <a:spLocks noGrp="1"/>
          </p:cNvSpPr>
          <p:nvPr>
            <p:ph type="dt" idx="11"/>
          </p:nvPr>
        </p:nvSpPr>
        <p:spPr/>
        <p:txBody>
          <a:bodyPr/>
          <a:lstStyle/>
          <a:p>
            <a:r>
              <a:rPr lang="en-US" smtClean="0"/>
              <a:t>8/19/2020</a:t>
            </a:r>
            <a:endParaRPr lang="en-US" dirty="0"/>
          </a:p>
        </p:txBody>
      </p:sp>
    </p:spTree>
    <p:extLst>
      <p:ext uri="{BB962C8B-B14F-4D97-AF65-F5344CB8AC3E}">
        <p14:creationId xmlns:p14="http://schemas.microsoft.com/office/powerpoint/2010/main" val="38266993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Next we are going to spend time discussing Grants Management Information System or GMIS</a:t>
            </a:r>
            <a:r>
              <a:rPr lang="en-US" dirty="0" smtClean="0"/>
              <a:t>.</a:t>
            </a:r>
          </a:p>
          <a:p>
            <a:pPr lvl="0"/>
            <a:endParaRPr lang="en-US" dirty="0"/>
          </a:p>
          <a:p>
            <a:pPr lvl="0"/>
            <a:r>
              <a:rPr lang="en-US" dirty="0"/>
              <a:t>It is an internet application that DCJS developed for our grantees to manage their grants online. </a:t>
            </a:r>
            <a:endParaRPr lang="en-US" dirty="0" smtClean="0"/>
          </a:p>
          <a:p>
            <a:pPr lvl="0"/>
            <a:endParaRPr lang="en-US" dirty="0"/>
          </a:p>
          <a:p>
            <a:pPr lvl="0"/>
            <a:r>
              <a:rPr lang="en-US" dirty="0"/>
              <a:t>You can access it two ways, through our DCJS website or link directly to the GMIS website using the web address listed in the award letter</a:t>
            </a:r>
            <a:r>
              <a:rPr lang="en-US" dirty="0" smtClean="0"/>
              <a:t>.</a:t>
            </a:r>
          </a:p>
          <a:p>
            <a:pPr lvl="0"/>
            <a:endParaRPr lang="en-US" dirty="0"/>
          </a:p>
          <a:p>
            <a:pPr lvl="0"/>
            <a:r>
              <a:rPr lang="en-US" dirty="0"/>
              <a:t>If you have any issues with GMIS, you can contact </a:t>
            </a:r>
            <a:r>
              <a:rPr lang="en-US" u="sng" dirty="0">
                <a:hlinkClick r:id="rId3"/>
              </a:rPr>
              <a:t>grantsweb@dcjs.virginia.gov</a:t>
            </a:r>
            <a:r>
              <a:rPr lang="en-US" dirty="0"/>
              <a:t> and copy your grant monitor. </a:t>
            </a:r>
          </a:p>
          <a:p>
            <a:endParaRPr lang="en-US" altLang="en-US" baseline="0" dirty="0" smtClean="0"/>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C1562E72-729C-4682-BE8A-67802A90023B}" type="slidenum">
              <a:rPr lang="en-US" smtClean="0"/>
              <a:t>33</a:t>
            </a:fld>
            <a:endParaRPr lang="en-US"/>
          </a:p>
        </p:txBody>
      </p:sp>
      <p:sp>
        <p:nvSpPr>
          <p:cNvPr id="5" name="Date Placeholder 4"/>
          <p:cNvSpPr>
            <a:spLocks noGrp="1"/>
          </p:cNvSpPr>
          <p:nvPr>
            <p:ph type="dt" idx="11"/>
          </p:nvPr>
        </p:nvSpPr>
        <p:spPr/>
        <p:txBody>
          <a:bodyPr/>
          <a:lstStyle/>
          <a:p>
            <a:r>
              <a:rPr lang="en-US" smtClean="0"/>
              <a:t>8/19/2020</a:t>
            </a:r>
            <a:endParaRPr lang="en-US" dirty="0"/>
          </a:p>
        </p:txBody>
      </p:sp>
    </p:spTree>
    <p:extLst>
      <p:ext uri="{BB962C8B-B14F-4D97-AF65-F5344CB8AC3E}">
        <p14:creationId xmlns:p14="http://schemas.microsoft.com/office/powerpoint/2010/main" val="33583747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For login information, DCJS will issue the grant’s Finance Officer a username and password. </a:t>
            </a:r>
            <a:endParaRPr lang="en-US" dirty="0" smtClean="0"/>
          </a:p>
          <a:p>
            <a:pPr lvl="0"/>
            <a:endParaRPr lang="en-US" dirty="0"/>
          </a:p>
          <a:p>
            <a:pPr lvl="0"/>
            <a:r>
              <a:rPr lang="en-US" dirty="0"/>
              <a:t>For other users, the Finance Officer will add you as a new user. You should then receive an automated email with your account information. </a:t>
            </a:r>
            <a:endParaRPr lang="en-US" dirty="0" smtClean="0"/>
          </a:p>
          <a:p>
            <a:pPr lvl="0"/>
            <a:endParaRPr lang="en-US" dirty="0"/>
          </a:p>
          <a:p>
            <a:pPr lvl="0"/>
            <a:r>
              <a:rPr lang="en-US" dirty="0"/>
              <a:t>If you forget your password, click on the Forgot Password link and an encrypted password will be emailed to you. </a:t>
            </a:r>
            <a:endParaRPr lang="en-US" dirty="0" smtClean="0"/>
          </a:p>
          <a:p>
            <a:pPr lvl="0"/>
            <a:endParaRPr lang="en-US" dirty="0"/>
          </a:p>
          <a:p>
            <a:pPr lvl="0"/>
            <a:r>
              <a:rPr lang="en-US" dirty="0"/>
              <a:t>This page will also contain any announcements regarding the system. </a:t>
            </a:r>
          </a:p>
          <a:p>
            <a:endParaRPr lang="en-US" dirty="0"/>
          </a:p>
        </p:txBody>
      </p:sp>
      <p:sp>
        <p:nvSpPr>
          <p:cNvPr id="4" name="Slide Number Placeholder 3"/>
          <p:cNvSpPr>
            <a:spLocks noGrp="1"/>
          </p:cNvSpPr>
          <p:nvPr>
            <p:ph type="sldNum" sz="quarter" idx="10"/>
          </p:nvPr>
        </p:nvSpPr>
        <p:spPr/>
        <p:txBody>
          <a:bodyPr/>
          <a:lstStyle/>
          <a:p>
            <a:fld id="{C1562E72-729C-4682-BE8A-67802A90023B}" type="slidenum">
              <a:rPr lang="en-US" smtClean="0"/>
              <a:t>34</a:t>
            </a:fld>
            <a:endParaRPr lang="en-US"/>
          </a:p>
        </p:txBody>
      </p:sp>
      <p:sp>
        <p:nvSpPr>
          <p:cNvPr id="5" name="Date Placeholder 4"/>
          <p:cNvSpPr>
            <a:spLocks noGrp="1"/>
          </p:cNvSpPr>
          <p:nvPr>
            <p:ph type="dt" idx="11"/>
          </p:nvPr>
        </p:nvSpPr>
        <p:spPr/>
        <p:txBody>
          <a:bodyPr/>
          <a:lstStyle/>
          <a:p>
            <a:r>
              <a:rPr lang="en-US" smtClean="0"/>
              <a:t>8/19/2020</a:t>
            </a:r>
            <a:endParaRPr lang="en-US" dirty="0"/>
          </a:p>
        </p:txBody>
      </p:sp>
    </p:spTree>
    <p:extLst>
      <p:ext uri="{BB962C8B-B14F-4D97-AF65-F5344CB8AC3E}">
        <p14:creationId xmlns:p14="http://schemas.microsoft.com/office/powerpoint/2010/main" val="27582312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On this page, you will enter the number for the grant you are trying to access</a:t>
            </a:r>
            <a:r>
              <a:rPr lang="en-US" dirty="0" smtClean="0"/>
              <a:t>.</a:t>
            </a:r>
          </a:p>
          <a:p>
            <a:pPr lvl="0"/>
            <a:endParaRPr lang="en-US" dirty="0"/>
          </a:p>
          <a:p>
            <a:pPr lvl="0"/>
            <a:r>
              <a:rPr lang="en-US" dirty="0"/>
              <a:t>When entering your existing grant number, make sure the </a:t>
            </a:r>
            <a:r>
              <a:rPr lang="en-US" i="1" dirty="0"/>
              <a:t>O</a:t>
            </a:r>
            <a:r>
              <a:rPr lang="en-US" dirty="0"/>
              <a:t>’s are </a:t>
            </a:r>
            <a:r>
              <a:rPr lang="en-US" i="1" dirty="0"/>
              <a:t>O</a:t>
            </a:r>
            <a:r>
              <a:rPr lang="en-US" dirty="0"/>
              <a:t>’s and zeros are zeros</a:t>
            </a:r>
            <a:r>
              <a:rPr lang="en-US" dirty="0" smtClean="0"/>
              <a:t>.</a:t>
            </a:r>
          </a:p>
          <a:p>
            <a:pPr lvl="0"/>
            <a:endParaRPr lang="en-US" dirty="0"/>
          </a:p>
          <a:p>
            <a:pPr lvl="0"/>
            <a:r>
              <a:rPr lang="en-US" dirty="0"/>
              <a:t>If your grant number is invalid, you will receive an error message. </a:t>
            </a:r>
            <a:endParaRPr lang="en-US" dirty="0" smtClean="0"/>
          </a:p>
          <a:p>
            <a:pPr lvl="0"/>
            <a:endParaRPr lang="en-US" dirty="0"/>
          </a:p>
          <a:p>
            <a:pPr lvl="0"/>
            <a:r>
              <a:rPr lang="en-US" dirty="0"/>
              <a:t>The Finance Officer manages the user accounts, so you will only have access to the grants that are under your designated Finance Officer. </a:t>
            </a:r>
            <a:endParaRPr lang="en-US" dirty="0" smtClean="0"/>
          </a:p>
          <a:p>
            <a:pPr lvl="0"/>
            <a:endParaRPr lang="en-US" dirty="0"/>
          </a:p>
          <a:p>
            <a:pPr lvl="0"/>
            <a:r>
              <a:rPr lang="en-US" dirty="0"/>
              <a:t>Please remember, it is the grantee’s responsibility to keep the accounts up to date. </a:t>
            </a:r>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C1562E72-729C-4682-BE8A-67802A90023B}" type="slidenum">
              <a:rPr lang="en-US" smtClean="0"/>
              <a:t>35</a:t>
            </a:fld>
            <a:endParaRPr lang="en-US"/>
          </a:p>
        </p:txBody>
      </p:sp>
      <p:sp>
        <p:nvSpPr>
          <p:cNvPr id="5" name="Date Placeholder 4"/>
          <p:cNvSpPr>
            <a:spLocks noGrp="1"/>
          </p:cNvSpPr>
          <p:nvPr>
            <p:ph type="dt" idx="11"/>
          </p:nvPr>
        </p:nvSpPr>
        <p:spPr/>
        <p:txBody>
          <a:bodyPr/>
          <a:lstStyle/>
          <a:p>
            <a:r>
              <a:rPr lang="en-US" smtClean="0"/>
              <a:t>8/19/2020</a:t>
            </a:r>
            <a:endParaRPr lang="en-US" dirty="0"/>
          </a:p>
        </p:txBody>
      </p:sp>
    </p:spTree>
    <p:extLst>
      <p:ext uri="{BB962C8B-B14F-4D97-AF65-F5344CB8AC3E}">
        <p14:creationId xmlns:p14="http://schemas.microsoft.com/office/powerpoint/2010/main" val="25311271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On the main menu, you will see the grant’s start and end date, and be able to navigate the different portions of the grant such as the approved budget, quarterly reporting, and view the status of reports and requests for funding</a:t>
            </a:r>
            <a:r>
              <a:rPr lang="en-US" dirty="0" smtClean="0"/>
              <a:t>.</a:t>
            </a:r>
          </a:p>
          <a:p>
            <a:pPr lvl="0"/>
            <a:endParaRPr lang="en-US" dirty="0"/>
          </a:p>
          <a:p>
            <a:pPr lvl="0"/>
            <a:r>
              <a:rPr lang="en-US" dirty="0"/>
              <a:t>You will also find all instructions for troubleshooting the main menu and related links in the Help box.</a:t>
            </a:r>
          </a:p>
          <a:p>
            <a:endParaRPr lang="en-US" dirty="0"/>
          </a:p>
        </p:txBody>
      </p:sp>
      <p:sp>
        <p:nvSpPr>
          <p:cNvPr id="4" name="Slide Number Placeholder 3"/>
          <p:cNvSpPr>
            <a:spLocks noGrp="1"/>
          </p:cNvSpPr>
          <p:nvPr>
            <p:ph type="sldNum" sz="quarter" idx="10"/>
          </p:nvPr>
        </p:nvSpPr>
        <p:spPr/>
        <p:txBody>
          <a:bodyPr/>
          <a:lstStyle/>
          <a:p>
            <a:fld id="{C1562E72-729C-4682-BE8A-67802A90023B}" type="slidenum">
              <a:rPr lang="en-US" smtClean="0"/>
              <a:t>36</a:t>
            </a:fld>
            <a:endParaRPr lang="en-US"/>
          </a:p>
        </p:txBody>
      </p:sp>
      <p:sp>
        <p:nvSpPr>
          <p:cNvPr id="5" name="Date Placeholder 4"/>
          <p:cNvSpPr>
            <a:spLocks noGrp="1"/>
          </p:cNvSpPr>
          <p:nvPr>
            <p:ph type="dt" idx="11"/>
          </p:nvPr>
        </p:nvSpPr>
        <p:spPr/>
        <p:txBody>
          <a:bodyPr/>
          <a:lstStyle/>
          <a:p>
            <a:r>
              <a:rPr lang="en-US" smtClean="0"/>
              <a:t>8/19/2020</a:t>
            </a:r>
            <a:endParaRPr lang="en-US" dirty="0"/>
          </a:p>
        </p:txBody>
      </p:sp>
    </p:spTree>
    <p:extLst>
      <p:ext uri="{BB962C8B-B14F-4D97-AF65-F5344CB8AC3E}">
        <p14:creationId xmlns:p14="http://schemas.microsoft.com/office/powerpoint/2010/main" val="40525619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Also on the Main Menu, you will be able to see if DCJS has received your signed SOGA</a:t>
            </a:r>
            <a:r>
              <a:rPr lang="en-US" dirty="0" smtClean="0"/>
              <a:t>.</a:t>
            </a:r>
          </a:p>
          <a:p>
            <a:pPr lvl="0"/>
            <a:endParaRPr lang="en-US" dirty="0"/>
          </a:p>
          <a:p>
            <a:pPr lvl="0"/>
            <a:r>
              <a:rPr lang="en-US" dirty="0"/>
              <a:t>Please note that if we have not received it you will not be able to draw down funds.</a:t>
            </a:r>
          </a:p>
          <a:p>
            <a:pPr lvl="0"/>
            <a:r>
              <a:rPr lang="en-US" dirty="0"/>
              <a:t>If you feel there is an error, you can resend the form and copy your grant monitor.</a:t>
            </a:r>
          </a:p>
          <a:p>
            <a:endParaRPr lang="en-US" dirty="0"/>
          </a:p>
        </p:txBody>
      </p:sp>
      <p:sp>
        <p:nvSpPr>
          <p:cNvPr id="4" name="Slide Number Placeholder 3"/>
          <p:cNvSpPr>
            <a:spLocks noGrp="1"/>
          </p:cNvSpPr>
          <p:nvPr>
            <p:ph type="sldNum" sz="quarter" idx="10"/>
          </p:nvPr>
        </p:nvSpPr>
        <p:spPr/>
        <p:txBody>
          <a:bodyPr/>
          <a:lstStyle/>
          <a:p>
            <a:fld id="{C1562E72-729C-4682-BE8A-67802A90023B}" type="slidenum">
              <a:rPr lang="en-US" smtClean="0"/>
              <a:t>37</a:t>
            </a:fld>
            <a:endParaRPr lang="en-US"/>
          </a:p>
        </p:txBody>
      </p:sp>
      <p:sp>
        <p:nvSpPr>
          <p:cNvPr id="5" name="Date Placeholder 4"/>
          <p:cNvSpPr>
            <a:spLocks noGrp="1"/>
          </p:cNvSpPr>
          <p:nvPr>
            <p:ph type="dt" idx="11"/>
          </p:nvPr>
        </p:nvSpPr>
        <p:spPr/>
        <p:txBody>
          <a:bodyPr/>
          <a:lstStyle/>
          <a:p>
            <a:r>
              <a:rPr lang="en-US" smtClean="0"/>
              <a:t>8/19/2020</a:t>
            </a:r>
            <a:endParaRPr lang="en-US" dirty="0"/>
          </a:p>
        </p:txBody>
      </p:sp>
    </p:spTree>
    <p:extLst>
      <p:ext uri="{BB962C8B-B14F-4D97-AF65-F5344CB8AC3E}">
        <p14:creationId xmlns:p14="http://schemas.microsoft.com/office/powerpoint/2010/main" val="21550455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Under the View Status selection, you can see all conditions that must be met in order to draw down funds. These are the special conditions provide under #24 in the award package</a:t>
            </a:r>
            <a:r>
              <a:rPr lang="en-US" dirty="0" smtClean="0"/>
              <a:t>.</a:t>
            </a:r>
          </a:p>
          <a:p>
            <a:pPr lvl="0"/>
            <a:endParaRPr lang="en-US" dirty="0"/>
          </a:p>
          <a:p>
            <a:pPr lvl="0"/>
            <a:r>
              <a:rPr lang="en-US" dirty="0"/>
              <a:t>If the Condition Met column says No, then either we have not received your information or it is in the review process, which you may remember, can take up to 30 days to be completed and that depends on any needed corrections. </a:t>
            </a:r>
            <a:endParaRPr lang="en-US" dirty="0" smtClean="0"/>
          </a:p>
          <a:p>
            <a:pPr lvl="0"/>
            <a:endParaRPr lang="en-US" dirty="0"/>
          </a:p>
          <a:p>
            <a:pPr lvl="0"/>
            <a:r>
              <a:rPr lang="en-US" dirty="0"/>
              <a:t>If you have any questions about your special conditions, contact your grant monitor.</a:t>
            </a:r>
          </a:p>
          <a:p>
            <a:endParaRPr lang="en-US" dirty="0"/>
          </a:p>
        </p:txBody>
      </p:sp>
      <p:sp>
        <p:nvSpPr>
          <p:cNvPr id="4" name="Slide Number Placeholder 3"/>
          <p:cNvSpPr>
            <a:spLocks noGrp="1"/>
          </p:cNvSpPr>
          <p:nvPr>
            <p:ph type="sldNum" sz="quarter" idx="10"/>
          </p:nvPr>
        </p:nvSpPr>
        <p:spPr/>
        <p:txBody>
          <a:bodyPr/>
          <a:lstStyle/>
          <a:p>
            <a:fld id="{C1562E72-729C-4682-BE8A-67802A90023B}" type="slidenum">
              <a:rPr lang="en-US" smtClean="0"/>
              <a:t>38</a:t>
            </a:fld>
            <a:endParaRPr lang="en-US"/>
          </a:p>
        </p:txBody>
      </p:sp>
      <p:sp>
        <p:nvSpPr>
          <p:cNvPr id="5" name="Date Placeholder 4"/>
          <p:cNvSpPr>
            <a:spLocks noGrp="1"/>
          </p:cNvSpPr>
          <p:nvPr>
            <p:ph type="dt" idx="11"/>
          </p:nvPr>
        </p:nvSpPr>
        <p:spPr/>
        <p:txBody>
          <a:bodyPr/>
          <a:lstStyle/>
          <a:p>
            <a:r>
              <a:rPr lang="en-US" smtClean="0"/>
              <a:t>8/19/2020</a:t>
            </a:r>
            <a:endParaRPr lang="en-US" dirty="0"/>
          </a:p>
        </p:txBody>
      </p:sp>
    </p:spTree>
    <p:extLst>
      <p:ext uri="{BB962C8B-B14F-4D97-AF65-F5344CB8AC3E}">
        <p14:creationId xmlns:p14="http://schemas.microsoft.com/office/powerpoint/2010/main" val="2082397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Under the View Budgets selection, there are two submenu items; The Original Budget is for when the grant application is submitted and approved; and the Current Budget displays </a:t>
            </a:r>
            <a:r>
              <a:rPr lang="en-US" dirty="0" smtClean="0"/>
              <a:t>the </a:t>
            </a:r>
            <a:r>
              <a:rPr lang="en-US" dirty="0"/>
              <a:t>most current data approved after any changes such as a budget amendment</a:t>
            </a:r>
            <a:r>
              <a:rPr lang="en-US" dirty="0" smtClean="0"/>
              <a:t>.</a:t>
            </a:r>
          </a:p>
          <a:p>
            <a:pPr lvl="0"/>
            <a:endParaRPr lang="en-US" dirty="0"/>
          </a:p>
          <a:p>
            <a:pPr lvl="0"/>
            <a:r>
              <a:rPr lang="en-US" dirty="0"/>
              <a:t>Both pages are read-only and data can only be modified by submitting a budget amendment</a:t>
            </a:r>
            <a:r>
              <a:rPr lang="en-US" dirty="0" smtClean="0"/>
              <a:t>.</a:t>
            </a:r>
          </a:p>
          <a:p>
            <a:pPr lvl="0"/>
            <a:endParaRPr lang="en-US" dirty="0"/>
          </a:p>
          <a:p>
            <a:pPr lvl="0"/>
            <a:r>
              <a:rPr lang="en-US" dirty="0"/>
              <a:t>If the Original Budget has all zeros, then you do not have an approved budget. Check your special conditions to see if you need to make any revisions.</a:t>
            </a:r>
          </a:p>
          <a:p>
            <a:endParaRPr lang="en-US" dirty="0"/>
          </a:p>
        </p:txBody>
      </p:sp>
      <p:sp>
        <p:nvSpPr>
          <p:cNvPr id="4" name="Slide Number Placeholder 3"/>
          <p:cNvSpPr>
            <a:spLocks noGrp="1"/>
          </p:cNvSpPr>
          <p:nvPr>
            <p:ph type="sldNum" sz="quarter" idx="10"/>
          </p:nvPr>
        </p:nvSpPr>
        <p:spPr/>
        <p:txBody>
          <a:bodyPr/>
          <a:lstStyle/>
          <a:p>
            <a:fld id="{C1562E72-729C-4682-BE8A-67802A90023B}" type="slidenum">
              <a:rPr lang="en-US" smtClean="0"/>
              <a:t>39</a:t>
            </a:fld>
            <a:endParaRPr lang="en-US"/>
          </a:p>
        </p:txBody>
      </p:sp>
      <p:sp>
        <p:nvSpPr>
          <p:cNvPr id="5" name="Date Placeholder 4"/>
          <p:cNvSpPr>
            <a:spLocks noGrp="1"/>
          </p:cNvSpPr>
          <p:nvPr>
            <p:ph type="dt" idx="11"/>
          </p:nvPr>
        </p:nvSpPr>
        <p:spPr/>
        <p:txBody>
          <a:bodyPr/>
          <a:lstStyle/>
          <a:p>
            <a:r>
              <a:rPr lang="en-US" smtClean="0"/>
              <a:t>8/19/2020</a:t>
            </a:r>
            <a:endParaRPr lang="en-US" dirty="0"/>
          </a:p>
        </p:txBody>
      </p:sp>
    </p:spTree>
    <p:extLst>
      <p:ext uri="{BB962C8B-B14F-4D97-AF65-F5344CB8AC3E}">
        <p14:creationId xmlns:p14="http://schemas.microsoft.com/office/powerpoint/2010/main" val="494860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The Statement of Grant Award (SOGA) contains the grant number, grant start and end dates, and the budget broken down by state special funds and the required local match</a:t>
            </a:r>
            <a:r>
              <a:rPr lang="en-US" dirty="0" smtClean="0"/>
              <a:t>.</a:t>
            </a:r>
          </a:p>
          <a:p>
            <a:pPr lvl="0"/>
            <a:endParaRPr lang="en-US" dirty="0"/>
          </a:p>
          <a:p>
            <a:pPr lvl="0"/>
            <a:r>
              <a:rPr lang="en-US" dirty="0"/>
              <a:t>When reviewing the SOGA, verify that all information is correct. If contact information has changed, at this point, you can cross it out and enter the new information before it is signed. Any changes after the SOGA has been submitted to DCJS, will need to be done through a Program Update Form which we will discuss later on. </a:t>
            </a:r>
            <a:endParaRPr lang="en-US" dirty="0" smtClean="0"/>
          </a:p>
          <a:p>
            <a:pPr lvl="0"/>
            <a:endParaRPr lang="en-US" dirty="0"/>
          </a:p>
          <a:p>
            <a:pPr lvl="0"/>
            <a:r>
              <a:rPr lang="en-US" dirty="0"/>
              <a:t>The Project Administrator must sign the SOGA, which must be the person who has the authority to commit the locality to comply with the terms of the grant. This would be the County Administrator, City or Town Manager, or Mayor. The exception would be if another individual were given signing authority. In that case, we must have a letter or memo from the Project Administrator stating this. </a:t>
            </a:r>
          </a:p>
        </p:txBody>
      </p:sp>
      <p:sp>
        <p:nvSpPr>
          <p:cNvPr id="4" name="Slide Number Placeholder 3"/>
          <p:cNvSpPr>
            <a:spLocks noGrp="1"/>
          </p:cNvSpPr>
          <p:nvPr>
            <p:ph type="sldNum" sz="quarter" idx="10"/>
          </p:nvPr>
        </p:nvSpPr>
        <p:spPr/>
        <p:txBody>
          <a:bodyPr/>
          <a:lstStyle/>
          <a:p>
            <a:fld id="{C1562E72-729C-4682-BE8A-67802A90023B}" type="slidenum">
              <a:rPr lang="en-US" smtClean="0"/>
              <a:t>4</a:t>
            </a:fld>
            <a:endParaRPr lang="en-US"/>
          </a:p>
        </p:txBody>
      </p:sp>
      <p:sp>
        <p:nvSpPr>
          <p:cNvPr id="5" name="Date Placeholder 4"/>
          <p:cNvSpPr>
            <a:spLocks noGrp="1"/>
          </p:cNvSpPr>
          <p:nvPr>
            <p:ph type="dt" idx="11"/>
          </p:nvPr>
        </p:nvSpPr>
        <p:spPr/>
        <p:txBody>
          <a:bodyPr/>
          <a:lstStyle/>
          <a:p>
            <a:r>
              <a:rPr lang="en-US" smtClean="0"/>
              <a:t>8/19/2020</a:t>
            </a:r>
            <a:endParaRPr lang="en-US" dirty="0"/>
          </a:p>
        </p:txBody>
      </p:sp>
    </p:spTree>
    <p:extLst>
      <p:ext uri="{BB962C8B-B14F-4D97-AF65-F5344CB8AC3E}">
        <p14:creationId xmlns:p14="http://schemas.microsoft.com/office/powerpoint/2010/main" val="24936894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When submitting the Financial Report, if you are a user, an email will be generated and sent to your Finance Officer requesting approval of the report</a:t>
            </a:r>
            <a:r>
              <a:rPr lang="en-US" dirty="0" smtClean="0"/>
              <a:t>.</a:t>
            </a:r>
          </a:p>
          <a:p>
            <a:pPr lvl="0"/>
            <a:endParaRPr lang="en-US" dirty="0"/>
          </a:p>
          <a:p>
            <a:pPr lvl="0"/>
            <a:r>
              <a:rPr lang="en-US" dirty="0"/>
              <a:t>If you are the Finance Officer, when you submit the report it will automatically be approved. </a:t>
            </a:r>
            <a:endParaRPr lang="en-US" dirty="0" smtClean="0"/>
          </a:p>
          <a:p>
            <a:pPr lvl="0"/>
            <a:endParaRPr lang="en-US" dirty="0"/>
          </a:p>
          <a:p>
            <a:pPr lvl="0"/>
            <a:r>
              <a:rPr lang="en-US" dirty="0"/>
              <a:t>To complete the report, please remember: Expenses are entered quarterly; Obligations are invoices, contracts and purchase order not yet paid; and Cash On Hand is calculated automatically. This is saying that you drew down more funds than you expended. Since funds are reimbursement only, you should rarely if ever have cash on hand.</a:t>
            </a:r>
          </a:p>
          <a:p>
            <a:endParaRPr lang="en-US" dirty="0"/>
          </a:p>
        </p:txBody>
      </p:sp>
      <p:sp>
        <p:nvSpPr>
          <p:cNvPr id="4" name="Slide Number Placeholder 3"/>
          <p:cNvSpPr>
            <a:spLocks noGrp="1"/>
          </p:cNvSpPr>
          <p:nvPr>
            <p:ph type="sldNum" sz="quarter" idx="10"/>
          </p:nvPr>
        </p:nvSpPr>
        <p:spPr/>
        <p:txBody>
          <a:bodyPr/>
          <a:lstStyle/>
          <a:p>
            <a:fld id="{C1562E72-729C-4682-BE8A-67802A90023B}" type="slidenum">
              <a:rPr lang="en-US" smtClean="0"/>
              <a:t>40</a:t>
            </a:fld>
            <a:endParaRPr lang="en-US"/>
          </a:p>
        </p:txBody>
      </p:sp>
      <p:sp>
        <p:nvSpPr>
          <p:cNvPr id="5" name="Date Placeholder 4"/>
          <p:cNvSpPr>
            <a:spLocks noGrp="1"/>
          </p:cNvSpPr>
          <p:nvPr>
            <p:ph type="dt" idx="11"/>
          </p:nvPr>
        </p:nvSpPr>
        <p:spPr/>
        <p:txBody>
          <a:bodyPr/>
          <a:lstStyle/>
          <a:p>
            <a:r>
              <a:rPr lang="en-US" smtClean="0"/>
              <a:t>8/19/2020</a:t>
            </a:r>
            <a:endParaRPr lang="en-US" dirty="0"/>
          </a:p>
        </p:txBody>
      </p:sp>
    </p:spTree>
    <p:extLst>
      <p:ext uri="{BB962C8B-B14F-4D97-AF65-F5344CB8AC3E}">
        <p14:creationId xmlns:p14="http://schemas.microsoft.com/office/powerpoint/2010/main" val="16851145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If you make a mistake and need to start over on your financial report: select the reporting period from the dropdown box; enter in the year of the reporting period you selected; and then click the Revise </a:t>
            </a:r>
            <a:r>
              <a:rPr lang="en-US" dirty="0" smtClean="0"/>
              <a:t>button.</a:t>
            </a:r>
          </a:p>
          <a:p>
            <a:pPr lvl="0"/>
            <a:endParaRPr lang="en-US" dirty="0"/>
          </a:p>
          <a:p>
            <a:pPr lvl="0"/>
            <a:r>
              <a:rPr lang="en-US" dirty="0"/>
              <a:t>Please remember you can only modify an unapproved, pre-submitted, or saved Financial Report</a:t>
            </a:r>
            <a:r>
              <a:rPr lang="en-US" dirty="0" smtClean="0"/>
              <a:t>.</a:t>
            </a:r>
          </a:p>
          <a:p>
            <a:pPr lvl="0"/>
            <a:endParaRPr lang="en-US" dirty="0"/>
          </a:p>
          <a:p>
            <a:pPr lvl="0"/>
            <a:r>
              <a:rPr lang="en-US" dirty="0"/>
              <a:t>If the report has been approved and you notice an error, you will need to contact Grants Management, either Bill Dodd or Mark </a:t>
            </a:r>
            <a:r>
              <a:rPr lang="en-US" dirty="0" err="1"/>
              <a:t>Fero</a:t>
            </a:r>
            <a:r>
              <a:rPr lang="en-US" dirty="0"/>
              <a:t>. Their contact information is in the Award Package and towards the end of this presentation. </a:t>
            </a:r>
          </a:p>
          <a:p>
            <a:endParaRPr lang="en-US" dirty="0"/>
          </a:p>
        </p:txBody>
      </p:sp>
      <p:sp>
        <p:nvSpPr>
          <p:cNvPr id="4" name="Slide Number Placeholder 3"/>
          <p:cNvSpPr>
            <a:spLocks noGrp="1"/>
          </p:cNvSpPr>
          <p:nvPr>
            <p:ph type="sldNum" sz="quarter" idx="10"/>
          </p:nvPr>
        </p:nvSpPr>
        <p:spPr/>
        <p:txBody>
          <a:bodyPr/>
          <a:lstStyle/>
          <a:p>
            <a:fld id="{C1562E72-729C-4682-BE8A-67802A90023B}" type="slidenum">
              <a:rPr lang="en-US" smtClean="0"/>
              <a:t>41</a:t>
            </a:fld>
            <a:endParaRPr lang="en-US"/>
          </a:p>
        </p:txBody>
      </p:sp>
      <p:sp>
        <p:nvSpPr>
          <p:cNvPr id="5" name="Date Placeholder 4"/>
          <p:cNvSpPr>
            <a:spLocks noGrp="1"/>
          </p:cNvSpPr>
          <p:nvPr>
            <p:ph type="dt" idx="11"/>
          </p:nvPr>
        </p:nvSpPr>
        <p:spPr/>
        <p:txBody>
          <a:bodyPr/>
          <a:lstStyle/>
          <a:p>
            <a:r>
              <a:rPr lang="en-US" smtClean="0"/>
              <a:t>8/19/2020</a:t>
            </a:r>
            <a:endParaRPr lang="en-US" dirty="0"/>
          </a:p>
        </p:txBody>
      </p:sp>
    </p:spTree>
    <p:extLst>
      <p:ext uri="{BB962C8B-B14F-4D97-AF65-F5344CB8AC3E}">
        <p14:creationId xmlns:p14="http://schemas.microsoft.com/office/powerpoint/2010/main" val="19488095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Click on View Status to check on all submitted financial reports. </a:t>
            </a:r>
            <a:endParaRPr lang="en-US" dirty="0" smtClean="0"/>
          </a:p>
          <a:p>
            <a:pPr lvl="0"/>
            <a:endParaRPr lang="en-US" dirty="0"/>
          </a:p>
          <a:p>
            <a:pPr lvl="0"/>
            <a:r>
              <a:rPr lang="en-US" dirty="0"/>
              <a:t>In the table, the row will be teal if the report has been approved and yellow if it has not. </a:t>
            </a:r>
            <a:endParaRPr lang="en-US" dirty="0" smtClean="0"/>
          </a:p>
          <a:p>
            <a:pPr lvl="0"/>
            <a:endParaRPr lang="en-US" dirty="0"/>
          </a:p>
          <a:p>
            <a:pPr lvl="0"/>
            <a:r>
              <a:rPr lang="en-US" dirty="0"/>
              <a:t>You will also find the revision status or the date of revision. </a:t>
            </a:r>
            <a:endParaRPr lang="en-US" dirty="0" smtClean="0"/>
          </a:p>
          <a:p>
            <a:pPr lvl="0"/>
            <a:endParaRPr lang="en-US" dirty="0"/>
          </a:p>
          <a:p>
            <a:pPr lvl="0"/>
            <a:r>
              <a:rPr lang="en-US" dirty="0"/>
              <a:t>If no reports have been submitted, a message will appear on this screen stating that there have not been any Quarterly Financial Reports submitted for the selected Grant Number. </a:t>
            </a:r>
          </a:p>
          <a:p>
            <a:endParaRPr lang="en-US" dirty="0"/>
          </a:p>
        </p:txBody>
      </p:sp>
      <p:sp>
        <p:nvSpPr>
          <p:cNvPr id="4" name="Slide Number Placeholder 3"/>
          <p:cNvSpPr>
            <a:spLocks noGrp="1"/>
          </p:cNvSpPr>
          <p:nvPr>
            <p:ph type="sldNum" sz="quarter" idx="10"/>
          </p:nvPr>
        </p:nvSpPr>
        <p:spPr/>
        <p:txBody>
          <a:bodyPr/>
          <a:lstStyle/>
          <a:p>
            <a:fld id="{C1562E72-729C-4682-BE8A-67802A90023B}" type="slidenum">
              <a:rPr lang="en-US" smtClean="0"/>
              <a:t>42</a:t>
            </a:fld>
            <a:endParaRPr lang="en-US"/>
          </a:p>
        </p:txBody>
      </p:sp>
      <p:sp>
        <p:nvSpPr>
          <p:cNvPr id="5" name="Date Placeholder 4"/>
          <p:cNvSpPr>
            <a:spLocks noGrp="1"/>
          </p:cNvSpPr>
          <p:nvPr>
            <p:ph type="dt" idx="11"/>
          </p:nvPr>
        </p:nvSpPr>
        <p:spPr/>
        <p:txBody>
          <a:bodyPr/>
          <a:lstStyle/>
          <a:p>
            <a:r>
              <a:rPr lang="en-US" smtClean="0"/>
              <a:t>8/19/2020</a:t>
            </a:r>
            <a:endParaRPr lang="en-US" dirty="0"/>
          </a:p>
        </p:txBody>
      </p:sp>
    </p:spTree>
    <p:extLst>
      <p:ext uri="{BB962C8B-B14F-4D97-AF65-F5344CB8AC3E}">
        <p14:creationId xmlns:p14="http://schemas.microsoft.com/office/powerpoint/2010/main" val="18684275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Progress reports must also be submitted quarterly</a:t>
            </a:r>
            <a:r>
              <a:rPr lang="en-US" dirty="0" smtClean="0"/>
              <a:t>.</a:t>
            </a:r>
          </a:p>
          <a:p>
            <a:pPr lvl="0"/>
            <a:endParaRPr lang="en-US" dirty="0"/>
          </a:p>
          <a:p>
            <a:pPr lvl="0"/>
            <a:r>
              <a:rPr lang="en-US" dirty="0"/>
              <a:t>Please remember we are not able to accept hard copies or reports through email. They must be submitted through GMIS so you can draw down funds. </a:t>
            </a:r>
            <a:endParaRPr lang="en-US" dirty="0" smtClean="0"/>
          </a:p>
          <a:p>
            <a:pPr lvl="0"/>
            <a:endParaRPr lang="en-US" dirty="0"/>
          </a:p>
          <a:p>
            <a:pPr lvl="0"/>
            <a:r>
              <a:rPr lang="en-US" dirty="0"/>
              <a:t>Also, If progress reports are not up-to-date and approved, you will not be able to draw down funds. </a:t>
            </a:r>
            <a:endParaRPr lang="en-US" dirty="0" smtClean="0"/>
          </a:p>
          <a:p>
            <a:pPr lvl="0"/>
            <a:endParaRPr lang="en-US" dirty="0"/>
          </a:p>
          <a:p>
            <a:pPr lvl="0"/>
            <a:r>
              <a:rPr lang="en-US" dirty="0"/>
              <a:t>When submitting the report, you must click on the Browse button for each report you want to upload. You can upload one or more documents at a time for the same quarter. However, you can only upload one quarter at a time. For example, the first quarter report has to be approved before you can upload for quarter 2. </a:t>
            </a:r>
            <a:endParaRPr lang="en-US" dirty="0" smtClean="0"/>
          </a:p>
          <a:p>
            <a:pPr lvl="0"/>
            <a:endParaRPr lang="en-US" dirty="0"/>
          </a:p>
          <a:p>
            <a:pPr lvl="0"/>
            <a:r>
              <a:rPr lang="en-US" dirty="0"/>
              <a:t>After the file has been uploaded, a table will appear below with the file names, types, reporting period, date received, and who submitted the file. </a:t>
            </a:r>
            <a:endParaRPr lang="en-US" dirty="0" smtClean="0"/>
          </a:p>
          <a:p>
            <a:pPr lvl="0"/>
            <a:endParaRPr lang="en-US" dirty="0"/>
          </a:p>
          <a:p>
            <a:pPr lvl="0"/>
            <a:r>
              <a:rPr lang="en-US" dirty="0"/>
              <a:t>The status will remain as Pending until it is reviewed and approved by your Grant Monitor. </a:t>
            </a:r>
            <a:endParaRPr lang="en-US" dirty="0" smtClean="0"/>
          </a:p>
          <a:p>
            <a:pPr lvl="0"/>
            <a:endParaRPr lang="en-US" dirty="0"/>
          </a:p>
          <a:p>
            <a:pPr lvl="0"/>
            <a:r>
              <a:rPr lang="en-US" dirty="0"/>
              <a:t>If it is denied, you will have to go through the same process to upload a new or revised report. </a:t>
            </a:r>
          </a:p>
          <a:p>
            <a:endParaRPr lang="en-US" dirty="0"/>
          </a:p>
        </p:txBody>
      </p:sp>
      <p:sp>
        <p:nvSpPr>
          <p:cNvPr id="4" name="Slide Number Placeholder 3"/>
          <p:cNvSpPr>
            <a:spLocks noGrp="1"/>
          </p:cNvSpPr>
          <p:nvPr>
            <p:ph type="sldNum" sz="quarter" idx="10"/>
          </p:nvPr>
        </p:nvSpPr>
        <p:spPr/>
        <p:txBody>
          <a:bodyPr/>
          <a:lstStyle/>
          <a:p>
            <a:fld id="{C1562E72-729C-4682-BE8A-67802A90023B}" type="slidenum">
              <a:rPr lang="en-US" smtClean="0"/>
              <a:t>43</a:t>
            </a:fld>
            <a:endParaRPr lang="en-US"/>
          </a:p>
        </p:txBody>
      </p:sp>
      <p:sp>
        <p:nvSpPr>
          <p:cNvPr id="5" name="Date Placeholder 4"/>
          <p:cNvSpPr>
            <a:spLocks noGrp="1"/>
          </p:cNvSpPr>
          <p:nvPr>
            <p:ph type="dt" idx="11"/>
          </p:nvPr>
        </p:nvSpPr>
        <p:spPr/>
        <p:txBody>
          <a:bodyPr/>
          <a:lstStyle/>
          <a:p>
            <a:r>
              <a:rPr lang="en-US" smtClean="0"/>
              <a:t>8/19/2020</a:t>
            </a:r>
            <a:endParaRPr lang="en-US" dirty="0"/>
          </a:p>
        </p:txBody>
      </p:sp>
    </p:spTree>
    <p:extLst>
      <p:ext uri="{BB962C8B-B14F-4D97-AF65-F5344CB8AC3E}">
        <p14:creationId xmlns:p14="http://schemas.microsoft.com/office/powerpoint/2010/main" val="32766947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You can click on View Status to see all progress reports that have been submitted.</a:t>
            </a:r>
          </a:p>
          <a:p>
            <a:pPr lvl="0"/>
            <a:r>
              <a:rPr lang="en-US" dirty="0"/>
              <a:t>Click the filename to open the report or check the Status column to see if it’s been approved</a:t>
            </a:r>
            <a:r>
              <a:rPr lang="en-US" dirty="0" smtClean="0"/>
              <a:t>.</a:t>
            </a:r>
          </a:p>
          <a:p>
            <a:pPr lvl="0"/>
            <a:r>
              <a:rPr lang="en-US" dirty="0" smtClean="0"/>
              <a:t> </a:t>
            </a:r>
            <a:endParaRPr lang="en-US" dirty="0"/>
          </a:p>
          <a:p>
            <a:pPr lvl="0"/>
            <a:r>
              <a:rPr lang="en-US" dirty="0"/>
              <a:t>If the report was uploaded out of order or if you found an error, contact your grant monitor and they will reach out to Grants Management to remove it so you can resubmit.</a:t>
            </a:r>
          </a:p>
          <a:p>
            <a:endParaRPr lang="en-US" dirty="0"/>
          </a:p>
        </p:txBody>
      </p:sp>
      <p:sp>
        <p:nvSpPr>
          <p:cNvPr id="4" name="Slide Number Placeholder 3"/>
          <p:cNvSpPr>
            <a:spLocks noGrp="1"/>
          </p:cNvSpPr>
          <p:nvPr>
            <p:ph type="sldNum" sz="quarter" idx="10"/>
          </p:nvPr>
        </p:nvSpPr>
        <p:spPr/>
        <p:txBody>
          <a:bodyPr/>
          <a:lstStyle/>
          <a:p>
            <a:fld id="{C1562E72-729C-4682-BE8A-67802A90023B}" type="slidenum">
              <a:rPr lang="en-US" smtClean="0"/>
              <a:t>44</a:t>
            </a:fld>
            <a:endParaRPr lang="en-US"/>
          </a:p>
        </p:txBody>
      </p:sp>
      <p:sp>
        <p:nvSpPr>
          <p:cNvPr id="5" name="Date Placeholder 4"/>
          <p:cNvSpPr>
            <a:spLocks noGrp="1"/>
          </p:cNvSpPr>
          <p:nvPr>
            <p:ph type="dt" idx="11"/>
          </p:nvPr>
        </p:nvSpPr>
        <p:spPr/>
        <p:txBody>
          <a:bodyPr/>
          <a:lstStyle/>
          <a:p>
            <a:r>
              <a:rPr lang="en-US" smtClean="0"/>
              <a:t>8/19/2020</a:t>
            </a:r>
            <a:endParaRPr lang="en-US" dirty="0"/>
          </a:p>
        </p:txBody>
      </p:sp>
    </p:spTree>
    <p:extLst>
      <p:ext uri="{BB962C8B-B14F-4D97-AF65-F5344CB8AC3E}">
        <p14:creationId xmlns:p14="http://schemas.microsoft.com/office/powerpoint/2010/main" val="31363006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When requesting funds, most  of the form is automated so you will not have to perform any calculations</a:t>
            </a:r>
            <a:r>
              <a:rPr lang="en-US" dirty="0" smtClean="0"/>
              <a:t>.</a:t>
            </a:r>
          </a:p>
          <a:p>
            <a:pPr lvl="0"/>
            <a:endParaRPr lang="en-US" dirty="0"/>
          </a:p>
          <a:p>
            <a:pPr lvl="0"/>
            <a:r>
              <a:rPr lang="en-US" dirty="0"/>
              <a:t>You will need to enter the period covered by the request, information in Field D which is Less Amount Now Requested, and the Cash on Hand date and amount. The Cash on Hand is not calculated automatically on this form, so you will have to enter in the value</a:t>
            </a:r>
            <a:r>
              <a:rPr lang="en-US" dirty="0" smtClean="0"/>
              <a:t>.</a:t>
            </a:r>
          </a:p>
          <a:p>
            <a:pPr lvl="0"/>
            <a:endParaRPr lang="en-US" dirty="0"/>
          </a:p>
          <a:p>
            <a:pPr lvl="0"/>
            <a:r>
              <a:rPr lang="en-US" dirty="0"/>
              <a:t>Like financial reports, if the form was submitted by a user an email will be sent to the Finance Officer to request approval. If the Finance Officer submits the voucher, it will automatically be approved</a:t>
            </a:r>
            <a:r>
              <a:rPr lang="en-US" dirty="0" smtClean="0"/>
              <a:t>.</a:t>
            </a:r>
          </a:p>
          <a:p>
            <a:pPr lvl="0"/>
            <a:endParaRPr lang="en-US" dirty="0"/>
          </a:p>
          <a:p>
            <a:pPr lvl="0"/>
            <a:r>
              <a:rPr lang="en-US" dirty="0"/>
              <a:t>We do ask that you allow 30 days for processing time. </a:t>
            </a:r>
          </a:p>
          <a:p>
            <a:endParaRPr lang="en-US" dirty="0"/>
          </a:p>
        </p:txBody>
      </p:sp>
      <p:sp>
        <p:nvSpPr>
          <p:cNvPr id="4" name="Slide Number Placeholder 3"/>
          <p:cNvSpPr>
            <a:spLocks noGrp="1"/>
          </p:cNvSpPr>
          <p:nvPr>
            <p:ph type="sldNum" sz="quarter" idx="10"/>
          </p:nvPr>
        </p:nvSpPr>
        <p:spPr/>
        <p:txBody>
          <a:bodyPr/>
          <a:lstStyle/>
          <a:p>
            <a:fld id="{C1562E72-729C-4682-BE8A-67802A90023B}" type="slidenum">
              <a:rPr lang="en-US" smtClean="0"/>
              <a:t>45</a:t>
            </a:fld>
            <a:endParaRPr lang="en-US"/>
          </a:p>
        </p:txBody>
      </p:sp>
      <p:sp>
        <p:nvSpPr>
          <p:cNvPr id="5" name="Date Placeholder 4"/>
          <p:cNvSpPr>
            <a:spLocks noGrp="1"/>
          </p:cNvSpPr>
          <p:nvPr>
            <p:ph type="dt" idx="11"/>
          </p:nvPr>
        </p:nvSpPr>
        <p:spPr/>
        <p:txBody>
          <a:bodyPr/>
          <a:lstStyle/>
          <a:p>
            <a:r>
              <a:rPr lang="en-US" smtClean="0"/>
              <a:t>8/19/2020</a:t>
            </a:r>
            <a:endParaRPr lang="en-US" dirty="0"/>
          </a:p>
        </p:txBody>
      </p:sp>
    </p:spTree>
    <p:extLst>
      <p:ext uri="{BB962C8B-B14F-4D97-AF65-F5344CB8AC3E}">
        <p14:creationId xmlns:p14="http://schemas.microsoft.com/office/powerpoint/2010/main" val="32192342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Similar to the Financial Report, you can revise the Request for Funds if you have made errors as long as the Finance Officer has not approved the voucher.</a:t>
            </a:r>
          </a:p>
          <a:p>
            <a:endParaRPr lang="en-US" dirty="0"/>
          </a:p>
        </p:txBody>
      </p:sp>
      <p:sp>
        <p:nvSpPr>
          <p:cNvPr id="4" name="Slide Number Placeholder 3"/>
          <p:cNvSpPr>
            <a:spLocks noGrp="1"/>
          </p:cNvSpPr>
          <p:nvPr>
            <p:ph type="sldNum" sz="quarter" idx="10"/>
          </p:nvPr>
        </p:nvSpPr>
        <p:spPr/>
        <p:txBody>
          <a:bodyPr/>
          <a:lstStyle/>
          <a:p>
            <a:fld id="{C1562E72-729C-4682-BE8A-67802A90023B}" type="slidenum">
              <a:rPr lang="en-US" smtClean="0"/>
              <a:t>46</a:t>
            </a:fld>
            <a:endParaRPr lang="en-US"/>
          </a:p>
        </p:txBody>
      </p:sp>
      <p:sp>
        <p:nvSpPr>
          <p:cNvPr id="5" name="Date Placeholder 4"/>
          <p:cNvSpPr>
            <a:spLocks noGrp="1"/>
          </p:cNvSpPr>
          <p:nvPr>
            <p:ph type="dt" idx="11"/>
          </p:nvPr>
        </p:nvSpPr>
        <p:spPr/>
        <p:txBody>
          <a:bodyPr/>
          <a:lstStyle/>
          <a:p>
            <a:r>
              <a:rPr lang="en-US" smtClean="0"/>
              <a:t>8/19/2020</a:t>
            </a:r>
            <a:endParaRPr lang="en-US" dirty="0"/>
          </a:p>
        </p:txBody>
      </p:sp>
    </p:spTree>
    <p:extLst>
      <p:ext uri="{BB962C8B-B14F-4D97-AF65-F5344CB8AC3E}">
        <p14:creationId xmlns:p14="http://schemas.microsoft.com/office/powerpoint/2010/main" val="12313340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Vouchers can also be referred to as Request for Funds or Drawdown. A listing of all approved voucher requests can be viewed by selecting VIEW Status and then Vouchers from the menu</a:t>
            </a:r>
            <a:r>
              <a:rPr lang="en-US" dirty="0" smtClean="0"/>
              <a:t>.</a:t>
            </a:r>
          </a:p>
          <a:p>
            <a:pPr lvl="0"/>
            <a:endParaRPr lang="en-US" dirty="0"/>
          </a:p>
          <a:p>
            <a:pPr lvl="0"/>
            <a:r>
              <a:rPr lang="en-US" dirty="0"/>
              <a:t>If a voucher request has been denied, an explanation will be given in the column labeled Reason</a:t>
            </a:r>
            <a:r>
              <a:rPr lang="en-US" dirty="0" smtClean="0"/>
              <a:t>.</a:t>
            </a:r>
          </a:p>
          <a:p>
            <a:pPr lvl="0"/>
            <a:endParaRPr lang="en-US" dirty="0"/>
          </a:p>
          <a:p>
            <a:pPr lvl="0"/>
            <a:r>
              <a:rPr lang="en-US" dirty="0"/>
              <a:t>As we wrap up the GMIS section, I do want to add that we are working on a new grant management system. We hope it will be ready by early spring or at least before the next fiscal year. Until then, you need to continue using the current GMIS system.</a:t>
            </a:r>
          </a:p>
          <a:p>
            <a:endParaRPr lang="en-US" dirty="0"/>
          </a:p>
        </p:txBody>
      </p:sp>
      <p:sp>
        <p:nvSpPr>
          <p:cNvPr id="4" name="Slide Number Placeholder 3"/>
          <p:cNvSpPr>
            <a:spLocks noGrp="1"/>
          </p:cNvSpPr>
          <p:nvPr>
            <p:ph type="sldNum" sz="quarter" idx="10"/>
          </p:nvPr>
        </p:nvSpPr>
        <p:spPr/>
        <p:txBody>
          <a:bodyPr/>
          <a:lstStyle/>
          <a:p>
            <a:fld id="{C1562E72-729C-4682-BE8A-67802A90023B}" type="slidenum">
              <a:rPr lang="en-US" smtClean="0"/>
              <a:t>47</a:t>
            </a:fld>
            <a:endParaRPr lang="en-US"/>
          </a:p>
        </p:txBody>
      </p:sp>
      <p:sp>
        <p:nvSpPr>
          <p:cNvPr id="5" name="Date Placeholder 4"/>
          <p:cNvSpPr>
            <a:spLocks noGrp="1"/>
          </p:cNvSpPr>
          <p:nvPr>
            <p:ph type="dt" idx="11"/>
          </p:nvPr>
        </p:nvSpPr>
        <p:spPr/>
        <p:txBody>
          <a:bodyPr/>
          <a:lstStyle/>
          <a:p>
            <a:r>
              <a:rPr lang="en-US" smtClean="0"/>
              <a:t>8/19/2020</a:t>
            </a:r>
            <a:endParaRPr lang="en-US" dirty="0"/>
          </a:p>
        </p:txBody>
      </p:sp>
    </p:spTree>
    <p:extLst>
      <p:ext uri="{BB962C8B-B14F-4D97-AF65-F5344CB8AC3E}">
        <p14:creationId xmlns:p14="http://schemas.microsoft.com/office/powerpoint/2010/main" val="31707164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In the Special Conditions, #16 states that the grantee agrees to submit the DCJS Program Update form when there is a personnel change in the program</a:t>
            </a:r>
            <a:r>
              <a:rPr lang="en-US" dirty="0" smtClean="0"/>
              <a:t>.</a:t>
            </a:r>
          </a:p>
          <a:p>
            <a:pPr lvl="0"/>
            <a:endParaRPr lang="en-US" dirty="0"/>
          </a:p>
          <a:p>
            <a:pPr lvl="0"/>
            <a:r>
              <a:rPr lang="en-US" dirty="0"/>
              <a:t>You should notify your grant monitor within 30 days of any changes in grant related personnel</a:t>
            </a:r>
            <a:r>
              <a:rPr lang="en-US" dirty="0" smtClean="0"/>
              <a:t>.</a:t>
            </a:r>
          </a:p>
          <a:p>
            <a:pPr lvl="0"/>
            <a:endParaRPr lang="en-US" dirty="0"/>
          </a:p>
          <a:p>
            <a:pPr lvl="0"/>
            <a:r>
              <a:rPr lang="en-US" dirty="0"/>
              <a:t>The Project Administrator must sign the form if there is a change to the Project Director, Project Administrator, or Finance Officer</a:t>
            </a:r>
            <a:r>
              <a:rPr lang="en-US" dirty="0" smtClean="0"/>
              <a:t>.</a:t>
            </a:r>
          </a:p>
          <a:p>
            <a:pPr lvl="0"/>
            <a:endParaRPr lang="en-US" dirty="0"/>
          </a:p>
          <a:p>
            <a:pPr lvl="0"/>
            <a:r>
              <a:rPr lang="en-US" dirty="0"/>
              <a:t>If the change is with the grant funded staff, then the form does not need to be signed.</a:t>
            </a:r>
          </a:p>
          <a:p>
            <a:endParaRPr lang="en-US" dirty="0"/>
          </a:p>
        </p:txBody>
      </p:sp>
      <p:sp>
        <p:nvSpPr>
          <p:cNvPr id="4" name="Slide Number Placeholder 3"/>
          <p:cNvSpPr>
            <a:spLocks noGrp="1"/>
          </p:cNvSpPr>
          <p:nvPr>
            <p:ph type="sldNum" sz="quarter" idx="10"/>
          </p:nvPr>
        </p:nvSpPr>
        <p:spPr/>
        <p:txBody>
          <a:bodyPr/>
          <a:lstStyle/>
          <a:p>
            <a:fld id="{C1562E72-729C-4682-BE8A-67802A90023B}" type="slidenum">
              <a:rPr lang="en-US" smtClean="0"/>
              <a:t>48</a:t>
            </a:fld>
            <a:endParaRPr lang="en-US"/>
          </a:p>
        </p:txBody>
      </p:sp>
      <p:sp>
        <p:nvSpPr>
          <p:cNvPr id="5" name="Date Placeholder 4"/>
          <p:cNvSpPr>
            <a:spLocks noGrp="1"/>
          </p:cNvSpPr>
          <p:nvPr>
            <p:ph type="dt" idx="11"/>
          </p:nvPr>
        </p:nvSpPr>
        <p:spPr/>
        <p:txBody>
          <a:bodyPr/>
          <a:lstStyle/>
          <a:p>
            <a:r>
              <a:rPr lang="en-US" smtClean="0"/>
              <a:t>8/19/2020</a:t>
            </a:r>
            <a:endParaRPr lang="en-US" dirty="0"/>
          </a:p>
        </p:txBody>
      </p:sp>
    </p:spTree>
    <p:extLst>
      <p:ext uri="{BB962C8B-B14F-4D97-AF65-F5344CB8AC3E}">
        <p14:creationId xmlns:p14="http://schemas.microsoft.com/office/powerpoint/2010/main" val="17137168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Here is some guidance for who to contact and when. </a:t>
            </a:r>
            <a:endParaRPr lang="en-US" dirty="0" smtClean="0"/>
          </a:p>
          <a:p>
            <a:pPr lvl="0"/>
            <a:endParaRPr lang="en-US" dirty="0"/>
          </a:p>
          <a:p>
            <a:pPr lvl="0"/>
            <a:r>
              <a:rPr lang="en-US" dirty="0"/>
              <a:t>If you have questions about your grant’s progress reports, goals and objectives, budget amendments or other programmatic issues, you will need to contact your grant monitor</a:t>
            </a:r>
            <a:r>
              <a:rPr lang="en-US" dirty="0" smtClean="0"/>
              <a:t>.</a:t>
            </a:r>
          </a:p>
          <a:p>
            <a:pPr lvl="0"/>
            <a:endParaRPr lang="en-US" dirty="0"/>
          </a:p>
          <a:p>
            <a:pPr lvl="0"/>
            <a:r>
              <a:rPr lang="en-US" dirty="0"/>
              <a:t>For questions on financial reports and request for funds, please contact Bill Dodd or Mark </a:t>
            </a:r>
            <a:r>
              <a:rPr lang="en-US" dirty="0" err="1"/>
              <a:t>Fero</a:t>
            </a:r>
            <a:r>
              <a:rPr lang="en-US" dirty="0"/>
              <a:t>. You can find their contact information on the bottom of this slide or in the award package</a:t>
            </a:r>
            <a:r>
              <a:rPr lang="en-US" dirty="0" smtClean="0"/>
              <a:t>.</a:t>
            </a:r>
          </a:p>
          <a:p>
            <a:pPr lvl="0"/>
            <a:endParaRPr lang="en-US" dirty="0"/>
          </a:p>
          <a:p>
            <a:pPr lvl="0"/>
            <a:r>
              <a:rPr lang="en-US" dirty="0"/>
              <a:t>Contact Andrew Wooldridge or Mark </a:t>
            </a:r>
            <a:r>
              <a:rPr lang="en-US" dirty="0" err="1"/>
              <a:t>Fero</a:t>
            </a:r>
            <a:r>
              <a:rPr lang="en-US" dirty="0"/>
              <a:t> if you have any questions about the grant closeout. </a:t>
            </a:r>
            <a:endParaRPr lang="en-US" dirty="0" smtClean="0"/>
          </a:p>
          <a:p>
            <a:pPr lvl="0"/>
            <a:endParaRPr lang="en-US" dirty="0"/>
          </a:p>
          <a:p>
            <a:pPr lvl="0"/>
            <a:r>
              <a:rPr lang="en-US" dirty="0"/>
              <a:t>When contacting various staff at DCJS about your grant, feel free to copy your grant monitor. </a:t>
            </a:r>
          </a:p>
          <a:p>
            <a:endParaRPr lang="en-US" dirty="0"/>
          </a:p>
        </p:txBody>
      </p:sp>
      <p:sp>
        <p:nvSpPr>
          <p:cNvPr id="4" name="Slide Number Placeholder 3"/>
          <p:cNvSpPr>
            <a:spLocks noGrp="1"/>
          </p:cNvSpPr>
          <p:nvPr>
            <p:ph type="sldNum" sz="quarter" idx="10"/>
          </p:nvPr>
        </p:nvSpPr>
        <p:spPr/>
        <p:txBody>
          <a:bodyPr/>
          <a:lstStyle/>
          <a:p>
            <a:fld id="{C1562E72-729C-4682-BE8A-67802A90023B}" type="slidenum">
              <a:rPr lang="en-US" smtClean="0"/>
              <a:t>49</a:t>
            </a:fld>
            <a:endParaRPr lang="en-US"/>
          </a:p>
        </p:txBody>
      </p:sp>
      <p:sp>
        <p:nvSpPr>
          <p:cNvPr id="5" name="Date Placeholder 4"/>
          <p:cNvSpPr>
            <a:spLocks noGrp="1"/>
          </p:cNvSpPr>
          <p:nvPr>
            <p:ph type="dt" idx="11"/>
          </p:nvPr>
        </p:nvSpPr>
        <p:spPr/>
        <p:txBody>
          <a:bodyPr/>
          <a:lstStyle/>
          <a:p>
            <a:r>
              <a:rPr lang="en-US" smtClean="0"/>
              <a:t>8/19/2020</a:t>
            </a:r>
            <a:endParaRPr lang="en-US" dirty="0"/>
          </a:p>
        </p:txBody>
      </p:sp>
    </p:spTree>
    <p:extLst>
      <p:ext uri="{BB962C8B-B14F-4D97-AF65-F5344CB8AC3E}">
        <p14:creationId xmlns:p14="http://schemas.microsoft.com/office/powerpoint/2010/main" val="2852626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a:t>There are 17 general special conditions for all DCJS state funded awards and we will highlight some of them next</a:t>
            </a:r>
            <a:r>
              <a:rPr lang="en-US" sz="1200" dirty="0" smtClean="0"/>
              <a:t>.</a:t>
            </a:r>
          </a:p>
          <a:p>
            <a:pPr lvl="0"/>
            <a:r>
              <a:rPr lang="en-US" sz="1200" dirty="0" smtClean="0"/>
              <a:t> </a:t>
            </a:r>
            <a:endParaRPr lang="en-US" sz="1200" dirty="0"/>
          </a:p>
          <a:p>
            <a:pPr lvl="0"/>
            <a:r>
              <a:rPr lang="en-US" sz="1200" dirty="0"/>
              <a:t>It is very important that you read all of them because there might be some action, on your part, needed to remain in compliance. </a:t>
            </a:r>
            <a:endParaRPr lang="en-US" sz="1200" dirty="0" smtClean="0"/>
          </a:p>
          <a:p>
            <a:pPr lvl="0"/>
            <a:endParaRPr lang="en-US" sz="1200" dirty="0"/>
          </a:p>
          <a:p>
            <a:pPr lvl="0"/>
            <a:r>
              <a:rPr lang="en-US" sz="1200" dirty="0"/>
              <a:t>By signing the SOGA, you agree to comply with all of the special conditions, if you fall out of compliance, it could affect future funding opportunities. </a:t>
            </a:r>
          </a:p>
        </p:txBody>
      </p:sp>
      <p:sp>
        <p:nvSpPr>
          <p:cNvPr id="4" name="Slide Number Placeholder 3"/>
          <p:cNvSpPr>
            <a:spLocks noGrp="1"/>
          </p:cNvSpPr>
          <p:nvPr>
            <p:ph type="sldNum" sz="quarter" idx="10"/>
          </p:nvPr>
        </p:nvSpPr>
        <p:spPr/>
        <p:txBody>
          <a:bodyPr/>
          <a:lstStyle/>
          <a:p>
            <a:fld id="{C1562E72-729C-4682-BE8A-67802A90023B}" type="slidenum">
              <a:rPr lang="en-US" smtClean="0"/>
              <a:t>5</a:t>
            </a:fld>
            <a:endParaRPr lang="en-US"/>
          </a:p>
        </p:txBody>
      </p:sp>
      <p:sp>
        <p:nvSpPr>
          <p:cNvPr id="5" name="Date Placeholder 4"/>
          <p:cNvSpPr>
            <a:spLocks noGrp="1"/>
          </p:cNvSpPr>
          <p:nvPr>
            <p:ph type="dt" idx="11"/>
          </p:nvPr>
        </p:nvSpPr>
        <p:spPr/>
        <p:txBody>
          <a:bodyPr/>
          <a:lstStyle/>
          <a:p>
            <a:r>
              <a:rPr lang="en-US" smtClean="0"/>
              <a:t>8/19/2020</a:t>
            </a:r>
            <a:endParaRPr lang="en-US" dirty="0"/>
          </a:p>
        </p:txBody>
      </p:sp>
    </p:spTree>
    <p:extLst>
      <p:ext uri="{BB962C8B-B14F-4D97-AF65-F5344CB8AC3E}">
        <p14:creationId xmlns:p14="http://schemas.microsoft.com/office/powerpoint/2010/main" val="158353261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On the other side, it is very important that we have the contact information for the person who can answer questions on the day-to-day operations of the grant. </a:t>
            </a:r>
            <a:endParaRPr lang="en-US" dirty="0" smtClean="0"/>
          </a:p>
          <a:p>
            <a:pPr lvl="0"/>
            <a:endParaRPr lang="en-US" dirty="0"/>
          </a:p>
          <a:p>
            <a:pPr lvl="0"/>
            <a:r>
              <a:rPr lang="en-US" dirty="0"/>
              <a:t>If the Project Director listed on your grant application is not that person, send your grant monitor an email with the person’s name and contact information. </a:t>
            </a:r>
            <a:endParaRPr lang="en-US" dirty="0" smtClean="0"/>
          </a:p>
          <a:p>
            <a:pPr lvl="0"/>
            <a:endParaRPr lang="en-US" dirty="0"/>
          </a:p>
          <a:p>
            <a:pPr lvl="0"/>
            <a:r>
              <a:rPr lang="en-US" dirty="0"/>
              <a:t>The Project Director will still receive emails about the grant, but we will contact this person if we have any questions. </a:t>
            </a:r>
            <a:endParaRPr lang="en-US" dirty="0" smtClean="0"/>
          </a:p>
          <a:p>
            <a:pPr lvl="0"/>
            <a:endParaRPr lang="en-US" dirty="0"/>
          </a:p>
          <a:p>
            <a:pPr lvl="0"/>
            <a:r>
              <a:rPr lang="en-US" dirty="0"/>
              <a:t>This is especially important for any updates we need to provide to grantees. For example, in the past few months, in relation to COVID-19, we’ve sent out guidance on how to complete the 4</a:t>
            </a:r>
            <a:r>
              <a:rPr lang="en-US" baseline="30000" dirty="0"/>
              <a:t>th</a:t>
            </a:r>
            <a:r>
              <a:rPr lang="en-US" dirty="0"/>
              <a:t> quarter progress report since schools were closed. If the Project Director did not pass this information to the individuals completing the form then they would not have the instructions and the report could be denied. </a:t>
            </a:r>
            <a:endParaRPr lang="en-US" dirty="0" smtClean="0"/>
          </a:p>
          <a:p>
            <a:pPr lvl="0"/>
            <a:endParaRPr lang="en-US" dirty="0"/>
          </a:p>
          <a:p>
            <a:pPr lvl="0"/>
            <a:r>
              <a:rPr lang="en-US" dirty="0"/>
              <a:t>We also recommend signing up to receive notifications for grant related announcements or training opportunities. You can go to our website, www.dcjs.virginia.gov , and click DCJS Updates located in a yellow box on the right side of the homepage. </a:t>
            </a:r>
          </a:p>
        </p:txBody>
      </p:sp>
      <p:sp>
        <p:nvSpPr>
          <p:cNvPr id="4" name="Slide Number Placeholder 3"/>
          <p:cNvSpPr>
            <a:spLocks noGrp="1"/>
          </p:cNvSpPr>
          <p:nvPr>
            <p:ph type="sldNum" sz="quarter" idx="10"/>
          </p:nvPr>
        </p:nvSpPr>
        <p:spPr/>
        <p:txBody>
          <a:bodyPr/>
          <a:lstStyle/>
          <a:p>
            <a:fld id="{C1562E72-729C-4682-BE8A-67802A90023B}" type="slidenum">
              <a:rPr lang="en-US" smtClean="0"/>
              <a:t>50</a:t>
            </a:fld>
            <a:endParaRPr lang="en-US"/>
          </a:p>
        </p:txBody>
      </p:sp>
      <p:sp>
        <p:nvSpPr>
          <p:cNvPr id="5" name="Date Placeholder 4"/>
          <p:cNvSpPr>
            <a:spLocks noGrp="1"/>
          </p:cNvSpPr>
          <p:nvPr>
            <p:ph type="dt" idx="11"/>
          </p:nvPr>
        </p:nvSpPr>
        <p:spPr/>
        <p:txBody>
          <a:bodyPr/>
          <a:lstStyle/>
          <a:p>
            <a:r>
              <a:rPr lang="en-US" smtClean="0"/>
              <a:t>8/19/2020</a:t>
            </a:r>
            <a:endParaRPr lang="en-US" dirty="0"/>
          </a:p>
        </p:txBody>
      </p:sp>
    </p:spTree>
    <p:extLst>
      <p:ext uri="{BB962C8B-B14F-4D97-AF65-F5344CB8AC3E}">
        <p14:creationId xmlns:p14="http://schemas.microsoft.com/office/powerpoint/2010/main" val="30017038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Here is the contact information for the Virginia Center for School and Campus Safety Grant Staff</a:t>
            </a:r>
            <a:r>
              <a:rPr lang="en-US" dirty="0" smtClean="0"/>
              <a:t>.</a:t>
            </a:r>
          </a:p>
          <a:p>
            <a:pPr lvl="0"/>
            <a:endParaRPr lang="en-US" dirty="0"/>
          </a:p>
          <a:p>
            <a:pPr lvl="0"/>
            <a:r>
              <a:rPr lang="en-US" dirty="0"/>
              <a:t>I am the grant monitor for all SRO/SSO grants. My normal business hours are Monday through Friday, 7 am to 3:30 pm. </a:t>
            </a:r>
            <a:endParaRPr lang="en-US" dirty="0" smtClean="0"/>
          </a:p>
          <a:p>
            <a:pPr lvl="0"/>
            <a:endParaRPr lang="en-US" dirty="0"/>
          </a:p>
          <a:p>
            <a:pPr lvl="0"/>
            <a:r>
              <a:rPr lang="en-US" dirty="0"/>
              <a:t>If I am not available and you need immediate assistance, you can contact Tracy Matthews or Nicole Phelps and they will try to help you in my absence. </a:t>
            </a:r>
          </a:p>
          <a:p>
            <a:endParaRPr lang="en-US" dirty="0"/>
          </a:p>
        </p:txBody>
      </p:sp>
      <p:sp>
        <p:nvSpPr>
          <p:cNvPr id="4" name="Slide Number Placeholder 3"/>
          <p:cNvSpPr>
            <a:spLocks noGrp="1"/>
          </p:cNvSpPr>
          <p:nvPr>
            <p:ph type="sldNum" sz="quarter" idx="10"/>
          </p:nvPr>
        </p:nvSpPr>
        <p:spPr/>
        <p:txBody>
          <a:bodyPr/>
          <a:lstStyle/>
          <a:p>
            <a:fld id="{C1562E72-729C-4682-BE8A-67802A90023B}" type="slidenum">
              <a:rPr lang="en-US" smtClean="0"/>
              <a:t>51</a:t>
            </a:fld>
            <a:endParaRPr lang="en-US"/>
          </a:p>
        </p:txBody>
      </p:sp>
      <p:sp>
        <p:nvSpPr>
          <p:cNvPr id="5" name="Date Placeholder 4"/>
          <p:cNvSpPr>
            <a:spLocks noGrp="1"/>
          </p:cNvSpPr>
          <p:nvPr>
            <p:ph type="dt" idx="11"/>
          </p:nvPr>
        </p:nvSpPr>
        <p:spPr/>
        <p:txBody>
          <a:bodyPr/>
          <a:lstStyle/>
          <a:p>
            <a:r>
              <a:rPr lang="en-US" smtClean="0"/>
              <a:t>8/19/2020</a:t>
            </a:r>
            <a:endParaRPr lang="en-US" dirty="0"/>
          </a:p>
        </p:txBody>
      </p:sp>
    </p:spTree>
    <p:extLst>
      <p:ext uri="{BB962C8B-B14F-4D97-AF65-F5344CB8AC3E}">
        <p14:creationId xmlns:p14="http://schemas.microsoft.com/office/powerpoint/2010/main" val="32530824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I also wanted to provide you with additional contacts at VCSCS. </a:t>
            </a:r>
            <a:endParaRPr lang="en-US" dirty="0" smtClean="0"/>
          </a:p>
          <a:p>
            <a:pPr lvl="0"/>
            <a:endParaRPr lang="en-US" dirty="0"/>
          </a:p>
          <a:p>
            <a:pPr lvl="0"/>
            <a:r>
              <a:rPr lang="en-US" dirty="0"/>
              <a:t>As I have mentioned before, Kim Simon is the SRO/SSO Training and Program Coordinator. You can contact her with any questions or needed guidance relating to the role, duties, training or certification of SROs and SSOs</a:t>
            </a:r>
            <a:r>
              <a:rPr lang="en-US" dirty="0" smtClean="0"/>
              <a:t>.</a:t>
            </a:r>
          </a:p>
          <a:p>
            <a:pPr lvl="0"/>
            <a:endParaRPr lang="en-US" dirty="0"/>
          </a:p>
          <a:p>
            <a:pPr lvl="0"/>
            <a:r>
              <a:rPr lang="en-US" dirty="0"/>
              <a:t>Again, if Kim is not available and you need immediate assistance you can contact James Christian</a:t>
            </a:r>
            <a:r>
              <a:rPr lang="en-US" dirty="0" smtClean="0"/>
              <a:t>.</a:t>
            </a:r>
          </a:p>
          <a:p>
            <a:pPr lvl="0"/>
            <a:endParaRPr lang="en-US" dirty="0"/>
          </a:p>
          <a:p>
            <a:pPr lvl="0"/>
            <a:r>
              <a:rPr lang="en-US" dirty="0"/>
              <a:t>For questions about the SSO certification database, you can contact Carol Miller at schoolsecurity@dcjs.virginia.gov.</a:t>
            </a:r>
          </a:p>
        </p:txBody>
      </p:sp>
      <p:sp>
        <p:nvSpPr>
          <p:cNvPr id="4" name="Slide Number Placeholder 3"/>
          <p:cNvSpPr>
            <a:spLocks noGrp="1"/>
          </p:cNvSpPr>
          <p:nvPr>
            <p:ph type="sldNum" sz="quarter" idx="10"/>
          </p:nvPr>
        </p:nvSpPr>
        <p:spPr/>
        <p:txBody>
          <a:bodyPr/>
          <a:lstStyle/>
          <a:p>
            <a:fld id="{C1562E72-729C-4682-BE8A-67802A90023B}" type="slidenum">
              <a:rPr lang="en-US" smtClean="0"/>
              <a:t>52</a:t>
            </a:fld>
            <a:endParaRPr lang="en-US"/>
          </a:p>
        </p:txBody>
      </p:sp>
      <p:sp>
        <p:nvSpPr>
          <p:cNvPr id="5" name="Date Placeholder 4"/>
          <p:cNvSpPr>
            <a:spLocks noGrp="1"/>
          </p:cNvSpPr>
          <p:nvPr>
            <p:ph type="dt" idx="11"/>
          </p:nvPr>
        </p:nvSpPr>
        <p:spPr/>
        <p:txBody>
          <a:bodyPr/>
          <a:lstStyle/>
          <a:p>
            <a:r>
              <a:rPr lang="en-US" smtClean="0"/>
              <a:t>8/19/2020</a:t>
            </a:r>
            <a:endParaRPr lang="en-US" dirty="0"/>
          </a:p>
        </p:txBody>
      </p:sp>
    </p:spTree>
    <p:extLst>
      <p:ext uri="{BB962C8B-B14F-4D97-AF65-F5344CB8AC3E}">
        <p14:creationId xmlns:p14="http://schemas.microsoft.com/office/powerpoint/2010/main" val="27296189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viewing</a:t>
            </a:r>
            <a:r>
              <a:rPr lang="en-US" baseline="0" dirty="0" smtClean="0"/>
              <a:t> this presentation. Again, if you have any questions about the material presented, please contact Michelle Miles at michelle.miles@dcjs.Virginia.gov or 804-225-1846.</a:t>
            </a:r>
            <a:endParaRPr lang="en-US" dirty="0"/>
          </a:p>
        </p:txBody>
      </p:sp>
      <p:sp>
        <p:nvSpPr>
          <p:cNvPr id="4" name="Slide Number Placeholder 3"/>
          <p:cNvSpPr>
            <a:spLocks noGrp="1"/>
          </p:cNvSpPr>
          <p:nvPr>
            <p:ph type="sldNum" sz="quarter" idx="10"/>
          </p:nvPr>
        </p:nvSpPr>
        <p:spPr/>
        <p:txBody>
          <a:bodyPr/>
          <a:lstStyle/>
          <a:p>
            <a:fld id="{C1562E72-729C-4682-BE8A-67802A90023B}" type="slidenum">
              <a:rPr lang="en-US" smtClean="0"/>
              <a:t>53</a:t>
            </a:fld>
            <a:endParaRPr lang="en-US"/>
          </a:p>
        </p:txBody>
      </p:sp>
      <p:sp>
        <p:nvSpPr>
          <p:cNvPr id="5" name="Date Placeholder 4"/>
          <p:cNvSpPr>
            <a:spLocks noGrp="1"/>
          </p:cNvSpPr>
          <p:nvPr>
            <p:ph type="dt" idx="11"/>
          </p:nvPr>
        </p:nvSpPr>
        <p:spPr/>
        <p:txBody>
          <a:bodyPr/>
          <a:lstStyle/>
          <a:p>
            <a:r>
              <a:rPr lang="en-US" smtClean="0"/>
              <a:t>8/19/2020</a:t>
            </a:r>
            <a:endParaRPr lang="en-US" dirty="0"/>
          </a:p>
        </p:txBody>
      </p:sp>
    </p:spTree>
    <p:extLst>
      <p:ext uri="{BB962C8B-B14F-4D97-AF65-F5344CB8AC3E}">
        <p14:creationId xmlns:p14="http://schemas.microsoft.com/office/powerpoint/2010/main" val="1664136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1" y="865217"/>
            <a:ext cx="4321175" cy="3240088"/>
          </a:xfrm>
        </p:spPr>
      </p:sp>
      <p:sp>
        <p:nvSpPr>
          <p:cNvPr id="3" name="Notes Placeholder 2"/>
          <p:cNvSpPr>
            <a:spLocks noGrp="1"/>
          </p:cNvSpPr>
          <p:nvPr>
            <p:ph type="body" idx="1"/>
          </p:nvPr>
        </p:nvSpPr>
        <p:spPr>
          <a:xfrm>
            <a:off x="731519" y="4236544"/>
            <a:ext cx="5852160" cy="4882932"/>
          </a:xfrm>
        </p:spPr>
        <p:txBody>
          <a:bodyPr/>
          <a:lstStyle/>
          <a:p>
            <a:pPr lvl="0">
              <a:lnSpc>
                <a:spcPct val="100000"/>
              </a:lnSpc>
            </a:pPr>
            <a:r>
              <a:rPr lang="en-US" sz="1100" dirty="0"/>
              <a:t>We am going to discuss, briefly, five of the generic special conditions. Please make sure to read all of them in their entirety in the award package so you understand the requirements of each one</a:t>
            </a:r>
            <a:r>
              <a:rPr lang="en-US" sz="1100" dirty="0" smtClean="0"/>
              <a:t>.</a:t>
            </a:r>
          </a:p>
          <a:p>
            <a:pPr lvl="0">
              <a:lnSpc>
                <a:spcPct val="100000"/>
              </a:lnSpc>
            </a:pPr>
            <a:endParaRPr lang="en-US" sz="1100" dirty="0"/>
          </a:p>
          <a:p>
            <a:pPr lvl="0">
              <a:lnSpc>
                <a:spcPct val="100000"/>
              </a:lnSpc>
            </a:pPr>
            <a:r>
              <a:rPr lang="en-US" sz="1100" dirty="0"/>
              <a:t>Special condition #2, Financial Management Systems, says that Grantees must properly track the use of grant funds and maintain adequate supporting documentation including proper records for all paid grant and match staff</a:t>
            </a:r>
            <a:r>
              <a:rPr lang="en-US" sz="1100" dirty="0" smtClean="0"/>
              <a:t>.</a:t>
            </a:r>
          </a:p>
          <a:p>
            <a:pPr lvl="0">
              <a:lnSpc>
                <a:spcPct val="100000"/>
              </a:lnSpc>
            </a:pPr>
            <a:endParaRPr lang="en-US" sz="1100" dirty="0"/>
          </a:p>
          <a:p>
            <a:pPr lvl="0">
              <a:lnSpc>
                <a:spcPct val="100000"/>
              </a:lnSpc>
            </a:pPr>
            <a:r>
              <a:rPr lang="en-US" sz="1100" dirty="0"/>
              <a:t>Number 4, Documentation Requirements, requires grantees to provide documentation upon request; this will be discussed in more detail later in the presentation</a:t>
            </a:r>
            <a:r>
              <a:rPr lang="en-US" sz="1100" dirty="0" smtClean="0"/>
              <a:t>.</a:t>
            </a:r>
          </a:p>
          <a:p>
            <a:pPr lvl="0">
              <a:lnSpc>
                <a:spcPct val="100000"/>
              </a:lnSpc>
            </a:pPr>
            <a:endParaRPr lang="en-US" sz="1100" dirty="0"/>
          </a:p>
          <a:p>
            <a:pPr lvl="0">
              <a:lnSpc>
                <a:spcPct val="100000"/>
              </a:lnSpc>
            </a:pPr>
            <a:r>
              <a:rPr lang="en-US" sz="1100" dirty="0"/>
              <a:t>Number 5, Additional Monitoring Requirements, says that the grantee agrees to comply with requests for financial and programmatic grant monitoring. This can include an in-person site visit, an enhanced desk review, or a virtual monitoring visit. </a:t>
            </a:r>
            <a:endParaRPr lang="en-US" sz="1100" dirty="0" smtClean="0"/>
          </a:p>
          <a:p>
            <a:pPr lvl="0">
              <a:lnSpc>
                <a:spcPct val="100000"/>
              </a:lnSpc>
            </a:pPr>
            <a:endParaRPr lang="en-US" sz="1100" dirty="0"/>
          </a:p>
          <a:p>
            <a:pPr lvl="0">
              <a:lnSpc>
                <a:spcPct val="100000"/>
              </a:lnSpc>
            </a:pPr>
            <a:r>
              <a:rPr lang="en-US" sz="1100" dirty="0"/>
              <a:t>Number 6, Record Retention and Access, includes performance measure data in addition to financial records, supporting documents, statistical records, and other pertinent papers. It is important to note you must keep grant records for the current and past three grant years. For example, at this time you should have available grant records for FY21, FY20, FY19, and FY18, if you have had the grant that long. </a:t>
            </a:r>
            <a:endParaRPr lang="en-US" sz="1100" dirty="0" smtClean="0"/>
          </a:p>
          <a:p>
            <a:pPr lvl="0">
              <a:lnSpc>
                <a:spcPct val="100000"/>
              </a:lnSpc>
            </a:pPr>
            <a:endParaRPr lang="en-US" sz="1100" dirty="0"/>
          </a:p>
          <a:p>
            <a:pPr lvl="0">
              <a:lnSpc>
                <a:spcPct val="100000"/>
              </a:lnSpc>
            </a:pPr>
            <a:r>
              <a:rPr lang="en-US" sz="1100" dirty="0"/>
              <a:t>Number 10 addresses budget amendments. All changes to the budget must be approved before those funds can be expended. There are two ways to complete a budget amendment. If you are moving money between line items, such as Personnel and Equipment, then you must submit a budget amendment through GMIS. No more than two are permitted and the deadline is 45 days prior to the end of the grant year. If you are moving money within a line item, such as Personnel, then you need to send an email to your grant monitor with the reason and justification for the change and the basis of computation of the new amounts. </a:t>
            </a:r>
          </a:p>
        </p:txBody>
      </p:sp>
      <p:sp>
        <p:nvSpPr>
          <p:cNvPr id="4" name="Slide Number Placeholder 3"/>
          <p:cNvSpPr>
            <a:spLocks noGrp="1"/>
          </p:cNvSpPr>
          <p:nvPr>
            <p:ph type="sldNum" sz="quarter" idx="10"/>
          </p:nvPr>
        </p:nvSpPr>
        <p:spPr/>
        <p:txBody>
          <a:bodyPr/>
          <a:lstStyle/>
          <a:p>
            <a:fld id="{C1562E72-729C-4682-BE8A-67802A90023B}" type="slidenum">
              <a:rPr lang="en-US" smtClean="0"/>
              <a:t>6</a:t>
            </a:fld>
            <a:endParaRPr lang="en-US"/>
          </a:p>
        </p:txBody>
      </p:sp>
      <p:sp>
        <p:nvSpPr>
          <p:cNvPr id="5" name="Date Placeholder 4"/>
          <p:cNvSpPr>
            <a:spLocks noGrp="1"/>
          </p:cNvSpPr>
          <p:nvPr>
            <p:ph type="dt" idx="11"/>
          </p:nvPr>
        </p:nvSpPr>
        <p:spPr/>
        <p:txBody>
          <a:bodyPr/>
          <a:lstStyle/>
          <a:p>
            <a:r>
              <a:rPr lang="en-US" smtClean="0"/>
              <a:t>8/19/2020</a:t>
            </a:r>
            <a:endParaRPr lang="en-US" dirty="0"/>
          </a:p>
        </p:txBody>
      </p:sp>
    </p:spTree>
    <p:extLst>
      <p:ext uri="{BB962C8B-B14F-4D97-AF65-F5344CB8AC3E}">
        <p14:creationId xmlns:p14="http://schemas.microsoft.com/office/powerpoint/2010/main" val="802668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There are six specific SRO/SSO Incentive Grant Program Special Conditions. Again, please read them in their entirety in the award package</a:t>
            </a:r>
            <a:r>
              <a:rPr lang="en-US" dirty="0" smtClean="0"/>
              <a:t>.</a:t>
            </a:r>
          </a:p>
          <a:p>
            <a:pPr lvl="0"/>
            <a:endParaRPr lang="en-US" dirty="0"/>
          </a:p>
          <a:p>
            <a:pPr lvl="0"/>
            <a:r>
              <a:rPr lang="en-US" dirty="0"/>
              <a:t>Number 18 is the position requirements for SROs. Included in the condition is that the SRO must be 21 years of age or older and have no less than 3 years of certified law enforcement experience</a:t>
            </a:r>
            <a:r>
              <a:rPr lang="en-US" dirty="0" smtClean="0"/>
              <a:t>.</a:t>
            </a:r>
          </a:p>
          <a:p>
            <a:pPr lvl="0"/>
            <a:endParaRPr lang="en-US" dirty="0"/>
          </a:p>
          <a:p>
            <a:pPr lvl="0"/>
            <a:r>
              <a:rPr lang="en-US" dirty="0"/>
              <a:t>Number 19 references the SRO Basic Training Course stating that you must notify your grant monitor if you are unable to complete the training within a specified time. </a:t>
            </a:r>
            <a:endParaRPr lang="en-US" dirty="0" smtClean="0"/>
          </a:p>
          <a:p>
            <a:pPr lvl="0"/>
            <a:endParaRPr lang="en-US" dirty="0"/>
          </a:p>
          <a:p>
            <a:pPr lvl="0"/>
            <a:r>
              <a:rPr lang="en-US" dirty="0"/>
              <a:t>Number 20 says anyone employed, as a SRO after July 1, 2020, must comply with the minimum training standards for SROS.</a:t>
            </a:r>
          </a:p>
        </p:txBody>
      </p:sp>
      <p:sp>
        <p:nvSpPr>
          <p:cNvPr id="4" name="Slide Number Placeholder 3"/>
          <p:cNvSpPr>
            <a:spLocks noGrp="1"/>
          </p:cNvSpPr>
          <p:nvPr>
            <p:ph type="sldNum" sz="quarter" idx="10"/>
          </p:nvPr>
        </p:nvSpPr>
        <p:spPr/>
        <p:txBody>
          <a:bodyPr/>
          <a:lstStyle/>
          <a:p>
            <a:fld id="{C1562E72-729C-4682-BE8A-67802A90023B}" type="slidenum">
              <a:rPr lang="en-US" smtClean="0"/>
              <a:t>7</a:t>
            </a:fld>
            <a:endParaRPr lang="en-US"/>
          </a:p>
        </p:txBody>
      </p:sp>
      <p:sp>
        <p:nvSpPr>
          <p:cNvPr id="5" name="Date Placeholder 4"/>
          <p:cNvSpPr>
            <a:spLocks noGrp="1"/>
          </p:cNvSpPr>
          <p:nvPr>
            <p:ph type="dt" idx="11"/>
          </p:nvPr>
        </p:nvSpPr>
        <p:spPr/>
        <p:txBody>
          <a:bodyPr/>
          <a:lstStyle/>
          <a:p>
            <a:r>
              <a:rPr lang="en-US" smtClean="0"/>
              <a:t>8/19/2020</a:t>
            </a:r>
            <a:endParaRPr lang="en-US" dirty="0"/>
          </a:p>
        </p:txBody>
      </p:sp>
    </p:spTree>
    <p:extLst>
      <p:ext uri="{BB962C8B-B14F-4D97-AF65-F5344CB8AC3E}">
        <p14:creationId xmlns:p14="http://schemas.microsoft.com/office/powerpoint/2010/main" val="1793324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Number 21 is the requirement for law enforcement and school divisions to enter into a MOU that must be renewed every 2 years if they are receiving funding for a SRO position</a:t>
            </a:r>
            <a:r>
              <a:rPr lang="en-US" dirty="0" smtClean="0"/>
              <a:t>.</a:t>
            </a:r>
          </a:p>
          <a:p>
            <a:pPr lvl="0"/>
            <a:endParaRPr lang="en-US" dirty="0"/>
          </a:p>
          <a:p>
            <a:pPr lvl="0"/>
            <a:r>
              <a:rPr lang="en-US" dirty="0"/>
              <a:t>Number 22 says you agree to provide additional information upon request</a:t>
            </a:r>
            <a:r>
              <a:rPr lang="en-US" dirty="0" smtClean="0"/>
              <a:t>.</a:t>
            </a:r>
          </a:p>
          <a:p>
            <a:pPr lvl="0"/>
            <a:endParaRPr lang="en-US" dirty="0"/>
          </a:p>
          <a:p>
            <a:pPr lvl="0"/>
            <a:r>
              <a:rPr lang="en-US" dirty="0"/>
              <a:t>In addition, number 23 says the SSO must meet eligibility and training requirements for certification outlined in the Virginia Administrative Code. </a:t>
            </a:r>
          </a:p>
        </p:txBody>
      </p:sp>
      <p:sp>
        <p:nvSpPr>
          <p:cNvPr id="4" name="Slide Number Placeholder 3"/>
          <p:cNvSpPr>
            <a:spLocks noGrp="1"/>
          </p:cNvSpPr>
          <p:nvPr>
            <p:ph type="sldNum" sz="quarter" idx="10"/>
          </p:nvPr>
        </p:nvSpPr>
        <p:spPr/>
        <p:txBody>
          <a:bodyPr/>
          <a:lstStyle/>
          <a:p>
            <a:fld id="{C1562E72-729C-4682-BE8A-67802A90023B}" type="slidenum">
              <a:rPr lang="en-US" smtClean="0"/>
              <a:t>8</a:t>
            </a:fld>
            <a:endParaRPr lang="en-US"/>
          </a:p>
        </p:txBody>
      </p:sp>
      <p:sp>
        <p:nvSpPr>
          <p:cNvPr id="5" name="Date Placeholder 4"/>
          <p:cNvSpPr>
            <a:spLocks noGrp="1"/>
          </p:cNvSpPr>
          <p:nvPr>
            <p:ph type="dt" idx="11"/>
          </p:nvPr>
        </p:nvSpPr>
        <p:spPr/>
        <p:txBody>
          <a:bodyPr/>
          <a:lstStyle/>
          <a:p>
            <a:r>
              <a:rPr lang="en-US" smtClean="0"/>
              <a:t>8/19/2020</a:t>
            </a:r>
            <a:endParaRPr lang="en-US" dirty="0"/>
          </a:p>
        </p:txBody>
      </p:sp>
    </p:spTree>
    <p:extLst>
      <p:ext uri="{BB962C8B-B14F-4D97-AF65-F5344CB8AC3E}">
        <p14:creationId xmlns:p14="http://schemas.microsoft.com/office/powerpoint/2010/main" val="2729644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Number 24 includes any actions that must be approved before you can receive funding. It means corrections need to be made so please contact your grant monitor if you have questions about what needs to be corrected. </a:t>
            </a:r>
            <a:endParaRPr lang="en-US" dirty="0" smtClean="0"/>
          </a:p>
          <a:p>
            <a:pPr lvl="0"/>
            <a:endParaRPr lang="en-US" dirty="0"/>
          </a:p>
          <a:p>
            <a:pPr lvl="0"/>
            <a:r>
              <a:rPr lang="en-US" dirty="0"/>
              <a:t>They are due August 31</a:t>
            </a:r>
            <a:r>
              <a:rPr lang="en-US" baseline="30000" dirty="0"/>
              <a:t>st</a:t>
            </a:r>
            <a:r>
              <a:rPr lang="en-US" dirty="0"/>
              <a:t> to grants management and you can copy your grant monitor.  These special conditions can take up to 30 days to process depending on any back and forth to make sure they are right.</a:t>
            </a:r>
          </a:p>
        </p:txBody>
      </p:sp>
      <p:sp>
        <p:nvSpPr>
          <p:cNvPr id="4" name="Slide Number Placeholder 3"/>
          <p:cNvSpPr>
            <a:spLocks noGrp="1"/>
          </p:cNvSpPr>
          <p:nvPr>
            <p:ph type="sldNum" sz="quarter" idx="10"/>
          </p:nvPr>
        </p:nvSpPr>
        <p:spPr/>
        <p:txBody>
          <a:bodyPr/>
          <a:lstStyle/>
          <a:p>
            <a:fld id="{C1562E72-729C-4682-BE8A-67802A90023B}" type="slidenum">
              <a:rPr lang="en-US" smtClean="0"/>
              <a:t>9</a:t>
            </a:fld>
            <a:endParaRPr lang="en-US"/>
          </a:p>
        </p:txBody>
      </p:sp>
      <p:sp>
        <p:nvSpPr>
          <p:cNvPr id="5" name="Date Placeholder 4"/>
          <p:cNvSpPr>
            <a:spLocks noGrp="1"/>
          </p:cNvSpPr>
          <p:nvPr>
            <p:ph type="dt" idx="11"/>
          </p:nvPr>
        </p:nvSpPr>
        <p:spPr/>
        <p:txBody>
          <a:bodyPr/>
          <a:lstStyle/>
          <a:p>
            <a:r>
              <a:rPr lang="en-US" smtClean="0"/>
              <a:t>8/19/2020</a:t>
            </a:r>
            <a:endParaRPr lang="en-US" dirty="0"/>
          </a:p>
        </p:txBody>
      </p:sp>
    </p:spTree>
    <p:extLst>
      <p:ext uri="{BB962C8B-B14F-4D97-AF65-F5344CB8AC3E}">
        <p14:creationId xmlns:p14="http://schemas.microsoft.com/office/powerpoint/2010/main" val="12183061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800"/>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952207"/>
          </a:xfrm>
        </p:spPr>
        <p:txBody>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388953" y="6356351"/>
            <a:ext cx="2057400" cy="365125"/>
          </a:xfrm>
        </p:spPr>
        <p:txBody>
          <a:bodyPr/>
          <a:lstStyle/>
          <a:p>
            <a:fld id="{0C2D2FCA-A509-419B-8F76-10819BEFAE6F}" type="datetimeFigureOut">
              <a:rPr lang="en-US" smtClean="0"/>
              <a:t>8/19/2020</a:t>
            </a:fld>
            <a:endParaRPr lang="en-US"/>
          </a:p>
        </p:txBody>
      </p:sp>
      <p:sp>
        <p:nvSpPr>
          <p:cNvPr id="5" name="Footer Placeholder 4"/>
          <p:cNvSpPr>
            <a:spLocks noGrp="1"/>
          </p:cNvSpPr>
          <p:nvPr>
            <p:ph type="ftr" sz="quarter" idx="11"/>
          </p:nvPr>
        </p:nvSpPr>
        <p:spPr>
          <a:xfrm>
            <a:off x="3028950" y="6356351"/>
            <a:ext cx="3086100" cy="365125"/>
          </a:xfrm>
        </p:spPr>
        <p:txBody>
          <a:bodyPr/>
          <a:lstStyle/>
          <a:p>
            <a:endParaRPr lang="en-US"/>
          </a:p>
        </p:txBody>
      </p:sp>
      <p:sp>
        <p:nvSpPr>
          <p:cNvPr id="6" name="Slide Number Placeholder 5"/>
          <p:cNvSpPr>
            <a:spLocks noGrp="1"/>
          </p:cNvSpPr>
          <p:nvPr>
            <p:ph type="sldNum" sz="quarter" idx="12"/>
          </p:nvPr>
        </p:nvSpPr>
        <p:spPr>
          <a:xfrm>
            <a:off x="6653259" y="6356351"/>
            <a:ext cx="2057400" cy="365125"/>
          </a:xfrm>
        </p:spPr>
        <p:txBody>
          <a:bodyPr/>
          <a:lstStyle/>
          <a:p>
            <a:fld id="{602FC458-F1F2-4988-9912-50B92EDCE080}"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9992" y="5055773"/>
            <a:ext cx="6224016" cy="1274064"/>
          </a:xfrm>
          <a:prstGeom prst="rect">
            <a:avLst/>
          </a:prstGeom>
        </p:spPr>
      </p:pic>
    </p:spTree>
    <p:extLst>
      <p:ext uri="{BB962C8B-B14F-4D97-AF65-F5344CB8AC3E}">
        <p14:creationId xmlns:p14="http://schemas.microsoft.com/office/powerpoint/2010/main" val="2748689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6"/>
            <a:ext cx="8229600" cy="1042416"/>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597981"/>
            <a:ext cx="8229600" cy="4578982"/>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9975" y="6356351"/>
            <a:ext cx="2057400" cy="365125"/>
          </a:xfrm>
        </p:spPr>
        <p:txBody>
          <a:bodyPr/>
          <a:lstStyle>
            <a:lvl1pPr>
              <a:defRPr sz="900"/>
            </a:lvl1pPr>
          </a:lstStyle>
          <a:p>
            <a:fld id="{0C2D2FCA-A509-419B-8F76-10819BEFAE6F}" type="datetimeFigureOut">
              <a:rPr lang="en-US" smtClean="0"/>
              <a:pPr/>
              <a:t>8/19/2020</a:t>
            </a:fld>
            <a:endParaRPr lang="en-US"/>
          </a:p>
        </p:txBody>
      </p:sp>
      <p:sp>
        <p:nvSpPr>
          <p:cNvPr id="5" name="Footer Placeholder 4"/>
          <p:cNvSpPr>
            <a:spLocks noGrp="1"/>
          </p:cNvSpPr>
          <p:nvPr>
            <p:ph type="ftr" sz="quarter" idx="11"/>
          </p:nvPr>
        </p:nvSpPr>
        <p:spPr/>
        <p:txBody>
          <a:bodyPr/>
          <a:lstStyle>
            <a:lvl1pPr>
              <a:defRPr sz="900"/>
            </a:lvl1pPr>
          </a:lstStyle>
          <a:p>
            <a:endParaRPr lang="en-US"/>
          </a:p>
        </p:txBody>
      </p:sp>
      <p:sp>
        <p:nvSpPr>
          <p:cNvPr id="6" name="Slide Number Placeholder 5"/>
          <p:cNvSpPr>
            <a:spLocks noGrp="1"/>
          </p:cNvSpPr>
          <p:nvPr>
            <p:ph type="sldNum" sz="quarter" idx="12"/>
          </p:nvPr>
        </p:nvSpPr>
        <p:spPr>
          <a:xfrm>
            <a:off x="6626626" y="6356351"/>
            <a:ext cx="2057400" cy="365125"/>
          </a:xfrm>
        </p:spPr>
        <p:txBody>
          <a:bodyPr/>
          <a:lstStyle>
            <a:lvl1pPr>
              <a:defRPr sz="900"/>
            </a:lvl1pPr>
          </a:lstStyle>
          <a:p>
            <a:fld id="{602FC458-F1F2-4988-9912-50B92EDCE080}"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186" y="6235113"/>
            <a:ext cx="3974592" cy="353568"/>
          </a:xfrm>
          <a:prstGeom prst="rect">
            <a:avLst/>
          </a:prstGeom>
        </p:spPr>
      </p:pic>
    </p:spTree>
    <p:extLst>
      <p:ext uri="{BB962C8B-B14F-4D97-AF65-F5344CB8AC3E}">
        <p14:creationId xmlns:p14="http://schemas.microsoft.com/office/powerpoint/2010/main" val="64007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6"/>
            <a:ext cx="8229600" cy="1042416"/>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2761" y="1597981"/>
            <a:ext cx="4062089" cy="4578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49" y="1597981"/>
            <a:ext cx="4070967" cy="4578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1096" y="6356351"/>
            <a:ext cx="2057400" cy="365125"/>
          </a:xfrm>
        </p:spPr>
        <p:txBody>
          <a:bodyPr/>
          <a:lstStyle/>
          <a:p>
            <a:fld id="{0C2D2FCA-A509-419B-8F76-10819BEFAE6F}" type="datetimeFigureOut">
              <a:rPr lang="en-US" smtClean="0"/>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653259" y="6356351"/>
            <a:ext cx="2057400" cy="365125"/>
          </a:xfrm>
        </p:spPr>
        <p:txBody>
          <a:bodyPr/>
          <a:lstStyle/>
          <a:p>
            <a:fld id="{602FC458-F1F2-4988-9912-50B92EDCE080}"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186" y="6235113"/>
            <a:ext cx="3974592" cy="353568"/>
          </a:xfrm>
          <a:prstGeom prst="rect">
            <a:avLst/>
          </a:prstGeom>
        </p:spPr>
      </p:pic>
    </p:spTree>
    <p:extLst>
      <p:ext uri="{BB962C8B-B14F-4D97-AF65-F5344CB8AC3E}">
        <p14:creationId xmlns:p14="http://schemas.microsoft.com/office/powerpoint/2010/main" val="814291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6"/>
            <a:ext cx="8229600" cy="10424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43883" y="1624612"/>
            <a:ext cx="4054299" cy="791685"/>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435006" y="2468004"/>
            <a:ext cx="4063176" cy="365760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624612"/>
            <a:ext cx="4070967" cy="791685"/>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4629150" y="2468004"/>
            <a:ext cx="4079844" cy="365760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0C2D2FCA-A509-419B-8F76-10819BEFAE6F}" type="datetimeFigureOut">
              <a:rPr lang="en-US" smtClean="0"/>
              <a:t>8/19/2020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2FC458-F1F2-4988-9912-50B92EDCE080}"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186" y="6235113"/>
            <a:ext cx="3974592" cy="353568"/>
          </a:xfrm>
          <a:prstGeom prst="rect">
            <a:avLst/>
          </a:prstGeom>
        </p:spPr>
      </p:pic>
    </p:spTree>
    <p:extLst>
      <p:ext uri="{BB962C8B-B14F-4D97-AF65-F5344CB8AC3E}">
        <p14:creationId xmlns:p14="http://schemas.microsoft.com/office/powerpoint/2010/main" val="3024826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451096" y="6356351"/>
            <a:ext cx="2057400" cy="365125"/>
          </a:xfrm>
        </p:spPr>
        <p:txBody>
          <a:bodyPr/>
          <a:lstStyle/>
          <a:p>
            <a:fld id="{0C2D2FCA-A509-419B-8F76-10819BEFAE6F}" type="datetimeFigureOut">
              <a:rPr lang="en-US" smtClean="0"/>
              <a:t>8/19/2020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2FC458-F1F2-4988-9912-50B92EDCE080}"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186" y="6235113"/>
            <a:ext cx="3974592" cy="353568"/>
          </a:xfrm>
          <a:prstGeom prst="rect">
            <a:avLst/>
          </a:prstGeom>
        </p:spPr>
      </p:pic>
    </p:spTree>
    <p:extLst>
      <p:ext uri="{BB962C8B-B14F-4D97-AF65-F5344CB8AC3E}">
        <p14:creationId xmlns:p14="http://schemas.microsoft.com/office/powerpoint/2010/main" val="40167548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6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2D2FCA-A509-419B-8F76-10819BEFAE6F}" type="datetimeFigureOut">
              <a:rPr lang="en-US" smtClean="0"/>
              <a:t>8/19/2020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2FC458-F1F2-4988-9912-50B92EDCE080}"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186" y="6235113"/>
            <a:ext cx="3974592" cy="353568"/>
          </a:xfrm>
          <a:prstGeom prst="rect">
            <a:avLst/>
          </a:prstGeom>
        </p:spPr>
      </p:pic>
    </p:spTree>
    <p:extLst>
      <p:ext uri="{BB962C8B-B14F-4D97-AF65-F5344CB8AC3E}">
        <p14:creationId xmlns:p14="http://schemas.microsoft.com/office/powerpoint/2010/main" val="1877195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1639" y="381740"/>
            <a:ext cx="3117380" cy="1562470"/>
          </a:xfrm>
        </p:spPr>
        <p:txBody>
          <a:bodyPr anchor="b"/>
          <a:lstStyle>
            <a:lvl1pPr>
              <a:defRPr sz="3200" b="1"/>
            </a:lvl1pPr>
          </a:lstStyle>
          <a:p>
            <a:r>
              <a:rPr lang="en-US" dirty="0" smtClean="0"/>
              <a:t>Click to edit Master title style</a:t>
            </a:r>
            <a:endParaRPr lang="en-US" dirty="0"/>
          </a:p>
        </p:txBody>
      </p:sp>
      <p:sp>
        <p:nvSpPr>
          <p:cNvPr id="3" name="Content Placeholder 2"/>
          <p:cNvSpPr>
            <a:spLocks noGrp="1"/>
          </p:cNvSpPr>
          <p:nvPr>
            <p:ph idx="1"/>
          </p:nvPr>
        </p:nvSpPr>
        <p:spPr>
          <a:xfrm>
            <a:off x="3887391" y="381740"/>
            <a:ext cx="4812726" cy="561956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61639" y="2057400"/>
            <a:ext cx="3117380" cy="3931920"/>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Edit Master text styles</a:t>
            </a:r>
          </a:p>
        </p:txBody>
      </p:sp>
      <p:sp>
        <p:nvSpPr>
          <p:cNvPr id="5" name="Date Placeholder 4"/>
          <p:cNvSpPr>
            <a:spLocks noGrp="1"/>
          </p:cNvSpPr>
          <p:nvPr>
            <p:ph type="dt" sz="half" idx="10"/>
          </p:nvPr>
        </p:nvSpPr>
        <p:spPr/>
        <p:txBody>
          <a:bodyPr/>
          <a:lstStyle/>
          <a:p>
            <a:fld id="{0C2D2FCA-A509-419B-8F76-10819BEFAE6F}" type="datetimeFigureOut">
              <a:rPr lang="en-US" smtClean="0"/>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2FC458-F1F2-4988-9912-50B92EDCE080}"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186" y="6235113"/>
            <a:ext cx="3974592" cy="353568"/>
          </a:xfrm>
          <a:prstGeom prst="rect">
            <a:avLst/>
          </a:prstGeom>
        </p:spPr>
      </p:pic>
    </p:spTree>
    <p:extLst>
      <p:ext uri="{BB962C8B-B14F-4D97-AF65-F5344CB8AC3E}">
        <p14:creationId xmlns:p14="http://schemas.microsoft.com/office/powerpoint/2010/main" val="4155685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5127"/>
            <a:ext cx="8229600" cy="1046424"/>
          </a:xfrm>
          <a:prstGeom prst="rect">
            <a:avLst/>
          </a:prstGeom>
        </p:spPr>
        <p:txBody>
          <a:bodyPr vert="horz" lIns="0" tIns="0" rIns="0" bIns="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597981"/>
            <a:ext cx="8229600" cy="4578982"/>
          </a:xfrm>
          <a:prstGeom prst="rect">
            <a:avLst/>
          </a:prstGeom>
        </p:spPr>
        <p:txBody>
          <a:bodyPr vert="horz" lIns="0" tIns="0" rIns="0" bIns="0" rtlCol="0">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68852" y="6356351"/>
            <a:ext cx="2057400" cy="365125"/>
          </a:xfrm>
          <a:prstGeom prst="rect">
            <a:avLst/>
          </a:prstGeom>
        </p:spPr>
        <p:txBody>
          <a:bodyPr vert="horz" lIns="0" tIns="0" rIns="0" bIns="0" rtlCol="0" anchor="b" anchorCtr="0">
            <a:noAutofit/>
          </a:bodyPr>
          <a:lstStyle>
            <a:lvl1pPr algn="l">
              <a:defRPr sz="900">
                <a:solidFill>
                  <a:schemeClr val="tx1">
                    <a:tint val="75000"/>
                  </a:schemeClr>
                </a:solidFill>
              </a:defRPr>
            </a:lvl1pPr>
          </a:lstStyle>
          <a:p>
            <a:fld id="{0C2D2FCA-A509-419B-8F76-10819BEFAE6F}" type="datetimeFigureOut">
              <a:rPr lang="en-US" smtClean="0"/>
              <a:pPr/>
              <a:t>8/19/2020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0" tIns="0" rIns="0" bIns="0" rtlCol="0" anchor="b" anchorCtr="0">
            <a:noAutofit/>
          </a:bodyP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644381" y="6356351"/>
            <a:ext cx="2057400" cy="365125"/>
          </a:xfrm>
          <a:prstGeom prst="rect">
            <a:avLst/>
          </a:prstGeom>
        </p:spPr>
        <p:txBody>
          <a:bodyPr vert="horz" lIns="0" tIns="0" rIns="0" bIns="0" rtlCol="0" anchor="b" anchorCtr="0">
            <a:noAutofit/>
          </a:bodyPr>
          <a:lstStyle>
            <a:lvl1pPr algn="r">
              <a:defRPr sz="900">
                <a:solidFill>
                  <a:schemeClr val="tx1">
                    <a:tint val="75000"/>
                  </a:schemeClr>
                </a:solidFill>
              </a:defRPr>
            </a:lvl1pPr>
          </a:lstStyle>
          <a:p>
            <a:fld id="{602FC458-F1F2-4988-9912-50B92EDCE080}" type="slidenum">
              <a:rPr lang="en-US" smtClean="0"/>
              <a:pPr/>
              <a:t>‹#›</a:t>
            </a:fld>
            <a:endParaRPr lang="en-US"/>
          </a:p>
        </p:txBody>
      </p:sp>
    </p:spTree>
    <p:extLst>
      <p:ext uri="{BB962C8B-B14F-4D97-AF65-F5344CB8AC3E}">
        <p14:creationId xmlns:p14="http://schemas.microsoft.com/office/powerpoint/2010/main" val="632210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Lst>
  <p:txStyles>
    <p:titleStyle>
      <a:lvl1pPr algn="l" defTabSz="914400" rtl="0" eaLnBrk="1" latinLnBrk="0" hangingPunct="1">
        <a:lnSpc>
          <a:spcPct val="90000"/>
        </a:lnSpc>
        <a:spcBef>
          <a:spcPct val="0"/>
        </a:spcBef>
        <a:buNone/>
        <a:defRPr sz="40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tx2">
            <a:lumMod val="75000"/>
          </a:schemeClr>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lumMod val="75000"/>
          </a:schemeClr>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lumMod val="75000"/>
          </a:schemeClr>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lumMod val="75000"/>
          </a:schemeClr>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lumMod val="75000"/>
          </a:schemeClr>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mailto:grantsweb@dcjs.virginia.gov"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hyperlink" Target="mailto:Andrew.Wooldridge@dcjs.virginia.gov" TargetMode="External"/><Relationship Id="rId5" Type="http://schemas.openxmlformats.org/officeDocument/2006/relationships/hyperlink" Target="mailto:Mark.Fero@dcjs.virginia.gov" TargetMode="External"/><Relationship Id="rId4" Type="http://schemas.openxmlformats.org/officeDocument/2006/relationships/hyperlink" Target="mailto:Bill.Dodd@dcjs.virginia.gov"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mailto:Michelle.miles@dcjs.Virginia.gov"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hyperlink" Target="mailto:Tracy.Matthews@dcjs.Virginia.gov" TargetMode="External"/><Relationship Id="rId4" Type="http://schemas.openxmlformats.org/officeDocument/2006/relationships/hyperlink" Target="mailto:nicole.phelps@dcjs.virginia.gov"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mailto:Kim.simon@dcjs.Virginia.gov"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hyperlink" Target="mailto:schoolsecurity@dcjs.Virginia.gov" TargetMode="External"/><Relationship Id="rId4" Type="http://schemas.openxmlformats.org/officeDocument/2006/relationships/hyperlink" Target="mailto:James.christian@dcjs.Virginia.gov"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grantsmgmt@dcjs.virginia.gov"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29111"/>
            <a:ext cx="7772400" cy="1459937"/>
          </a:xfrm>
        </p:spPr>
        <p:txBody>
          <a:bodyPr/>
          <a:lstStyle/>
          <a:p>
            <a:r>
              <a:rPr lang="en-US" sz="4400" dirty="0" smtClean="0"/>
              <a:t>SRO/SSO Incentive Grant Program </a:t>
            </a:r>
            <a:br>
              <a:rPr lang="en-US" sz="4400" dirty="0" smtClean="0"/>
            </a:br>
            <a:r>
              <a:rPr lang="en-US" sz="4400" dirty="0" smtClean="0"/>
              <a:t>Grant Management</a:t>
            </a:r>
            <a:endParaRPr lang="en-US" sz="4400" dirty="0"/>
          </a:p>
        </p:txBody>
      </p:sp>
      <p:sp>
        <p:nvSpPr>
          <p:cNvPr id="3" name="Subtitle 2"/>
          <p:cNvSpPr>
            <a:spLocks noGrp="1"/>
          </p:cNvSpPr>
          <p:nvPr>
            <p:ph type="subTitle" idx="1"/>
          </p:nvPr>
        </p:nvSpPr>
        <p:spPr/>
        <p:txBody>
          <a:bodyPr/>
          <a:lstStyle/>
          <a:p>
            <a:r>
              <a:rPr lang="en-US" sz="2000" dirty="0" smtClean="0"/>
              <a:t>Michelle Miles, SRO/SSO Grant Monitor</a:t>
            </a:r>
          </a:p>
          <a:p>
            <a:r>
              <a:rPr lang="en-US" sz="2000" dirty="0" smtClean="0"/>
              <a:t>Virginia Center for School and Campus Safety</a:t>
            </a:r>
            <a:endParaRPr lang="en-US" sz="2000" dirty="0"/>
          </a:p>
        </p:txBody>
      </p:sp>
    </p:spTree>
    <p:extLst>
      <p:ext uri="{BB962C8B-B14F-4D97-AF65-F5344CB8AC3E}">
        <p14:creationId xmlns:p14="http://schemas.microsoft.com/office/powerpoint/2010/main" val="3458540204"/>
      </p:ext>
    </p:extLst>
  </p:cSld>
  <p:clrMapOvr>
    <a:masterClrMapping/>
  </p:clrMapOvr>
  <mc:AlternateContent xmlns:mc="http://schemas.openxmlformats.org/markup-compatibility/2006" xmlns:p14="http://schemas.microsoft.com/office/powerpoint/2010/main">
    <mc:Choice Requires="p14">
      <p:transition spd="slow" p14:dur="2000" advTm="26895"/>
    </mc:Choice>
    <mc:Fallback xmlns="">
      <p:transition spd="slow" advTm="26895"/>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Objectives, and Activities</a:t>
            </a:r>
            <a:endParaRPr lang="en-US" dirty="0"/>
          </a:p>
        </p:txBody>
      </p:sp>
      <p:sp>
        <p:nvSpPr>
          <p:cNvPr id="3" name="Content Placeholder 2"/>
          <p:cNvSpPr>
            <a:spLocks noGrp="1"/>
          </p:cNvSpPr>
          <p:nvPr>
            <p:ph idx="1"/>
          </p:nvPr>
        </p:nvSpPr>
        <p:spPr/>
        <p:txBody>
          <a:bodyPr/>
          <a:lstStyle/>
          <a:p>
            <a:pPr marL="0" indent="0">
              <a:buNone/>
            </a:pPr>
            <a:r>
              <a:rPr lang="en-US" dirty="0" smtClean="0"/>
              <a:t>The goals and objectives section of your grant application:</a:t>
            </a:r>
          </a:p>
          <a:p>
            <a:r>
              <a:rPr lang="en-US" dirty="0" smtClean="0"/>
              <a:t>Provides a description of what you hope to accomplish with your project</a:t>
            </a:r>
          </a:p>
          <a:p>
            <a:r>
              <a:rPr lang="en-US" dirty="0" smtClean="0"/>
              <a:t>Spells out the specific results or outcomes you plan to accomplish.</a:t>
            </a:r>
            <a:endParaRPr lang="en-US" dirty="0"/>
          </a:p>
        </p:txBody>
      </p:sp>
    </p:spTree>
    <p:extLst>
      <p:ext uri="{BB962C8B-B14F-4D97-AF65-F5344CB8AC3E}">
        <p14:creationId xmlns:p14="http://schemas.microsoft.com/office/powerpoint/2010/main" val="3359739721"/>
      </p:ext>
    </p:extLst>
  </p:cSld>
  <p:clrMapOvr>
    <a:masterClrMapping/>
  </p:clrMapOvr>
  <mc:AlternateContent xmlns:mc="http://schemas.openxmlformats.org/markup-compatibility/2006" xmlns:p14="http://schemas.microsoft.com/office/powerpoint/2010/main">
    <mc:Choice Requires="p14">
      <p:transition spd="slow" p14:dur="2000" advTm="26798"/>
    </mc:Choice>
    <mc:Fallback xmlns="">
      <p:transition spd="slow" advTm="26798"/>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Goal?	</a:t>
            </a:r>
            <a:endParaRPr lang="en-US" dirty="0"/>
          </a:p>
        </p:txBody>
      </p:sp>
      <p:sp>
        <p:nvSpPr>
          <p:cNvPr id="3" name="Content Placeholder 2"/>
          <p:cNvSpPr>
            <a:spLocks noGrp="1"/>
          </p:cNvSpPr>
          <p:nvPr>
            <p:ph idx="1"/>
          </p:nvPr>
        </p:nvSpPr>
        <p:spPr/>
        <p:txBody>
          <a:bodyPr/>
          <a:lstStyle/>
          <a:p>
            <a:r>
              <a:rPr lang="en-US" dirty="0" smtClean="0"/>
              <a:t>Goals are really about the final impact or outcome that you wish to bring about</a:t>
            </a:r>
          </a:p>
          <a:p>
            <a:r>
              <a:rPr lang="en-US" dirty="0" smtClean="0"/>
              <a:t>Goals are </a:t>
            </a:r>
            <a:r>
              <a:rPr lang="en-US" dirty="0"/>
              <a:t>broad, general, intangible, and abstract</a:t>
            </a:r>
          </a:p>
          <a:p>
            <a:r>
              <a:rPr lang="en-US" dirty="0" smtClean="0"/>
              <a:t>Goals should link back to your need justification</a:t>
            </a:r>
          </a:p>
          <a:p>
            <a:endParaRPr lang="en-US" dirty="0"/>
          </a:p>
          <a:p>
            <a:pPr marL="1371600" indent="-1371600">
              <a:buNone/>
            </a:pPr>
            <a:r>
              <a:rPr lang="en-US" dirty="0" smtClean="0">
                <a:solidFill>
                  <a:schemeClr val="accent6">
                    <a:lumMod val="50000"/>
                  </a:schemeClr>
                </a:solidFill>
              </a:rPr>
              <a:t>Example: To maintain school safety and order at </a:t>
            </a:r>
            <a:br>
              <a:rPr lang="en-US" dirty="0" smtClean="0">
                <a:solidFill>
                  <a:schemeClr val="accent6">
                    <a:lumMod val="50000"/>
                  </a:schemeClr>
                </a:solidFill>
              </a:rPr>
            </a:br>
            <a:r>
              <a:rPr lang="en-US" dirty="0" smtClean="0">
                <a:solidFill>
                  <a:schemeClr val="accent6">
                    <a:lumMod val="50000"/>
                  </a:schemeClr>
                </a:solidFill>
              </a:rPr>
              <a:t>ABC County </a:t>
            </a:r>
            <a:r>
              <a:rPr lang="en-US" dirty="0">
                <a:solidFill>
                  <a:schemeClr val="accent6">
                    <a:lumMod val="50000"/>
                  </a:schemeClr>
                </a:solidFill>
              </a:rPr>
              <a:t>H</a:t>
            </a:r>
            <a:r>
              <a:rPr lang="en-US" dirty="0" smtClean="0">
                <a:solidFill>
                  <a:schemeClr val="accent6">
                    <a:lumMod val="50000"/>
                  </a:schemeClr>
                </a:solidFill>
              </a:rPr>
              <a:t>igh </a:t>
            </a:r>
            <a:r>
              <a:rPr lang="en-US" dirty="0">
                <a:solidFill>
                  <a:schemeClr val="accent6">
                    <a:lumMod val="50000"/>
                  </a:schemeClr>
                </a:solidFill>
              </a:rPr>
              <a:t>S</a:t>
            </a:r>
            <a:r>
              <a:rPr lang="en-US" dirty="0" smtClean="0">
                <a:solidFill>
                  <a:schemeClr val="accent6">
                    <a:lumMod val="50000"/>
                  </a:schemeClr>
                </a:solidFill>
              </a:rPr>
              <a:t>chool. </a:t>
            </a:r>
            <a:endParaRPr lang="en-US" dirty="0">
              <a:solidFill>
                <a:schemeClr val="accent6">
                  <a:lumMod val="50000"/>
                </a:schemeClr>
              </a:solidFill>
            </a:endParaRPr>
          </a:p>
        </p:txBody>
      </p:sp>
    </p:spTree>
    <p:extLst>
      <p:ext uri="{BB962C8B-B14F-4D97-AF65-F5344CB8AC3E}">
        <p14:creationId xmlns:p14="http://schemas.microsoft.com/office/powerpoint/2010/main" val="373351624"/>
      </p:ext>
    </p:extLst>
  </p:cSld>
  <p:clrMapOvr>
    <a:masterClrMapping/>
  </p:clrMapOvr>
  <mc:AlternateContent xmlns:mc="http://schemas.openxmlformats.org/markup-compatibility/2006" xmlns:p14="http://schemas.microsoft.com/office/powerpoint/2010/main">
    <mc:Choice Requires="p14">
      <p:transition spd="slow" p14:dur="2000" advTm="17855"/>
    </mc:Choice>
    <mc:Fallback xmlns="">
      <p:transition spd="slow" advTm="17855"/>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 Method</a:t>
            </a:r>
            <a:endParaRPr lang="en-US" dirty="0"/>
          </a:p>
        </p:txBody>
      </p:sp>
      <p:sp>
        <p:nvSpPr>
          <p:cNvPr id="3" name="Content Placeholder 2"/>
          <p:cNvSpPr>
            <a:spLocks noGrp="1"/>
          </p:cNvSpPr>
          <p:nvPr>
            <p:ph idx="1"/>
          </p:nvPr>
        </p:nvSpPr>
        <p:spPr/>
        <p:txBody>
          <a:bodyPr/>
          <a:lstStyle/>
          <a:p>
            <a:pPr marL="0" indent="0">
              <a:buNone/>
            </a:pPr>
            <a:r>
              <a:rPr lang="en-US" dirty="0" smtClean="0"/>
              <a:t>For Objectives and Activities use the S.M.A.R.T. Method</a:t>
            </a:r>
          </a:p>
          <a:p>
            <a:pPr marL="2971800" indent="0">
              <a:buNone/>
            </a:pPr>
            <a:r>
              <a:rPr lang="en-US" sz="3600" b="1" dirty="0" smtClean="0"/>
              <a:t>S</a:t>
            </a:r>
            <a:r>
              <a:rPr lang="en-US" sz="3600" dirty="0" smtClean="0"/>
              <a:t>pecific</a:t>
            </a:r>
          </a:p>
          <a:p>
            <a:pPr marL="2971800" indent="0">
              <a:buNone/>
            </a:pPr>
            <a:r>
              <a:rPr lang="en-US" sz="3600" b="1" dirty="0" smtClean="0"/>
              <a:t>M</a:t>
            </a:r>
            <a:r>
              <a:rPr lang="en-US" sz="3600" dirty="0" smtClean="0"/>
              <a:t>easurable</a:t>
            </a:r>
          </a:p>
          <a:p>
            <a:pPr marL="2971800" indent="0">
              <a:buNone/>
            </a:pPr>
            <a:r>
              <a:rPr lang="en-US" sz="3600" b="1" dirty="0" smtClean="0"/>
              <a:t>A</a:t>
            </a:r>
            <a:r>
              <a:rPr lang="en-US" sz="3600" dirty="0" smtClean="0"/>
              <a:t>ttainable</a:t>
            </a:r>
          </a:p>
          <a:p>
            <a:pPr marL="2971800" indent="0">
              <a:buNone/>
            </a:pPr>
            <a:r>
              <a:rPr lang="en-US" sz="3600" b="1" dirty="0" smtClean="0"/>
              <a:t>R</a:t>
            </a:r>
            <a:r>
              <a:rPr lang="en-US" sz="3600" dirty="0" smtClean="0"/>
              <a:t>ealistic</a:t>
            </a:r>
          </a:p>
          <a:p>
            <a:pPr marL="2971800" indent="0">
              <a:buNone/>
            </a:pPr>
            <a:r>
              <a:rPr lang="en-US" sz="3600" b="1" dirty="0" smtClean="0"/>
              <a:t>T</a:t>
            </a:r>
            <a:r>
              <a:rPr lang="en-US" sz="3600" dirty="0" smtClean="0"/>
              <a:t>ime-bound</a:t>
            </a:r>
            <a:endParaRPr lang="en-US" sz="3600" dirty="0"/>
          </a:p>
        </p:txBody>
      </p:sp>
    </p:spTree>
    <p:extLst>
      <p:ext uri="{BB962C8B-B14F-4D97-AF65-F5344CB8AC3E}">
        <p14:creationId xmlns:p14="http://schemas.microsoft.com/office/powerpoint/2010/main" val="3175013406"/>
      </p:ext>
    </p:extLst>
  </p:cSld>
  <p:clrMapOvr>
    <a:masterClrMapping/>
  </p:clrMapOvr>
  <mc:AlternateContent xmlns:mc="http://schemas.openxmlformats.org/markup-compatibility/2006" xmlns:p14="http://schemas.microsoft.com/office/powerpoint/2010/main">
    <mc:Choice Requires="p14">
      <p:transition spd="slow" p14:dur="2000" advTm="13712"/>
    </mc:Choice>
    <mc:Fallback xmlns="">
      <p:transition spd="slow" advTm="13712"/>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Objective?	</a:t>
            </a:r>
            <a:endParaRPr lang="en-US" dirty="0"/>
          </a:p>
        </p:txBody>
      </p:sp>
      <p:sp>
        <p:nvSpPr>
          <p:cNvPr id="3" name="Content Placeholder 2"/>
          <p:cNvSpPr>
            <a:spLocks noGrp="1"/>
          </p:cNvSpPr>
          <p:nvPr>
            <p:ph idx="1"/>
          </p:nvPr>
        </p:nvSpPr>
        <p:spPr/>
        <p:txBody>
          <a:bodyPr/>
          <a:lstStyle/>
          <a:p>
            <a:r>
              <a:rPr lang="en-US" sz="2200" dirty="0" smtClean="0"/>
              <a:t>Identify the project’s focus and targeted outcomes. </a:t>
            </a:r>
          </a:p>
          <a:p>
            <a:r>
              <a:rPr lang="en-US" sz="2200" dirty="0" smtClean="0"/>
              <a:t>Should address safety, security and juvenile delinquency issues identified in the Project Narrative. </a:t>
            </a:r>
          </a:p>
          <a:p>
            <a:r>
              <a:rPr lang="en-US" sz="2200" dirty="0" smtClean="0"/>
              <a:t>Represent a step toward accomplishing a goal</a:t>
            </a:r>
          </a:p>
          <a:p>
            <a:r>
              <a:rPr lang="en-US" sz="2200" dirty="0" smtClean="0"/>
              <a:t>Are narrow, precise, tangible, concrete, and can be measured</a:t>
            </a:r>
          </a:p>
          <a:p>
            <a:r>
              <a:rPr lang="en-US" sz="2200" dirty="0" smtClean="0"/>
              <a:t>Be stated in quantifiable terms</a:t>
            </a:r>
          </a:p>
          <a:p>
            <a:r>
              <a:rPr lang="en-US" sz="2200" dirty="0" smtClean="0"/>
              <a:t>Specify the result of activities</a:t>
            </a:r>
          </a:p>
          <a:p>
            <a:r>
              <a:rPr lang="en-US" sz="2200" dirty="0" smtClean="0"/>
              <a:t>Be realistic and capable of being accomplished within the grant period</a:t>
            </a:r>
          </a:p>
          <a:p>
            <a:r>
              <a:rPr lang="en-US" sz="2200" dirty="0" smtClean="0"/>
              <a:t>Directly support the larger goal. </a:t>
            </a:r>
          </a:p>
          <a:p>
            <a:pPr marL="1085850" indent="-1085850">
              <a:spcBef>
                <a:spcPts val="1200"/>
              </a:spcBef>
              <a:buNone/>
              <a:tabLst>
                <a:tab pos="1143000" algn="l"/>
              </a:tabLst>
            </a:pPr>
            <a:r>
              <a:rPr lang="en-US" sz="2200" dirty="0" smtClean="0">
                <a:solidFill>
                  <a:schemeClr val="accent6">
                    <a:lumMod val="50000"/>
                  </a:schemeClr>
                </a:solidFill>
              </a:rPr>
              <a:t>Example: 	Decrease criminal and negative behavior on or near </a:t>
            </a:r>
            <a:br>
              <a:rPr lang="en-US" sz="2200" dirty="0" smtClean="0">
                <a:solidFill>
                  <a:schemeClr val="accent6">
                    <a:lumMod val="50000"/>
                  </a:schemeClr>
                </a:solidFill>
              </a:rPr>
            </a:br>
            <a:r>
              <a:rPr lang="en-US" sz="2200" dirty="0" smtClean="0">
                <a:solidFill>
                  <a:schemeClr val="accent6">
                    <a:lumMod val="50000"/>
                  </a:schemeClr>
                </a:solidFill>
              </a:rPr>
              <a:t>ABC County High School from </a:t>
            </a:r>
            <a:r>
              <a:rPr lang="en-US" sz="2200" b="1" dirty="0" smtClean="0">
                <a:solidFill>
                  <a:schemeClr val="accent6">
                    <a:lumMod val="50000"/>
                  </a:schemeClr>
                </a:solidFill>
              </a:rPr>
              <a:t>13 to 10 cases</a:t>
            </a:r>
            <a:endParaRPr lang="en-US" sz="2200" b="1" dirty="0">
              <a:solidFill>
                <a:schemeClr val="accent6">
                  <a:lumMod val="50000"/>
                </a:schemeClr>
              </a:solidFill>
            </a:endParaRPr>
          </a:p>
        </p:txBody>
      </p:sp>
    </p:spTree>
    <p:extLst>
      <p:ext uri="{BB962C8B-B14F-4D97-AF65-F5344CB8AC3E}">
        <p14:creationId xmlns:p14="http://schemas.microsoft.com/office/powerpoint/2010/main" val="2586146532"/>
      </p:ext>
    </p:extLst>
  </p:cSld>
  <p:clrMapOvr>
    <a:masterClrMapping/>
  </p:clrMapOvr>
  <mc:AlternateContent xmlns:mc="http://schemas.openxmlformats.org/markup-compatibility/2006" xmlns:p14="http://schemas.microsoft.com/office/powerpoint/2010/main">
    <mc:Choice Requires="p14">
      <p:transition spd="slow" p14:dur="2000" advTm="53807"/>
    </mc:Choice>
    <mc:Fallback xmlns="">
      <p:transition spd="slow" advTm="53807"/>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Activities	</a:t>
            </a:r>
            <a:endParaRPr lang="en-US" dirty="0"/>
          </a:p>
        </p:txBody>
      </p:sp>
      <p:sp>
        <p:nvSpPr>
          <p:cNvPr id="3" name="Content Placeholder 2"/>
          <p:cNvSpPr>
            <a:spLocks noGrp="1"/>
          </p:cNvSpPr>
          <p:nvPr>
            <p:ph idx="1"/>
          </p:nvPr>
        </p:nvSpPr>
        <p:spPr/>
        <p:txBody>
          <a:bodyPr/>
          <a:lstStyle/>
          <a:p>
            <a:pPr marL="0" indent="0">
              <a:buNone/>
            </a:pPr>
            <a:r>
              <a:rPr lang="en-US" sz="2200" dirty="0" smtClean="0"/>
              <a:t>A specific list of measurable activities and tasks that will be undertaken to accomplish each objective and to complete the project successfully.</a:t>
            </a:r>
          </a:p>
          <a:p>
            <a:pPr marL="0" indent="0">
              <a:buNone/>
            </a:pPr>
            <a:r>
              <a:rPr lang="en-US" sz="2200" dirty="0" smtClean="0">
                <a:solidFill>
                  <a:schemeClr val="accent6">
                    <a:lumMod val="50000"/>
                  </a:schemeClr>
                </a:solidFill>
              </a:rPr>
              <a:t>Examples: </a:t>
            </a:r>
          </a:p>
          <a:p>
            <a:r>
              <a:rPr lang="en-US" sz="2200" dirty="0" smtClean="0">
                <a:solidFill>
                  <a:schemeClr val="accent6">
                    <a:lumMod val="50000"/>
                  </a:schemeClr>
                </a:solidFill>
              </a:rPr>
              <a:t>SRO will meet with the teachers and staff, </a:t>
            </a:r>
            <a:r>
              <a:rPr lang="en-US" sz="2200" b="1" dirty="0" smtClean="0">
                <a:solidFill>
                  <a:schemeClr val="accent6">
                    <a:lumMod val="50000"/>
                  </a:schemeClr>
                </a:solidFill>
              </a:rPr>
              <a:t>monthly,</a:t>
            </a:r>
            <a:r>
              <a:rPr lang="en-US" sz="2200" dirty="0" smtClean="0">
                <a:solidFill>
                  <a:schemeClr val="accent6">
                    <a:lumMod val="50000"/>
                  </a:schemeClr>
                </a:solidFill>
              </a:rPr>
              <a:t> to inform them of at-risk students.</a:t>
            </a:r>
          </a:p>
          <a:p>
            <a:r>
              <a:rPr lang="en-US" sz="2200" dirty="0" smtClean="0">
                <a:solidFill>
                  <a:schemeClr val="accent6">
                    <a:lumMod val="50000"/>
                  </a:schemeClr>
                </a:solidFill>
              </a:rPr>
              <a:t>A marked ABC County patrol vehicle will be parked at a visible location, </a:t>
            </a:r>
            <a:r>
              <a:rPr lang="en-US" sz="2200" b="1" dirty="0" smtClean="0">
                <a:solidFill>
                  <a:schemeClr val="accent6">
                    <a:lumMod val="50000"/>
                  </a:schemeClr>
                </a:solidFill>
              </a:rPr>
              <a:t>3 days a week.</a:t>
            </a:r>
          </a:p>
          <a:p>
            <a:r>
              <a:rPr lang="en-US" sz="2200" dirty="0" smtClean="0">
                <a:solidFill>
                  <a:schemeClr val="accent6">
                    <a:lumMod val="50000"/>
                  </a:schemeClr>
                </a:solidFill>
              </a:rPr>
              <a:t>SRO will present law enforcement practices, relevant laws, and crime prevention to </a:t>
            </a:r>
            <a:r>
              <a:rPr lang="en-US" sz="2200" b="1" dirty="0" smtClean="0">
                <a:solidFill>
                  <a:schemeClr val="accent6">
                    <a:lumMod val="50000"/>
                  </a:schemeClr>
                </a:solidFill>
              </a:rPr>
              <a:t>3 student classes a quarter. </a:t>
            </a:r>
          </a:p>
          <a:p>
            <a:endParaRPr lang="en-US" sz="2000" dirty="0" smtClean="0">
              <a:solidFill>
                <a:srgbClr val="FF0000"/>
              </a:solidFill>
            </a:endParaRPr>
          </a:p>
          <a:p>
            <a:endParaRPr lang="en-US" sz="2000" dirty="0">
              <a:solidFill>
                <a:srgbClr val="FF0000"/>
              </a:solidFill>
            </a:endParaRPr>
          </a:p>
        </p:txBody>
      </p:sp>
    </p:spTree>
    <p:extLst>
      <p:ext uri="{BB962C8B-B14F-4D97-AF65-F5344CB8AC3E}">
        <p14:creationId xmlns:p14="http://schemas.microsoft.com/office/powerpoint/2010/main" val="704114084"/>
      </p:ext>
    </p:extLst>
  </p:cSld>
  <p:clrMapOvr>
    <a:masterClrMapping/>
  </p:clrMapOvr>
  <mc:AlternateContent xmlns:mc="http://schemas.openxmlformats.org/markup-compatibility/2006" xmlns:p14="http://schemas.microsoft.com/office/powerpoint/2010/main">
    <mc:Choice Requires="p14">
      <p:transition spd="slow" p14:dur="2000" advTm="25428"/>
    </mc:Choice>
    <mc:Fallback xmlns="">
      <p:transition spd="slow" advTm="25428"/>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 Retention</a:t>
            </a:r>
            <a:endParaRPr lang="en-US" dirty="0"/>
          </a:p>
        </p:txBody>
      </p:sp>
      <p:sp>
        <p:nvSpPr>
          <p:cNvPr id="3" name="Content Placeholder 2"/>
          <p:cNvSpPr>
            <a:spLocks noGrp="1"/>
          </p:cNvSpPr>
          <p:nvPr>
            <p:ph idx="1"/>
          </p:nvPr>
        </p:nvSpPr>
        <p:spPr/>
        <p:txBody>
          <a:bodyPr/>
          <a:lstStyle/>
          <a:p>
            <a:r>
              <a:rPr lang="en-US" dirty="0"/>
              <a:t>Records pertinent to the award must be retained for a period of three (3) years from the date of submission of the final expenditure report</a:t>
            </a:r>
            <a:r>
              <a:rPr lang="en-US" i="1" dirty="0"/>
              <a:t>. </a:t>
            </a:r>
            <a:endParaRPr lang="en-US" i="1" dirty="0" smtClean="0"/>
          </a:p>
          <a:p>
            <a:r>
              <a:rPr lang="en-US" dirty="0" smtClean="0"/>
              <a:t>Grantee </a:t>
            </a:r>
            <a:r>
              <a:rPr lang="en-US" dirty="0"/>
              <a:t>must provide access, including performance measurement information, in addition to the financial records, supporting documents, statistical records, and other pertinent records</a:t>
            </a:r>
          </a:p>
        </p:txBody>
      </p:sp>
    </p:spTree>
    <p:extLst>
      <p:ext uri="{BB962C8B-B14F-4D97-AF65-F5344CB8AC3E}">
        <p14:creationId xmlns:p14="http://schemas.microsoft.com/office/powerpoint/2010/main" val="687225628"/>
      </p:ext>
    </p:extLst>
  </p:cSld>
  <p:clrMapOvr>
    <a:masterClrMapping/>
  </p:clrMapOvr>
  <mc:AlternateContent xmlns:mc="http://schemas.openxmlformats.org/markup-compatibility/2006" xmlns:p14="http://schemas.microsoft.com/office/powerpoint/2010/main">
    <mc:Choice Requires="p14">
      <p:transition spd="slow" p14:dur="2000" advTm="38614"/>
    </mc:Choice>
    <mc:Fallback xmlns="">
      <p:transition spd="slow" advTm="38614"/>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 Retention</a:t>
            </a:r>
            <a:endParaRPr lang="en-US" dirty="0"/>
          </a:p>
        </p:txBody>
      </p:sp>
      <p:sp>
        <p:nvSpPr>
          <p:cNvPr id="3" name="Content Placeholder 2"/>
          <p:cNvSpPr>
            <a:spLocks noGrp="1"/>
          </p:cNvSpPr>
          <p:nvPr>
            <p:ph idx="1"/>
          </p:nvPr>
        </p:nvSpPr>
        <p:spPr/>
        <p:txBody>
          <a:bodyPr/>
          <a:lstStyle/>
          <a:p>
            <a:pPr marL="0" indent="0">
              <a:buNone/>
            </a:pPr>
            <a:r>
              <a:rPr lang="en-US" dirty="0" smtClean="0"/>
              <a:t>For the current grant year and the past three grant years (FY21, FY20, FY19, FY18): </a:t>
            </a:r>
          </a:p>
          <a:p>
            <a:r>
              <a:rPr lang="en-US" sz="2400" dirty="0" smtClean="0"/>
              <a:t>Signed Statement of Award Packages</a:t>
            </a:r>
          </a:p>
          <a:p>
            <a:r>
              <a:rPr lang="en-US" sz="2400" dirty="0" smtClean="0"/>
              <a:t>Signed grant applications</a:t>
            </a:r>
          </a:p>
          <a:p>
            <a:r>
              <a:rPr lang="en-US" sz="2400" dirty="0" smtClean="0"/>
              <a:t>Approved Progress Reports</a:t>
            </a:r>
          </a:p>
          <a:p>
            <a:r>
              <a:rPr lang="en-US" sz="2400" dirty="0" smtClean="0"/>
              <a:t>Approved Financial Reports</a:t>
            </a:r>
          </a:p>
          <a:p>
            <a:r>
              <a:rPr lang="en-US" sz="2400" dirty="0" smtClean="0"/>
              <a:t>Approved special conditions </a:t>
            </a:r>
          </a:p>
          <a:p>
            <a:r>
              <a:rPr lang="en-US" sz="2400" dirty="0" smtClean="0"/>
              <a:t>Grant Adjustment Documentation (amendments, project scope changes)</a:t>
            </a:r>
          </a:p>
          <a:p>
            <a:endParaRPr lang="en-US" dirty="0"/>
          </a:p>
        </p:txBody>
      </p:sp>
    </p:spTree>
    <p:extLst>
      <p:ext uri="{BB962C8B-B14F-4D97-AF65-F5344CB8AC3E}">
        <p14:creationId xmlns:p14="http://schemas.microsoft.com/office/powerpoint/2010/main" val="1270954746"/>
      </p:ext>
    </p:extLst>
  </p:cSld>
  <p:clrMapOvr>
    <a:masterClrMapping/>
  </p:clrMapOvr>
  <mc:AlternateContent xmlns:mc="http://schemas.openxmlformats.org/markup-compatibility/2006" xmlns:p14="http://schemas.microsoft.com/office/powerpoint/2010/main">
    <mc:Choice Requires="p14">
      <p:transition spd="slow" p14:dur="2000" advTm="35540"/>
    </mc:Choice>
    <mc:Fallback xmlns="">
      <p:transition spd="slow" advTm="3554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 Retention</a:t>
            </a:r>
            <a:endParaRPr lang="en-US" dirty="0"/>
          </a:p>
        </p:txBody>
      </p:sp>
      <p:sp>
        <p:nvSpPr>
          <p:cNvPr id="3" name="Content Placeholder 2"/>
          <p:cNvSpPr>
            <a:spLocks noGrp="1"/>
          </p:cNvSpPr>
          <p:nvPr>
            <p:ph idx="1"/>
          </p:nvPr>
        </p:nvSpPr>
        <p:spPr/>
        <p:txBody>
          <a:bodyPr/>
          <a:lstStyle/>
          <a:p>
            <a:pPr marL="0" indent="0">
              <a:buNone/>
            </a:pPr>
            <a:r>
              <a:rPr lang="en-US" dirty="0" smtClean="0"/>
              <a:t>For the current grant year (FY21):</a:t>
            </a:r>
          </a:p>
          <a:p>
            <a:r>
              <a:rPr lang="en-US" sz="2400" dirty="0" smtClean="0"/>
              <a:t>Signed Memorandum of Understanding</a:t>
            </a:r>
          </a:p>
          <a:p>
            <a:r>
              <a:rPr lang="en-US" sz="2400" dirty="0" smtClean="0"/>
              <a:t>General Orders or Standard Operating Procedures</a:t>
            </a:r>
          </a:p>
          <a:p>
            <a:r>
              <a:rPr lang="en-US" sz="2400" dirty="0" smtClean="0"/>
              <a:t>Training and certification documents</a:t>
            </a:r>
          </a:p>
          <a:p>
            <a:r>
              <a:rPr lang="en-US" sz="2400" dirty="0" smtClean="0"/>
              <a:t>Evidence that supports the information reported on progress reports (e.g. outlook calendar, calls for service, check lists, Power School reports)</a:t>
            </a:r>
          </a:p>
          <a:p>
            <a:r>
              <a:rPr lang="en-US" sz="2400" dirty="0" smtClean="0"/>
              <a:t>Evidence of the financial system accurately recording the receipt, obligation, and expenditure of grant funds</a:t>
            </a:r>
          </a:p>
          <a:p>
            <a:r>
              <a:rPr lang="en-US" sz="2400" dirty="0" smtClean="0"/>
              <a:t>Personnel time sheets for grant funded employees</a:t>
            </a:r>
          </a:p>
          <a:p>
            <a:endParaRPr lang="en-US" dirty="0"/>
          </a:p>
        </p:txBody>
      </p:sp>
    </p:spTree>
    <p:extLst>
      <p:ext uri="{BB962C8B-B14F-4D97-AF65-F5344CB8AC3E}">
        <p14:creationId xmlns:p14="http://schemas.microsoft.com/office/powerpoint/2010/main" val="3775507400"/>
      </p:ext>
    </p:extLst>
  </p:cSld>
  <p:clrMapOvr>
    <a:masterClrMapping/>
  </p:clrMapOvr>
  <mc:AlternateContent xmlns:mc="http://schemas.openxmlformats.org/markup-compatibility/2006" xmlns:p14="http://schemas.microsoft.com/office/powerpoint/2010/main">
    <mc:Choice Requires="p14">
      <p:transition spd="slow" p14:dur="2000" advTm="73304"/>
    </mc:Choice>
    <mc:Fallback xmlns="">
      <p:transition spd="slow" advTm="73304"/>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Requirements</a:t>
            </a:r>
            <a:endParaRPr lang="en-US" dirty="0"/>
          </a:p>
        </p:txBody>
      </p:sp>
      <p:sp>
        <p:nvSpPr>
          <p:cNvPr id="3" name="Content Placeholder 2"/>
          <p:cNvSpPr>
            <a:spLocks noGrp="1"/>
          </p:cNvSpPr>
          <p:nvPr>
            <p:ph idx="1"/>
          </p:nvPr>
        </p:nvSpPr>
        <p:spPr/>
        <p:txBody>
          <a:bodyPr/>
          <a:lstStyle/>
          <a:p>
            <a:r>
              <a:rPr lang="en-US" sz="1800" b="1" dirty="0"/>
              <a:t>FINANCIAL REPORTS </a:t>
            </a:r>
            <a:r>
              <a:rPr lang="en-US" sz="1800" dirty="0"/>
              <a:t>are due within 15 days after the end of each calendar quarter </a:t>
            </a:r>
            <a:r>
              <a:rPr lang="en-US" sz="1800" dirty="0" smtClean="0"/>
              <a:t>and must </a:t>
            </a:r>
            <a:r>
              <a:rPr lang="en-US" sz="1800" dirty="0"/>
              <a:t>be approved by your locality’s Financial Officer. Reports are required even if </a:t>
            </a:r>
            <a:r>
              <a:rPr lang="en-US" sz="1800" dirty="0" smtClean="0"/>
              <a:t>no expenditures </a:t>
            </a:r>
            <a:r>
              <a:rPr lang="en-US" sz="1800" dirty="0"/>
              <a:t>occurred during the quarter. If the due date falls on a weekend or </a:t>
            </a:r>
            <a:r>
              <a:rPr lang="en-US" sz="1800" dirty="0" smtClean="0"/>
              <a:t>non-business day</a:t>
            </a:r>
            <a:r>
              <a:rPr lang="en-US" sz="1800" dirty="0"/>
              <a:t>, the report is due on the next business day. </a:t>
            </a:r>
          </a:p>
          <a:p>
            <a:r>
              <a:rPr lang="en-US" sz="1800" b="1" dirty="0" smtClean="0"/>
              <a:t>PROGRESS </a:t>
            </a:r>
            <a:r>
              <a:rPr lang="en-US" sz="1800" b="1" dirty="0"/>
              <a:t>REPORTS </a:t>
            </a:r>
            <a:r>
              <a:rPr lang="en-US" sz="1800" dirty="0"/>
              <a:t>for most grant programs are due within 15 days after the end </a:t>
            </a:r>
            <a:r>
              <a:rPr lang="en-US" sz="1800" dirty="0" smtClean="0"/>
              <a:t>of each </a:t>
            </a:r>
            <a:r>
              <a:rPr lang="en-US" sz="1800" dirty="0"/>
              <a:t>calendar quarter and must be approved by your DCJS Grant Monitor</a:t>
            </a:r>
            <a:r>
              <a:rPr lang="en-US" sz="1800" dirty="0" smtClean="0"/>
              <a:t>.</a:t>
            </a:r>
          </a:p>
          <a:p>
            <a:endParaRPr lang="en-US" sz="1800" dirty="0"/>
          </a:p>
          <a:p>
            <a:r>
              <a:rPr lang="en-US" sz="1800" b="1" dirty="0" smtClean="0"/>
              <a:t>Reporting Schedule</a:t>
            </a:r>
          </a:p>
          <a:p>
            <a:endParaRPr lang="en-US" sz="1800" dirty="0">
              <a:solidFill>
                <a:srgbClr val="FF0000"/>
              </a:solidFill>
            </a:endParaRPr>
          </a:p>
        </p:txBody>
      </p:sp>
      <p:pic>
        <p:nvPicPr>
          <p:cNvPr id="4" name="Picture 3"/>
          <p:cNvPicPr>
            <a:picLocks noChangeAspect="1"/>
          </p:cNvPicPr>
          <p:nvPr/>
        </p:nvPicPr>
        <p:blipFill>
          <a:blip r:embed="rId3"/>
          <a:stretch>
            <a:fillRect/>
          </a:stretch>
        </p:blipFill>
        <p:spPr>
          <a:xfrm>
            <a:off x="2774894" y="3430272"/>
            <a:ext cx="4981575" cy="2505075"/>
          </a:xfrm>
          <a:prstGeom prst="rect">
            <a:avLst/>
          </a:prstGeom>
        </p:spPr>
      </p:pic>
    </p:spTree>
    <p:extLst>
      <p:ext uri="{BB962C8B-B14F-4D97-AF65-F5344CB8AC3E}">
        <p14:creationId xmlns:p14="http://schemas.microsoft.com/office/powerpoint/2010/main" val="1507179558"/>
      </p:ext>
    </p:extLst>
  </p:cSld>
  <p:clrMapOvr>
    <a:masterClrMapping/>
  </p:clrMapOvr>
  <mc:AlternateContent xmlns:mc="http://schemas.openxmlformats.org/markup-compatibility/2006" xmlns:p14="http://schemas.microsoft.com/office/powerpoint/2010/main">
    <mc:Choice Requires="p14">
      <p:transition spd="slow" p14:dur="2000" advTm="55991"/>
    </mc:Choice>
    <mc:Fallback xmlns="">
      <p:transition spd="slow" advTm="55991"/>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Requirements</a:t>
            </a:r>
            <a:endParaRPr lang="en-US" dirty="0"/>
          </a:p>
        </p:txBody>
      </p:sp>
      <p:sp>
        <p:nvSpPr>
          <p:cNvPr id="3" name="Content Placeholder 2"/>
          <p:cNvSpPr>
            <a:spLocks noGrp="1"/>
          </p:cNvSpPr>
          <p:nvPr>
            <p:ph idx="1"/>
          </p:nvPr>
        </p:nvSpPr>
        <p:spPr/>
        <p:txBody>
          <a:bodyPr/>
          <a:lstStyle/>
          <a:p>
            <a:r>
              <a:rPr lang="en-US" sz="1800" b="1" dirty="0"/>
              <a:t>REQUEST FOR FUNDS </a:t>
            </a:r>
            <a:r>
              <a:rPr lang="en-US" sz="1800" dirty="0"/>
              <a:t>for most grant programs are processed quarterly. Requests </a:t>
            </a:r>
            <a:r>
              <a:rPr lang="en-US" sz="1800" dirty="0" smtClean="0"/>
              <a:t>must be </a:t>
            </a:r>
            <a:r>
              <a:rPr lang="en-US" sz="1800" dirty="0"/>
              <a:t>preceded by the previous quarter’s financial and approved progress reports</a:t>
            </a:r>
            <a:r>
              <a:rPr lang="en-US" sz="1800" dirty="0" smtClean="0"/>
              <a:t>. </a:t>
            </a:r>
          </a:p>
          <a:p>
            <a:r>
              <a:rPr lang="en-US" sz="1800" b="1" dirty="0" smtClean="0"/>
              <a:t>BUDGET </a:t>
            </a:r>
            <a:r>
              <a:rPr lang="en-US" sz="1800" b="1" dirty="0"/>
              <a:t>AMENDMENTS </a:t>
            </a:r>
            <a:r>
              <a:rPr lang="en-US" sz="1800" dirty="0"/>
              <a:t>can be submitted for most DCJS programs with prior </a:t>
            </a:r>
            <a:r>
              <a:rPr lang="en-US" sz="1800" dirty="0" smtClean="0"/>
              <a:t>approval through </a:t>
            </a:r>
            <a:r>
              <a:rPr lang="en-US" sz="1800" dirty="0"/>
              <a:t>our online Grants Management Information System (GMIS). Please review </a:t>
            </a:r>
            <a:r>
              <a:rPr lang="en-US" sz="1800" dirty="0" smtClean="0"/>
              <a:t>your Special </a:t>
            </a:r>
            <a:r>
              <a:rPr lang="en-US" sz="1800" dirty="0"/>
              <a:t>Conditions carefully to determine the requirements and procedures for </a:t>
            </a:r>
            <a:r>
              <a:rPr lang="en-US" sz="1800" dirty="0" smtClean="0"/>
              <a:t>amending budgets</a:t>
            </a:r>
            <a:r>
              <a:rPr lang="en-US" sz="1800" dirty="0"/>
              <a:t>. </a:t>
            </a:r>
            <a:endParaRPr lang="en-US" sz="1800" i="1" dirty="0"/>
          </a:p>
          <a:p>
            <a:r>
              <a:rPr lang="en-US" sz="1800" b="1" dirty="0" smtClean="0"/>
              <a:t>GRANT </a:t>
            </a:r>
            <a:r>
              <a:rPr lang="en-US" sz="1800" b="1" dirty="0"/>
              <a:t>CLOSEOUT: </a:t>
            </a:r>
            <a:r>
              <a:rPr lang="en-US" sz="1800" dirty="0"/>
              <a:t>The last quarterly financial report of a project using federal </a:t>
            </a:r>
            <a:r>
              <a:rPr lang="en-US" sz="1800" dirty="0" smtClean="0"/>
              <a:t>funds must </a:t>
            </a:r>
            <a:r>
              <a:rPr lang="en-US" sz="1800" dirty="0"/>
              <a:t>indicate any unpaid obligations that may exist at the expiration of the grant </a:t>
            </a:r>
            <a:r>
              <a:rPr lang="en-US" sz="1800" dirty="0" smtClean="0"/>
              <a:t>award period</a:t>
            </a:r>
            <a:r>
              <a:rPr lang="en-US" sz="1800" dirty="0"/>
              <a:t>. The </a:t>
            </a:r>
            <a:r>
              <a:rPr lang="en-US" sz="1800" dirty="0" err="1"/>
              <a:t>subgrantee</a:t>
            </a:r>
            <a:r>
              <a:rPr lang="en-US" sz="1800" dirty="0"/>
              <a:t> has up to 45 days from the end of the award period to liquidate </a:t>
            </a:r>
            <a:r>
              <a:rPr lang="en-US" sz="1800" dirty="0" smtClean="0"/>
              <a:t>any unpaid </a:t>
            </a:r>
            <a:r>
              <a:rPr lang="en-US" sz="1800" dirty="0"/>
              <a:t>obligations and submit a final financial report. The liquidation period exists to </a:t>
            </a:r>
            <a:r>
              <a:rPr lang="en-US" sz="1800" dirty="0" smtClean="0"/>
              <a:t>allow projects </a:t>
            </a:r>
            <a:r>
              <a:rPr lang="en-US" sz="1800" dirty="0"/>
              <a:t>time to receive final invoices and make final payments -- no new obligations </a:t>
            </a:r>
            <a:r>
              <a:rPr lang="en-US" sz="1800" dirty="0" smtClean="0"/>
              <a:t>may be </a:t>
            </a:r>
            <a:r>
              <a:rPr lang="en-US" sz="1800" dirty="0"/>
              <a:t>incurred during this </a:t>
            </a:r>
            <a:r>
              <a:rPr lang="en-US" sz="1800" dirty="0" smtClean="0"/>
              <a:t>period.</a:t>
            </a:r>
            <a:endParaRPr lang="en-US" sz="1800" dirty="0"/>
          </a:p>
        </p:txBody>
      </p:sp>
    </p:spTree>
    <p:extLst>
      <p:ext uri="{BB962C8B-B14F-4D97-AF65-F5344CB8AC3E}">
        <p14:creationId xmlns:p14="http://schemas.microsoft.com/office/powerpoint/2010/main" val="850456328"/>
      </p:ext>
    </p:extLst>
  </p:cSld>
  <p:clrMapOvr>
    <a:masterClrMapping/>
  </p:clrMapOvr>
  <mc:AlternateContent xmlns:mc="http://schemas.openxmlformats.org/markup-compatibility/2006" xmlns:p14="http://schemas.microsoft.com/office/powerpoint/2010/main">
    <mc:Choice Requires="p14">
      <p:transition spd="slow" p14:dur="2000" advTm="36824"/>
    </mc:Choice>
    <mc:Fallback xmlns="">
      <p:transition spd="slow" advTm="36824"/>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expect?</a:t>
            </a:r>
            <a:endParaRPr lang="en-US" dirty="0"/>
          </a:p>
        </p:txBody>
      </p:sp>
      <p:sp>
        <p:nvSpPr>
          <p:cNvPr id="3" name="Content Placeholder 2"/>
          <p:cNvSpPr>
            <a:spLocks noGrp="1"/>
          </p:cNvSpPr>
          <p:nvPr>
            <p:ph idx="1"/>
          </p:nvPr>
        </p:nvSpPr>
        <p:spPr/>
        <p:txBody>
          <a:bodyPr/>
          <a:lstStyle/>
          <a:p>
            <a:r>
              <a:rPr lang="en-US" dirty="0" smtClean="0"/>
              <a:t>Statement of Grant Award Package</a:t>
            </a:r>
          </a:p>
          <a:p>
            <a:r>
              <a:rPr lang="en-US" dirty="0" smtClean="0"/>
              <a:t>Special Conditions</a:t>
            </a:r>
          </a:p>
          <a:p>
            <a:r>
              <a:rPr lang="en-US" dirty="0"/>
              <a:t>Goals and Objectives</a:t>
            </a:r>
          </a:p>
          <a:p>
            <a:r>
              <a:rPr lang="en-US" dirty="0" smtClean="0"/>
              <a:t>Documentation Retention</a:t>
            </a:r>
          </a:p>
          <a:p>
            <a:r>
              <a:rPr lang="en-US" dirty="0" smtClean="0"/>
              <a:t>Reporting Requirements</a:t>
            </a:r>
          </a:p>
          <a:p>
            <a:r>
              <a:rPr lang="en-US" dirty="0" smtClean="0"/>
              <a:t>Grants Management Information System (GMIS)</a:t>
            </a:r>
          </a:p>
          <a:p>
            <a:r>
              <a:rPr lang="en-US" dirty="0" smtClean="0"/>
              <a:t>Program Update Form</a:t>
            </a:r>
          </a:p>
          <a:p>
            <a:r>
              <a:rPr lang="en-US" dirty="0" smtClean="0"/>
              <a:t>DCJS Contacts</a:t>
            </a:r>
          </a:p>
          <a:p>
            <a:endParaRPr lang="en-US" dirty="0"/>
          </a:p>
        </p:txBody>
      </p:sp>
    </p:spTree>
    <p:extLst>
      <p:ext uri="{BB962C8B-B14F-4D97-AF65-F5344CB8AC3E}">
        <p14:creationId xmlns:p14="http://schemas.microsoft.com/office/powerpoint/2010/main" val="3701183255"/>
      </p:ext>
    </p:extLst>
  </p:cSld>
  <p:clrMapOvr>
    <a:masterClrMapping/>
  </p:clrMapOvr>
  <mc:AlternateContent xmlns:mc="http://schemas.openxmlformats.org/markup-compatibility/2006" xmlns:p14="http://schemas.microsoft.com/office/powerpoint/2010/main">
    <mc:Choice Requires="p14">
      <p:transition spd="slow" p14:dur="2000" advTm="34249"/>
    </mc:Choice>
    <mc:Fallback xmlns="">
      <p:transition spd="slow" advTm="34249"/>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SRO Progress Report</a:t>
            </a:r>
            <a:endParaRPr lang="en-US" dirty="0"/>
          </a:p>
        </p:txBody>
      </p:sp>
      <p:pic>
        <p:nvPicPr>
          <p:cNvPr id="4" name="Content Placeholder 3"/>
          <p:cNvPicPr>
            <a:picLocks noGrp="1" noChangeAspect="1"/>
          </p:cNvPicPr>
          <p:nvPr>
            <p:ph idx="1"/>
          </p:nvPr>
        </p:nvPicPr>
        <p:blipFill>
          <a:blip r:embed="rId3"/>
          <a:stretch>
            <a:fillRect/>
          </a:stretch>
        </p:blipFill>
        <p:spPr>
          <a:xfrm>
            <a:off x="212669" y="1159190"/>
            <a:ext cx="8253413" cy="4868766"/>
          </a:xfrm>
          <a:prstGeom prst="rect">
            <a:avLst/>
          </a:prstGeom>
        </p:spPr>
      </p:pic>
    </p:spTree>
    <p:extLst>
      <p:ext uri="{BB962C8B-B14F-4D97-AF65-F5344CB8AC3E}">
        <p14:creationId xmlns:p14="http://schemas.microsoft.com/office/powerpoint/2010/main" val="3894473447"/>
      </p:ext>
    </p:extLst>
  </p:cSld>
  <p:clrMapOvr>
    <a:masterClrMapping/>
  </p:clrMapOvr>
  <mc:AlternateContent xmlns:mc="http://schemas.openxmlformats.org/markup-compatibility/2006" xmlns:p14="http://schemas.microsoft.com/office/powerpoint/2010/main">
    <mc:Choice Requires="p14">
      <p:transition spd="slow" p14:dur="2000" advTm="93775"/>
    </mc:Choice>
    <mc:Fallback xmlns="">
      <p:transition spd="slow" advTm="93775"/>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SRO Progress Report</a:t>
            </a:r>
            <a:endParaRPr lang="en-US" dirty="0"/>
          </a:p>
        </p:txBody>
      </p:sp>
      <p:pic>
        <p:nvPicPr>
          <p:cNvPr id="4" name="Content Placeholder 3"/>
          <p:cNvPicPr>
            <a:picLocks noGrp="1" noChangeAspect="1"/>
          </p:cNvPicPr>
          <p:nvPr>
            <p:ph idx="1"/>
          </p:nvPr>
        </p:nvPicPr>
        <p:blipFill>
          <a:blip r:embed="rId3"/>
          <a:stretch>
            <a:fillRect/>
          </a:stretch>
        </p:blipFill>
        <p:spPr>
          <a:xfrm>
            <a:off x="957344" y="1223258"/>
            <a:ext cx="7229311" cy="4926718"/>
          </a:xfrm>
          <a:prstGeom prst="rect">
            <a:avLst/>
          </a:prstGeom>
        </p:spPr>
      </p:pic>
    </p:spTree>
    <p:extLst>
      <p:ext uri="{BB962C8B-B14F-4D97-AF65-F5344CB8AC3E}">
        <p14:creationId xmlns:p14="http://schemas.microsoft.com/office/powerpoint/2010/main" val="538271279"/>
      </p:ext>
    </p:extLst>
  </p:cSld>
  <p:clrMapOvr>
    <a:masterClrMapping/>
  </p:clrMapOvr>
  <mc:AlternateContent xmlns:mc="http://schemas.openxmlformats.org/markup-compatibility/2006" xmlns:p14="http://schemas.microsoft.com/office/powerpoint/2010/main">
    <mc:Choice Requires="p14">
      <p:transition spd="slow" p14:dur="2000" advTm="63856"/>
    </mc:Choice>
    <mc:Fallback xmlns="">
      <p:transition spd="slow" advTm="63856"/>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SRO Progress </a:t>
            </a:r>
            <a:r>
              <a:rPr lang="en-US" dirty="0" smtClean="0"/>
              <a:t>Report</a:t>
            </a:r>
            <a:endParaRPr lang="en-US" dirty="0"/>
          </a:p>
        </p:txBody>
      </p:sp>
      <p:pic>
        <p:nvPicPr>
          <p:cNvPr id="4" name="Content Placeholder 3"/>
          <p:cNvPicPr>
            <a:picLocks noGrp="1" noChangeAspect="1"/>
          </p:cNvPicPr>
          <p:nvPr>
            <p:ph idx="1"/>
          </p:nvPr>
        </p:nvPicPr>
        <p:blipFill>
          <a:blip r:embed="rId3"/>
          <a:stretch>
            <a:fillRect/>
          </a:stretch>
        </p:blipFill>
        <p:spPr>
          <a:xfrm>
            <a:off x="573141" y="1592263"/>
            <a:ext cx="8300403" cy="3468468"/>
          </a:xfrm>
          <a:prstGeom prst="rect">
            <a:avLst/>
          </a:prstGeom>
        </p:spPr>
      </p:pic>
    </p:spTree>
    <p:extLst>
      <p:ext uri="{BB962C8B-B14F-4D97-AF65-F5344CB8AC3E}">
        <p14:creationId xmlns:p14="http://schemas.microsoft.com/office/powerpoint/2010/main" val="2040001441"/>
      </p:ext>
    </p:extLst>
  </p:cSld>
  <p:clrMapOvr>
    <a:masterClrMapping/>
  </p:clrMapOvr>
  <mc:AlternateContent xmlns:mc="http://schemas.openxmlformats.org/markup-compatibility/2006" xmlns:p14="http://schemas.microsoft.com/office/powerpoint/2010/main">
    <mc:Choice Requires="p14">
      <p:transition spd="slow" p14:dur="2000" advTm="23911"/>
    </mc:Choice>
    <mc:Fallback xmlns="">
      <p:transition spd="slow" advTm="23911"/>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SRO Progress </a:t>
            </a:r>
            <a:r>
              <a:rPr lang="en-US" dirty="0" smtClean="0"/>
              <a:t>Report</a:t>
            </a:r>
            <a:endParaRPr lang="en-US" dirty="0"/>
          </a:p>
        </p:txBody>
      </p:sp>
      <p:pic>
        <p:nvPicPr>
          <p:cNvPr id="4" name="Content Placeholder 3"/>
          <p:cNvPicPr>
            <a:picLocks noGrp="1" noChangeAspect="1"/>
          </p:cNvPicPr>
          <p:nvPr>
            <p:ph idx="1"/>
          </p:nvPr>
        </p:nvPicPr>
        <p:blipFill>
          <a:blip r:embed="rId3"/>
          <a:stretch>
            <a:fillRect/>
          </a:stretch>
        </p:blipFill>
        <p:spPr>
          <a:xfrm>
            <a:off x="614855" y="1265652"/>
            <a:ext cx="7605925" cy="4914430"/>
          </a:xfrm>
          <a:prstGeom prst="rect">
            <a:avLst/>
          </a:prstGeom>
        </p:spPr>
      </p:pic>
    </p:spTree>
    <p:extLst>
      <p:ext uri="{BB962C8B-B14F-4D97-AF65-F5344CB8AC3E}">
        <p14:creationId xmlns:p14="http://schemas.microsoft.com/office/powerpoint/2010/main" val="307538045"/>
      </p:ext>
    </p:extLst>
  </p:cSld>
  <p:clrMapOvr>
    <a:masterClrMapping/>
  </p:clrMapOvr>
  <mc:AlternateContent xmlns:mc="http://schemas.openxmlformats.org/markup-compatibility/2006" xmlns:p14="http://schemas.microsoft.com/office/powerpoint/2010/main">
    <mc:Choice Requires="p14">
      <p:transition spd="slow" p14:dur="2000" advTm="34037"/>
    </mc:Choice>
    <mc:Fallback xmlns="">
      <p:transition spd="slow" advTm="34037"/>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SRO Progress Report </a:t>
            </a:r>
          </a:p>
        </p:txBody>
      </p:sp>
      <p:pic>
        <p:nvPicPr>
          <p:cNvPr id="4" name="Content Placeholder 3"/>
          <p:cNvPicPr>
            <a:picLocks noGrp="1" noChangeAspect="1"/>
          </p:cNvPicPr>
          <p:nvPr>
            <p:ph idx="1"/>
          </p:nvPr>
        </p:nvPicPr>
        <p:blipFill>
          <a:blip r:embed="rId3"/>
          <a:stretch>
            <a:fillRect/>
          </a:stretch>
        </p:blipFill>
        <p:spPr>
          <a:xfrm>
            <a:off x="457200" y="1186923"/>
            <a:ext cx="8254810" cy="2388039"/>
          </a:xfrm>
          <a:prstGeom prst="rect">
            <a:avLst/>
          </a:prstGeom>
        </p:spPr>
      </p:pic>
      <p:pic>
        <p:nvPicPr>
          <p:cNvPr id="5" name="Picture 4"/>
          <p:cNvPicPr>
            <a:picLocks noChangeAspect="1"/>
          </p:cNvPicPr>
          <p:nvPr/>
        </p:nvPicPr>
        <p:blipFill>
          <a:blip r:embed="rId4"/>
          <a:stretch>
            <a:fillRect/>
          </a:stretch>
        </p:blipFill>
        <p:spPr>
          <a:xfrm>
            <a:off x="717681" y="3503505"/>
            <a:ext cx="7733847" cy="1786507"/>
          </a:xfrm>
          <a:prstGeom prst="rect">
            <a:avLst/>
          </a:prstGeom>
        </p:spPr>
      </p:pic>
    </p:spTree>
    <p:extLst>
      <p:ext uri="{BB962C8B-B14F-4D97-AF65-F5344CB8AC3E}">
        <p14:creationId xmlns:p14="http://schemas.microsoft.com/office/powerpoint/2010/main" val="3087863116"/>
      </p:ext>
    </p:extLst>
  </p:cSld>
  <p:clrMapOvr>
    <a:masterClrMapping/>
  </p:clrMapOvr>
  <mc:AlternateContent xmlns:mc="http://schemas.openxmlformats.org/markup-compatibility/2006" xmlns:p14="http://schemas.microsoft.com/office/powerpoint/2010/main">
    <mc:Choice Requires="p14">
      <p:transition spd="slow" p14:dur="2000" advTm="35178"/>
    </mc:Choice>
    <mc:Fallback xmlns="">
      <p:transition spd="slow" advTm="35178"/>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SRO Progress </a:t>
            </a:r>
            <a:r>
              <a:rPr lang="en-US" dirty="0" smtClean="0"/>
              <a:t>Report</a:t>
            </a:r>
            <a:endParaRPr lang="en-US" dirty="0"/>
          </a:p>
        </p:txBody>
      </p:sp>
      <p:pic>
        <p:nvPicPr>
          <p:cNvPr id="4" name="Content Placeholder 3"/>
          <p:cNvPicPr>
            <a:picLocks noGrp="1" noChangeAspect="1"/>
          </p:cNvPicPr>
          <p:nvPr>
            <p:ph idx="1"/>
          </p:nvPr>
        </p:nvPicPr>
        <p:blipFill>
          <a:blip r:embed="rId3"/>
          <a:stretch>
            <a:fillRect/>
          </a:stretch>
        </p:blipFill>
        <p:spPr>
          <a:xfrm>
            <a:off x="1087262" y="1091573"/>
            <a:ext cx="6969476" cy="5083505"/>
          </a:xfrm>
          <a:prstGeom prst="rect">
            <a:avLst/>
          </a:prstGeom>
        </p:spPr>
      </p:pic>
    </p:spTree>
    <p:extLst>
      <p:ext uri="{BB962C8B-B14F-4D97-AF65-F5344CB8AC3E}">
        <p14:creationId xmlns:p14="http://schemas.microsoft.com/office/powerpoint/2010/main" val="2690041223"/>
      </p:ext>
    </p:extLst>
  </p:cSld>
  <p:clrMapOvr>
    <a:masterClrMapping/>
  </p:clrMapOvr>
  <mc:AlternateContent xmlns:mc="http://schemas.openxmlformats.org/markup-compatibility/2006" xmlns:p14="http://schemas.microsoft.com/office/powerpoint/2010/main">
    <mc:Choice Requires="p14">
      <p:transition spd="slow" p14:dur="2000" advTm="100746"/>
    </mc:Choice>
    <mc:Fallback xmlns="">
      <p:transition spd="slow" advTm="100746"/>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SRO Progress </a:t>
            </a:r>
            <a:r>
              <a:rPr lang="en-US" dirty="0" smtClean="0"/>
              <a:t>Report</a:t>
            </a:r>
            <a:endParaRPr lang="en-US" dirty="0"/>
          </a:p>
        </p:txBody>
      </p:sp>
      <p:pic>
        <p:nvPicPr>
          <p:cNvPr id="4" name="Content Placeholder 3"/>
          <p:cNvPicPr>
            <a:picLocks noGrp="1" noChangeAspect="1"/>
          </p:cNvPicPr>
          <p:nvPr>
            <p:ph idx="1"/>
          </p:nvPr>
        </p:nvPicPr>
        <p:blipFill>
          <a:blip r:embed="rId3"/>
          <a:stretch>
            <a:fillRect/>
          </a:stretch>
        </p:blipFill>
        <p:spPr>
          <a:xfrm>
            <a:off x="100775" y="1242916"/>
            <a:ext cx="8942450" cy="4166901"/>
          </a:xfrm>
          <a:prstGeom prst="rect">
            <a:avLst/>
          </a:prstGeom>
        </p:spPr>
      </p:pic>
    </p:spTree>
    <p:extLst>
      <p:ext uri="{BB962C8B-B14F-4D97-AF65-F5344CB8AC3E}">
        <p14:creationId xmlns:p14="http://schemas.microsoft.com/office/powerpoint/2010/main" val="2452813005"/>
      </p:ext>
    </p:extLst>
  </p:cSld>
  <p:clrMapOvr>
    <a:masterClrMapping/>
  </p:clrMapOvr>
  <mc:AlternateContent xmlns:mc="http://schemas.openxmlformats.org/markup-compatibility/2006" xmlns:p14="http://schemas.microsoft.com/office/powerpoint/2010/main">
    <mc:Choice Requires="p14">
      <p:transition spd="slow" p14:dur="2000" advTm="30950"/>
    </mc:Choice>
    <mc:Fallback xmlns="">
      <p:transition spd="slow" advTm="3095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SSO Progress Report</a:t>
            </a:r>
            <a:endParaRPr lang="en-US" dirty="0"/>
          </a:p>
        </p:txBody>
      </p:sp>
      <p:pic>
        <p:nvPicPr>
          <p:cNvPr id="4" name="Content Placeholder 3"/>
          <p:cNvPicPr>
            <a:picLocks noGrp="1" noChangeAspect="1"/>
          </p:cNvPicPr>
          <p:nvPr>
            <p:ph idx="1"/>
          </p:nvPr>
        </p:nvPicPr>
        <p:blipFill>
          <a:blip r:embed="rId3"/>
          <a:stretch>
            <a:fillRect/>
          </a:stretch>
        </p:blipFill>
        <p:spPr>
          <a:xfrm>
            <a:off x="709612" y="1242400"/>
            <a:ext cx="8103312" cy="4453988"/>
          </a:xfrm>
          <a:prstGeom prst="rect">
            <a:avLst/>
          </a:prstGeom>
        </p:spPr>
      </p:pic>
    </p:spTree>
    <p:extLst>
      <p:ext uri="{BB962C8B-B14F-4D97-AF65-F5344CB8AC3E}">
        <p14:creationId xmlns:p14="http://schemas.microsoft.com/office/powerpoint/2010/main" val="2631606868"/>
      </p:ext>
    </p:extLst>
  </p:cSld>
  <p:clrMapOvr>
    <a:masterClrMapping/>
  </p:clrMapOvr>
  <mc:AlternateContent xmlns:mc="http://schemas.openxmlformats.org/markup-compatibility/2006" xmlns:p14="http://schemas.microsoft.com/office/powerpoint/2010/main">
    <mc:Choice Requires="p14">
      <p:transition spd="slow" p14:dur="2000" advTm="24250"/>
    </mc:Choice>
    <mc:Fallback xmlns="">
      <p:transition spd="slow" advTm="2425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SSO Progress </a:t>
            </a:r>
            <a:r>
              <a:rPr lang="en-US" dirty="0" smtClean="0"/>
              <a:t>Report</a:t>
            </a:r>
            <a:endParaRPr lang="en-US" dirty="0"/>
          </a:p>
        </p:txBody>
      </p:sp>
      <p:pic>
        <p:nvPicPr>
          <p:cNvPr id="6" name="Content Placeholder 5"/>
          <p:cNvPicPr>
            <a:picLocks noGrp="1" noChangeAspect="1"/>
          </p:cNvPicPr>
          <p:nvPr>
            <p:ph idx="1"/>
          </p:nvPr>
        </p:nvPicPr>
        <p:blipFill>
          <a:blip r:embed="rId3"/>
          <a:stretch>
            <a:fillRect/>
          </a:stretch>
        </p:blipFill>
        <p:spPr>
          <a:xfrm>
            <a:off x="907666" y="1155293"/>
            <a:ext cx="7594795" cy="4590033"/>
          </a:xfrm>
          <a:prstGeom prst="rect">
            <a:avLst/>
          </a:prstGeom>
        </p:spPr>
      </p:pic>
    </p:spTree>
    <p:extLst>
      <p:ext uri="{BB962C8B-B14F-4D97-AF65-F5344CB8AC3E}">
        <p14:creationId xmlns:p14="http://schemas.microsoft.com/office/powerpoint/2010/main" val="1650772645"/>
      </p:ext>
    </p:extLst>
  </p:cSld>
  <p:clrMapOvr>
    <a:masterClrMapping/>
  </p:clrMapOvr>
  <mc:AlternateContent xmlns:mc="http://schemas.openxmlformats.org/markup-compatibility/2006" xmlns:p14="http://schemas.microsoft.com/office/powerpoint/2010/main">
    <mc:Choice Requires="p14">
      <p:transition spd="slow" p14:dur="2000" advTm="53890"/>
    </mc:Choice>
    <mc:Fallback xmlns="">
      <p:transition spd="slow" advTm="5389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SSO Progress </a:t>
            </a:r>
            <a:r>
              <a:rPr lang="en-US" dirty="0" smtClean="0"/>
              <a:t>Report</a:t>
            </a:r>
            <a:endParaRPr lang="en-US" dirty="0"/>
          </a:p>
        </p:txBody>
      </p:sp>
      <p:pic>
        <p:nvPicPr>
          <p:cNvPr id="4" name="Content Placeholder 3"/>
          <p:cNvPicPr>
            <a:picLocks noGrp="1" noChangeAspect="1"/>
          </p:cNvPicPr>
          <p:nvPr>
            <p:ph idx="1"/>
          </p:nvPr>
        </p:nvPicPr>
        <p:blipFill>
          <a:blip r:embed="rId3"/>
          <a:stretch>
            <a:fillRect/>
          </a:stretch>
        </p:blipFill>
        <p:spPr>
          <a:xfrm>
            <a:off x="669516" y="1182413"/>
            <a:ext cx="7804968" cy="4766059"/>
          </a:xfrm>
          <a:prstGeom prst="rect">
            <a:avLst/>
          </a:prstGeom>
        </p:spPr>
      </p:pic>
    </p:spTree>
    <p:extLst>
      <p:ext uri="{BB962C8B-B14F-4D97-AF65-F5344CB8AC3E}">
        <p14:creationId xmlns:p14="http://schemas.microsoft.com/office/powerpoint/2010/main" val="1973630414"/>
      </p:ext>
    </p:extLst>
  </p:cSld>
  <p:clrMapOvr>
    <a:masterClrMapping/>
  </p:clrMapOvr>
  <mc:AlternateContent xmlns:mc="http://schemas.openxmlformats.org/markup-compatibility/2006" xmlns:p14="http://schemas.microsoft.com/office/powerpoint/2010/main">
    <mc:Choice Requires="p14">
      <p:transition spd="slow" p14:dur="2000" advTm="48202"/>
    </mc:Choice>
    <mc:Fallback xmlns="">
      <p:transition spd="slow" advTm="48202"/>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Award Package</a:t>
            </a:r>
            <a:endParaRPr lang="en-US" dirty="0"/>
          </a:p>
        </p:txBody>
      </p:sp>
      <p:sp>
        <p:nvSpPr>
          <p:cNvPr id="3" name="Content Placeholder 2"/>
          <p:cNvSpPr>
            <a:spLocks noGrp="1"/>
          </p:cNvSpPr>
          <p:nvPr>
            <p:ph idx="1"/>
          </p:nvPr>
        </p:nvSpPr>
        <p:spPr/>
        <p:txBody>
          <a:bodyPr/>
          <a:lstStyle/>
          <a:p>
            <a:r>
              <a:rPr lang="en-US" sz="2400" dirty="0" smtClean="0"/>
              <a:t>Acceptance of the grant award constitutes its agreement that the grantee assumes full responsibility for the management of all aspects of the grant and the activities funded by the grant. </a:t>
            </a:r>
          </a:p>
          <a:p>
            <a:r>
              <a:rPr lang="en-US" sz="2400" dirty="0" smtClean="0"/>
              <a:t>By signing the Statement of Grant Award/Acceptance, the grantee agrees to comply with all 24 special conditions</a:t>
            </a:r>
          </a:p>
          <a:p>
            <a:r>
              <a:rPr lang="en-US" sz="2400" dirty="0" smtClean="0"/>
              <a:t>It includes: </a:t>
            </a:r>
          </a:p>
          <a:p>
            <a:pPr lvl="1"/>
            <a:r>
              <a:rPr lang="en-US" sz="2000" dirty="0" smtClean="0"/>
              <a:t>The Award Letter</a:t>
            </a:r>
          </a:p>
          <a:p>
            <a:pPr lvl="1"/>
            <a:r>
              <a:rPr lang="en-US" sz="2000" dirty="0" smtClean="0"/>
              <a:t>Statement of Grant Award (SOGA)</a:t>
            </a:r>
          </a:p>
          <a:p>
            <a:pPr lvl="1"/>
            <a:r>
              <a:rPr lang="en-US" sz="2000" dirty="0" smtClean="0"/>
              <a:t>Special Conditions</a:t>
            </a:r>
          </a:p>
          <a:p>
            <a:pPr lvl="1"/>
            <a:r>
              <a:rPr lang="en-US" sz="2000" dirty="0" smtClean="0"/>
              <a:t>Reporting Requirements</a:t>
            </a:r>
          </a:p>
          <a:p>
            <a:pPr lvl="1"/>
            <a:r>
              <a:rPr lang="en-US" sz="2000" dirty="0" smtClean="0"/>
              <a:t>Reporting Schedule</a:t>
            </a:r>
            <a:endParaRPr lang="en-US" sz="2000" dirty="0"/>
          </a:p>
        </p:txBody>
      </p:sp>
    </p:spTree>
    <p:extLst>
      <p:ext uri="{BB962C8B-B14F-4D97-AF65-F5344CB8AC3E}">
        <p14:creationId xmlns:p14="http://schemas.microsoft.com/office/powerpoint/2010/main" val="2971336945"/>
      </p:ext>
    </p:extLst>
  </p:cSld>
  <p:clrMapOvr>
    <a:masterClrMapping/>
  </p:clrMapOvr>
  <mc:AlternateContent xmlns:mc="http://schemas.openxmlformats.org/markup-compatibility/2006" xmlns:p14="http://schemas.microsoft.com/office/powerpoint/2010/main">
    <mc:Choice Requires="p14">
      <p:transition spd="slow" p14:dur="2000" advTm="35483"/>
    </mc:Choice>
    <mc:Fallback xmlns="">
      <p:transition spd="slow" advTm="35483"/>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SSO Progress </a:t>
            </a:r>
            <a:r>
              <a:rPr lang="en-US" dirty="0" smtClean="0"/>
              <a:t>Report</a:t>
            </a:r>
            <a:endParaRPr lang="en-US" dirty="0"/>
          </a:p>
        </p:txBody>
      </p:sp>
      <p:pic>
        <p:nvPicPr>
          <p:cNvPr id="4" name="Content Placeholder 3"/>
          <p:cNvPicPr>
            <a:picLocks noGrp="1" noChangeAspect="1"/>
          </p:cNvPicPr>
          <p:nvPr>
            <p:ph idx="1"/>
          </p:nvPr>
        </p:nvPicPr>
        <p:blipFill>
          <a:blip r:embed="rId3"/>
          <a:stretch>
            <a:fillRect/>
          </a:stretch>
        </p:blipFill>
        <p:spPr>
          <a:xfrm>
            <a:off x="221578" y="1529256"/>
            <a:ext cx="8700844" cy="3337144"/>
          </a:xfrm>
          <a:prstGeom prst="rect">
            <a:avLst/>
          </a:prstGeom>
        </p:spPr>
      </p:pic>
    </p:spTree>
    <p:extLst>
      <p:ext uri="{BB962C8B-B14F-4D97-AF65-F5344CB8AC3E}">
        <p14:creationId xmlns:p14="http://schemas.microsoft.com/office/powerpoint/2010/main" val="2937707685"/>
      </p:ext>
    </p:extLst>
  </p:cSld>
  <p:clrMapOvr>
    <a:masterClrMapping/>
  </p:clrMapOvr>
  <mc:AlternateContent xmlns:mc="http://schemas.openxmlformats.org/markup-compatibility/2006" xmlns:p14="http://schemas.microsoft.com/office/powerpoint/2010/main">
    <mc:Choice Requires="p14">
      <p:transition spd="slow" p14:dur="2000" advTm="15326"/>
    </mc:Choice>
    <mc:Fallback xmlns="">
      <p:transition spd="slow" advTm="15326"/>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SSO Progress </a:t>
            </a:r>
            <a:r>
              <a:rPr lang="en-US" dirty="0" smtClean="0"/>
              <a:t>Report</a:t>
            </a:r>
            <a:endParaRPr lang="en-US" dirty="0"/>
          </a:p>
        </p:txBody>
      </p:sp>
      <p:pic>
        <p:nvPicPr>
          <p:cNvPr id="4" name="Content Placeholder 3"/>
          <p:cNvPicPr>
            <a:picLocks noGrp="1" noChangeAspect="1"/>
          </p:cNvPicPr>
          <p:nvPr>
            <p:ph idx="1"/>
          </p:nvPr>
        </p:nvPicPr>
        <p:blipFill>
          <a:blip r:embed="rId3"/>
          <a:stretch>
            <a:fillRect/>
          </a:stretch>
        </p:blipFill>
        <p:spPr>
          <a:xfrm>
            <a:off x="827033" y="1153181"/>
            <a:ext cx="7489934" cy="4996796"/>
          </a:xfrm>
          <a:prstGeom prst="rect">
            <a:avLst/>
          </a:prstGeom>
        </p:spPr>
      </p:pic>
    </p:spTree>
    <p:extLst>
      <p:ext uri="{BB962C8B-B14F-4D97-AF65-F5344CB8AC3E}">
        <p14:creationId xmlns:p14="http://schemas.microsoft.com/office/powerpoint/2010/main" val="3329270489"/>
      </p:ext>
    </p:extLst>
  </p:cSld>
  <p:clrMapOvr>
    <a:masterClrMapping/>
  </p:clrMapOvr>
  <mc:AlternateContent xmlns:mc="http://schemas.openxmlformats.org/markup-compatibility/2006" xmlns:p14="http://schemas.microsoft.com/office/powerpoint/2010/main">
    <mc:Choice Requires="p14">
      <p:transition spd="slow" p14:dur="2000" advTm="46318"/>
    </mc:Choice>
    <mc:Fallback xmlns="">
      <p:transition spd="slow" advTm="46318"/>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SSO Progress </a:t>
            </a:r>
            <a:r>
              <a:rPr lang="en-US" dirty="0" smtClean="0"/>
              <a:t>Report</a:t>
            </a:r>
            <a:endParaRPr lang="en-US" dirty="0"/>
          </a:p>
        </p:txBody>
      </p:sp>
      <p:pic>
        <p:nvPicPr>
          <p:cNvPr id="4" name="Content Placeholder 3"/>
          <p:cNvPicPr>
            <a:picLocks noGrp="1" noChangeAspect="1"/>
          </p:cNvPicPr>
          <p:nvPr>
            <p:ph idx="1"/>
          </p:nvPr>
        </p:nvPicPr>
        <p:blipFill>
          <a:blip r:embed="rId3"/>
          <a:stretch>
            <a:fillRect/>
          </a:stretch>
        </p:blipFill>
        <p:spPr>
          <a:xfrm>
            <a:off x="234011" y="1135118"/>
            <a:ext cx="8675977" cy="4627946"/>
          </a:xfrm>
          <a:prstGeom prst="rect">
            <a:avLst/>
          </a:prstGeom>
        </p:spPr>
      </p:pic>
    </p:spTree>
    <p:extLst>
      <p:ext uri="{BB962C8B-B14F-4D97-AF65-F5344CB8AC3E}">
        <p14:creationId xmlns:p14="http://schemas.microsoft.com/office/powerpoint/2010/main" val="844496337"/>
      </p:ext>
    </p:extLst>
  </p:cSld>
  <p:clrMapOvr>
    <a:masterClrMapping/>
  </p:clrMapOvr>
  <mc:AlternateContent xmlns:mc="http://schemas.openxmlformats.org/markup-compatibility/2006" xmlns:p14="http://schemas.microsoft.com/office/powerpoint/2010/main">
    <mc:Choice Requires="p14">
      <p:transition spd="slow" p14:dur="2000" advTm="29344"/>
    </mc:Choice>
    <mc:Fallback xmlns="">
      <p:transition spd="slow" advTm="29344"/>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Grants Management Information System (GMIS)</a:t>
            </a:r>
            <a:endParaRPr lang="en-US" dirty="0"/>
          </a:p>
        </p:txBody>
      </p:sp>
      <p:pic>
        <p:nvPicPr>
          <p:cNvPr id="4" name="Picture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14940" y="1598613"/>
            <a:ext cx="6514119" cy="45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p:nvPr/>
        </p:nvCxnSpPr>
        <p:spPr>
          <a:xfrm flipH="1">
            <a:off x="6636774" y="3738870"/>
            <a:ext cx="1828800" cy="2214562"/>
          </a:xfrm>
          <a:prstGeom prst="straightConnector1">
            <a:avLst/>
          </a:prstGeom>
          <a:ln w="41275">
            <a:solidFill>
              <a:srgbClr val="92B45C"/>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0425731"/>
      </p:ext>
    </p:extLst>
  </p:cSld>
  <p:clrMapOvr>
    <a:masterClrMapping/>
  </p:clrMapOvr>
  <mc:AlternateContent xmlns:mc="http://schemas.openxmlformats.org/markup-compatibility/2006" xmlns:p14="http://schemas.microsoft.com/office/powerpoint/2010/main">
    <mc:Choice Requires="p14">
      <p:transition spd="slow" p14:dur="2000" advTm="34174"/>
    </mc:Choice>
    <mc:Fallback xmlns="">
      <p:transition spd="slow" advTm="34174"/>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GMIS Login/Announcements</a:t>
            </a:r>
            <a:endParaRPr lang="en-US" dirty="0"/>
          </a:p>
        </p:txBody>
      </p:sp>
      <p:pic>
        <p:nvPicPr>
          <p:cNvPr id="4"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12344" t="5534" r="12009" b="43810"/>
          <a:stretch>
            <a:fillRect/>
          </a:stretch>
        </p:blipFill>
        <p:spPr bwMode="auto">
          <a:xfrm>
            <a:off x="457200" y="1299628"/>
            <a:ext cx="8229600" cy="4408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8721361"/>
      </p:ext>
    </p:extLst>
  </p:cSld>
  <p:clrMapOvr>
    <a:masterClrMapping/>
  </p:clrMapOvr>
  <mc:AlternateContent xmlns:mc="http://schemas.openxmlformats.org/markup-compatibility/2006" xmlns:p14="http://schemas.microsoft.com/office/powerpoint/2010/main">
    <mc:Choice Requires="p14">
      <p:transition spd="slow" p14:dur="2000" advTm="33010"/>
    </mc:Choice>
    <mc:Fallback xmlns="">
      <p:transition spd="slow" advTm="3301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GMIS: Enter Existing Grant Number</a:t>
            </a:r>
            <a:endParaRPr lang="en-US" dirty="0"/>
          </a:p>
        </p:txBody>
      </p:sp>
      <p:pic>
        <p:nvPicPr>
          <p:cNvPr id="4"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13940" t="7085" r="4301" b="42053"/>
          <a:stretch>
            <a:fillRect/>
          </a:stretch>
        </p:blipFill>
        <p:spPr bwMode="auto">
          <a:xfrm>
            <a:off x="457200" y="1489990"/>
            <a:ext cx="8229600" cy="4095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8507190"/>
      </p:ext>
    </p:extLst>
  </p:cSld>
  <p:clrMapOvr>
    <a:masterClrMapping/>
  </p:clrMapOvr>
  <mc:AlternateContent xmlns:mc="http://schemas.openxmlformats.org/markup-compatibility/2006" xmlns:p14="http://schemas.microsoft.com/office/powerpoint/2010/main">
    <mc:Choice Requires="p14">
      <p:transition spd="slow" p14:dur="2000" advTm="29327"/>
    </mc:Choice>
    <mc:Fallback xmlns="">
      <p:transition spd="slow" advTm="29327"/>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GMIS: Main Menu</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34293" y="1316391"/>
            <a:ext cx="7875414" cy="45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804050"/>
      </p:ext>
    </p:extLst>
  </p:cSld>
  <p:clrMapOvr>
    <a:masterClrMapping/>
  </p:clrMapOvr>
  <mc:AlternateContent xmlns:mc="http://schemas.openxmlformats.org/markup-compatibility/2006" xmlns:p14="http://schemas.microsoft.com/office/powerpoint/2010/main">
    <mc:Choice Requires="p14">
      <p:transition spd="slow" p14:dur="2000" advTm="22938"/>
    </mc:Choice>
    <mc:Fallback xmlns="">
      <p:transition spd="slow" advTm="22938"/>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GMIS: SOGA</a:t>
            </a:r>
            <a:endParaRPr lang="en-US" dirty="0"/>
          </a:p>
        </p:txBody>
      </p:sp>
      <p:pic>
        <p:nvPicPr>
          <p:cNvPr id="4" name="Picture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34293" y="1248658"/>
            <a:ext cx="7875414" cy="45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p:nvPr/>
        </p:nvCxnSpPr>
        <p:spPr>
          <a:xfrm flipH="1">
            <a:off x="1926070" y="2060016"/>
            <a:ext cx="921774" cy="462116"/>
          </a:xfrm>
          <a:prstGeom prst="straightConnector1">
            <a:avLst/>
          </a:prstGeom>
          <a:ln w="38100">
            <a:solidFill>
              <a:srgbClr val="92B45C"/>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8069471"/>
      </p:ext>
    </p:extLst>
  </p:cSld>
  <p:clrMapOvr>
    <a:masterClrMapping/>
  </p:clrMapOvr>
  <mc:AlternateContent xmlns:mc="http://schemas.openxmlformats.org/markup-compatibility/2006" xmlns:p14="http://schemas.microsoft.com/office/powerpoint/2010/main">
    <mc:Choice Requires="p14">
      <p:transition spd="slow" p14:dur="2000" advTm="15292"/>
    </mc:Choice>
    <mc:Fallback xmlns="">
      <p:transition spd="slow" advTm="15292"/>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GMIS: Special Conditions</a:t>
            </a:r>
            <a:endParaRPr lang="en-US" dirty="0"/>
          </a:p>
        </p:txBody>
      </p:sp>
      <p:pic>
        <p:nvPicPr>
          <p:cNvPr id="4" name="Picture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2281687"/>
            <a:ext cx="8229600" cy="2512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Arrow Connector 8"/>
          <p:cNvCxnSpPr/>
          <p:nvPr/>
        </p:nvCxnSpPr>
        <p:spPr>
          <a:xfrm>
            <a:off x="0" y="3537832"/>
            <a:ext cx="766916" cy="1179871"/>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8060075"/>
      </p:ext>
    </p:extLst>
  </p:cSld>
  <p:clrMapOvr>
    <a:masterClrMapping/>
  </p:clrMapOvr>
  <mc:AlternateContent xmlns:mc="http://schemas.openxmlformats.org/markup-compatibility/2006" xmlns:p14="http://schemas.microsoft.com/office/powerpoint/2010/main">
    <mc:Choice Requires="p14">
      <p:transition spd="slow" p14:dur="2000" advTm="30955"/>
    </mc:Choice>
    <mc:Fallback xmlns="">
      <p:transition spd="slow" advTm="30955"/>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GMIS: View Budget  </a:t>
            </a:r>
            <a:endParaRPr lang="en-US" dirty="0"/>
          </a:p>
        </p:txBody>
      </p:sp>
      <p:pic>
        <p:nvPicPr>
          <p:cNvPr id="4" name="Picture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42943" y="1407542"/>
            <a:ext cx="7858113" cy="45783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a:off x="166614" y="2037853"/>
            <a:ext cx="766916" cy="1032387"/>
          </a:xfrm>
          <a:prstGeom prst="straightConnector1">
            <a:avLst/>
          </a:prstGeom>
          <a:ln w="38100">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072094431"/>
      </p:ext>
    </p:extLst>
  </p:cSld>
  <p:clrMapOvr>
    <a:masterClrMapping/>
  </p:clrMapOvr>
  <mc:AlternateContent xmlns:mc="http://schemas.openxmlformats.org/markup-compatibility/2006" xmlns:p14="http://schemas.microsoft.com/office/powerpoint/2010/main">
    <mc:Choice Requires="p14">
      <p:transition spd="slow" p14:dur="2000" advTm="35429"/>
    </mc:Choice>
    <mc:Fallback xmlns="">
      <p:transition spd="slow" advTm="35429"/>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noChangeAspect="1"/>
          </p:cNvGraphicFramePr>
          <p:nvPr>
            <p:ph idx="1"/>
            <p:extLst>
              <p:ext uri="{D42A27DB-BD31-4B8C-83A1-F6EECF244321}">
                <p14:modId xmlns:p14="http://schemas.microsoft.com/office/powerpoint/2010/main" val="2265216540"/>
              </p:ext>
            </p:extLst>
          </p:nvPr>
        </p:nvGraphicFramePr>
        <p:xfrm>
          <a:off x="2102999" y="159014"/>
          <a:ext cx="4938001" cy="6065245"/>
        </p:xfrm>
        <a:graphic>
          <a:graphicData uri="http://schemas.openxmlformats.org/presentationml/2006/ole">
            <mc:AlternateContent xmlns:mc="http://schemas.openxmlformats.org/markup-compatibility/2006">
              <mc:Choice xmlns:v="urn:schemas-microsoft-com:vml" Requires="v">
                <p:oleObj spid="_x0000_s1114" name="Document" r:id="rId4" imgW="6359694" imgH="7810942" progId="Word.Document.12">
                  <p:embed/>
                </p:oleObj>
              </mc:Choice>
              <mc:Fallback>
                <p:oleObj name="Document" r:id="rId4" imgW="6359694" imgH="7810942" progId="Word.Document.12">
                  <p:embed/>
                  <p:pic>
                    <p:nvPicPr>
                      <p:cNvPr id="0" name=""/>
                      <p:cNvPicPr/>
                      <p:nvPr/>
                    </p:nvPicPr>
                    <p:blipFill>
                      <a:blip r:embed="rId5"/>
                      <a:stretch>
                        <a:fillRect/>
                      </a:stretch>
                    </p:blipFill>
                    <p:spPr>
                      <a:xfrm>
                        <a:off x="2102999" y="159014"/>
                        <a:ext cx="4938001" cy="6065245"/>
                      </a:xfrm>
                      <a:prstGeom prst="rect">
                        <a:avLst/>
                      </a:prstGeom>
                    </p:spPr>
                  </p:pic>
                </p:oleObj>
              </mc:Fallback>
            </mc:AlternateContent>
          </a:graphicData>
        </a:graphic>
      </p:graphicFrame>
    </p:spTree>
    <p:extLst>
      <p:ext uri="{BB962C8B-B14F-4D97-AF65-F5344CB8AC3E}">
        <p14:creationId xmlns:p14="http://schemas.microsoft.com/office/powerpoint/2010/main" val="2724206632"/>
      </p:ext>
    </p:extLst>
  </p:cSld>
  <p:clrMapOvr>
    <a:masterClrMapping/>
  </p:clrMapOvr>
  <mc:AlternateContent xmlns:mc="http://schemas.openxmlformats.org/markup-compatibility/2006" xmlns:p14="http://schemas.microsoft.com/office/powerpoint/2010/main">
    <mc:Choice Requires="p14">
      <p:transition spd="slow" p14:dur="2000" advTm="66642"/>
    </mc:Choice>
    <mc:Fallback xmlns="">
      <p:transition spd="slow" advTm="66642"/>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GMIS: Enter Financial Report</a:t>
            </a:r>
            <a:endParaRPr lang="en-US" dirty="0"/>
          </a:p>
        </p:txBody>
      </p:sp>
      <p:pic>
        <p:nvPicPr>
          <p:cNvPr id="4" name="Picture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90692" y="1407542"/>
            <a:ext cx="5762616" cy="45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p:cNvCxnSpPr/>
          <p:nvPr/>
        </p:nvCxnSpPr>
        <p:spPr>
          <a:xfrm>
            <a:off x="913932" y="1875854"/>
            <a:ext cx="914400" cy="91440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5209703"/>
      </p:ext>
    </p:extLst>
  </p:cSld>
  <p:clrMapOvr>
    <a:masterClrMapping/>
  </p:clrMapOvr>
  <mc:AlternateContent xmlns:mc="http://schemas.openxmlformats.org/markup-compatibility/2006" xmlns:p14="http://schemas.microsoft.com/office/powerpoint/2010/main">
    <mc:Choice Requires="p14">
      <p:transition spd="slow" p14:dur="2000" advTm="43404"/>
    </mc:Choice>
    <mc:Fallback xmlns="">
      <p:transition spd="slow" advTm="43404"/>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GMIS: Revise Financial Reports</a:t>
            </a:r>
            <a:br>
              <a:rPr lang="en-US" dirty="0" smtClean="0"/>
            </a:br>
            <a:r>
              <a:rPr lang="en-US" sz="2000" dirty="0" smtClean="0"/>
              <a:t>Can modify unapproved, pre-submitted, or Saved Financial/Reports</a:t>
            </a:r>
            <a:endParaRPr lang="en-US" dirty="0"/>
          </a:p>
        </p:txBody>
      </p:sp>
      <p:pic>
        <p:nvPicPr>
          <p:cNvPr id="4" name="Picture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70171" y="1407542"/>
            <a:ext cx="5803658" cy="45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p:nvPr/>
        </p:nvCxnSpPr>
        <p:spPr>
          <a:xfrm>
            <a:off x="1032153" y="2141325"/>
            <a:ext cx="766916" cy="1179871"/>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9741460"/>
      </p:ext>
    </p:extLst>
  </p:cSld>
  <p:clrMapOvr>
    <a:masterClrMapping/>
  </p:clrMapOvr>
  <mc:AlternateContent xmlns:mc="http://schemas.openxmlformats.org/markup-compatibility/2006" xmlns:p14="http://schemas.microsoft.com/office/powerpoint/2010/main">
    <mc:Choice Requires="p14">
      <p:transition spd="slow" p14:dur="2000" advTm="36639"/>
    </mc:Choice>
    <mc:Fallback xmlns="">
      <p:transition spd="slow" advTm="36639"/>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GMIS: Financial Reports</a:t>
            </a:r>
            <a:br>
              <a:rPr lang="en-US" dirty="0" smtClean="0"/>
            </a:br>
            <a:r>
              <a:rPr lang="en-US" sz="2000" dirty="0" smtClean="0"/>
              <a:t>To view a summarized listing of all Quarterly Financial Reports submitted, select “View Status -&gt; Financial Reports” from the menu.</a:t>
            </a:r>
            <a:endParaRPr lang="en-US" sz="2000" dirty="0"/>
          </a:p>
        </p:txBody>
      </p:sp>
      <p:pic>
        <p:nvPicPr>
          <p:cNvPr id="4" name="Picture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71562" y="1643591"/>
            <a:ext cx="700087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p:cNvCxnSpPr/>
          <p:nvPr/>
        </p:nvCxnSpPr>
        <p:spPr>
          <a:xfrm>
            <a:off x="457200" y="2940782"/>
            <a:ext cx="614362" cy="731633"/>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0182673"/>
      </p:ext>
    </p:extLst>
  </p:cSld>
  <p:clrMapOvr>
    <a:masterClrMapping/>
  </p:clrMapOvr>
  <mc:AlternateContent xmlns:mc="http://schemas.openxmlformats.org/markup-compatibility/2006" xmlns:p14="http://schemas.microsoft.com/office/powerpoint/2010/main">
    <mc:Choice Requires="p14">
      <p:transition spd="slow" p14:dur="2000" advTm="27714"/>
    </mc:Choice>
    <mc:Fallback xmlns="">
      <p:transition spd="slow" advTm="27714"/>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GMIS: Upload Progress Reports</a:t>
            </a:r>
            <a:endParaRPr lang="en-US" dirty="0"/>
          </a:p>
        </p:txBody>
      </p:sp>
      <p:pic>
        <p:nvPicPr>
          <p:cNvPr id="4" name="Picture 1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10411" y="1407542"/>
            <a:ext cx="6923177" cy="457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457199" y="1860022"/>
            <a:ext cx="766916" cy="1179871"/>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5543963"/>
      </p:ext>
    </p:extLst>
  </p:cSld>
  <p:clrMapOvr>
    <a:masterClrMapping/>
  </p:clrMapOvr>
  <mc:AlternateContent xmlns:mc="http://schemas.openxmlformats.org/markup-compatibility/2006" xmlns:p14="http://schemas.microsoft.com/office/powerpoint/2010/main">
    <mc:Choice Requires="p14">
      <p:transition spd="slow" p14:dur="2000" advTm="3431"/>
    </mc:Choice>
    <mc:Fallback xmlns="">
      <p:transition spd="slow" advTm="3431"/>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GMIS: Progress Reports</a:t>
            </a:r>
            <a:br>
              <a:rPr lang="en-US" dirty="0" smtClean="0"/>
            </a:br>
            <a:r>
              <a:rPr lang="en-US" sz="2000" dirty="0" smtClean="0"/>
              <a:t>This screen displays a listing of all Progress Reports filed successfully with DCJS.</a:t>
            </a:r>
            <a:endParaRPr lang="en-US" sz="2000" dirty="0"/>
          </a:p>
        </p:txBody>
      </p:sp>
      <p:pic>
        <p:nvPicPr>
          <p:cNvPr id="4" name="Picture 1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68663" y="1407542"/>
            <a:ext cx="7806673" cy="457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73741" y="2274763"/>
            <a:ext cx="766916" cy="1179871"/>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9241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GMIS: Request for Funds</a:t>
            </a:r>
            <a:endParaRPr lang="en-US" dirty="0"/>
          </a:p>
        </p:txBody>
      </p:sp>
      <p:pic>
        <p:nvPicPr>
          <p:cNvPr id="8" name="Picture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04100" y="1293813"/>
            <a:ext cx="5535799" cy="45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Arrow Connector 8"/>
          <p:cNvCxnSpPr/>
          <p:nvPr/>
        </p:nvCxnSpPr>
        <p:spPr>
          <a:xfrm>
            <a:off x="833809" y="1595646"/>
            <a:ext cx="1086405" cy="740583"/>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0364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GMIS: Request for Funds: Revise</a:t>
            </a:r>
            <a:br>
              <a:rPr lang="en-US" dirty="0" smtClean="0"/>
            </a:br>
            <a:r>
              <a:rPr lang="en-US" sz="2000" dirty="0" smtClean="0"/>
              <a:t>Under Applications, you may revise your previously submitted request if you have made an error and the Finance Officer has not approved the request. </a:t>
            </a:r>
            <a:endParaRPr lang="en-US" sz="2000" dirty="0"/>
          </a:p>
        </p:txBody>
      </p:sp>
      <p:pic>
        <p:nvPicPr>
          <p:cNvPr id="4"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22609" r="11304" b="57143"/>
          <a:stretch>
            <a:fillRect/>
          </a:stretch>
        </p:blipFill>
        <p:spPr bwMode="auto">
          <a:xfrm>
            <a:off x="1166946" y="2530290"/>
            <a:ext cx="6810108" cy="271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3442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GMIS: Vouchers</a:t>
            </a:r>
            <a:br>
              <a:rPr lang="en-US" dirty="0" smtClean="0"/>
            </a:br>
            <a:endParaRPr lang="en-US" sz="2000" dirty="0"/>
          </a:p>
        </p:txBody>
      </p:sp>
      <p:pic>
        <p:nvPicPr>
          <p:cNvPr id="4" name="Picture 1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19587" y="1297847"/>
            <a:ext cx="7704826" cy="457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a:off x="454738" y="2704339"/>
            <a:ext cx="529698" cy="548854"/>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2502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Change Form</a:t>
            </a:r>
            <a:endParaRPr lang="en-US" dirty="0"/>
          </a:p>
        </p:txBody>
      </p:sp>
      <p:sp>
        <p:nvSpPr>
          <p:cNvPr id="6" name="Content Placeholder 5"/>
          <p:cNvSpPr>
            <a:spLocks noGrp="1"/>
          </p:cNvSpPr>
          <p:nvPr>
            <p:ph sz="half" idx="1"/>
          </p:nvPr>
        </p:nvSpPr>
        <p:spPr>
          <a:xfrm>
            <a:off x="454981" y="1407542"/>
            <a:ext cx="4062089" cy="4578982"/>
          </a:xfrm>
        </p:spPr>
        <p:txBody>
          <a:bodyPr/>
          <a:lstStyle/>
          <a:p>
            <a:r>
              <a:rPr lang="en-US" sz="2400" dirty="0" smtClean="0"/>
              <a:t>Special Condition #16</a:t>
            </a:r>
          </a:p>
          <a:p>
            <a:r>
              <a:rPr lang="en-US" sz="2400" dirty="0" smtClean="0"/>
              <a:t>Required to notify DCJS within 30 days of any personnel changes. </a:t>
            </a:r>
          </a:p>
          <a:p>
            <a:r>
              <a:rPr lang="en-US" sz="2400" dirty="0" smtClean="0"/>
              <a:t>Any changes to grant funded staff, Project Director, Project Administrator, or Finance Officer</a:t>
            </a:r>
          </a:p>
          <a:p>
            <a:r>
              <a:rPr lang="en-US" sz="2400" dirty="0" smtClean="0"/>
              <a:t>Must be signed by the Project Administrator if there is a change in the Project Director, Project Administrator, or Finance Officer.</a:t>
            </a:r>
            <a:endParaRPr lang="en-US" sz="2400" dirty="0"/>
          </a:p>
        </p:txBody>
      </p:sp>
      <p:pic>
        <p:nvPicPr>
          <p:cNvPr id="8" name="Content Placeholder 7"/>
          <p:cNvPicPr>
            <a:picLocks noGrp="1" noChangeAspect="1"/>
          </p:cNvPicPr>
          <p:nvPr>
            <p:ph sz="half" idx="2"/>
          </p:nvPr>
        </p:nvPicPr>
        <p:blipFill>
          <a:blip r:embed="rId3"/>
          <a:stretch>
            <a:fillRect/>
          </a:stretch>
        </p:blipFill>
        <p:spPr>
          <a:xfrm>
            <a:off x="4514850" y="1115856"/>
            <a:ext cx="4393384" cy="5742144"/>
          </a:xfrm>
          <a:prstGeom prst="rect">
            <a:avLst/>
          </a:prstGeom>
        </p:spPr>
      </p:pic>
    </p:spTree>
    <p:extLst>
      <p:ext uri="{BB962C8B-B14F-4D97-AF65-F5344CB8AC3E}">
        <p14:creationId xmlns:p14="http://schemas.microsoft.com/office/powerpoint/2010/main" val="2747872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Contacting DCJS</a:t>
            </a:r>
            <a:endParaRPr lang="en-US" dirty="0"/>
          </a:p>
        </p:txBody>
      </p:sp>
      <p:sp>
        <p:nvSpPr>
          <p:cNvPr id="3" name="Content Placeholder 2"/>
          <p:cNvSpPr>
            <a:spLocks noGrp="1"/>
          </p:cNvSpPr>
          <p:nvPr>
            <p:ph idx="1"/>
          </p:nvPr>
        </p:nvSpPr>
        <p:spPr>
          <a:xfrm>
            <a:off x="457200" y="1265652"/>
            <a:ext cx="8450317" cy="4677947"/>
          </a:xfrm>
        </p:spPr>
        <p:txBody>
          <a:bodyPr/>
          <a:lstStyle/>
          <a:p>
            <a:r>
              <a:rPr lang="en-US" sz="2000" dirty="0" smtClean="0"/>
              <a:t>Progress reports: Grant Monitor</a:t>
            </a:r>
          </a:p>
          <a:p>
            <a:r>
              <a:rPr lang="en-US" sz="2000" dirty="0" smtClean="0"/>
              <a:t>Goals and Objectives: Grant Monitor</a:t>
            </a:r>
          </a:p>
          <a:p>
            <a:r>
              <a:rPr lang="en-US" sz="2000" dirty="0" smtClean="0"/>
              <a:t>Budget Amendment: Grant Monitor</a:t>
            </a:r>
          </a:p>
          <a:p>
            <a:r>
              <a:rPr lang="en-US" sz="2000" dirty="0" smtClean="0"/>
              <a:t>Financial Reporting: Bill Dodd or Mark </a:t>
            </a:r>
            <a:r>
              <a:rPr lang="en-US" sz="2000" dirty="0" err="1" smtClean="0"/>
              <a:t>Fero</a:t>
            </a:r>
            <a:endParaRPr lang="en-US" sz="2000" dirty="0" smtClean="0"/>
          </a:p>
          <a:p>
            <a:r>
              <a:rPr lang="en-US" sz="2000" dirty="0" smtClean="0"/>
              <a:t>Request for Funds: Bill Dodd or Mark </a:t>
            </a:r>
            <a:r>
              <a:rPr lang="en-US" sz="2000" dirty="0" err="1" smtClean="0"/>
              <a:t>Fero</a:t>
            </a:r>
            <a:endParaRPr lang="en-US" sz="2000" dirty="0" smtClean="0"/>
          </a:p>
          <a:p>
            <a:r>
              <a:rPr lang="en-US" sz="2000" dirty="0" smtClean="0"/>
              <a:t>Grant Closeout: Andrew Wooldridge or Mark </a:t>
            </a:r>
            <a:r>
              <a:rPr lang="en-US" sz="2000" dirty="0" err="1" smtClean="0"/>
              <a:t>Fero</a:t>
            </a:r>
            <a:endParaRPr lang="en-US" sz="2000" dirty="0" smtClean="0"/>
          </a:p>
          <a:p>
            <a:r>
              <a:rPr lang="en-US" sz="2000" dirty="0" smtClean="0"/>
              <a:t>GMIS: </a:t>
            </a:r>
            <a:r>
              <a:rPr lang="en-US" sz="2000" dirty="0" smtClean="0">
                <a:hlinkClick r:id="rId3"/>
              </a:rPr>
              <a:t>grantsweb@dcjs.virginia.gov</a:t>
            </a:r>
            <a:endParaRPr lang="en-US" sz="2000" dirty="0"/>
          </a:p>
          <a:p>
            <a:endParaRPr lang="en-US" sz="2000" dirty="0" smtClean="0"/>
          </a:p>
          <a:p>
            <a:pPr marL="0" indent="0">
              <a:buNone/>
            </a:pPr>
            <a:r>
              <a:rPr lang="en-US" sz="2000" dirty="0"/>
              <a:t>For financial questions, contact </a:t>
            </a:r>
            <a:endParaRPr lang="en-US" sz="2000" dirty="0" smtClean="0"/>
          </a:p>
          <a:p>
            <a:r>
              <a:rPr lang="en-US" sz="2000" dirty="0" smtClean="0"/>
              <a:t>Bill </a:t>
            </a:r>
            <a:r>
              <a:rPr lang="en-US" sz="2000" dirty="0"/>
              <a:t>Dodd at (804) 371-0638 or </a:t>
            </a:r>
            <a:r>
              <a:rPr lang="en-US" sz="2000" dirty="0" smtClean="0">
                <a:hlinkClick r:id="rId4"/>
              </a:rPr>
              <a:t>bill.dodd@dcjs.virginia.gov</a:t>
            </a:r>
            <a:r>
              <a:rPr lang="en-US" sz="2000" dirty="0" smtClean="0"/>
              <a:t>  </a:t>
            </a:r>
          </a:p>
          <a:p>
            <a:r>
              <a:rPr lang="en-US" sz="2000" dirty="0" smtClean="0"/>
              <a:t>Mark </a:t>
            </a:r>
            <a:r>
              <a:rPr lang="en-US" sz="2000" dirty="0" err="1"/>
              <a:t>Fero</a:t>
            </a:r>
            <a:r>
              <a:rPr lang="en-US" sz="2000" dirty="0"/>
              <a:t> at (804) 225-2782 or </a:t>
            </a:r>
            <a:r>
              <a:rPr lang="en-US" sz="2000" dirty="0" smtClean="0">
                <a:hlinkClick r:id="rId5"/>
              </a:rPr>
              <a:t>mark.fero@dcjs.virginia.gov</a:t>
            </a:r>
            <a:r>
              <a:rPr lang="en-US" sz="2000" dirty="0" smtClean="0"/>
              <a:t>.</a:t>
            </a:r>
          </a:p>
          <a:p>
            <a:r>
              <a:rPr lang="en-US" sz="2000" dirty="0" smtClean="0"/>
              <a:t>Andrew Wooldridge at (804) 225-1863 or </a:t>
            </a:r>
            <a:r>
              <a:rPr lang="en-US" sz="2000" dirty="0" smtClean="0">
                <a:hlinkClick r:id="rId6"/>
              </a:rPr>
              <a:t>andrew.wooldridge@dcjs.virginia.gov</a:t>
            </a:r>
            <a:endParaRPr lang="en-US" sz="2000" dirty="0"/>
          </a:p>
          <a:p>
            <a:endParaRPr lang="en-US" sz="2000" dirty="0" smtClean="0"/>
          </a:p>
        </p:txBody>
      </p:sp>
    </p:spTree>
    <p:extLst>
      <p:ext uri="{BB962C8B-B14F-4D97-AF65-F5344CB8AC3E}">
        <p14:creationId xmlns:p14="http://schemas.microsoft.com/office/powerpoint/2010/main" val="1088709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Award Package </a:t>
            </a:r>
            <a:br>
              <a:rPr lang="en-US" dirty="0" smtClean="0"/>
            </a:br>
            <a:r>
              <a:rPr lang="en-US" sz="2800" dirty="0" smtClean="0"/>
              <a:t>General Conditions for all DCJS state funded awards</a:t>
            </a:r>
            <a:br>
              <a:rPr lang="en-US" sz="2800" dirty="0" smtClean="0"/>
            </a:br>
            <a:endParaRPr lang="en-US" sz="2800" dirty="0"/>
          </a:p>
        </p:txBody>
      </p:sp>
      <p:sp>
        <p:nvSpPr>
          <p:cNvPr id="3" name="Content Placeholder 2"/>
          <p:cNvSpPr>
            <a:spLocks noGrp="1"/>
          </p:cNvSpPr>
          <p:nvPr>
            <p:ph idx="1"/>
          </p:nvPr>
        </p:nvSpPr>
        <p:spPr/>
        <p:txBody>
          <a:bodyPr numCol="2"/>
          <a:lstStyle/>
          <a:p>
            <a:pPr marL="514350" indent="-514350">
              <a:buFont typeface="+mj-lt"/>
              <a:buAutoNum type="arabicPeriod"/>
            </a:pPr>
            <a:r>
              <a:rPr lang="en-US" sz="2000" dirty="0" smtClean="0"/>
              <a:t>Performance and obligation periods</a:t>
            </a:r>
          </a:p>
          <a:p>
            <a:pPr marL="514350" indent="-514350">
              <a:buFont typeface="+mj-lt"/>
              <a:buAutoNum type="arabicPeriod"/>
            </a:pPr>
            <a:r>
              <a:rPr lang="en-US" sz="2000" dirty="0" smtClean="0"/>
              <a:t>Financial management systems</a:t>
            </a:r>
          </a:p>
          <a:p>
            <a:pPr marL="514350" indent="-514350">
              <a:buFont typeface="+mj-lt"/>
              <a:buAutoNum type="arabicPeriod"/>
            </a:pPr>
            <a:r>
              <a:rPr lang="en-US" sz="2000" dirty="0" smtClean="0"/>
              <a:t>Access to grant records</a:t>
            </a:r>
          </a:p>
          <a:p>
            <a:pPr marL="514350" indent="-514350">
              <a:buFont typeface="+mj-lt"/>
              <a:buAutoNum type="arabicPeriod"/>
            </a:pPr>
            <a:r>
              <a:rPr lang="en-US" sz="2000" dirty="0" smtClean="0"/>
              <a:t>Documentation requirements</a:t>
            </a:r>
          </a:p>
          <a:p>
            <a:pPr marL="514350" indent="-514350">
              <a:buFont typeface="+mj-lt"/>
              <a:buAutoNum type="arabicPeriod"/>
            </a:pPr>
            <a:r>
              <a:rPr lang="en-US" sz="2000" dirty="0" smtClean="0"/>
              <a:t>Additional monitoring requirements</a:t>
            </a:r>
          </a:p>
          <a:p>
            <a:pPr marL="514350" indent="-514350">
              <a:buFont typeface="+mj-lt"/>
              <a:buAutoNum type="arabicPeriod"/>
            </a:pPr>
            <a:r>
              <a:rPr lang="en-US" sz="2000" dirty="0" smtClean="0"/>
              <a:t>Record retention and access</a:t>
            </a:r>
          </a:p>
          <a:p>
            <a:pPr marL="514350" indent="-514350">
              <a:buFont typeface="+mj-lt"/>
              <a:buAutoNum type="arabicPeriod"/>
            </a:pPr>
            <a:r>
              <a:rPr lang="en-US" sz="2000" dirty="0" smtClean="0"/>
              <a:t>Non-Supplanting requirement</a:t>
            </a:r>
          </a:p>
          <a:p>
            <a:pPr marL="514350" indent="-514350">
              <a:buFont typeface="+mj-lt"/>
              <a:buAutoNum type="arabicPeriod"/>
            </a:pPr>
            <a:r>
              <a:rPr lang="en-US" sz="2000" dirty="0" smtClean="0"/>
              <a:t>Travel Policy</a:t>
            </a:r>
          </a:p>
          <a:p>
            <a:pPr marL="514350" indent="-514350">
              <a:buFont typeface="+mj-lt"/>
              <a:buAutoNum type="arabicPeriod"/>
            </a:pPr>
            <a:r>
              <a:rPr lang="en-US" sz="2000" dirty="0" smtClean="0"/>
              <a:t>Project Initiation</a:t>
            </a:r>
          </a:p>
          <a:p>
            <a:pPr marL="514350" indent="-514350">
              <a:buFont typeface="+mj-lt"/>
              <a:buAutoNum type="arabicPeriod"/>
            </a:pPr>
            <a:r>
              <a:rPr lang="en-US" sz="2000" dirty="0" smtClean="0"/>
              <a:t>Budget Amendments</a:t>
            </a:r>
          </a:p>
          <a:p>
            <a:pPr marL="514350" indent="-514350">
              <a:buFont typeface="+mj-lt"/>
              <a:buAutoNum type="arabicPeriod"/>
            </a:pPr>
            <a:r>
              <a:rPr lang="en-US" sz="2000" dirty="0" smtClean="0"/>
              <a:t>Financial Audits</a:t>
            </a:r>
          </a:p>
          <a:p>
            <a:pPr marL="514350" indent="-514350">
              <a:buFont typeface="+mj-lt"/>
              <a:buAutoNum type="arabicPeriod"/>
            </a:pPr>
            <a:r>
              <a:rPr lang="en-US" sz="2000" dirty="0" smtClean="0"/>
              <a:t>Project Income</a:t>
            </a:r>
          </a:p>
          <a:p>
            <a:pPr marL="514350" indent="-514350">
              <a:buFont typeface="+mj-lt"/>
              <a:buAutoNum type="arabicPeriod"/>
            </a:pPr>
            <a:r>
              <a:rPr lang="en-US" sz="2000" dirty="0" smtClean="0"/>
              <a:t>Required reports</a:t>
            </a:r>
          </a:p>
          <a:p>
            <a:pPr marL="514350" indent="-514350">
              <a:buFont typeface="+mj-lt"/>
              <a:buAutoNum type="arabicPeriod"/>
            </a:pPr>
            <a:r>
              <a:rPr lang="en-US" sz="2000" dirty="0" smtClean="0"/>
              <a:t>Delegation of responsibility</a:t>
            </a:r>
          </a:p>
          <a:p>
            <a:pPr marL="514350" indent="-514350">
              <a:buFont typeface="+mj-lt"/>
              <a:buAutoNum type="arabicPeriod"/>
            </a:pPr>
            <a:r>
              <a:rPr lang="en-US" sz="2000" dirty="0" smtClean="0"/>
              <a:t>Procurement</a:t>
            </a:r>
          </a:p>
          <a:p>
            <a:pPr marL="514350" indent="-514350">
              <a:buFont typeface="+mj-lt"/>
              <a:buAutoNum type="arabicPeriod"/>
            </a:pPr>
            <a:r>
              <a:rPr lang="en-US" sz="2000" dirty="0" smtClean="0"/>
              <a:t>Change in personnel</a:t>
            </a:r>
          </a:p>
          <a:p>
            <a:pPr marL="514350" indent="-514350">
              <a:buFont typeface="+mj-lt"/>
              <a:buAutoNum type="arabicPeriod"/>
            </a:pPr>
            <a:r>
              <a:rPr lang="en-US" sz="2000" dirty="0" smtClean="0"/>
              <a:t>Nondiscrimination under state grants and programs</a:t>
            </a:r>
          </a:p>
          <a:p>
            <a:pPr marL="0" indent="0">
              <a:buNone/>
            </a:pPr>
            <a:endParaRPr lang="en-US" dirty="0" smtClean="0"/>
          </a:p>
        </p:txBody>
      </p:sp>
    </p:spTree>
    <p:extLst>
      <p:ext uri="{BB962C8B-B14F-4D97-AF65-F5344CB8AC3E}">
        <p14:creationId xmlns:p14="http://schemas.microsoft.com/office/powerpoint/2010/main" val="2380647048"/>
      </p:ext>
    </p:extLst>
  </p:cSld>
  <p:clrMapOvr>
    <a:masterClrMapping/>
  </p:clrMapOvr>
  <mc:AlternateContent xmlns:mc="http://schemas.openxmlformats.org/markup-compatibility/2006" xmlns:p14="http://schemas.microsoft.com/office/powerpoint/2010/main">
    <mc:Choice Requires="p14">
      <p:transition spd="slow" p14:dur="2000" advTm="27897"/>
    </mc:Choice>
    <mc:Fallback xmlns="">
      <p:transition spd="slow" advTm="27897"/>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your main contact person?</a:t>
            </a:r>
            <a:endParaRPr lang="en-US" dirty="0"/>
          </a:p>
        </p:txBody>
      </p:sp>
      <p:sp>
        <p:nvSpPr>
          <p:cNvPr id="3" name="Content Placeholder 2"/>
          <p:cNvSpPr>
            <a:spLocks noGrp="1"/>
          </p:cNvSpPr>
          <p:nvPr>
            <p:ph idx="1"/>
          </p:nvPr>
        </p:nvSpPr>
        <p:spPr/>
        <p:txBody>
          <a:bodyPr/>
          <a:lstStyle/>
          <a:p>
            <a:r>
              <a:rPr lang="en-US" dirty="0" smtClean="0"/>
              <a:t>This should be the person who will have day-to-day responsibility for managing the project and who will be the contact if DCJS needs project-related information.</a:t>
            </a:r>
          </a:p>
          <a:p>
            <a:r>
              <a:rPr lang="en-US" dirty="0" smtClean="0"/>
              <a:t>If this person is different than the one listed as the Project Director on the grant, send name, email address, and phone number to your Grant Monitor. </a:t>
            </a:r>
            <a:endParaRPr lang="en-US" dirty="0"/>
          </a:p>
        </p:txBody>
      </p:sp>
    </p:spTree>
    <p:extLst>
      <p:ext uri="{BB962C8B-B14F-4D97-AF65-F5344CB8AC3E}">
        <p14:creationId xmlns:p14="http://schemas.microsoft.com/office/powerpoint/2010/main" val="2934029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Virginia Center for School and Campus Safety Grant Staff</a:t>
            </a:r>
            <a:endParaRPr lang="en-US" dirty="0"/>
          </a:p>
        </p:txBody>
      </p:sp>
      <p:sp>
        <p:nvSpPr>
          <p:cNvPr id="3" name="Content Placeholder 2"/>
          <p:cNvSpPr>
            <a:spLocks noGrp="1"/>
          </p:cNvSpPr>
          <p:nvPr>
            <p:ph idx="1"/>
          </p:nvPr>
        </p:nvSpPr>
        <p:spPr/>
        <p:txBody>
          <a:bodyPr/>
          <a:lstStyle/>
          <a:p>
            <a:pPr>
              <a:spcBef>
                <a:spcPts val="600"/>
              </a:spcBef>
            </a:pPr>
            <a:r>
              <a:rPr lang="en-US" sz="1800" dirty="0" smtClean="0"/>
              <a:t>Michelle Miles, SRO/SSO Grant Program Specialist</a:t>
            </a:r>
          </a:p>
          <a:p>
            <a:pPr indent="0">
              <a:spcBef>
                <a:spcPts val="600"/>
              </a:spcBef>
              <a:buNone/>
            </a:pPr>
            <a:r>
              <a:rPr lang="en-US" sz="1800" dirty="0" smtClean="0"/>
              <a:t>804-225-1846</a:t>
            </a:r>
          </a:p>
          <a:p>
            <a:pPr indent="0">
              <a:spcBef>
                <a:spcPts val="600"/>
              </a:spcBef>
              <a:buNone/>
            </a:pPr>
            <a:r>
              <a:rPr lang="en-US" sz="1800" dirty="0" smtClean="0">
                <a:hlinkClick r:id="rId3"/>
              </a:rPr>
              <a:t>michelle.miles@dcjs.virginia.gov</a:t>
            </a:r>
            <a:endParaRPr lang="en-US" sz="1800" dirty="0" smtClean="0"/>
          </a:p>
          <a:p>
            <a:pPr indent="0">
              <a:spcBef>
                <a:spcPts val="600"/>
              </a:spcBef>
              <a:buNone/>
            </a:pPr>
            <a:r>
              <a:rPr lang="en-US" sz="1800" dirty="0" smtClean="0"/>
              <a:t>Monday through Friday, 7 a.m. to 3:30 p.m.</a:t>
            </a:r>
          </a:p>
          <a:p>
            <a:pPr>
              <a:spcBef>
                <a:spcPts val="600"/>
              </a:spcBef>
              <a:buNone/>
            </a:pPr>
            <a:endParaRPr lang="en-US" sz="1800" dirty="0" smtClean="0"/>
          </a:p>
          <a:p>
            <a:pPr>
              <a:spcBef>
                <a:spcPts val="600"/>
              </a:spcBef>
            </a:pPr>
            <a:r>
              <a:rPr lang="en-US" sz="1800" dirty="0" smtClean="0"/>
              <a:t>Nicole Phelps, Criminal Justice Grant Program Specialist (Byrne/JAG grants)</a:t>
            </a:r>
          </a:p>
          <a:p>
            <a:pPr indent="0">
              <a:spcBef>
                <a:spcPts val="600"/>
              </a:spcBef>
              <a:buNone/>
            </a:pPr>
            <a:r>
              <a:rPr lang="en-US" sz="1800" dirty="0" smtClean="0"/>
              <a:t>804-786-1577</a:t>
            </a:r>
          </a:p>
          <a:p>
            <a:pPr indent="0">
              <a:spcBef>
                <a:spcPts val="600"/>
              </a:spcBef>
              <a:buNone/>
            </a:pPr>
            <a:r>
              <a:rPr lang="en-US" sz="1800" dirty="0" smtClean="0">
                <a:hlinkClick r:id="rId4"/>
              </a:rPr>
              <a:t>nicole.phelps@dcjs.virginia.gov</a:t>
            </a:r>
            <a:endParaRPr lang="en-US" sz="1800" dirty="0" smtClean="0"/>
          </a:p>
          <a:p>
            <a:pPr indent="0" algn="ctr">
              <a:spcBef>
                <a:spcPts val="600"/>
              </a:spcBef>
              <a:buNone/>
            </a:pPr>
            <a:endParaRPr lang="en-US" sz="1800" dirty="0"/>
          </a:p>
          <a:p>
            <a:pPr>
              <a:spcBef>
                <a:spcPts val="600"/>
              </a:spcBef>
            </a:pPr>
            <a:r>
              <a:rPr lang="en-US" sz="1800" dirty="0" smtClean="0"/>
              <a:t>Tracy Matthews, Law Enforcement Training and Grants Supervisor</a:t>
            </a:r>
          </a:p>
          <a:p>
            <a:pPr indent="0">
              <a:spcBef>
                <a:spcPts val="600"/>
              </a:spcBef>
              <a:buNone/>
            </a:pPr>
            <a:r>
              <a:rPr lang="en-US" sz="1800" dirty="0" smtClean="0"/>
              <a:t>804-371-0635</a:t>
            </a:r>
          </a:p>
          <a:p>
            <a:pPr indent="0">
              <a:spcBef>
                <a:spcPts val="600"/>
              </a:spcBef>
              <a:buNone/>
            </a:pPr>
            <a:r>
              <a:rPr lang="en-US" sz="1800" dirty="0" smtClean="0">
                <a:hlinkClick r:id="rId5"/>
              </a:rPr>
              <a:t>tracy.matthews@dcjs.virginia.gov</a:t>
            </a:r>
            <a:endParaRPr lang="en-US" sz="1800" dirty="0"/>
          </a:p>
        </p:txBody>
      </p:sp>
    </p:spTree>
    <p:extLst>
      <p:ext uri="{BB962C8B-B14F-4D97-AF65-F5344CB8AC3E}">
        <p14:creationId xmlns:p14="http://schemas.microsoft.com/office/powerpoint/2010/main" val="4075112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Virginia Center for School and Campus Safety K-12 Staff</a:t>
            </a:r>
            <a:endParaRPr lang="en-US" dirty="0"/>
          </a:p>
        </p:txBody>
      </p:sp>
      <p:sp>
        <p:nvSpPr>
          <p:cNvPr id="3" name="Content Placeholder 2"/>
          <p:cNvSpPr>
            <a:spLocks noGrp="1"/>
          </p:cNvSpPr>
          <p:nvPr>
            <p:ph idx="1"/>
          </p:nvPr>
        </p:nvSpPr>
        <p:spPr/>
        <p:txBody>
          <a:bodyPr/>
          <a:lstStyle/>
          <a:p>
            <a:pPr>
              <a:spcBef>
                <a:spcPts val="600"/>
              </a:spcBef>
            </a:pPr>
            <a:r>
              <a:rPr lang="en-US" sz="1800" dirty="0"/>
              <a:t>Kim Simon, SRO/SSO Training and Program Coordinator </a:t>
            </a:r>
          </a:p>
          <a:p>
            <a:pPr indent="0">
              <a:spcBef>
                <a:spcPts val="600"/>
              </a:spcBef>
              <a:buNone/>
            </a:pPr>
            <a:r>
              <a:rPr lang="en-US" sz="1800" dirty="0"/>
              <a:t>804-997-1717</a:t>
            </a:r>
          </a:p>
          <a:p>
            <a:pPr indent="0">
              <a:spcBef>
                <a:spcPts val="600"/>
              </a:spcBef>
              <a:buNone/>
            </a:pPr>
            <a:r>
              <a:rPr lang="en-US" sz="1800" dirty="0" smtClean="0">
                <a:hlinkClick r:id="rId3"/>
              </a:rPr>
              <a:t>kim.simon@dcjs.virginia.gov</a:t>
            </a:r>
            <a:endParaRPr lang="en-US" sz="1800" dirty="0"/>
          </a:p>
          <a:p>
            <a:pPr marL="0" indent="0">
              <a:buNone/>
            </a:pPr>
            <a:endParaRPr lang="en-US" sz="1800" dirty="0" smtClean="0"/>
          </a:p>
          <a:p>
            <a:pPr>
              <a:spcBef>
                <a:spcPts val="600"/>
              </a:spcBef>
            </a:pPr>
            <a:r>
              <a:rPr lang="en-US" sz="1800" dirty="0"/>
              <a:t>James Christian, K-12 School Safety and Threat Assessment Manager</a:t>
            </a:r>
          </a:p>
          <a:p>
            <a:pPr indent="0">
              <a:spcBef>
                <a:spcPts val="600"/>
              </a:spcBef>
              <a:buNone/>
            </a:pPr>
            <a:r>
              <a:rPr lang="en-US" sz="1800" dirty="0"/>
              <a:t>804-357-0967</a:t>
            </a:r>
          </a:p>
          <a:p>
            <a:pPr indent="0">
              <a:spcBef>
                <a:spcPts val="600"/>
              </a:spcBef>
              <a:buNone/>
            </a:pPr>
            <a:r>
              <a:rPr lang="en-US" sz="1800" dirty="0" smtClean="0">
                <a:hlinkClick r:id="rId4"/>
              </a:rPr>
              <a:t>james.christian@dcjs.virginia.gov</a:t>
            </a:r>
            <a:endParaRPr lang="en-US" sz="1800" dirty="0"/>
          </a:p>
          <a:p>
            <a:pPr marL="0" indent="0">
              <a:buNone/>
            </a:pPr>
            <a:endParaRPr lang="en-US" sz="1800" dirty="0" smtClean="0"/>
          </a:p>
          <a:p>
            <a:pPr>
              <a:spcBef>
                <a:spcPts val="600"/>
              </a:spcBef>
            </a:pPr>
            <a:r>
              <a:rPr lang="en-US" sz="1800" dirty="0"/>
              <a:t>Carol Miller, Administrative Training Specialist (SSO Certification Database)</a:t>
            </a:r>
          </a:p>
          <a:p>
            <a:pPr indent="0">
              <a:spcBef>
                <a:spcPts val="600"/>
              </a:spcBef>
              <a:buNone/>
            </a:pPr>
            <a:r>
              <a:rPr lang="en-US" sz="1800" dirty="0"/>
              <a:t>804-225-4111</a:t>
            </a:r>
          </a:p>
          <a:p>
            <a:pPr indent="0">
              <a:spcBef>
                <a:spcPts val="600"/>
              </a:spcBef>
              <a:buNone/>
            </a:pPr>
            <a:r>
              <a:rPr lang="en-US" sz="1800" dirty="0" smtClean="0">
                <a:hlinkClick r:id="rId5"/>
              </a:rPr>
              <a:t>schoolsecurity@dcjs.virginia.gov</a:t>
            </a:r>
            <a:endParaRPr lang="en-US" sz="1800" dirty="0"/>
          </a:p>
          <a:p>
            <a:pPr marL="0" indent="0">
              <a:buNone/>
            </a:pPr>
            <a:endParaRPr lang="en-US" sz="1800" dirty="0" smtClean="0"/>
          </a:p>
          <a:p>
            <a:pPr marL="0" indent="0">
              <a:buNone/>
            </a:pPr>
            <a:endParaRPr lang="en-US" dirty="0"/>
          </a:p>
          <a:p>
            <a:pPr marL="0" indent="0">
              <a:buNone/>
            </a:pPr>
            <a:endParaRPr lang="en-US" dirty="0" smtClean="0"/>
          </a:p>
          <a:p>
            <a:endParaRPr lang="en-US" dirty="0"/>
          </a:p>
        </p:txBody>
      </p:sp>
    </p:spTree>
    <p:extLst>
      <p:ext uri="{BB962C8B-B14F-4D97-AF65-F5344CB8AC3E}">
        <p14:creationId xmlns:p14="http://schemas.microsoft.com/office/powerpoint/2010/main" val="581586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Tree>
    <p:extLst>
      <p:ext uri="{BB962C8B-B14F-4D97-AF65-F5344CB8AC3E}">
        <p14:creationId xmlns:p14="http://schemas.microsoft.com/office/powerpoint/2010/main" val="30407922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Generic Special Conditions – Spotlight	</a:t>
            </a:r>
            <a:endParaRPr lang="en-US" dirty="0"/>
          </a:p>
        </p:txBody>
      </p:sp>
      <p:sp>
        <p:nvSpPr>
          <p:cNvPr id="3" name="Content Placeholder 2"/>
          <p:cNvSpPr>
            <a:spLocks noGrp="1"/>
          </p:cNvSpPr>
          <p:nvPr>
            <p:ph idx="1"/>
          </p:nvPr>
        </p:nvSpPr>
        <p:spPr>
          <a:xfrm>
            <a:off x="457200" y="1597981"/>
            <a:ext cx="8077200" cy="4578982"/>
          </a:xfrm>
        </p:spPr>
        <p:txBody>
          <a:bodyPr/>
          <a:lstStyle/>
          <a:p>
            <a:pPr marL="285750" indent="-285750">
              <a:spcBef>
                <a:spcPts val="0"/>
              </a:spcBef>
              <a:buNone/>
              <a:tabLst>
                <a:tab pos="285750" algn="l"/>
              </a:tabLst>
            </a:pPr>
            <a:r>
              <a:rPr lang="en-US" sz="1800" b="1" dirty="0" smtClean="0"/>
              <a:t>2. 	Financial Management Systems</a:t>
            </a:r>
          </a:p>
          <a:p>
            <a:pPr marL="285750" indent="-285750">
              <a:spcBef>
                <a:spcPts val="0"/>
              </a:spcBef>
              <a:buNone/>
              <a:tabLst>
                <a:tab pos="285750" algn="l"/>
              </a:tabLst>
            </a:pPr>
            <a:r>
              <a:rPr lang="en-US" sz="1800" dirty="0" smtClean="0"/>
              <a:t>	Must have a system in place that is able to record and report on the receipt, obligation, and expenditure of grant funds.</a:t>
            </a:r>
          </a:p>
          <a:p>
            <a:pPr marL="285750" indent="-285750">
              <a:buNone/>
              <a:tabLst>
                <a:tab pos="285750" algn="l"/>
              </a:tabLst>
            </a:pPr>
            <a:r>
              <a:rPr lang="en-US" sz="1800" b="1" dirty="0" smtClean="0"/>
              <a:t>4. 	Documentation Requirements</a:t>
            </a:r>
          </a:p>
          <a:p>
            <a:pPr marL="285750" indent="-285750">
              <a:spcBef>
                <a:spcPts val="0"/>
              </a:spcBef>
              <a:buNone/>
              <a:tabLst>
                <a:tab pos="285750" algn="l"/>
              </a:tabLst>
            </a:pPr>
            <a:r>
              <a:rPr lang="en-US" sz="1800" dirty="0" smtClean="0"/>
              <a:t>	Upon request, must provide financial or programmatic-related documentation, including expenditures and achievements.</a:t>
            </a:r>
          </a:p>
          <a:p>
            <a:pPr marL="285750" indent="-285750">
              <a:buNone/>
              <a:tabLst>
                <a:tab pos="285750" algn="l"/>
              </a:tabLst>
            </a:pPr>
            <a:r>
              <a:rPr lang="en-US" sz="1800" b="1" dirty="0" smtClean="0"/>
              <a:t>5. 	Additional monitoring requirements</a:t>
            </a:r>
          </a:p>
          <a:p>
            <a:pPr marL="285750" indent="-285750">
              <a:spcBef>
                <a:spcPts val="0"/>
              </a:spcBef>
              <a:buNone/>
              <a:tabLst>
                <a:tab pos="285750" algn="l"/>
              </a:tabLst>
            </a:pPr>
            <a:r>
              <a:rPr lang="en-US" sz="1800" dirty="0" smtClean="0"/>
              <a:t>	May be subject to financial and programmatic on-site monitoring.</a:t>
            </a:r>
          </a:p>
          <a:p>
            <a:pPr marL="285750" indent="-285750">
              <a:buNone/>
              <a:tabLst>
                <a:tab pos="285750" algn="l"/>
              </a:tabLst>
            </a:pPr>
            <a:r>
              <a:rPr lang="en-US" sz="1800" b="1" dirty="0" smtClean="0"/>
              <a:t>6. 	Record Retention and Access</a:t>
            </a:r>
          </a:p>
          <a:p>
            <a:pPr marL="285750" indent="-285750">
              <a:spcBef>
                <a:spcPts val="0"/>
              </a:spcBef>
              <a:buNone/>
              <a:tabLst>
                <a:tab pos="285750" algn="l"/>
              </a:tabLst>
            </a:pPr>
            <a:r>
              <a:rPr lang="en-US" sz="1800" dirty="0" smtClean="0"/>
              <a:t>	Records pertinent to the award must be retained for a period of three (3) years from the date of the submission of the final expenditures report. (Current grant year, plus 3)</a:t>
            </a:r>
          </a:p>
          <a:p>
            <a:pPr marL="285750" indent="-285750">
              <a:buNone/>
              <a:tabLst>
                <a:tab pos="285750" algn="l"/>
              </a:tabLst>
            </a:pPr>
            <a:r>
              <a:rPr lang="en-US" sz="1800" b="1" dirty="0" smtClean="0"/>
              <a:t>10. Budget Amendments</a:t>
            </a:r>
          </a:p>
          <a:p>
            <a:pPr marL="285750" indent="-285750">
              <a:spcBef>
                <a:spcPts val="0"/>
              </a:spcBef>
              <a:buNone/>
              <a:tabLst>
                <a:tab pos="285750" algn="l"/>
              </a:tabLst>
            </a:pPr>
            <a:r>
              <a:rPr lang="en-US" sz="1800" dirty="0" smtClean="0"/>
              <a:t>	No changes to the approved budget may be made without the prior approval of DCJS.</a:t>
            </a:r>
          </a:p>
          <a:p>
            <a:pPr marL="0" indent="0">
              <a:buNone/>
            </a:pPr>
            <a:endParaRPr lang="en-US" sz="1800" dirty="0" smtClean="0"/>
          </a:p>
          <a:p>
            <a:pPr marL="0" indent="0">
              <a:buNone/>
            </a:pPr>
            <a:endParaRPr lang="en-US" dirty="0"/>
          </a:p>
        </p:txBody>
      </p:sp>
    </p:spTree>
    <p:extLst>
      <p:ext uri="{BB962C8B-B14F-4D97-AF65-F5344CB8AC3E}">
        <p14:creationId xmlns:p14="http://schemas.microsoft.com/office/powerpoint/2010/main" val="437994123"/>
      </p:ext>
    </p:extLst>
  </p:cSld>
  <p:clrMapOvr>
    <a:masterClrMapping/>
  </p:clrMapOvr>
  <mc:AlternateContent xmlns:mc="http://schemas.openxmlformats.org/markup-compatibility/2006" xmlns:p14="http://schemas.microsoft.com/office/powerpoint/2010/main">
    <mc:Choice Requires="p14">
      <p:transition spd="slow" p14:dur="2000" advTm="138896"/>
    </mc:Choice>
    <mc:Fallback xmlns="">
      <p:transition spd="slow" advTm="138896"/>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SRO/SSO Specific Conditions</a:t>
            </a:r>
            <a:endParaRPr lang="en-US" dirty="0"/>
          </a:p>
        </p:txBody>
      </p:sp>
      <p:sp>
        <p:nvSpPr>
          <p:cNvPr id="3" name="Content Placeholder 2"/>
          <p:cNvSpPr>
            <a:spLocks noGrp="1"/>
          </p:cNvSpPr>
          <p:nvPr>
            <p:ph idx="1"/>
          </p:nvPr>
        </p:nvSpPr>
        <p:spPr/>
        <p:txBody>
          <a:bodyPr/>
          <a:lstStyle/>
          <a:p>
            <a:pPr marL="400050" indent="-400050">
              <a:buNone/>
              <a:tabLst>
                <a:tab pos="400050" algn="l"/>
              </a:tabLst>
            </a:pPr>
            <a:r>
              <a:rPr lang="en-US" sz="1800" b="1" dirty="0" smtClean="0"/>
              <a:t>18. 	School Resource Officer Position Requirements</a:t>
            </a:r>
          </a:p>
          <a:p>
            <a:pPr marL="400050" indent="-400050">
              <a:spcBef>
                <a:spcPts val="0"/>
              </a:spcBef>
              <a:buNone/>
              <a:tabLst>
                <a:tab pos="400050" algn="l"/>
              </a:tabLst>
            </a:pPr>
            <a:r>
              <a:rPr lang="en-US" sz="1800" dirty="0" smtClean="0"/>
              <a:t>	Positions must be based on the DCJS Virginia School-Law Enforcement Partnership Guide (SLEP) and must be a certified, sworn law enforcement officer as defined in </a:t>
            </a:r>
            <a:r>
              <a:rPr lang="en-US" sz="1800" i="1" dirty="0" smtClean="0"/>
              <a:t>Virginia Code </a:t>
            </a:r>
            <a:r>
              <a:rPr lang="en-US" sz="1800" dirty="0" smtClean="0"/>
              <a:t>§9.01-101. SRO must be 21 years of age or older and have no less than 3 years of certified law enforcement experience. </a:t>
            </a:r>
          </a:p>
          <a:p>
            <a:pPr marL="400050" indent="-400050">
              <a:buNone/>
              <a:tabLst>
                <a:tab pos="400050" algn="l"/>
              </a:tabLst>
            </a:pPr>
            <a:r>
              <a:rPr lang="en-US" sz="1800" b="1" dirty="0" smtClean="0"/>
              <a:t>19. 	SRO Basic Training Course</a:t>
            </a:r>
          </a:p>
          <a:p>
            <a:pPr marL="400050" indent="-400050">
              <a:spcBef>
                <a:spcPts val="0"/>
              </a:spcBef>
              <a:buNone/>
              <a:tabLst>
                <a:tab pos="400050" algn="l"/>
              </a:tabLst>
            </a:pPr>
            <a:r>
              <a:rPr lang="en-US" sz="1800" dirty="0" smtClean="0"/>
              <a:t>	Must have attended a DCJS approved SRO Basic Training course or attend one within the first 4 months of the grant period, or as required by the SRO certification standards, whichever is shorter. Must send a copy of the training certificate to your DCJS grant monitor.</a:t>
            </a:r>
          </a:p>
          <a:p>
            <a:pPr marL="400050" indent="-400050">
              <a:buNone/>
              <a:tabLst>
                <a:tab pos="400050" algn="l"/>
              </a:tabLst>
            </a:pPr>
            <a:r>
              <a:rPr lang="en-US" sz="1800" b="1" dirty="0" smtClean="0"/>
              <a:t>20. 	Compliance with Minimum Training Standards</a:t>
            </a:r>
          </a:p>
          <a:p>
            <a:pPr marL="400050" indent="-400050">
              <a:spcBef>
                <a:spcPts val="0"/>
              </a:spcBef>
              <a:buNone/>
              <a:tabLst>
                <a:tab pos="400050" algn="l"/>
              </a:tabLst>
            </a:pPr>
            <a:r>
              <a:rPr lang="en-US" sz="1800" dirty="0" smtClean="0"/>
              <a:t>	As required by §9.1-114.1, every full-time or part-time SRO, shall comply with the compulsory minimum training standards for SROs.</a:t>
            </a:r>
          </a:p>
        </p:txBody>
      </p:sp>
    </p:spTree>
    <p:extLst>
      <p:ext uri="{BB962C8B-B14F-4D97-AF65-F5344CB8AC3E}">
        <p14:creationId xmlns:p14="http://schemas.microsoft.com/office/powerpoint/2010/main" val="2614668220"/>
      </p:ext>
    </p:extLst>
  </p:cSld>
  <p:clrMapOvr>
    <a:masterClrMapping/>
  </p:clrMapOvr>
  <mc:AlternateContent xmlns:mc="http://schemas.openxmlformats.org/markup-compatibility/2006" xmlns:p14="http://schemas.microsoft.com/office/powerpoint/2010/main">
    <mc:Choice Requires="p14">
      <p:transition spd="slow" p14:dur="2000" advTm="53315"/>
    </mc:Choice>
    <mc:Fallback xmlns="">
      <p:transition spd="slow" advTm="53315"/>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SRO/SSO Specific Conditions</a:t>
            </a:r>
          </a:p>
        </p:txBody>
      </p:sp>
      <p:sp>
        <p:nvSpPr>
          <p:cNvPr id="3" name="Content Placeholder 2"/>
          <p:cNvSpPr>
            <a:spLocks noGrp="1"/>
          </p:cNvSpPr>
          <p:nvPr>
            <p:ph idx="1"/>
          </p:nvPr>
        </p:nvSpPr>
        <p:spPr/>
        <p:txBody>
          <a:bodyPr/>
          <a:lstStyle/>
          <a:p>
            <a:pPr marL="0" indent="0">
              <a:buNone/>
            </a:pPr>
            <a:r>
              <a:rPr lang="en-US" sz="1800" b="1" dirty="0"/>
              <a:t>21. </a:t>
            </a:r>
            <a:r>
              <a:rPr lang="en-US" sz="1800" b="1" dirty="0" smtClean="0"/>
              <a:t> Memorandum </a:t>
            </a:r>
            <a:r>
              <a:rPr lang="en-US" sz="1800" b="1" dirty="0"/>
              <a:t>of Understanding</a:t>
            </a:r>
          </a:p>
          <a:p>
            <a:pPr marL="400050" indent="-400050">
              <a:spcBef>
                <a:spcPts val="0"/>
              </a:spcBef>
              <a:buNone/>
              <a:tabLst>
                <a:tab pos="400050" algn="l"/>
              </a:tabLst>
            </a:pPr>
            <a:r>
              <a:rPr lang="en-US" sz="1800" dirty="0" smtClean="0"/>
              <a:t>	As </a:t>
            </a:r>
            <a:r>
              <a:rPr lang="en-US" sz="1800" dirty="0"/>
              <a:t>required by §22.1-280.2:3, a grantee receiving funds for one or more SRO positions shall enter into a MOU between local law enforcement and the school division, to be reviewed every 2 years.</a:t>
            </a:r>
          </a:p>
          <a:p>
            <a:pPr marL="0" indent="0">
              <a:buNone/>
            </a:pPr>
            <a:r>
              <a:rPr lang="en-US" sz="1800" b="1" dirty="0"/>
              <a:t>22.  </a:t>
            </a:r>
            <a:r>
              <a:rPr lang="en-US" sz="1800" b="1" dirty="0" smtClean="0"/>
              <a:t>Additional </a:t>
            </a:r>
            <a:r>
              <a:rPr lang="en-US" sz="1800" b="1" dirty="0"/>
              <a:t>reporting </a:t>
            </a:r>
            <a:r>
              <a:rPr lang="en-US" sz="1800" b="1" dirty="0" smtClean="0"/>
              <a:t>requirements</a:t>
            </a:r>
          </a:p>
          <a:p>
            <a:pPr marL="400050" indent="-400050">
              <a:spcBef>
                <a:spcPts val="0"/>
              </a:spcBef>
              <a:buNone/>
              <a:tabLst>
                <a:tab pos="400050" algn="l"/>
              </a:tabLst>
            </a:pPr>
            <a:r>
              <a:rPr lang="en-US" sz="1800" dirty="0" smtClean="0"/>
              <a:t>	Agrees </a:t>
            </a:r>
            <a:r>
              <a:rPr lang="en-US" sz="1800" dirty="0"/>
              <a:t>to provide additional information to DCJS, as requested, to support reporting requirements to the General Assembly.</a:t>
            </a:r>
          </a:p>
          <a:p>
            <a:pPr marL="0" indent="0">
              <a:buNone/>
            </a:pPr>
            <a:r>
              <a:rPr lang="en-US" sz="1800" b="1" dirty="0"/>
              <a:t>23. </a:t>
            </a:r>
            <a:r>
              <a:rPr lang="en-US" sz="1800" b="1" dirty="0" smtClean="0"/>
              <a:t> School </a:t>
            </a:r>
            <a:r>
              <a:rPr lang="en-US" sz="1800" b="1" dirty="0"/>
              <a:t>Security Officer </a:t>
            </a:r>
            <a:r>
              <a:rPr lang="en-US" sz="1800" b="1" dirty="0" smtClean="0"/>
              <a:t>Requirements</a:t>
            </a:r>
          </a:p>
          <a:p>
            <a:pPr marL="400050" indent="-400050">
              <a:spcBef>
                <a:spcPts val="0"/>
              </a:spcBef>
              <a:buNone/>
              <a:tabLst>
                <a:tab pos="400050" algn="l"/>
              </a:tabLst>
            </a:pPr>
            <a:r>
              <a:rPr lang="en-US" sz="1800" dirty="0" smtClean="0"/>
              <a:t>	SSOs </a:t>
            </a:r>
            <a:r>
              <a:rPr lang="en-US" sz="1800" dirty="0"/>
              <a:t>must meet eligibility and training requirements for certification as a SSO as outlined in 6VAC20-240.</a:t>
            </a:r>
          </a:p>
          <a:p>
            <a:endParaRPr lang="en-US" dirty="0"/>
          </a:p>
        </p:txBody>
      </p:sp>
    </p:spTree>
    <p:extLst>
      <p:ext uri="{BB962C8B-B14F-4D97-AF65-F5344CB8AC3E}">
        <p14:creationId xmlns:p14="http://schemas.microsoft.com/office/powerpoint/2010/main" val="3169541224"/>
      </p:ext>
    </p:extLst>
  </p:cSld>
  <p:clrMapOvr>
    <a:masterClrMapping/>
  </p:clrMapOvr>
  <mc:AlternateContent xmlns:mc="http://schemas.openxmlformats.org/markup-compatibility/2006" xmlns:p14="http://schemas.microsoft.com/office/powerpoint/2010/main">
    <mc:Choice Requires="p14">
      <p:transition spd="slow" p14:dur="2000" advTm="33954"/>
    </mc:Choice>
    <mc:Fallback xmlns="">
      <p:transition spd="slow" advTm="33954"/>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SRO/SSO Specific Conditions</a:t>
            </a:r>
          </a:p>
        </p:txBody>
      </p:sp>
      <p:sp>
        <p:nvSpPr>
          <p:cNvPr id="3" name="Content Placeholder 2"/>
          <p:cNvSpPr>
            <a:spLocks noGrp="1"/>
          </p:cNvSpPr>
          <p:nvPr>
            <p:ph idx="1"/>
          </p:nvPr>
        </p:nvSpPr>
        <p:spPr/>
        <p:txBody>
          <a:bodyPr/>
          <a:lstStyle/>
          <a:p>
            <a:pPr marL="514350" indent="-514350">
              <a:buNone/>
            </a:pPr>
            <a:r>
              <a:rPr lang="en-US" b="1" dirty="0" smtClean="0"/>
              <a:t>24.</a:t>
            </a:r>
            <a:r>
              <a:rPr lang="en-US" dirty="0" smtClean="0"/>
              <a:t> Any additional “action item” special conditions related to your award will be shown via GMIS. </a:t>
            </a:r>
          </a:p>
          <a:p>
            <a:pPr marL="514350" indent="-514350">
              <a:buNone/>
            </a:pPr>
            <a:r>
              <a:rPr lang="en-US" dirty="0" smtClean="0"/>
              <a:t>	Actions that must be taken, and approved by the Grant Monitor and Grants Management, before funds can be requested. Action item special conditions are due August 31, 2020.</a:t>
            </a:r>
          </a:p>
          <a:p>
            <a:pPr marL="0" indent="0">
              <a:buNone/>
            </a:pPr>
            <a:endParaRPr lang="en-US" dirty="0"/>
          </a:p>
          <a:p>
            <a:pPr marL="0" indent="0" algn="ctr">
              <a:buNone/>
            </a:pPr>
            <a:r>
              <a:rPr lang="en-US" dirty="0" smtClean="0"/>
              <a:t>Send them to Grants Management at </a:t>
            </a:r>
            <a:r>
              <a:rPr lang="en-US" u="sng" dirty="0" smtClean="0">
                <a:solidFill>
                  <a:schemeClr val="accent5">
                    <a:lumMod val="50000"/>
                  </a:schemeClr>
                </a:solidFill>
                <a:hlinkClick r:id="rId3"/>
              </a:rPr>
              <a:t>grantsmgmt@dcjs.virginia.gov</a:t>
            </a:r>
            <a:r>
              <a:rPr lang="en-US" u="sng" dirty="0" smtClean="0">
                <a:solidFill>
                  <a:schemeClr val="accent5">
                    <a:lumMod val="50000"/>
                  </a:schemeClr>
                </a:solidFill>
              </a:rPr>
              <a:t> </a:t>
            </a:r>
            <a:r>
              <a:rPr lang="en-US" dirty="0" smtClean="0"/>
              <a:t/>
            </a:r>
            <a:br>
              <a:rPr lang="en-US" dirty="0" smtClean="0"/>
            </a:br>
            <a:r>
              <a:rPr lang="en-US" dirty="0" smtClean="0"/>
              <a:t>and copy your Grant Monitor</a:t>
            </a:r>
            <a:endParaRPr lang="en-US" dirty="0"/>
          </a:p>
        </p:txBody>
      </p:sp>
    </p:spTree>
    <p:extLst>
      <p:ext uri="{BB962C8B-B14F-4D97-AF65-F5344CB8AC3E}">
        <p14:creationId xmlns:p14="http://schemas.microsoft.com/office/powerpoint/2010/main" val="1958667919"/>
      </p:ext>
    </p:extLst>
  </p:cSld>
  <p:clrMapOvr>
    <a:masterClrMapping/>
  </p:clrMapOvr>
  <mc:AlternateContent xmlns:mc="http://schemas.openxmlformats.org/markup-compatibility/2006" xmlns:p14="http://schemas.microsoft.com/office/powerpoint/2010/main">
    <mc:Choice Requires="p14">
      <p:transition spd="slow" p14:dur="2000" advTm="31322"/>
    </mc:Choice>
    <mc:Fallback xmlns="">
      <p:transition spd="slow" advTm="31322"/>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6643</TotalTime>
  <Words>7250</Words>
  <Application>Microsoft Office PowerPoint</Application>
  <PresentationFormat>On-screen Show (4:3)</PresentationFormat>
  <Paragraphs>658</Paragraphs>
  <Slides>53</Slides>
  <Notes>53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58" baseType="lpstr">
      <vt:lpstr>Arial</vt:lpstr>
      <vt:lpstr>Calibri</vt:lpstr>
      <vt:lpstr>Wingdings</vt:lpstr>
      <vt:lpstr>Office Theme</vt:lpstr>
      <vt:lpstr>Document</vt:lpstr>
      <vt:lpstr>SRO/SSO Incentive Grant Program  Grant Management</vt:lpstr>
      <vt:lpstr>What to expect?</vt:lpstr>
      <vt:lpstr>Award Package</vt:lpstr>
      <vt:lpstr>PowerPoint Presentation</vt:lpstr>
      <vt:lpstr>Award Package  General Conditions for all DCJS state funded awards </vt:lpstr>
      <vt:lpstr>Generic Special Conditions – Spotlight </vt:lpstr>
      <vt:lpstr>SRO/SSO Specific Conditions</vt:lpstr>
      <vt:lpstr>SRO/SSO Specific Conditions</vt:lpstr>
      <vt:lpstr>SRO/SSO Specific Conditions</vt:lpstr>
      <vt:lpstr>Goals, Objectives, and Activities</vt:lpstr>
      <vt:lpstr>What is a Goal? </vt:lpstr>
      <vt:lpstr>S.M.A.R.T. Method</vt:lpstr>
      <vt:lpstr>What is an Objective? </vt:lpstr>
      <vt:lpstr>Activities </vt:lpstr>
      <vt:lpstr>Documentation Retention</vt:lpstr>
      <vt:lpstr>Documentation Retention</vt:lpstr>
      <vt:lpstr>Documentation Retention</vt:lpstr>
      <vt:lpstr>Reporting Requirements</vt:lpstr>
      <vt:lpstr>Reporting Requirements</vt:lpstr>
      <vt:lpstr>SRO Progress Report</vt:lpstr>
      <vt:lpstr>SRO Progress Report</vt:lpstr>
      <vt:lpstr>SRO Progress Report</vt:lpstr>
      <vt:lpstr>SRO Progress Report</vt:lpstr>
      <vt:lpstr>SRO Progress Report </vt:lpstr>
      <vt:lpstr>SRO Progress Report</vt:lpstr>
      <vt:lpstr>SRO Progress Report</vt:lpstr>
      <vt:lpstr>SSO Progress Report</vt:lpstr>
      <vt:lpstr>SSO Progress Report</vt:lpstr>
      <vt:lpstr>SSO Progress Report</vt:lpstr>
      <vt:lpstr>SSO Progress Report</vt:lpstr>
      <vt:lpstr>SSO Progress Report</vt:lpstr>
      <vt:lpstr>SSO Progress Report</vt:lpstr>
      <vt:lpstr>Grants Management Information System (GMIS)</vt:lpstr>
      <vt:lpstr>GMIS Login/Announcements</vt:lpstr>
      <vt:lpstr>GMIS: Enter Existing Grant Number</vt:lpstr>
      <vt:lpstr>GMIS: Main Menu</vt:lpstr>
      <vt:lpstr>GMIS: SOGA</vt:lpstr>
      <vt:lpstr>GMIS: Special Conditions</vt:lpstr>
      <vt:lpstr>GMIS: View Budget  </vt:lpstr>
      <vt:lpstr>GMIS: Enter Financial Report</vt:lpstr>
      <vt:lpstr>GMIS: Revise Financial Reports Can modify unapproved, pre-submitted, or Saved Financial/Reports</vt:lpstr>
      <vt:lpstr>GMIS: Financial Reports To view a summarized listing of all Quarterly Financial Reports submitted, select “View Status -&gt; Financial Reports” from the menu.</vt:lpstr>
      <vt:lpstr>GMIS: Upload Progress Reports</vt:lpstr>
      <vt:lpstr>GMIS: Progress Reports This screen displays a listing of all Progress Reports filed successfully with DCJS.</vt:lpstr>
      <vt:lpstr>GMIS: Request for Funds</vt:lpstr>
      <vt:lpstr>GMIS: Request for Funds: Revise Under Applications, you may revise your previously submitted request if you have made an error and the Finance Officer has not approved the request. </vt:lpstr>
      <vt:lpstr>GMIS: Vouchers </vt:lpstr>
      <vt:lpstr>Program Change Form</vt:lpstr>
      <vt:lpstr>Contacting DCJS</vt:lpstr>
      <vt:lpstr>Who is your main contact person?</vt:lpstr>
      <vt:lpstr>Virginia Center for School and Campus Safety Grant Staff</vt:lpstr>
      <vt:lpstr>Virginia Center for School and Campus Safety K-12 Staff</vt:lpstr>
      <vt:lpstr>Questions?</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Dietz, Marsha (DCJS)</dc:creator>
  <cp:lastModifiedBy>Miles, Michelle (DCJS)</cp:lastModifiedBy>
  <cp:revision>144</cp:revision>
  <cp:lastPrinted>2020-08-19T15:45:43Z</cp:lastPrinted>
  <dcterms:created xsi:type="dcterms:W3CDTF">2018-12-18T15:23:02Z</dcterms:created>
  <dcterms:modified xsi:type="dcterms:W3CDTF">2020-08-19T17:01:11Z</dcterms:modified>
  <cp:contentStatus/>
</cp:coreProperties>
</file>