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7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2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28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7" d="100"/>
          <a:sy n="77" d="100"/>
        </p:scale>
        <p:origin x="98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98BA-465B-498B-B015-83953B23C503}" type="datetimeFigureOut">
              <a:rPr lang="en-US" smtClean="0"/>
              <a:t>12/19/2018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D0114-BA6F-49A6-85B8-963A12A08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8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73F5-796C-4D73-AC5E-BB341027A3A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73F5-796C-4D73-AC5E-BB341027A3AB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7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73F5-796C-4D73-AC5E-BB341027A3AB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0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130425"/>
            <a:ext cx="6705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705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35635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35635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/>
          </a:bodyPr>
          <a:lstStyle>
            <a:lvl1pPr algn="l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223956"/>
            <a:ext cx="8229600" cy="934125"/>
          </a:xfrm>
        </p:spPr>
        <p:txBody>
          <a:bodyPr anchor="t" anchorCtr="0">
            <a:noAutofit/>
          </a:bodyPr>
          <a:lstStyle>
            <a:lvl1pPr algn="ctr">
              <a:defRPr sz="36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95400"/>
            <a:ext cx="8231659" cy="4830763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3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1242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048000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77001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77001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shingtonBldg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5000" cy="2095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057400"/>
            <a:ext cx="19050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0960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Virginia</a:t>
            </a:r>
            <a:r>
              <a:rPr lang="en-US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Department of </a:t>
            </a:r>
          </a:p>
          <a:p>
            <a:pPr algn="ctr"/>
            <a:r>
              <a:rPr lang="en-US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Criminal Justice Services</a:t>
            </a:r>
          </a:p>
          <a:p>
            <a:pPr algn="ctr">
              <a:lnSpc>
                <a:spcPct val="150000"/>
              </a:lnSpc>
            </a:pPr>
            <a:r>
              <a:rPr lang="en-US" sz="8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www.dcjs.virginia.gov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CJSlogo2011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82596" y="5029200"/>
            <a:ext cx="939809" cy="952257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35635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E52C8C4-31A8-4E24-8A7E-8011F08F9C67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635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41" y="1524000"/>
            <a:ext cx="8231659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" y="6400800"/>
            <a:ext cx="8610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Virginia</a:t>
            </a:r>
            <a:r>
              <a:rPr lang="en-US" sz="9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Department of Criminal Justice Services                                            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www.dcjs.virginia.gov</a:t>
            </a:r>
            <a:endParaRPr lang="en-U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53400" y="64008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C1D835-5CF4-405E-AD6F-EB0021701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grantsmgmt@dcjs.virginia.gov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828800"/>
            <a:ext cx="6172200" cy="1470025"/>
          </a:xfrm>
        </p:spPr>
        <p:txBody>
          <a:bodyPr>
            <a:noAutofit/>
          </a:bodyPr>
          <a:lstStyle/>
          <a:p>
            <a:r>
              <a:rPr lang="en-US" dirty="0"/>
              <a:t>DCJS </a:t>
            </a:r>
            <a:br>
              <a:rPr lang="en-US" dirty="0"/>
            </a:br>
            <a:r>
              <a:rPr lang="en-US" dirty="0"/>
              <a:t>Grant Writing </a:t>
            </a:r>
            <a:br>
              <a:rPr lang="en-US" dirty="0"/>
            </a:br>
            <a:r>
              <a:rPr lang="en-US" dirty="0"/>
              <a:t>Overview</a:t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SRO/SSO </a:t>
            </a:r>
            <a:br>
              <a:rPr lang="en-US" sz="3600" dirty="0"/>
            </a:br>
            <a:r>
              <a:rPr lang="en-US" sz="3600" dirty="0"/>
              <a:t>Grant Applications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concise, use clear specific language.</a:t>
            </a:r>
          </a:p>
          <a:p>
            <a:r>
              <a:rPr lang="en-US" dirty="0" smtClean="0"/>
              <a:t>Avoid complicated sentences.</a:t>
            </a:r>
          </a:p>
          <a:p>
            <a:r>
              <a:rPr lang="en-US" dirty="0" smtClean="0"/>
              <a:t>Avoid very technical or overly dramatic language.</a:t>
            </a:r>
          </a:p>
          <a:p>
            <a:r>
              <a:rPr lang="en-US" dirty="0" smtClean="0"/>
              <a:t>Don’t use unexplained acronyms.</a:t>
            </a:r>
          </a:p>
          <a:p>
            <a:r>
              <a:rPr lang="en-US" dirty="0" smtClean="0"/>
              <a:t>Use correct spelling, grammar and punctuation.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your grant is approved and you are not involved in implementing it? </a:t>
            </a:r>
          </a:p>
          <a:p>
            <a:r>
              <a:rPr lang="en-US" dirty="0" smtClean="0"/>
              <a:t>Is the grant written in a manner that will enable another person to take over the grant and implement it?</a:t>
            </a:r>
          </a:p>
          <a:p>
            <a:r>
              <a:rPr lang="en-US" dirty="0" smtClean="0"/>
              <a:t>Be cautious about you being the only person who prepares grant applications. What happens if you leave?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Know Your Local Process for </a:t>
            </a:r>
            <a:br>
              <a:rPr lang="en-US" dirty="0" smtClean="0"/>
            </a:br>
            <a:r>
              <a:rPr lang="en-US" dirty="0" smtClean="0"/>
              <a:t>Accepting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Understand the process in your locality for accepting grants. Quite often this process may take up to one month.</a:t>
            </a:r>
          </a:p>
          <a:p>
            <a:endParaRPr lang="en-US" sz="800" dirty="0" smtClean="0"/>
          </a:p>
          <a:p>
            <a:r>
              <a:rPr lang="en-US" dirty="0" smtClean="0"/>
              <a:t>The grant may require an in-kind or cash match that must be supported by your locality.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SRO-SSO Grants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Recent Changes - SRO/SSO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grant budget for salary and fringe benefits has been increased to $70,000 for a SRO and $35,000 for a SSO.</a:t>
            </a:r>
          </a:p>
          <a:p>
            <a:endParaRPr lang="en-US" sz="800" dirty="0" smtClean="0"/>
          </a:p>
          <a:p>
            <a:r>
              <a:rPr lang="en-US" dirty="0" smtClean="0"/>
              <a:t>In-kind match based on the Ability to Pay Index is allowed.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Salary and fringe benefits only.</a:t>
            </a:r>
          </a:p>
          <a:p>
            <a:pPr>
              <a:spcAft>
                <a:spcPts val="1200"/>
              </a:spcAft>
            </a:pPr>
            <a:endParaRPr lang="en-US" sz="8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Full-time or part-time SRO or SSO positions.</a:t>
            </a:r>
          </a:p>
          <a:p>
            <a:pPr>
              <a:spcAft>
                <a:spcPts val="1200"/>
              </a:spcAft>
            </a:pPr>
            <a:endParaRPr lang="en-US" sz="8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Provide coverage during routine school hours or after school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funds may not be used for equipment, training, travel or other services or other activities</a:t>
            </a:r>
          </a:p>
          <a:p>
            <a:endParaRPr lang="en-US" sz="800" dirty="0" smtClean="0"/>
          </a:p>
          <a:p>
            <a:r>
              <a:rPr lang="en-US" dirty="0" smtClean="0"/>
              <a:t>Grant period one year.</a:t>
            </a:r>
          </a:p>
          <a:p>
            <a:endParaRPr lang="en-US" sz="800" dirty="0" smtClean="0"/>
          </a:p>
          <a:p>
            <a:r>
              <a:rPr lang="en-US" dirty="0" smtClean="0"/>
              <a:t>Once a grant is awarded it may be continued for up to three years, provided that state funding is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SRO/SSO Grants In-Kind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231659" cy="4906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Total budget for a SRO position is $70,000 and $35,000 for a SSO position. 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This total is a combination of the DCJS funds you are requesting and your in-kind match based on your Ability to Pay Index. 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r>
              <a:rPr lang="en-US" dirty="0" smtClean="0"/>
              <a:t>Your in-kind match is subtracted from the grant limit and the remainder is the grant that will be awarded.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SRO/SSO Grants </a:t>
            </a:r>
            <a:r>
              <a:rPr lang="en-US" dirty="0"/>
              <a:t>In-Kind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460259" cy="495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000" dirty="0" smtClean="0"/>
              <a:t>If </a:t>
            </a:r>
            <a:r>
              <a:rPr lang="en-US" sz="3000" dirty="0"/>
              <a:t>your Ability to Pay Index is .</a:t>
            </a:r>
            <a:r>
              <a:rPr lang="en-US" sz="3000" dirty="0" smtClean="0"/>
              <a:t>300, your    </a:t>
            </a:r>
            <a:r>
              <a:rPr lang="en-US" sz="3000" dirty="0"/>
              <a:t>in-kind match for </a:t>
            </a:r>
            <a:r>
              <a:rPr lang="en-US" sz="3000" dirty="0" smtClean="0"/>
              <a:t>a fully funded $70,000 </a:t>
            </a:r>
            <a:r>
              <a:rPr lang="en-US" sz="3000" dirty="0"/>
              <a:t>SRO would be $21,000</a:t>
            </a:r>
            <a:r>
              <a:rPr lang="en-US" sz="3000" dirty="0" smtClean="0"/>
              <a:t>.</a:t>
            </a:r>
          </a:p>
          <a:p>
            <a:pPr>
              <a:spcAft>
                <a:spcPts val="0"/>
              </a:spcAft>
            </a:pPr>
            <a:endParaRPr lang="en-US" sz="1000" dirty="0" smtClean="0"/>
          </a:p>
          <a:p>
            <a:pPr>
              <a:spcAft>
                <a:spcPts val="0"/>
              </a:spcAft>
            </a:pPr>
            <a:r>
              <a:rPr lang="en-US" sz="3000" dirty="0" smtClean="0"/>
              <a:t>Subtracting </a:t>
            </a:r>
            <a:r>
              <a:rPr lang="en-US" sz="3000" dirty="0"/>
              <a:t>the in-kind match results in $49,000 that will be awarded by DCJS for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SRO </a:t>
            </a:r>
            <a:r>
              <a:rPr lang="en-US" sz="3000" dirty="0"/>
              <a:t>salary and fringe </a:t>
            </a:r>
            <a:r>
              <a:rPr lang="en-US" sz="3000" dirty="0" smtClean="0"/>
              <a:t>benefits. </a:t>
            </a:r>
          </a:p>
          <a:p>
            <a:pPr>
              <a:spcAft>
                <a:spcPts val="0"/>
              </a:spcAft>
            </a:pPr>
            <a:endParaRPr lang="en-US" sz="1000" dirty="0"/>
          </a:p>
          <a:p>
            <a:pPr>
              <a:spcAft>
                <a:spcPts val="0"/>
              </a:spcAft>
            </a:pPr>
            <a:r>
              <a:rPr lang="en-US" sz="3000" dirty="0" smtClean="0"/>
              <a:t>If </a:t>
            </a:r>
            <a:r>
              <a:rPr lang="en-US" sz="3000" dirty="0"/>
              <a:t>your salary and fringe benefits exceed $49,000 you would be responsible for those costs, which can be used </a:t>
            </a:r>
            <a:r>
              <a:rPr lang="en-US" sz="3000" dirty="0" smtClean="0"/>
              <a:t>for match</a:t>
            </a:r>
            <a:r>
              <a:rPr lang="en-US" sz="3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Match SRO/SSO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231659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In-kind </a:t>
            </a:r>
            <a:r>
              <a:rPr lang="en-US" dirty="0"/>
              <a:t>Match is a good or service that can be given a value and is used in achieving your program objectives.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In-kind </a:t>
            </a:r>
            <a:r>
              <a:rPr lang="en-US" dirty="0"/>
              <a:t>Match may be in the form of real property, equipment, supplies, services and other expendable </a:t>
            </a:r>
            <a:r>
              <a:rPr lang="en-US" dirty="0" smtClean="0"/>
              <a:t>property. </a:t>
            </a:r>
          </a:p>
          <a:p>
            <a:endParaRPr lang="en-US" sz="900" dirty="0" smtClean="0"/>
          </a:p>
          <a:p>
            <a:r>
              <a:rPr lang="en-US" dirty="0" smtClean="0"/>
              <a:t>Examples </a:t>
            </a:r>
            <a:r>
              <a:rPr lang="en-US" dirty="0"/>
              <a:t>include: labor, office space, vehicles, training, equipment, services.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DCJS Grant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Patrick Harris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(804</a:t>
            </a:r>
            <a:r>
              <a:rPr lang="en-US" b="1" dirty="0"/>
              <a:t>) </a:t>
            </a:r>
            <a:r>
              <a:rPr lang="en-US" b="1" dirty="0" smtClean="0"/>
              <a:t>786-5367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patrick.harris@dcjs.virginia.gov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/>
              <a:t>SRO/SSO</a:t>
            </a:r>
          </a:p>
          <a:p>
            <a:pPr marL="0" indent="0" algn="ctr">
              <a:buNone/>
            </a:pPr>
            <a:r>
              <a:rPr lang="en-US" sz="4000" b="1" dirty="0" smtClean="0"/>
              <a:t> Grant Application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447800"/>
            <a:ext cx="8231659" cy="4678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Grant Application Form – Face Sheet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Itemized Line Item Budget Form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Budget Narrative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Needs Assessment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Project Description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Goals and Objectives Form</a:t>
            </a:r>
          </a:p>
          <a:p>
            <a:r>
              <a:rPr lang="en-US" dirty="0" smtClean="0"/>
              <a:t>Performance Measures and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9"/>
            <a:ext cx="8229600" cy="487362"/>
          </a:xfrm>
        </p:spPr>
        <p:txBody>
          <a:bodyPr>
            <a:noAutofit/>
          </a:bodyPr>
          <a:lstStyle/>
          <a:p>
            <a:r>
              <a:rPr lang="en-US" dirty="0"/>
              <a:t>DCJS Grant Application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400800"/>
            <a:ext cx="7391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1" y="985989"/>
            <a:ext cx="4540697" cy="56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7362"/>
          </a:xfrm>
        </p:spPr>
        <p:txBody>
          <a:bodyPr>
            <a:noAutofit/>
          </a:bodyPr>
          <a:lstStyle/>
          <a:p>
            <a:r>
              <a:rPr lang="en-US" dirty="0" smtClean="0"/>
              <a:t>Itemized Budget Form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171433"/>
            <a:ext cx="4417828" cy="47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171433"/>
            <a:ext cx="4335424" cy="47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231659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Matching Funds May Be Required</a:t>
            </a:r>
          </a:p>
          <a:p>
            <a:r>
              <a:rPr lang="en-US" sz="2800" dirty="0" smtClean="0"/>
              <a:t>Matching funds included are subject to the same requirements and conditions which apply to the federal or state funds awarded by DCJS. </a:t>
            </a:r>
          </a:p>
          <a:p>
            <a:endParaRPr lang="en-US" sz="800" dirty="0" smtClean="0"/>
          </a:p>
          <a:p>
            <a:r>
              <a:rPr lang="en-US" sz="2800" dirty="0" smtClean="0"/>
              <a:t>These include the certifications and assurances required to be submitted with the grant application and any conditions attached to the grant award.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95400"/>
            <a:ext cx="8384059" cy="4830763"/>
          </a:xfrm>
        </p:spPr>
        <p:txBody>
          <a:bodyPr/>
          <a:lstStyle/>
          <a:p>
            <a:r>
              <a:rPr lang="en-US" dirty="0" smtClean="0"/>
              <a:t>The Budget Narrative explains the reason for the requested budget items and provides the basis for their cost. </a:t>
            </a:r>
          </a:p>
          <a:p>
            <a:endParaRPr lang="en-US" sz="800" dirty="0" smtClean="0"/>
          </a:p>
          <a:p>
            <a:r>
              <a:rPr lang="en-US" dirty="0" smtClean="0"/>
              <a:t>Items requested must be justified and related to the proposed project. </a:t>
            </a:r>
          </a:p>
          <a:p>
            <a:endParaRPr lang="en-US" sz="800" dirty="0" smtClean="0"/>
          </a:p>
          <a:p>
            <a:r>
              <a:rPr lang="en-US" dirty="0" smtClean="0"/>
              <a:t>Each type of item must be listed with its unit cost. Explain the relevance and importance of each item to the project.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231659" cy="4906963"/>
          </a:xfrm>
        </p:spPr>
        <p:txBody>
          <a:bodyPr/>
          <a:lstStyle/>
          <a:p>
            <a:r>
              <a:rPr lang="en-US" dirty="0" smtClean="0"/>
              <a:t>Description of your agency and community.</a:t>
            </a:r>
          </a:p>
          <a:p>
            <a:endParaRPr lang="en-US" sz="800" dirty="0" smtClean="0"/>
          </a:p>
          <a:p>
            <a:r>
              <a:rPr lang="en-US" dirty="0" smtClean="0"/>
              <a:t>Description of the unmet need or problem that the your grant project will address.</a:t>
            </a:r>
          </a:p>
          <a:p>
            <a:endParaRPr lang="en-US" sz="800" dirty="0" smtClean="0"/>
          </a:p>
          <a:p>
            <a:r>
              <a:rPr lang="en-US" dirty="0" smtClean="0"/>
              <a:t>Fully describe how the project will reach the stated goals of the project to address your needs.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086526"/>
            <a:ext cx="8231659" cy="5039638"/>
          </a:xfrm>
        </p:spPr>
        <p:txBody>
          <a:bodyPr/>
          <a:lstStyle/>
          <a:p>
            <a:r>
              <a:rPr lang="en-US" dirty="0" smtClean="0"/>
              <a:t>Explain how your proposal will address the identified need and how it will impact the problem you propose to address.</a:t>
            </a:r>
          </a:p>
          <a:p>
            <a:endParaRPr lang="en-US" sz="800" dirty="0" smtClean="0"/>
          </a:p>
          <a:p>
            <a:r>
              <a:rPr lang="en-US" dirty="0" smtClean="0"/>
              <a:t>Provide details of how the project will operate throughout the funding period.</a:t>
            </a:r>
          </a:p>
          <a:p>
            <a:endParaRPr lang="en-US" sz="800" dirty="0" smtClean="0"/>
          </a:p>
          <a:p>
            <a:r>
              <a:rPr lang="en-US" dirty="0" smtClean="0"/>
              <a:t>Describe the activities that will be implemented to achieve the goals and objectives of your project.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Allowable Expenses </a:t>
            </a:r>
            <a:br>
              <a:rPr lang="en-US" dirty="0" smtClean="0"/>
            </a:br>
            <a:r>
              <a:rPr lang="en-US" dirty="0" smtClean="0"/>
              <a:t>Prohibited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Only salaries and fringe benefits can be funded with the SRO/SSO grant program.</a:t>
            </a:r>
          </a:p>
          <a:p>
            <a:endParaRPr lang="en-US" sz="800" dirty="0" smtClean="0"/>
          </a:p>
          <a:p>
            <a:r>
              <a:rPr lang="en-US" dirty="0" smtClean="0"/>
              <a:t>Equipment, travel, training and other costs are not fundable.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95400"/>
            <a:ext cx="8231659" cy="4830763"/>
          </a:xfrm>
        </p:spPr>
        <p:txBody>
          <a:bodyPr/>
          <a:lstStyle/>
          <a:p>
            <a:r>
              <a:rPr lang="en-US" sz="3000" dirty="0" smtClean="0"/>
              <a:t>Existing funds for a project and its activities may not be displaced by state or federal funds and reallocated for other organizational expenses.</a:t>
            </a:r>
          </a:p>
          <a:p>
            <a:endParaRPr lang="en-US" sz="800" dirty="0" smtClean="0"/>
          </a:p>
          <a:p>
            <a:r>
              <a:rPr lang="en-US" sz="3000" dirty="0" smtClean="0"/>
              <a:t>Example - using state or Federal grant funds to pay the salary of an existing locally </a:t>
            </a:r>
            <a:r>
              <a:rPr lang="en-US" dirty="0" smtClean="0"/>
              <a:t>funded SRO/SSO </a:t>
            </a:r>
            <a:r>
              <a:rPr lang="en-US" sz="3000" dirty="0" smtClean="0"/>
              <a:t>position.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Writing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371600"/>
            <a:ext cx="8231659" cy="47545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Why are you requesting a grant?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Grant writing tips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Grant Application and Itemized Budget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Needs Statement, Project Description and Budget Narrative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Goals, Objectives and Timelines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Completed Grant Application Package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Grant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0" indent="-114300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an overarching principle that guides decision making. </a:t>
            </a:r>
          </a:p>
          <a:p>
            <a:pPr marL="0" indent="0">
              <a:buNone/>
            </a:pPr>
            <a:r>
              <a:rPr lang="en-US" dirty="0" smtClean="0"/>
              <a:t>There should be just one Goal.</a:t>
            </a:r>
          </a:p>
          <a:p>
            <a:pPr marL="0" indent="0">
              <a:buNone/>
            </a:pPr>
            <a:r>
              <a:rPr lang="en-US" sz="2800" i="1" dirty="0" smtClean="0"/>
              <a:t>“The police department and public school system will continue their partnership to promote school safety and reduce juvenile violence through the assignment of a new School Resource Officer at XYZ High School.”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600200"/>
            <a:ext cx="8384059" cy="4525963"/>
          </a:xfrm>
        </p:spPr>
        <p:txBody>
          <a:bodyPr>
            <a:normAutofit/>
          </a:bodyPr>
          <a:lstStyle/>
          <a:p>
            <a:pPr marL="2057400" indent="-2057400">
              <a:buNone/>
            </a:pPr>
            <a:r>
              <a:rPr lang="en-US" b="1" dirty="0" smtClean="0"/>
              <a:t>Objective</a:t>
            </a:r>
            <a:r>
              <a:rPr lang="en-US" b="1" dirty="0"/>
              <a:t>: </a:t>
            </a:r>
            <a:r>
              <a:rPr lang="en-US" dirty="0"/>
              <a:t>specific steps that can be taken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meet the </a:t>
            </a:r>
            <a:r>
              <a:rPr lang="en-US" dirty="0" smtClean="0"/>
              <a:t>Goal.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Objectives </a:t>
            </a:r>
            <a:r>
              <a:rPr lang="en-US" dirty="0"/>
              <a:t>should address safety, security and juvenile delinquency issues identified in the Project Narrative</a:t>
            </a:r>
            <a:r>
              <a:rPr lang="en-US" dirty="0" smtClean="0"/>
              <a:t>. Number </a:t>
            </a:r>
            <a:r>
              <a:rPr lang="en-US" dirty="0"/>
              <a:t>each objective. </a:t>
            </a:r>
            <a:r>
              <a:rPr lang="en-US" dirty="0" smtClean="0"/>
              <a:t> </a:t>
            </a:r>
            <a:endParaRPr lang="en-US" dirty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95400"/>
            <a:ext cx="8231659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objective must </a:t>
            </a:r>
            <a:r>
              <a:rPr lang="en-US" dirty="0" smtClean="0"/>
              <a:t>be:</a:t>
            </a:r>
          </a:p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u="sng" dirty="0" smtClean="0"/>
              <a:t>S</a:t>
            </a:r>
            <a:r>
              <a:rPr lang="en-US" dirty="0" smtClean="0"/>
              <a:t>pecific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u="sng" dirty="0" smtClean="0"/>
              <a:t>M</a:t>
            </a:r>
            <a:r>
              <a:rPr lang="en-US" dirty="0" smtClean="0"/>
              <a:t>easurable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sz="3900" dirty="0" smtClean="0"/>
              <a:t>   </a:t>
            </a:r>
            <a:r>
              <a:rPr lang="en-US" sz="3900" u="sng" dirty="0" smtClean="0"/>
              <a:t>A</a:t>
            </a:r>
            <a:r>
              <a:rPr lang="en-US" dirty="0" smtClean="0"/>
              <a:t>chievable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sz="3900" dirty="0" smtClean="0"/>
              <a:t>   </a:t>
            </a:r>
            <a:r>
              <a:rPr lang="en-US" sz="3900" u="sng" dirty="0" smtClean="0"/>
              <a:t>R</a:t>
            </a:r>
            <a:r>
              <a:rPr lang="en-US" dirty="0" smtClean="0"/>
              <a:t>elated </a:t>
            </a:r>
            <a:r>
              <a:rPr lang="en-US" dirty="0"/>
              <a:t>to the project goal, and </a:t>
            </a:r>
            <a:endParaRPr lang="en-US" dirty="0" smtClean="0"/>
          </a:p>
          <a:p>
            <a:pPr marL="0" indent="0">
              <a:buNone/>
            </a:pPr>
            <a:r>
              <a:rPr lang="en-US" sz="3900" dirty="0" smtClean="0"/>
              <a:t>   </a:t>
            </a:r>
            <a:r>
              <a:rPr lang="en-US" sz="3900" u="sng" dirty="0" smtClean="0"/>
              <a:t>T</a:t>
            </a:r>
            <a:r>
              <a:rPr lang="en-US" dirty="0" smtClean="0"/>
              <a:t>ime-bound or SMART.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Submit a </a:t>
            </a:r>
            <a:r>
              <a:rPr lang="en-US" dirty="0"/>
              <a:t>separate form </a:t>
            </a:r>
            <a:r>
              <a:rPr lang="en-US" dirty="0" smtClean="0"/>
              <a:t>for </a:t>
            </a:r>
            <a:r>
              <a:rPr lang="en-US" dirty="0"/>
              <a:t>each objective. </a:t>
            </a:r>
            <a:endParaRPr lang="en-US" dirty="0" smtClean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0" indent="-1714500">
              <a:buNone/>
            </a:pPr>
            <a:r>
              <a:rPr lang="en-US" b="1" dirty="0" smtClean="0"/>
              <a:t>Activity: </a:t>
            </a:r>
            <a:r>
              <a:rPr lang="en-US" dirty="0" smtClean="0"/>
              <a:t>measureable, time based specific actions or tasks you undertake to achieve your objectives in support of your goal.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Activities are tasks that will be undertaken each quarter to accomplish each objective and to complete the project successfully.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Goals and Objectives 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6" y="1220293"/>
            <a:ext cx="7713724" cy="50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4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SRO Example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 smtClean="0"/>
              <a:t>Goal</a:t>
            </a:r>
          </a:p>
          <a:p>
            <a:pPr marL="0" indent="0" algn="ctr">
              <a:buNone/>
            </a:pPr>
            <a:r>
              <a:rPr lang="en-US" sz="4000" b="1" dirty="0" smtClean="0"/>
              <a:t> Objective </a:t>
            </a:r>
          </a:p>
          <a:p>
            <a:pPr marL="0" indent="0" algn="ctr">
              <a:buNone/>
            </a:pPr>
            <a:r>
              <a:rPr lang="en-US" sz="4000" b="1" dirty="0" smtClean="0"/>
              <a:t>Activities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2400"/>
            <a:ext cx="8591550" cy="5791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5858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SRO Goal Example</a:t>
            </a:r>
            <a:endParaRPr lang="en-US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County Sheriff’s </a:t>
            </a:r>
            <a:r>
              <a:rPr lang="en-US" dirty="0"/>
              <a:t>Office and the </a:t>
            </a:r>
            <a:r>
              <a:rPr lang="en-US" dirty="0" smtClean="0"/>
              <a:t>School </a:t>
            </a:r>
            <a:r>
              <a:rPr lang="en-US" dirty="0"/>
              <a:t>System </a:t>
            </a:r>
            <a:r>
              <a:rPr lang="en-US" dirty="0" smtClean="0"/>
              <a:t>will </a:t>
            </a:r>
            <a:r>
              <a:rPr lang="en-US" dirty="0"/>
              <a:t>develop a partnership and </a:t>
            </a:r>
            <a:r>
              <a:rPr lang="en-US" dirty="0" smtClean="0"/>
              <a:t>joint strategy </a:t>
            </a:r>
            <a:r>
              <a:rPr lang="en-US" dirty="0"/>
              <a:t>that will improve the safety and security of students, administrators, staff, and visitors by developing a School </a:t>
            </a:r>
            <a:r>
              <a:rPr lang="en-US" dirty="0" smtClean="0"/>
              <a:t>Resource Officer </a:t>
            </a:r>
            <a:r>
              <a:rPr lang="en-US" dirty="0"/>
              <a:t>program at </a:t>
            </a:r>
            <a:r>
              <a:rPr lang="en-US" dirty="0" smtClean="0"/>
              <a:t>American High School.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SRO Objective Example</a:t>
            </a:r>
            <a:endParaRPr lang="en-US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June 30, 2019, the School Resource Officer will develop and provide training to 100% of </a:t>
            </a:r>
            <a:r>
              <a:rPr lang="en-US" dirty="0" smtClean="0"/>
              <a:t> the American High School administrators </a:t>
            </a:r>
            <a:r>
              <a:rPr lang="en-US" dirty="0"/>
              <a:t>and staff designed to identify potential threats, suspicious persons/activities and the proper response that </a:t>
            </a:r>
            <a:r>
              <a:rPr lang="en-US" dirty="0" smtClean="0"/>
              <a:t>school personnel </a:t>
            </a:r>
            <a:r>
              <a:rPr lang="en-US" dirty="0"/>
              <a:t>should undertake when confronted with these types of </a:t>
            </a:r>
            <a:r>
              <a:rPr lang="en-US" dirty="0" smtClean="0"/>
              <a:t>situations.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SRO Activities Examples</a:t>
            </a:r>
            <a:endParaRPr lang="en-US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Successfully complete a </a:t>
            </a:r>
            <a:r>
              <a:rPr lang="en-US" dirty="0"/>
              <a:t>DCJS sponsored SRO training/certification </a:t>
            </a:r>
            <a:r>
              <a:rPr lang="en-US" dirty="0" smtClean="0"/>
              <a:t>course.</a:t>
            </a:r>
          </a:p>
          <a:p>
            <a:pPr marL="514350" indent="-514350">
              <a:buFont typeface="+mj-lt"/>
              <a:buAutoNum type="alphaLcPeriod"/>
            </a:pPr>
            <a:endParaRPr lang="en-US" sz="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Meet </a:t>
            </a:r>
            <a:r>
              <a:rPr lang="en-US" dirty="0"/>
              <a:t>with the Principal to review all pertinent safety related School Board Policies </a:t>
            </a:r>
            <a:r>
              <a:rPr lang="en-US" dirty="0" smtClean="0"/>
              <a:t>and Procedures.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of SRO/SSO Grant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086526"/>
            <a:ext cx="8231659" cy="50396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School Resource Officer and School Security Officer Grant Program is supported by state funds included in the annual state budget.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Typically about $1,000,000 per year is authorized.</a:t>
            </a:r>
          </a:p>
          <a:p>
            <a:pPr>
              <a:spcAft>
                <a:spcPts val="600"/>
              </a:spcAft>
            </a:pPr>
            <a:endParaRPr lang="en-US" sz="900" dirty="0" smtClean="0"/>
          </a:p>
          <a:p>
            <a:r>
              <a:rPr lang="en-US" dirty="0" smtClean="0"/>
              <a:t>The grant funds staffing of SRO &amp; SSO positions in local schools.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SRO </a:t>
            </a:r>
            <a:r>
              <a:rPr lang="en-US" dirty="0"/>
              <a:t>Activities </a:t>
            </a:r>
            <a:r>
              <a:rPr lang="en-US" dirty="0" smtClean="0"/>
              <a:t>Examples</a:t>
            </a:r>
            <a:endParaRPr lang="en-US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 smtClean="0"/>
              <a:t>Review </a:t>
            </a:r>
            <a:r>
              <a:rPr lang="en-US" dirty="0"/>
              <a:t>the </a:t>
            </a:r>
            <a:r>
              <a:rPr lang="en-US" dirty="0" smtClean="0"/>
              <a:t>American High School </a:t>
            </a:r>
            <a:r>
              <a:rPr lang="en-US" dirty="0"/>
              <a:t>Critical Incident Response Plan and </a:t>
            </a:r>
            <a:r>
              <a:rPr lang="en-US" dirty="0" smtClean="0"/>
              <a:t>provide written </a:t>
            </a:r>
            <a:r>
              <a:rPr lang="en-US" dirty="0"/>
              <a:t>input to the Principal and SRO Supervisor for areas of concern </a:t>
            </a:r>
            <a:r>
              <a:rPr lang="en-US" dirty="0" smtClean="0"/>
              <a:t>and/or improvement.</a:t>
            </a:r>
          </a:p>
          <a:p>
            <a:pPr marL="514350" indent="-514350">
              <a:buFont typeface="+mj-lt"/>
              <a:buAutoNum type="alphaLcPeriod" startAt="3"/>
            </a:pPr>
            <a:endParaRPr lang="en-US" sz="800" dirty="0" smtClean="0"/>
          </a:p>
          <a:p>
            <a:pPr marL="514350" indent="-514350">
              <a:buFont typeface="+mj-lt"/>
              <a:buAutoNum type="alphaLcPeriod" startAt="3"/>
            </a:pPr>
            <a:r>
              <a:rPr lang="en-US" dirty="0" smtClean="0"/>
              <a:t>Review </a:t>
            </a:r>
            <a:r>
              <a:rPr lang="en-US" dirty="0"/>
              <a:t>previous </a:t>
            </a:r>
            <a:r>
              <a:rPr lang="en-US" dirty="0" smtClean="0"/>
              <a:t>American High School </a:t>
            </a:r>
            <a:r>
              <a:rPr lang="en-US" dirty="0"/>
              <a:t>safety </a:t>
            </a:r>
            <a:r>
              <a:rPr lang="en-US" dirty="0" smtClean="0"/>
              <a:t>inspections </a:t>
            </a:r>
            <a:r>
              <a:rPr lang="en-US" dirty="0"/>
              <a:t>and </a:t>
            </a:r>
            <a:r>
              <a:rPr lang="en-US" dirty="0" smtClean="0"/>
              <a:t>identify any </a:t>
            </a:r>
            <a:r>
              <a:rPr lang="en-US" dirty="0"/>
              <a:t>areas of </a:t>
            </a:r>
            <a:r>
              <a:rPr lang="en-US" dirty="0" smtClean="0"/>
              <a:t>concern.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SRO </a:t>
            </a:r>
            <a:r>
              <a:rPr lang="en-US" dirty="0"/>
              <a:t>Activities </a:t>
            </a:r>
            <a:r>
              <a:rPr lang="en-US" dirty="0" smtClean="0"/>
              <a:t>Examples</a:t>
            </a:r>
            <a:endParaRPr lang="en-US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eriod" startAt="5"/>
            </a:pPr>
            <a:r>
              <a:rPr lang="en-US" dirty="0" smtClean="0"/>
              <a:t>Conduct informal school safety inspections and provide to the Principal and SRO Supervisor a written report summarizing the findings and recommendations of those inspections.</a:t>
            </a:r>
          </a:p>
          <a:p>
            <a:pPr marL="514350" indent="-514350">
              <a:buFont typeface="+mj-lt"/>
              <a:buAutoNum type="alphaLcPeriod" startAt="5"/>
            </a:pPr>
            <a:endParaRPr lang="en-US" sz="900" dirty="0" smtClean="0"/>
          </a:p>
          <a:p>
            <a:pPr marL="514350" indent="-514350">
              <a:buFont typeface="+mj-lt"/>
              <a:buAutoNum type="alphaLcPeriod" startAt="5"/>
            </a:pPr>
            <a:r>
              <a:rPr lang="en-US" dirty="0" smtClean="0"/>
              <a:t>Participate </a:t>
            </a:r>
            <a:r>
              <a:rPr lang="en-US" dirty="0"/>
              <a:t>in the formal school safety inspection conducted by the School Safety Committee utilizing the most recent School Safety Inspection Checklist for Virginia.</a:t>
            </a:r>
          </a:p>
          <a:p>
            <a:pPr marL="514350" indent="-514350">
              <a:buFont typeface="+mj-lt"/>
              <a:buAutoNum type="alphaLcPeriod" startAt="5"/>
            </a:pPr>
            <a:endParaRPr lang="en-US" dirty="0"/>
          </a:p>
          <a:p>
            <a:endParaRPr lang="en-US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SRO Activities Examples</a:t>
            </a:r>
            <a:endParaRPr lang="en-US" u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7"/>
            </a:pPr>
            <a:r>
              <a:rPr lang="en-US" dirty="0" smtClean="0"/>
              <a:t>Conduct training </a:t>
            </a:r>
            <a:r>
              <a:rPr lang="en-US" dirty="0"/>
              <a:t>program for </a:t>
            </a:r>
            <a:r>
              <a:rPr lang="en-US" dirty="0" smtClean="0"/>
              <a:t>American High School </a:t>
            </a:r>
            <a:r>
              <a:rPr lang="en-US" dirty="0"/>
              <a:t>personnel </a:t>
            </a:r>
            <a:r>
              <a:rPr lang="en-US" dirty="0" smtClean="0"/>
              <a:t>on volatile </a:t>
            </a:r>
            <a:r>
              <a:rPr lang="en-US" dirty="0"/>
              <a:t>behavior, suspicious </a:t>
            </a:r>
            <a:r>
              <a:rPr lang="en-US" dirty="0" smtClean="0"/>
              <a:t>activity, active </a:t>
            </a:r>
            <a:r>
              <a:rPr lang="en-US" dirty="0"/>
              <a:t>shooter theory and the </a:t>
            </a:r>
            <a:r>
              <a:rPr lang="en-US" dirty="0" smtClean="0"/>
              <a:t>proper response by school staff when </a:t>
            </a:r>
            <a:r>
              <a:rPr lang="en-US" dirty="0"/>
              <a:t>confronted with these types </a:t>
            </a:r>
            <a:r>
              <a:rPr lang="en-US" dirty="0" smtClean="0"/>
              <a:t>of situations.</a:t>
            </a:r>
          </a:p>
          <a:p>
            <a:pPr marL="514350" indent="-514350">
              <a:buFont typeface="+mj-lt"/>
              <a:buAutoNum type="alphaLcPeriod" startAt="7"/>
            </a:pPr>
            <a:endParaRPr lang="en-US" sz="800" dirty="0" smtClean="0"/>
          </a:p>
          <a:p>
            <a:pPr marL="514350" indent="-514350">
              <a:buFont typeface="+mj-lt"/>
              <a:buAutoNum type="alphaLcPeriod" startAt="7"/>
            </a:pPr>
            <a:r>
              <a:rPr lang="en-US" dirty="0" smtClean="0"/>
              <a:t>Develop </a:t>
            </a:r>
            <a:r>
              <a:rPr lang="en-US" dirty="0"/>
              <a:t>and conduct a pre and post-test to measure </a:t>
            </a:r>
            <a:r>
              <a:rPr lang="en-US" dirty="0" smtClean="0"/>
              <a:t>school staff training </a:t>
            </a:r>
            <a:r>
              <a:rPr lang="en-US" dirty="0"/>
              <a:t>effectiveness.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228600"/>
            <a:ext cx="8229600" cy="857925"/>
          </a:xfrm>
        </p:spPr>
        <p:txBody>
          <a:bodyPr/>
          <a:lstStyle/>
          <a:p>
            <a:r>
              <a:rPr lang="en-US" dirty="0" smtClean="0"/>
              <a:t>Performance Measures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460259" cy="4906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How many and what types of training sessions were conducted for school staff? </a:t>
            </a:r>
          </a:p>
          <a:p>
            <a:pPr>
              <a:spcAft>
                <a:spcPts val="0"/>
              </a:spcAft>
            </a:pP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How many staff participated?</a:t>
            </a:r>
          </a:p>
          <a:p>
            <a:pPr>
              <a:spcAft>
                <a:spcPts val="0"/>
              </a:spcAft>
            </a:pP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How many and what law related education courses were provided for students?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How many students participated?</a:t>
            </a:r>
          </a:p>
          <a:p>
            <a:pPr>
              <a:spcAft>
                <a:spcPts val="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460259" cy="4906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How many school safety assessments were conducted?</a:t>
            </a:r>
          </a:p>
          <a:p>
            <a:pPr>
              <a:spcAft>
                <a:spcPts val="0"/>
              </a:spcAft>
            </a:pP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How many weapons were seized?</a:t>
            </a:r>
          </a:p>
          <a:p>
            <a:pPr>
              <a:spcAft>
                <a:spcPts val="0"/>
              </a:spcAft>
            </a:pP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How many students were referred for counseling?</a:t>
            </a:r>
          </a:p>
          <a:p>
            <a:pPr>
              <a:spcAft>
                <a:spcPts val="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/>
              <a:t>Completed Grant</a:t>
            </a:r>
          </a:p>
          <a:p>
            <a:pPr marL="0" indent="0" algn="ctr">
              <a:buNone/>
            </a:pPr>
            <a:r>
              <a:rPr lang="en-US" sz="4000" b="1" dirty="0"/>
              <a:t> Application Package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Items to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/>
              <a:t>Grant Application Forms and Descriptions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/>
              <a:t>Signed Application Form/Facesheet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/>
              <a:t>Itemized Budget and Budget Narrative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/>
              <a:t>Needs Assessment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/>
              <a:t>Project Description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/>
              <a:t>Goals and Objectives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SRO Grant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086526"/>
            <a:ext cx="8231659" cy="48872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2018–2020 Composite Index of Local Ability-to-Pay used to calculate In-Kind Match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School where the position will be placed.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lvl="0">
              <a:spcAft>
                <a:spcPts val="600"/>
              </a:spcAft>
            </a:pPr>
            <a:r>
              <a:rPr lang="en-US" sz="2800" dirty="0" smtClean="0"/>
              <a:t>SRO Memorandum of Understanding </a:t>
            </a:r>
          </a:p>
          <a:p>
            <a:pPr lvl="0">
              <a:spcAft>
                <a:spcPts val="600"/>
              </a:spcAft>
            </a:pPr>
            <a:endParaRPr lang="en-US" sz="800" dirty="0" smtClean="0"/>
          </a:p>
          <a:p>
            <a:pPr lvl="0">
              <a:spcAft>
                <a:spcPts val="600"/>
              </a:spcAft>
            </a:pPr>
            <a:r>
              <a:rPr lang="en-US" sz="2800" dirty="0" smtClean="0"/>
              <a:t>SRO Departmental General Order</a:t>
            </a:r>
          </a:p>
          <a:p>
            <a:pPr lvl="0">
              <a:spcAft>
                <a:spcPts val="600"/>
              </a:spcAft>
            </a:pPr>
            <a:endParaRPr lang="en-US" sz="800" dirty="0" smtClean="0"/>
          </a:p>
          <a:p>
            <a:pPr lvl="0">
              <a:spcAft>
                <a:spcPts val="600"/>
              </a:spcAft>
            </a:pPr>
            <a:r>
              <a:rPr lang="en-US" sz="2800" dirty="0" smtClean="0"/>
              <a:t>SRO Training Certification Form</a:t>
            </a:r>
          </a:p>
          <a:p>
            <a:pPr lvl="0">
              <a:spcAft>
                <a:spcPts val="600"/>
              </a:spcAft>
            </a:pPr>
            <a:endParaRPr lang="en-US" sz="900" dirty="0" smtClean="0"/>
          </a:p>
          <a:p>
            <a:pPr lvl="0">
              <a:spcAft>
                <a:spcPts val="600"/>
              </a:spcAft>
            </a:pPr>
            <a:r>
              <a:rPr lang="en-US" sz="2800" dirty="0" smtClean="0"/>
              <a:t>SRO Sustainment Plan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 Grant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2018–2020 Composite Index of Local Ability-to-Pay used to calculate In-Kind Match</a:t>
            </a:r>
          </a:p>
          <a:p>
            <a:endParaRPr lang="en-US" sz="800" dirty="0" smtClean="0"/>
          </a:p>
          <a:p>
            <a:pPr lvl="0"/>
            <a:r>
              <a:rPr lang="en-US" dirty="0" smtClean="0"/>
              <a:t>SSO Training Certification Form</a:t>
            </a:r>
          </a:p>
          <a:p>
            <a:pPr lvl="0"/>
            <a:endParaRPr lang="en-US" sz="800" dirty="0" smtClean="0"/>
          </a:p>
          <a:p>
            <a:pPr lvl="0"/>
            <a:r>
              <a:rPr lang="en-US" dirty="0" smtClean="0"/>
              <a:t>SSO Sustainment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34125"/>
          </a:xfrm>
        </p:spPr>
        <p:txBody>
          <a:bodyPr>
            <a:noAutofit/>
          </a:bodyPr>
          <a:lstStyle/>
          <a:p>
            <a:r>
              <a:rPr lang="en-US" dirty="0" smtClean="0"/>
              <a:t>Submit Application as One PDF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combine the various components of the grant into </a:t>
            </a:r>
            <a:r>
              <a:rPr lang="en-US" b="1" dirty="0" smtClean="0"/>
              <a:t>one PDF document. </a:t>
            </a:r>
          </a:p>
          <a:p>
            <a:endParaRPr lang="en-US" sz="800" b="1" dirty="0" smtClean="0"/>
          </a:p>
          <a:p>
            <a:r>
              <a:rPr lang="en-US" dirty="0" smtClean="0"/>
              <a:t>Do not submit multiple separate documents or files.</a:t>
            </a:r>
          </a:p>
          <a:p>
            <a:endParaRPr lang="en-US" sz="800" dirty="0" smtClean="0"/>
          </a:p>
          <a:p>
            <a:r>
              <a:rPr lang="en-US" dirty="0" smtClean="0"/>
              <a:t>Do not include any unrequested attachments.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/>
              <a:t>Why are you applying</a:t>
            </a:r>
          </a:p>
          <a:p>
            <a:pPr marL="0" indent="0" algn="ctr">
              <a:buNone/>
            </a:pPr>
            <a:r>
              <a:rPr lang="en-US" sz="4000" b="1" dirty="0" smtClean="0"/>
              <a:t>for a grant?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02500"/>
            <a:ext cx="8231659" cy="49236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Applications must be submitted using the format and forms identified in the  guidelines. Do not alter the forms. </a:t>
            </a:r>
          </a:p>
          <a:p>
            <a:pPr>
              <a:spcAft>
                <a:spcPts val="0"/>
              </a:spcAft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Application must have an email time stamp of no later than the date specified in the grant solicitation notice.</a:t>
            </a:r>
          </a:p>
          <a:p>
            <a:pPr>
              <a:spcAft>
                <a:spcPts val="0"/>
              </a:spcAft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Applications received after the application deadline or submitted by mail or FAX will not be considered.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Applications </a:t>
            </a:r>
            <a:r>
              <a:rPr lang="en-US" b="1" dirty="0"/>
              <a:t>must</a:t>
            </a:r>
            <a:r>
              <a:rPr lang="en-US" dirty="0"/>
              <a:t> be </a:t>
            </a:r>
            <a:r>
              <a:rPr lang="en-US" dirty="0" smtClean="0"/>
              <a:t>emailed </a:t>
            </a:r>
            <a:r>
              <a:rPr lang="en-US" dirty="0"/>
              <a:t>to: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grantsmgmt@dcjs.virginia.gov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Grant Review and Awards</a:t>
            </a:r>
            <a:endParaRPr lang="en-US" sz="40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Review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DCJS staff will review grant applications and forward recommendations to the Grants Committee of the Criminal Justice Services Board (CJSB) which will, in turn, make recommendations to the full CJSB. </a:t>
            </a:r>
          </a:p>
          <a:p>
            <a:endParaRPr lang="en-US" sz="800" dirty="0" smtClean="0"/>
          </a:p>
          <a:p>
            <a:r>
              <a:rPr lang="en-US" dirty="0" smtClean="0"/>
              <a:t>Final approval is by the Criminal Justice Services Board.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Grants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231659" cy="4906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/>
              <a:t>A standardized form is used to review and rate grant applications. At least two DCJS staff review each application. 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An application can earn a maximum score of 65 points. 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The grant program elements are evaluated based on staff ratings of Excellent, Acceptable, Marginal, or Unacceptable.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Discretionary grants, such as the SRO/SSO grants, are competitive grants and typically the demand is greater than the available funds.</a:t>
            </a:r>
          </a:p>
          <a:p>
            <a:endParaRPr lang="en-US" sz="800" dirty="0" smtClean="0"/>
          </a:p>
          <a:p>
            <a:r>
              <a:rPr lang="en-US" dirty="0" smtClean="0"/>
              <a:t>The rating system is used to select the highest rated grants for funding.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tabLst>
                <a:tab pos="4514850" algn="l"/>
              </a:tabLst>
            </a:pPr>
            <a:r>
              <a:rPr lang="en-US" dirty="0" smtClean="0"/>
              <a:t>Itemized Budget	  0-6 points</a:t>
            </a:r>
          </a:p>
          <a:p>
            <a:pPr>
              <a:spcAft>
                <a:spcPts val="600"/>
              </a:spcAft>
              <a:tabLst>
                <a:tab pos="4514850" algn="l"/>
              </a:tabLst>
            </a:pPr>
            <a:r>
              <a:rPr lang="en-US" dirty="0" smtClean="0"/>
              <a:t>Budget Narrative</a:t>
            </a:r>
            <a:r>
              <a:rPr lang="en-US" dirty="0"/>
              <a:t>	</a:t>
            </a:r>
            <a:r>
              <a:rPr lang="en-US" dirty="0" smtClean="0"/>
              <a:t>  0-9 points</a:t>
            </a:r>
          </a:p>
          <a:p>
            <a:pPr>
              <a:spcAft>
                <a:spcPts val="600"/>
              </a:spcAft>
              <a:tabLst>
                <a:tab pos="4514850" algn="l"/>
              </a:tabLst>
            </a:pPr>
            <a:r>
              <a:rPr lang="en-US" dirty="0" smtClean="0"/>
              <a:t>Needs Justification</a:t>
            </a:r>
            <a:r>
              <a:rPr lang="en-US" dirty="0"/>
              <a:t>	</a:t>
            </a:r>
            <a:r>
              <a:rPr lang="en-US" dirty="0" smtClean="0"/>
              <a:t>  0-12 points</a:t>
            </a:r>
          </a:p>
          <a:p>
            <a:pPr>
              <a:spcAft>
                <a:spcPts val="600"/>
              </a:spcAft>
              <a:tabLst>
                <a:tab pos="4514850" algn="l"/>
              </a:tabLst>
            </a:pPr>
            <a:r>
              <a:rPr lang="en-US" dirty="0" smtClean="0"/>
              <a:t>Project Description</a:t>
            </a:r>
            <a:r>
              <a:rPr lang="en-US" dirty="0"/>
              <a:t>	</a:t>
            </a:r>
            <a:r>
              <a:rPr lang="en-US" dirty="0" smtClean="0"/>
              <a:t>  0-12 points</a:t>
            </a:r>
          </a:p>
          <a:p>
            <a:pPr>
              <a:spcAft>
                <a:spcPts val="600"/>
              </a:spcAft>
              <a:tabLst>
                <a:tab pos="4514850" algn="l"/>
              </a:tabLst>
            </a:pPr>
            <a:r>
              <a:rPr lang="en-US" dirty="0" smtClean="0"/>
              <a:t>Goals and Objectives</a:t>
            </a:r>
            <a:r>
              <a:rPr lang="en-US" dirty="0"/>
              <a:t>	</a:t>
            </a:r>
            <a:r>
              <a:rPr lang="en-US" dirty="0" smtClean="0"/>
              <a:t>  0-9 points</a:t>
            </a:r>
          </a:p>
          <a:p>
            <a:pPr>
              <a:spcAft>
                <a:spcPts val="600"/>
              </a:spcAft>
              <a:tabLst>
                <a:tab pos="4514850" algn="l"/>
              </a:tabLst>
            </a:pPr>
            <a:r>
              <a:rPr lang="en-US" dirty="0" smtClean="0"/>
              <a:t>Implementation Steps</a:t>
            </a:r>
            <a:r>
              <a:rPr lang="en-US" dirty="0"/>
              <a:t>	</a:t>
            </a:r>
            <a:r>
              <a:rPr lang="en-US" dirty="0" smtClean="0"/>
              <a:t>  0-9 points</a:t>
            </a:r>
          </a:p>
          <a:p>
            <a:pPr>
              <a:tabLst>
                <a:tab pos="4514850" algn="l"/>
              </a:tabLst>
            </a:pPr>
            <a:r>
              <a:rPr lang="en-US" dirty="0" smtClean="0"/>
              <a:t>Technical Compliance </a:t>
            </a:r>
            <a:r>
              <a:rPr lang="en-US" dirty="0"/>
              <a:t>	</a:t>
            </a:r>
            <a:r>
              <a:rPr lang="en-US" dirty="0" smtClean="0"/>
              <a:t>  0-3 points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086526"/>
            <a:ext cx="8307859" cy="5039638"/>
          </a:xfrm>
        </p:spPr>
        <p:txBody>
          <a:bodyPr/>
          <a:lstStyle/>
          <a:p>
            <a:r>
              <a:rPr lang="en-US" sz="3000" dirty="0" smtClean="0"/>
              <a:t>Applications from communities where the law enforcement agency is accredited by the Virginia Law Enforcement Accreditation Program receive three (3) bonus points.</a:t>
            </a:r>
          </a:p>
          <a:p>
            <a:r>
              <a:rPr lang="en-US" sz="3000" dirty="0" smtClean="0"/>
              <a:t>Applications from Certified Crime Prevention Communities receive two (2) bonus points.</a:t>
            </a:r>
          </a:p>
          <a:p>
            <a:r>
              <a:rPr lang="en-US" sz="3000" dirty="0" smtClean="0"/>
              <a:t>If applicable, an applicant can claim up to five (5) bonus points.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399" cy="934125"/>
          </a:xfrm>
        </p:spPr>
        <p:txBody>
          <a:bodyPr/>
          <a:lstStyle/>
          <a:p>
            <a:r>
              <a:rPr lang="en-US" dirty="0" smtClean="0"/>
              <a:t>Reason for Denial - Weak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Discretionary grants are competitive and poorly written grants will have lower ratings.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Weak or insufficient Needs Statement or Project Description or Budget Narrative.</a:t>
            </a:r>
          </a:p>
          <a:p>
            <a:endParaRPr lang="en-US" sz="800" dirty="0" smtClean="0"/>
          </a:p>
          <a:p>
            <a:r>
              <a:rPr lang="en-US" dirty="0" smtClean="0"/>
              <a:t>Insufficient description of measureable, time based grant activities – SMART.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34125"/>
          </a:xfrm>
        </p:spPr>
        <p:txBody>
          <a:bodyPr/>
          <a:lstStyle/>
          <a:p>
            <a:r>
              <a:rPr lang="en-US" dirty="0" smtClean="0"/>
              <a:t>Reason for Denial - Application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086526"/>
            <a:ext cx="8231659" cy="50396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Grants may be denied for technical reasons.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Incorrect Project Administrator.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Grant face sheet not signed.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Forms signed by the wrong official. 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r>
              <a:rPr lang="en-US" dirty="0" smtClean="0"/>
              <a:t>Required grant components not included:  Needs Statement, Project Description, Budget Narrative, or requested 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your grant?</a:t>
            </a:r>
          </a:p>
          <a:p>
            <a:r>
              <a:rPr lang="en-US" dirty="0" smtClean="0"/>
              <a:t>What is the problem?</a:t>
            </a:r>
          </a:p>
          <a:p>
            <a:r>
              <a:rPr lang="en-US" dirty="0" smtClean="0"/>
              <a:t>Why does it exist?</a:t>
            </a:r>
          </a:p>
          <a:p>
            <a:r>
              <a:rPr lang="en-US" dirty="0" smtClean="0"/>
              <a:t>Who is impacted by 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Accepting the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086526"/>
            <a:ext cx="8231659" cy="5039638"/>
          </a:xfrm>
        </p:spPr>
        <p:txBody>
          <a:bodyPr/>
          <a:lstStyle/>
          <a:p>
            <a:r>
              <a:rPr lang="en-US" dirty="0" smtClean="0"/>
              <a:t>Organizations approved for a grant award will receive a Grant Awards Package.</a:t>
            </a:r>
          </a:p>
          <a:p>
            <a:endParaRPr lang="en-US" sz="400" dirty="0" smtClean="0"/>
          </a:p>
          <a:p>
            <a:r>
              <a:rPr lang="en-US" dirty="0" smtClean="0"/>
              <a:t>The awards package includes instructions for implementing and managing the grant.</a:t>
            </a:r>
          </a:p>
          <a:p>
            <a:endParaRPr lang="en-US" sz="400" dirty="0" smtClean="0"/>
          </a:p>
          <a:p>
            <a:r>
              <a:rPr lang="en-US" dirty="0" smtClean="0"/>
              <a:t>A Statement of Grant Award/Acceptance form must be signed by the grant Program Administrator and returned to DCJS within 60 days of the grant start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470682"/>
            <a:ext cx="342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Statement of Grant Award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SOGA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Award Letter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200"/>
            <a:ext cx="485862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7400"/>
            <a:ext cx="3505200" cy="3505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u="none" dirty="0" smtClean="0"/>
              <a:t>Statement of Grant Award – SOGA</a:t>
            </a:r>
            <a:br>
              <a:rPr lang="en-US" sz="2800" u="none" dirty="0" smtClean="0"/>
            </a:br>
            <a:r>
              <a:rPr lang="en-US" sz="2800" u="none" dirty="0" smtClean="0"/>
              <a:t>Acceptance</a:t>
            </a:r>
            <a:br>
              <a:rPr lang="en-US" sz="2800" u="none" dirty="0" smtClean="0"/>
            </a:br>
            <a:r>
              <a:rPr lang="en-US" sz="2800" u="none" dirty="0"/>
              <a:t/>
            </a:r>
            <a:br>
              <a:rPr lang="en-US" sz="2800" u="none" dirty="0"/>
            </a:br>
            <a:r>
              <a:rPr lang="en-US" sz="2400" dirty="0" smtClean="0"/>
              <a:t>This form must be signed by the Project Administrator and returned to DCJS.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2591" y="6096000"/>
            <a:ext cx="2971800" cy="609600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5528"/>
            <a:ext cx="4840942" cy="624995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3581400" y="5181600"/>
            <a:ext cx="2667000" cy="810539"/>
          </a:xfrm>
          <a:prstGeom prst="straightConnector1">
            <a:avLst/>
          </a:prstGeom>
          <a:ln w="28575">
            <a:solidFill>
              <a:srgbClr val="F610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288"/>
            <a:ext cx="5000362" cy="65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70682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3314" name="Picture 2" descr="C:\Users\uwx87435\Documents\2017-2018 DCJS\2017-2018 Grants\DCJS Grant Writing Guidelines\SOGA Special Conditions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84" y="263937"/>
            <a:ext cx="5295610" cy="61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3757" y="5410200"/>
            <a:ext cx="5212323" cy="12192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6022" y="1752600"/>
            <a:ext cx="3429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Conditions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 19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well written grant should not have any Special Conditions.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Conditions may be placed on your grant because of deficiencies in your grant application. </a:t>
            </a:r>
          </a:p>
          <a:p>
            <a:endParaRPr lang="en-US" sz="800" dirty="0" smtClean="0"/>
          </a:p>
          <a:p>
            <a:r>
              <a:rPr lang="en-US" dirty="0" smtClean="0"/>
              <a:t>These Special Conditions must be met before you can access grant funds.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Special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Resubmit the grant application face sheet showing the County Administrator in the Project Administrator position with signature, and the County Finance Officer in the Finance Officer position.</a:t>
            </a:r>
          </a:p>
          <a:p>
            <a:endParaRPr lang="en-US" sz="800" dirty="0" smtClean="0"/>
          </a:p>
          <a:p>
            <a:r>
              <a:rPr lang="en-US" dirty="0" smtClean="0"/>
              <a:t>Revise and resubmit Goals and Objectives forms using the SMART format: Specific, Measurable, Achievable, Related to the Goal, and Time-Bound.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DCJS Grants Management System</a:t>
            </a:r>
            <a:br>
              <a:rPr lang="en-US" dirty="0" smtClean="0"/>
            </a:br>
            <a:r>
              <a:rPr lang="en-US" sz="2700" u="none" dirty="0" smtClean="0"/>
              <a:t>Online Grant Reporting</a:t>
            </a:r>
            <a:endParaRPr lang="en-US" sz="27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6248400"/>
            <a:ext cx="861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536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Quarterly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600200"/>
            <a:ext cx="8231659" cy="4525963"/>
          </a:xfrm>
        </p:spPr>
        <p:txBody>
          <a:bodyPr/>
          <a:lstStyle/>
          <a:p>
            <a:r>
              <a:rPr lang="en-US" dirty="0" smtClean="0"/>
              <a:t>Progress and Financial Reports </a:t>
            </a:r>
            <a:r>
              <a:rPr lang="en-US" b="1" dirty="0" smtClean="0"/>
              <a:t>must</a:t>
            </a:r>
            <a:r>
              <a:rPr lang="en-US" dirty="0" smtClean="0"/>
              <a:t> be submitted at the end of every quarter online through the DCJS </a:t>
            </a:r>
            <a:r>
              <a:rPr lang="en-US" b="1" dirty="0" smtClean="0"/>
              <a:t>G</a:t>
            </a:r>
            <a:r>
              <a:rPr lang="en-US" dirty="0" smtClean="0"/>
              <a:t>rants </a:t>
            </a:r>
            <a:r>
              <a:rPr lang="en-US" b="1" dirty="0" smtClean="0"/>
              <a:t>M</a:t>
            </a:r>
            <a:r>
              <a:rPr lang="en-US" dirty="0" smtClean="0"/>
              <a:t>anagement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S</a:t>
            </a:r>
            <a:r>
              <a:rPr lang="en-US" dirty="0" smtClean="0"/>
              <a:t>ystem or GMIS.</a:t>
            </a:r>
          </a:p>
          <a:p>
            <a:endParaRPr lang="en-US" sz="800" dirty="0" smtClean="0"/>
          </a:p>
          <a:p>
            <a:r>
              <a:rPr lang="en-US" dirty="0" smtClean="0"/>
              <a:t>These reports must be submitted even if there was no grant activity or if no funds were expended.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Reports are due by the 12</a:t>
            </a:r>
            <a:r>
              <a:rPr lang="en-US" baseline="30000" dirty="0" smtClean="0"/>
              <a:t>th</a:t>
            </a:r>
            <a:r>
              <a:rPr lang="en-US" dirty="0" smtClean="0"/>
              <a:t> working day following the close of the quarter covered by the report.</a:t>
            </a:r>
          </a:p>
          <a:p>
            <a:pPr marL="4000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u="sng" dirty="0" smtClean="0"/>
              <a:t>Quarter Ending</a:t>
            </a:r>
            <a:r>
              <a:rPr lang="en-US" b="1" dirty="0" smtClean="0"/>
              <a:t>	        </a:t>
            </a:r>
            <a:r>
              <a:rPr lang="en-US" b="1" u="sng" dirty="0" smtClean="0"/>
              <a:t>Due Date</a:t>
            </a:r>
          </a:p>
          <a:p>
            <a:pPr marL="400050" lvl="1" indent="0">
              <a:buNone/>
            </a:pPr>
            <a:endParaRPr lang="en-US" sz="1000" b="1" u="sng" dirty="0" smtClean="0"/>
          </a:p>
          <a:p>
            <a:pPr marL="457200" lvl="1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/>
              <a:t>	12/31/2018		       01/17/2019</a:t>
            </a:r>
          </a:p>
          <a:p>
            <a:pPr marL="457200" lvl="1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/>
              <a:t>	03/31/2019		       04/17/2019</a:t>
            </a:r>
          </a:p>
          <a:p>
            <a:pPr marL="457200" lvl="1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/>
              <a:t>	06/30/2019		       07/18/2019  	09/30/2019		       10/17/2019</a:t>
            </a:r>
          </a:p>
          <a:p>
            <a:pPr marL="457200" lvl="1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/>
              <a:t>	12/31/2019		       01/17/2020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How will this grant meet your need?</a:t>
            </a:r>
          </a:p>
          <a:p>
            <a:pPr>
              <a:spcAft>
                <a:spcPts val="1200"/>
              </a:spcAft>
            </a:pPr>
            <a:endParaRPr lang="en-US" sz="8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What are the details of your plan?</a:t>
            </a:r>
          </a:p>
          <a:p>
            <a:pPr>
              <a:spcAft>
                <a:spcPts val="1200"/>
              </a:spcAft>
            </a:pPr>
            <a:endParaRPr lang="en-US" sz="8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Why is this plan appropriate?</a:t>
            </a:r>
          </a:p>
          <a:p>
            <a:pPr>
              <a:spcAft>
                <a:spcPts val="1200"/>
              </a:spcAft>
            </a:pPr>
            <a:endParaRPr lang="en-US" sz="8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How will you evaluate and report on your grant activities?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98" y="3124200"/>
            <a:ext cx="2659912" cy="1028700"/>
          </a:xfrm>
        </p:spPr>
        <p:txBody>
          <a:bodyPr>
            <a:noAutofit/>
          </a:bodyPr>
          <a:lstStyle/>
          <a:p>
            <a:r>
              <a:rPr lang="en-US" sz="2400" u="none" dirty="0" smtClean="0"/>
              <a:t>Quarterly Financial Report Screen Shot</a:t>
            </a:r>
            <a:endParaRPr lang="en-US" sz="24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375317"/>
            <a:ext cx="1143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861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22590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3429000" cy="2697162"/>
          </a:xfrm>
        </p:spPr>
        <p:txBody>
          <a:bodyPr/>
          <a:lstStyle/>
          <a:p>
            <a:r>
              <a:rPr lang="en-US" sz="2800" u="none" dirty="0" smtClean="0"/>
              <a:t>Quarterly </a:t>
            </a:r>
            <a:r>
              <a:rPr lang="en-US" sz="2800" u="none" dirty="0"/>
              <a:t>Progress </a:t>
            </a:r>
            <a:r>
              <a:rPr lang="en-US" sz="2800" u="none" dirty="0" smtClean="0"/>
              <a:t>Report Form</a:t>
            </a:r>
            <a:br>
              <a:rPr lang="en-US" sz="2800" u="none" dirty="0" smtClean="0"/>
            </a:br>
            <a:r>
              <a:rPr lang="en-US" sz="2800" u="none" dirty="0" smtClean="0"/>
              <a:t/>
            </a:r>
            <a:br>
              <a:rPr lang="en-US" sz="2800" u="none" dirty="0" smtClean="0"/>
            </a:br>
            <a:r>
              <a:rPr lang="en-US" sz="2000" u="none" dirty="0" smtClean="0"/>
              <a:t>page 1 of 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12" y="230461"/>
            <a:ext cx="4656188" cy="6170339"/>
          </a:xfr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79287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DCJS Grant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Patrick Harris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(804</a:t>
            </a:r>
            <a:r>
              <a:rPr lang="en-US" b="1" dirty="0"/>
              <a:t>) </a:t>
            </a:r>
            <a:r>
              <a:rPr lang="en-US" b="1" dirty="0" smtClean="0"/>
              <a:t>786-5367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patrick.harris@dcjs.virginia.gov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Give the grant reviewer the </a:t>
            </a:r>
            <a:r>
              <a:rPr lang="en-US" dirty="0" smtClean="0"/>
              <a:t>information </a:t>
            </a:r>
            <a:r>
              <a:rPr lang="en-US" dirty="0"/>
              <a:t>needed to review your grant: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</a:t>
            </a:r>
            <a:r>
              <a:rPr lang="en-US" dirty="0"/>
              <a:t>the details that clarify and support your grant plans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</a:t>
            </a:r>
            <a:r>
              <a:rPr lang="en-US" dirty="0"/>
              <a:t>good reasons for funding the purpose and goals of your project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 smtClean="0"/>
              <a:t>Ensure </a:t>
            </a:r>
            <a:r>
              <a:rPr lang="en-US" dirty="0"/>
              <a:t>that the proposal is well </a:t>
            </a:r>
            <a:r>
              <a:rPr lang="en-US" dirty="0" smtClean="0"/>
              <a:t>written.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1" y="1219200"/>
            <a:ext cx="8307859" cy="4906963"/>
          </a:xfrm>
        </p:spPr>
        <p:txBody>
          <a:bodyPr/>
          <a:lstStyle/>
          <a:p>
            <a:r>
              <a:rPr lang="en-US" dirty="0" smtClean="0"/>
              <a:t>Keep the grant reviewer happy, don’t submit an application that is difficult to review and rate.</a:t>
            </a:r>
          </a:p>
          <a:p>
            <a:endParaRPr lang="en-US" sz="800" dirty="0" smtClean="0"/>
          </a:p>
          <a:p>
            <a:r>
              <a:rPr lang="en-US" dirty="0" smtClean="0"/>
              <a:t>Follow the instructions and only submit items that are requested and as they are requested.</a:t>
            </a:r>
          </a:p>
          <a:p>
            <a:endParaRPr lang="en-US" sz="800" dirty="0" smtClean="0"/>
          </a:p>
          <a:p>
            <a:r>
              <a:rPr lang="en-US" dirty="0" smtClean="0"/>
              <a:t>Don’t assume the grant reviewer knows all of the trending topics. If in doubt, explain.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D835-5CF4-405E-AD6F-EB00217017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2292</Words>
  <Application>Microsoft Office PowerPoint</Application>
  <PresentationFormat>On-screen Show (4:3)</PresentationFormat>
  <Paragraphs>426</Paragraphs>
  <Slides>72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Arial Narrow</vt:lpstr>
      <vt:lpstr>Calibri</vt:lpstr>
      <vt:lpstr>Office Theme</vt:lpstr>
      <vt:lpstr>1_Office Theme</vt:lpstr>
      <vt:lpstr>DCJS  Grant Writing  Overview  SRO/SSO  Grant Applications   </vt:lpstr>
      <vt:lpstr>DCJS Grant Monitor</vt:lpstr>
      <vt:lpstr>Grant Writing Overview</vt:lpstr>
      <vt:lpstr>Source of SRO/SSO Grant Funding</vt:lpstr>
      <vt:lpstr>PowerPoint Presentation</vt:lpstr>
      <vt:lpstr>Questions </vt:lpstr>
      <vt:lpstr>Questions</vt:lpstr>
      <vt:lpstr>Grant Writing Tips</vt:lpstr>
      <vt:lpstr>Grant Writing Tips</vt:lpstr>
      <vt:lpstr>Grant Writing Tips</vt:lpstr>
      <vt:lpstr>Grant Writing Tips</vt:lpstr>
      <vt:lpstr>Know Your Local Process for  Accepting Grants</vt:lpstr>
      <vt:lpstr>PowerPoint Presentation</vt:lpstr>
      <vt:lpstr>Recent Changes - SRO/SSO Grants</vt:lpstr>
      <vt:lpstr>Fundable Costs</vt:lpstr>
      <vt:lpstr>Fundable Costs</vt:lpstr>
      <vt:lpstr>SRO/SSO Grants In-Kind Match</vt:lpstr>
      <vt:lpstr>SRO/SSO Grants In-Kind Match</vt:lpstr>
      <vt:lpstr>In-Kind Match SRO/SSO Grants</vt:lpstr>
      <vt:lpstr>PowerPoint Presentation</vt:lpstr>
      <vt:lpstr>Components of the Application</vt:lpstr>
      <vt:lpstr>DCJS Grant Application Form</vt:lpstr>
      <vt:lpstr>Itemized Budget Form </vt:lpstr>
      <vt:lpstr>Grant Budget</vt:lpstr>
      <vt:lpstr>Budget Narrative</vt:lpstr>
      <vt:lpstr>Needs Statement</vt:lpstr>
      <vt:lpstr>Project Description</vt:lpstr>
      <vt:lpstr>Allowable Expenses  Prohibited Expenses</vt:lpstr>
      <vt:lpstr>Supplanting</vt:lpstr>
      <vt:lpstr>Project Goal</vt:lpstr>
      <vt:lpstr>Project Objectives</vt:lpstr>
      <vt:lpstr>Project Objectives</vt:lpstr>
      <vt:lpstr>Project Activities</vt:lpstr>
      <vt:lpstr>Goals and Objectives Form</vt:lpstr>
      <vt:lpstr>PowerPoint Presentation</vt:lpstr>
      <vt:lpstr>PowerPoint Presentation</vt:lpstr>
      <vt:lpstr>SRO Goal Example</vt:lpstr>
      <vt:lpstr>SRO Objective Example</vt:lpstr>
      <vt:lpstr>SRO Activities Examples</vt:lpstr>
      <vt:lpstr>SRO Activities Examples</vt:lpstr>
      <vt:lpstr>SRO Activities Examples</vt:lpstr>
      <vt:lpstr>SRO Activities Examples</vt:lpstr>
      <vt:lpstr>Performance Measures Examples</vt:lpstr>
      <vt:lpstr>Performance Measures Examples</vt:lpstr>
      <vt:lpstr>PowerPoint Presentation</vt:lpstr>
      <vt:lpstr>Application Items to Submit</vt:lpstr>
      <vt:lpstr>SRO Grant Requirements</vt:lpstr>
      <vt:lpstr>SSO Grant Requirements</vt:lpstr>
      <vt:lpstr>Submit Application as One PDF File</vt:lpstr>
      <vt:lpstr>Submit the Application</vt:lpstr>
      <vt:lpstr>Submit the Application</vt:lpstr>
      <vt:lpstr>PowerPoint Presentation</vt:lpstr>
      <vt:lpstr>Application Review Process </vt:lpstr>
      <vt:lpstr>Rating Grants </vt:lpstr>
      <vt:lpstr>Rating System</vt:lpstr>
      <vt:lpstr>Grant Rating</vt:lpstr>
      <vt:lpstr>Bonus Points</vt:lpstr>
      <vt:lpstr>Reason for Denial - Weak Application</vt:lpstr>
      <vt:lpstr>Reason for Denial - Application Errors</vt:lpstr>
      <vt:lpstr>Accepting the Award</vt:lpstr>
      <vt:lpstr>PowerPoint Presentation</vt:lpstr>
      <vt:lpstr>Statement of Grant Award – SOGA Acceptance  This form must be signed by the Project Administrator and returned to DCJS. </vt:lpstr>
      <vt:lpstr>PowerPoint Presentation</vt:lpstr>
      <vt:lpstr>PowerPoint Presentation</vt:lpstr>
      <vt:lpstr>Special Conditions</vt:lpstr>
      <vt:lpstr>Typical Special Conditions</vt:lpstr>
      <vt:lpstr>DCJS Grants Management System Online Grant Reporting</vt:lpstr>
      <vt:lpstr>Submitting Quarterly Reports</vt:lpstr>
      <vt:lpstr>Quarterly Reporting</vt:lpstr>
      <vt:lpstr>Quarterly Financial Report Screen Shot</vt:lpstr>
      <vt:lpstr>Quarterly Progress Report Form  page 1 of 3</vt:lpstr>
      <vt:lpstr>DCJS Grant Monitor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ulf74752</dc:creator>
  <cp:lastModifiedBy>Fawcett, Kristina (DCJS)</cp:lastModifiedBy>
  <cp:revision>45</cp:revision>
  <dcterms:created xsi:type="dcterms:W3CDTF">2012-01-17T20:49:37Z</dcterms:created>
  <dcterms:modified xsi:type="dcterms:W3CDTF">2018-12-19T15:48:27Z</dcterms:modified>
</cp:coreProperties>
</file>