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3"/>
  </p:notesMasterIdLst>
  <p:handoutMasterIdLst>
    <p:handoutMasterId r:id="rId64"/>
  </p:handoutMasterIdLst>
  <p:sldIdLst>
    <p:sldId id="308" r:id="rId2"/>
    <p:sldId id="310" r:id="rId3"/>
    <p:sldId id="268" r:id="rId4"/>
    <p:sldId id="269" r:id="rId5"/>
    <p:sldId id="311" r:id="rId6"/>
    <p:sldId id="278" r:id="rId7"/>
    <p:sldId id="279" r:id="rId8"/>
    <p:sldId id="303" r:id="rId9"/>
    <p:sldId id="304" r:id="rId10"/>
    <p:sldId id="284" r:id="rId11"/>
    <p:sldId id="285" r:id="rId12"/>
    <p:sldId id="291" r:id="rId13"/>
    <p:sldId id="296" r:id="rId14"/>
    <p:sldId id="297" r:id="rId15"/>
    <p:sldId id="301" r:id="rId16"/>
    <p:sldId id="259" r:id="rId17"/>
    <p:sldId id="260" r:id="rId18"/>
    <p:sldId id="266" r:id="rId19"/>
    <p:sldId id="267" r:id="rId20"/>
    <p:sldId id="286" r:id="rId21"/>
    <p:sldId id="261" r:id="rId22"/>
    <p:sldId id="262" r:id="rId23"/>
    <p:sldId id="281" r:id="rId24"/>
    <p:sldId id="272" r:id="rId25"/>
    <p:sldId id="273" r:id="rId26"/>
    <p:sldId id="282" r:id="rId27"/>
    <p:sldId id="283" r:id="rId28"/>
    <p:sldId id="290" r:id="rId29"/>
    <p:sldId id="305" r:id="rId30"/>
    <p:sldId id="280" r:id="rId31"/>
    <p:sldId id="271" r:id="rId32"/>
    <p:sldId id="316" r:id="rId33"/>
    <p:sldId id="320" r:id="rId34"/>
    <p:sldId id="315" r:id="rId35"/>
    <p:sldId id="300" r:id="rId36"/>
    <p:sldId id="275" r:id="rId37"/>
    <p:sldId id="276" r:id="rId38"/>
    <p:sldId id="298" r:id="rId39"/>
    <p:sldId id="299" r:id="rId40"/>
    <p:sldId id="265" r:id="rId41"/>
    <p:sldId id="264" r:id="rId42"/>
    <p:sldId id="313" r:id="rId43"/>
    <p:sldId id="314" r:id="rId44"/>
    <p:sldId id="309" r:id="rId45"/>
    <p:sldId id="302" r:id="rId46"/>
    <p:sldId id="321" r:id="rId47"/>
    <p:sldId id="294" r:id="rId48"/>
    <p:sldId id="317" r:id="rId49"/>
    <p:sldId id="318" r:id="rId50"/>
    <p:sldId id="295" r:id="rId51"/>
    <p:sldId id="312" r:id="rId52"/>
    <p:sldId id="270" r:id="rId53"/>
    <p:sldId id="274" r:id="rId54"/>
    <p:sldId id="319" r:id="rId55"/>
    <p:sldId id="288" r:id="rId56"/>
    <p:sldId id="289" r:id="rId57"/>
    <p:sldId id="292" r:id="rId58"/>
    <p:sldId id="293" r:id="rId59"/>
    <p:sldId id="277" r:id="rId60"/>
    <p:sldId id="306" r:id="rId61"/>
    <p:sldId id="322" r:id="rId6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75" autoAdjust="0"/>
    <p:restoredTop sz="94660"/>
  </p:normalViewPr>
  <p:slideViewPr>
    <p:cSldViewPr snapToGrid="0" snapToObjects="1">
      <p:cViewPr varScale="1">
        <p:scale>
          <a:sx n="56" d="100"/>
          <a:sy n="56" d="100"/>
        </p:scale>
        <p:origin x="-91" y="-6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085"/>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47098F1-34D6-4846-B965-0E43260B7A58}" type="datetimeFigureOut">
              <a:rPr lang="en-US" smtClean="0"/>
              <a:t>6/12/2015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68C4D21-8A95-4D50-B605-822B3D91680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18C73E1-FFAD-6A40-915F-2DEA649C901B}" type="datetimeFigureOut">
              <a:rPr lang="en-US" smtClean="0"/>
              <a:pPr/>
              <a:t>6/12/2015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0C1502B-5BC2-914B-8EBE-67BFC399FFE9}" type="slidenum">
              <a:rPr lang="en-US" smtClean="0"/>
              <a:pPr/>
              <a:t>‹#›</a:t>
            </a:fld>
            <a:endParaRPr lang="en-US"/>
          </a:p>
        </p:txBody>
      </p:sp>
    </p:spTree>
    <p:extLst>
      <p:ext uri="{BB962C8B-B14F-4D97-AF65-F5344CB8AC3E}">
        <p14:creationId xmlns="" xmlns:p14="http://schemas.microsoft.com/office/powerpoint/2010/main" val="1021562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Maybe</a:t>
            </a:r>
            <a:r>
              <a:rPr lang="en-US" baseline="0" dirty="0" smtClean="0"/>
              <a:t> cut this?</a:t>
            </a:r>
            <a:endParaRPr lang="en-US" dirty="0"/>
          </a:p>
        </p:txBody>
      </p:sp>
      <p:sp>
        <p:nvSpPr>
          <p:cNvPr id="4" name="Slide Number Placeholder 3"/>
          <p:cNvSpPr>
            <a:spLocks noGrp="1"/>
          </p:cNvSpPr>
          <p:nvPr>
            <p:ph type="sldNum" sz="quarter" idx="10"/>
          </p:nvPr>
        </p:nvSpPr>
        <p:spPr/>
        <p:txBody>
          <a:bodyPr/>
          <a:lstStyle/>
          <a:p>
            <a:fld id="{70C1502B-5BC2-914B-8EBE-67BFC399FFE9}" type="slidenum">
              <a:rPr lang="en-US" smtClean="0"/>
              <a:pPr/>
              <a:t>53</a:t>
            </a:fld>
            <a:endParaRPr lang="en-US"/>
          </a:p>
        </p:txBody>
      </p:sp>
    </p:spTree>
    <p:extLst>
      <p:ext uri="{BB962C8B-B14F-4D97-AF65-F5344CB8AC3E}">
        <p14:creationId xmlns="" xmlns:p14="http://schemas.microsoft.com/office/powerpoint/2010/main" val="1560880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6/12/2015</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6/12/2015</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6/12/2015</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6/12/2015</a:t>
            </a:fld>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6/12/2015</a:t>
            </a:fld>
            <a:endParaRPr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6/12/2015</a:t>
            </a:fld>
            <a:endParaRPr lang="en-US"/>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6/12/2015</a:t>
            </a:fld>
            <a:endParaRPr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6/12/2015</a:t>
            </a:fld>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6/12/2015</a:t>
            </a:fld>
            <a:endParaRPr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eaLnBrk="1" latinLnBrk="0" hangingPunct="1"/>
            <a:fld id="{9D21D778-B565-4D7E-94D7-64010A445B68}" type="datetimeFigureOut">
              <a:rPr lang="en-US" smtClean="0"/>
              <a:pPr algn="r" eaLnBrk="1" latinLnBrk="0" hangingPunct="1"/>
              <a:t>6/12/2015</a:t>
            </a:fld>
            <a:endParaRPr lang="en-US" sz="1400" dirty="0">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ctr" defTabSz="914400" rtl="0" eaLnBrk="1" latinLnBrk="0" hangingPunct="1">
        <a:spcBef>
          <a:spcPct val="0"/>
        </a:spcBef>
        <a:buNone/>
        <a:defRPr sz="4400" kern="1200">
          <a:solidFill>
            <a:srgbClr val="C0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hyperlink" Target="http://www.cas.state.va.us/" TargetMode="External"/><Relationship Id="rId2" Type="http://schemas.openxmlformats.org/officeDocument/2006/relationships/hyperlink" Target="mailto:jscham@wm.edu"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354842"/>
            <a:ext cx="8284192" cy="3562063"/>
          </a:xfrm>
        </p:spPr>
        <p:txBody>
          <a:bodyPr>
            <a:noAutofit/>
          </a:bodyPr>
          <a:lstStyle/>
          <a:p>
            <a:r>
              <a:rPr lang="en-US" sz="4000" b="1" dirty="0" smtClean="0">
                <a:solidFill>
                  <a:schemeClr val="tx1"/>
                </a:solidFill>
              </a:rPr>
              <a:t>Selected Appellate Decisions</a:t>
            </a:r>
            <a:br>
              <a:rPr lang="en-US" sz="4000" b="1" dirty="0" smtClean="0">
                <a:solidFill>
                  <a:schemeClr val="tx1"/>
                </a:solidFill>
              </a:rPr>
            </a:br>
            <a:r>
              <a:rPr lang="en-US" sz="4000" b="1" dirty="0" smtClean="0">
                <a:solidFill>
                  <a:schemeClr val="tx1"/>
                </a:solidFill>
              </a:rPr>
              <a:t>for</a:t>
            </a:r>
            <a:br>
              <a:rPr lang="en-US" sz="4000" b="1" dirty="0" smtClean="0">
                <a:solidFill>
                  <a:schemeClr val="tx1"/>
                </a:solidFill>
              </a:rPr>
            </a:br>
            <a:r>
              <a:rPr lang="en-US" sz="4000" b="1" dirty="0" smtClean="0">
                <a:solidFill>
                  <a:schemeClr val="tx1"/>
                </a:solidFill>
              </a:rPr>
              <a:t>Law Enforcement Officers</a:t>
            </a:r>
            <a:r>
              <a:rPr lang="en-US" sz="4000" b="1" dirty="0" smtClean="0">
                <a:solidFill>
                  <a:schemeClr val="tx1"/>
                </a:solidFill>
              </a:rPr>
              <a:t/>
            </a:r>
            <a:br>
              <a:rPr lang="en-US" sz="4000" b="1" dirty="0" smtClean="0">
                <a:solidFill>
                  <a:schemeClr val="tx1"/>
                </a:solidFill>
              </a:rPr>
            </a:br>
            <a:r>
              <a:rPr lang="en-US" sz="4000" b="1" dirty="0" smtClean="0">
                <a:solidFill>
                  <a:schemeClr val="tx1"/>
                </a:solidFill>
              </a:rPr>
              <a:t/>
            </a:r>
            <a:br>
              <a:rPr lang="en-US" sz="4000" b="1" dirty="0" smtClean="0">
                <a:solidFill>
                  <a:schemeClr val="tx1"/>
                </a:solidFill>
              </a:rPr>
            </a:br>
            <a:r>
              <a:rPr lang="en-US" sz="3200" dirty="0" smtClean="0">
                <a:solidFill>
                  <a:schemeClr val="tx1"/>
                </a:solidFill>
              </a:rPr>
              <a:t>June </a:t>
            </a:r>
            <a:r>
              <a:rPr lang="en-US" sz="3200" dirty="0" smtClean="0">
                <a:solidFill>
                  <a:schemeClr val="tx1"/>
                </a:solidFill>
              </a:rPr>
              <a:t>1, 2014 – June 1, 2015</a:t>
            </a:r>
            <a:endParaRPr lang="en-US" sz="3200" dirty="0">
              <a:solidFill>
                <a:schemeClr val="tx1"/>
              </a:solidFill>
            </a:endParaRPr>
          </a:p>
        </p:txBody>
      </p:sp>
      <p:sp>
        <p:nvSpPr>
          <p:cNvPr id="3" name="Content Placeholder 2"/>
          <p:cNvSpPr>
            <a:spLocks noGrp="1"/>
          </p:cNvSpPr>
          <p:nvPr>
            <p:ph idx="1"/>
          </p:nvPr>
        </p:nvSpPr>
        <p:spPr>
          <a:xfrm>
            <a:off x="576072" y="3916906"/>
            <a:ext cx="8229600" cy="1874293"/>
          </a:xfrm>
        </p:spPr>
        <p:txBody>
          <a:bodyPr>
            <a:normAutofit/>
          </a:bodyPr>
          <a:lstStyle/>
          <a:p>
            <a:pPr marL="0" indent="0" algn="ctr"/>
            <a:r>
              <a:rPr lang="en-US" b="1" dirty="0" smtClean="0">
                <a:solidFill>
                  <a:srgbClr val="C00000"/>
                </a:solidFill>
              </a:rPr>
              <a:t>U. S. Supreme Court</a:t>
            </a:r>
          </a:p>
          <a:p>
            <a:pPr marL="0" indent="0" algn="ctr"/>
            <a:r>
              <a:rPr lang="en-US" b="1" dirty="0" smtClean="0">
                <a:solidFill>
                  <a:srgbClr val="C00000"/>
                </a:solidFill>
              </a:rPr>
              <a:t>Virginia Supreme Court</a:t>
            </a:r>
          </a:p>
          <a:p>
            <a:pPr marL="0" indent="0" algn="ctr"/>
            <a:r>
              <a:rPr lang="en-US" b="1" dirty="0" smtClean="0">
                <a:solidFill>
                  <a:srgbClr val="C00000"/>
                </a:solidFill>
              </a:rPr>
              <a:t>Virginia Court of Appeals</a:t>
            </a:r>
            <a:endParaRPr lang="en-US" dirty="0" smtClean="0">
              <a:solidFill>
                <a:srgbClr val="C00000"/>
              </a:solidFill>
            </a:endParaRPr>
          </a:p>
          <a:p>
            <a:pPr lvl="1"/>
            <a:endParaRPr lang="en-US" dirty="0"/>
          </a:p>
        </p:txBody>
      </p:sp>
    </p:spTree>
    <p:extLst>
      <p:ext uri="{BB962C8B-B14F-4D97-AF65-F5344CB8AC3E}">
        <p14:creationId xmlns="" xmlns:p14="http://schemas.microsoft.com/office/powerpoint/2010/main" val="298319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63093"/>
          </a:xfrm>
        </p:spPr>
        <p:txBody>
          <a:bodyPr>
            <a:normAutofit fontScale="90000"/>
          </a:bodyPr>
          <a:lstStyle/>
          <a:p>
            <a:pPr algn="l"/>
            <a:r>
              <a:rPr lang="en-US" sz="3600" b="1" dirty="0" smtClean="0">
                <a:solidFill>
                  <a:schemeClr val="tx1"/>
                </a:solidFill>
              </a:rPr>
              <a:t>4th Am. — Traffic Stop</a:t>
            </a:r>
            <a:br>
              <a:rPr lang="en-US" sz="3600" b="1" dirty="0" smtClean="0">
                <a:solidFill>
                  <a:schemeClr val="tx1"/>
                </a:solidFill>
              </a:rPr>
            </a:br>
            <a:r>
              <a:rPr lang="en-US" sz="3600" i="1" dirty="0" err="1" smtClean="0">
                <a:solidFill>
                  <a:schemeClr val="tx1"/>
                </a:solidFill>
              </a:rPr>
              <a:t>Heien</a:t>
            </a:r>
            <a:r>
              <a:rPr lang="en-US" sz="3600" i="1" dirty="0" smtClean="0">
                <a:solidFill>
                  <a:schemeClr val="tx1"/>
                </a:solidFill>
              </a:rPr>
              <a:t> </a:t>
            </a:r>
            <a:r>
              <a:rPr lang="en-US" sz="3600" i="1" dirty="0" smtClean="0">
                <a:solidFill>
                  <a:schemeClr val="tx1"/>
                </a:solidFill>
              </a:rPr>
              <a:t>v </a:t>
            </a:r>
            <a:r>
              <a:rPr lang="en-US" sz="3600" i="1" dirty="0" smtClean="0">
                <a:solidFill>
                  <a:schemeClr val="tx1"/>
                </a:solidFill>
              </a:rPr>
              <a:t>North Carolina </a:t>
            </a:r>
            <a:r>
              <a:rPr lang="en-US" sz="3200" b="1" dirty="0" smtClean="0">
                <a:solidFill>
                  <a:schemeClr val="tx1"/>
                </a:solidFill>
              </a:rPr>
              <a:t/>
            </a:r>
            <a:br>
              <a:rPr lang="en-US" sz="3200" b="1" dirty="0" smtClean="0">
                <a:solidFill>
                  <a:schemeClr val="tx1"/>
                </a:solidFill>
              </a:rPr>
            </a:br>
            <a:r>
              <a:rPr lang="en-US" sz="2700" dirty="0" smtClean="0">
                <a:solidFill>
                  <a:schemeClr val="tx1"/>
                </a:solidFill>
              </a:rPr>
              <a:t>135 S. Ct. 530(2014</a:t>
            </a:r>
            <a:r>
              <a:rPr lang="en-US" sz="2700" dirty="0" smtClean="0">
                <a:solidFill>
                  <a:schemeClr val="tx1"/>
                </a:solidFill>
              </a:rPr>
              <a:t>)</a:t>
            </a:r>
            <a:endParaRPr lang="en-US" sz="2700" dirty="0">
              <a:solidFill>
                <a:schemeClr val="tx1"/>
              </a:solidFill>
            </a:endParaRPr>
          </a:p>
        </p:txBody>
      </p:sp>
      <p:sp>
        <p:nvSpPr>
          <p:cNvPr id="3" name="Content Placeholder 2"/>
          <p:cNvSpPr>
            <a:spLocks noGrp="1"/>
          </p:cNvSpPr>
          <p:nvPr>
            <p:ph idx="1"/>
          </p:nvPr>
        </p:nvSpPr>
        <p:spPr>
          <a:xfrm>
            <a:off x="457200" y="1815353"/>
            <a:ext cx="8229600" cy="3975847"/>
          </a:xfrm>
        </p:spPr>
        <p:txBody>
          <a:bodyPr>
            <a:normAutofit fontScale="92500" lnSpcReduction="10000"/>
          </a:bodyPr>
          <a:lstStyle/>
          <a:p>
            <a:r>
              <a:rPr lang="en-US" sz="3000" dirty="0" smtClean="0">
                <a:latin typeface="Arial" pitchFamily="34" charset="0"/>
                <a:cs typeface="Arial" pitchFamily="34" charset="0"/>
              </a:rPr>
              <a:t>North Carolina law requires that only one functioning taillight must be operational; however, the law was not clearly written and the courts had not clearly interpreted it this way. </a:t>
            </a:r>
          </a:p>
          <a:p>
            <a:r>
              <a:rPr lang="en-US" sz="3000" dirty="0" smtClean="0">
                <a:latin typeface="Arial" pitchFamily="34" charset="0"/>
                <a:cs typeface="Arial" pitchFamily="34" charset="0"/>
              </a:rPr>
              <a:t>Officer mistakenly believed the law required that both brake lights be operational.   </a:t>
            </a:r>
          </a:p>
          <a:p>
            <a:r>
              <a:rPr lang="en-US" sz="3000" dirty="0" smtClean="0">
                <a:latin typeface="Arial" pitchFamily="34" charset="0"/>
                <a:cs typeface="Arial" pitchFamily="34" charset="0"/>
              </a:rPr>
              <a:t>Officer stopped </a:t>
            </a:r>
            <a:r>
              <a:rPr lang="en-US" sz="3000" dirty="0" smtClean="0">
                <a:latin typeface="Arial" pitchFamily="34" charset="0"/>
                <a:cs typeface="Arial" pitchFamily="34" charset="0"/>
              </a:rPr>
              <a:t>Defendant </a:t>
            </a:r>
            <a:r>
              <a:rPr lang="en-US" sz="3000" dirty="0" smtClean="0">
                <a:latin typeface="Arial" pitchFamily="34" charset="0"/>
                <a:cs typeface="Arial" pitchFamily="34" charset="0"/>
              </a:rPr>
              <a:t>for having only one operational brake light and discovered a large quantity of drugs. </a:t>
            </a:r>
          </a:p>
          <a:p>
            <a:endParaRPr lang="en-US" sz="2600" dirty="0">
              <a:latin typeface="Arial" pitchFamily="34" charset="0"/>
              <a:cs typeface="Arial" pitchFamily="34" charset="0"/>
            </a:endParaRPr>
          </a:p>
        </p:txBody>
      </p:sp>
    </p:spTree>
    <p:extLst>
      <p:ext uri="{BB962C8B-B14F-4D97-AF65-F5344CB8AC3E}">
        <p14:creationId xmlns="" xmlns:p14="http://schemas.microsoft.com/office/powerpoint/2010/main" val="3601758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8502"/>
          </a:xfrm>
        </p:spPr>
        <p:txBody>
          <a:bodyPr>
            <a:noAutofit/>
          </a:bodyPr>
          <a:lstStyle/>
          <a:p>
            <a:pPr algn="l"/>
            <a:r>
              <a:rPr lang="en-US" sz="3200" b="1" dirty="0" smtClean="0">
                <a:solidFill>
                  <a:schemeClr val="tx1"/>
                </a:solidFill>
              </a:rPr>
              <a:t>4th Am. — Traffic Stop</a:t>
            </a:r>
            <a:br>
              <a:rPr lang="en-US" sz="3200" b="1" dirty="0" smtClean="0">
                <a:solidFill>
                  <a:schemeClr val="tx1"/>
                </a:solidFill>
              </a:rPr>
            </a:br>
            <a:r>
              <a:rPr lang="en-US" sz="3200" i="1" dirty="0" err="1" smtClean="0">
                <a:solidFill>
                  <a:schemeClr val="tx1"/>
                </a:solidFill>
              </a:rPr>
              <a:t>Heien</a:t>
            </a:r>
            <a:r>
              <a:rPr lang="en-US" sz="3200" i="1" dirty="0" smtClean="0">
                <a:solidFill>
                  <a:schemeClr val="tx1"/>
                </a:solidFill>
              </a:rPr>
              <a:t> </a:t>
            </a:r>
            <a:r>
              <a:rPr lang="en-US" sz="3200" i="1" dirty="0" smtClean="0">
                <a:solidFill>
                  <a:schemeClr val="tx1"/>
                </a:solidFill>
              </a:rPr>
              <a:t>v </a:t>
            </a:r>
            <a:r>
              <a:rPr lang="en-US" sz="3200" i="1" dirty="0" smtClean="0">
                <a:solidFill>
                  <a:schemeClr val="tx1"/>
                </a:solidFill>
              </a:rPr>
              <a:t>North Carolina (con’t.) </a:t>
            </a:r>
            <a:r>
              <a:rPr lang="en-US" sz="3200" b="1" dirty="0" smtClean="0">
                <a:solidFill>
                  <a:schemeClr val="tx1"/>
                </a:solidFill>
              </a:rPr>
              <a:t/>
            </a:r>
            <a:br>
              <a:rPr lang="en-US" sz="3200" b="1" dirty="0" smtClean="0">
                <a:solidFill>
                  <a:schemeClr val="tx1"/>
                </a:solidFill>
              </a:rPr>
            </a:br>
            <a:r>
              <a:rPr lang="en-US" sz="2400" dirty="0" smtClean="0">
                <a:solidFill>
                  <a:schemeClr val="tx1"/>
                </a:solidFill>
              </a:rPr>
              <a:t>135 S. Ct. 530 (2014</a:t>
            </a:r>
            <a:r>
              <a:rPr lang="en-US" sz="2400" dirty="0" smtClean="0">
                <a:solidFill>
                  <a:schemeClr val="tx1"/>
                </a:solidFill>
              </a:rPr>
              <a:t>)</a:t>
            </a:r>
            <a:endParaRPr lang="en-US" sz="2400" dirty="0">
              <a:solidFill>
                <a:schemeClr val="tx1"/>
              </a:solidFill>
            </a:endParaRPr>
          </a:p>
        </p:txBody>
      </p:sp>
      <p:sp>
        <p:nvSpPr>
          <p:cNvPr id="3" name="Content Placeholder 2"/>
          <p:cNvSpPr>
            <a:spLocks noGrp="1"/>
          </p:cNvSpPr>
          <p:nvPr>
            <p:ph idx="1"/>
          </p:nvPr>
        </p:nvSpPr>
        <p:spPr>
          <a:xfrm>
            <a:off x="272955" y="1788459"/>
            <a:ext cx="8625385" cy="4002741"/>
          </a:xfrm>
        </p:spPr>
        <p:txBody>
          <a:bodyPr>
            <a:normAutofit fontScale="85000" lnSpcReduction="20000"/>
          </a:bodyPr>
          <a:lstStyle/>
          <a:p>
            <a:r>
              <a:rPr lang="en-US" sz="3300" b="1" dirty="0" smtClean="0">
                <a:latin typeface="Arial" pitchFamily="34" charset="0"/>
                <a:cs typeface="Arial" pitchFamily="34" charset="0"/>
              </a:rPr>
              <a:t>Holding: Evidence Admissible </a:t>
            </a:r>
          </a:p>
          <a:p>
            <a:r>
              <a:rPr lang="en-US" sz="3300" dirty="0" smtClean="0">
                <a:latin typeface="Arial" pitchFamily="34" charset="0"/>
                <a:cs typeface="Arial" pitchFamily="34" charset="0"/>
              </a:rPr>
              <a:t>Reasonable suspicion can rest on a mistaken understanding of the scope of a legal prohibition.  </a:t>
            </a:r>
          </a:p>
          <a:p>
            <a:r>
              <a:rPr lang="en-US" sz="3300" dirty="0" smtClean="0">
                <a:latin typeface="Arial" pitchFamily="34" charset="0"/>
                <a:cs typeface="Arial" pitchFamily="34" charset="0"/>
              </a:rPr>
              <a:t>That mistake must be objectively reasonable.</a:t>
            </a:r>
          </a:p>
          <a:p>
            <a:r>
              <a:rPr lang="en-US" sz="3300" dirty="0" smtClean="0">
                <a:latin typeface="Arial" pitchFamily="34" charset="0"/>
                <a:cs typeface="Arial" pitchFamily="34" charset="0"/>
              </a:rPr>
              <a:t>What is a reasonable mistake? </a:t>
            </a:r>
          </a:p>
          <a:p>
            <a:pPr lvl="1"/>
            <a:r>
              <a:rPr lang="en-US" sz="3300" dirty="0" smtClean="0">
                <a:latin typeface="Arial" pitchFamily="34" charset="0"/>
                <a:cs typeface="Arial" pitchFamily="34" charset="0"/>
              </a:rPr>
              <a:t>A mistake a reasonably well-trained officer would make.  </a:t>
            </a:r>
          </a:p>
          <a:p>
            <a:pPr lvl="1"/>
            <a:r>
              <a:rPr lang="en-US" sz="3300" dirty="0" smtClean="0">
                <a:latin typeface="Arial" pitchFamily="34" charset="0"/>
                <a:cs typeface="Arial" pitchFamily="34" charset="0"/>
              </a:rPr>
              <a:t>NOT a mistake based on an officer’s “subjective understanding” of the law or based on “a sloppy study of the laws he is duty-bound to enforce.” </a:t>
            </a:r>
            <a:endParaRPr lang="en-US" sz="3300" dirty="0">
              <a:latin typeface="Arial" pitchFamily="34" charset="0"/>
              <a:cs typeface="Arial" pitchFamily="34" charset="0"/>
            </a:endParaRPr>
          </a:p>
        </p:txBody>
      </p:sp>
    </p:spTree>
    <p:extLst>
      <p:ext uri="{BB962C8B-B14F-4D97-AF65-F5344CB8AC3E}">
        <p14:creationId xmlns="" xmlns:p14="http://schemas.microsoft.com/office/powerpoint/2010/main" val="4127471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0140"/>
            <a:ext cx="8229600" cy="1143000"/>
          </a:xfrm>
        </p:spPr>
        <p:txBody>
          <a:bodyPr>
            <a:normAutofit fontScale="90000"/>
          </a:bodyPr>
          <a:lstStyle/>
          <a:p>
            <a:pPr algn="l"/>
            <a:r>
              <a:rPr lang="en-US" sz="3600" b="1" dirty="0" smtClean="0">
                <a:solidFill>
                  <a:schemeClr val="tx1"/>
                </a:solidFill>
              </a:rPr>
              <a:t>4th Am – Traffic Stop</a:t>
            </a:r>
            <a:br>
              <a:rPr lang="en-US" sz="3600" b="1" dirty="0" smtClean="0">
                <a:solidFill>
                  <a:schemeClr val="tx1"/>
                </a:solidFill>
              </a:rPr>
            </a:br>
            <a:r>
              <a:rPr lang="en-US" sz="3600" i="1" dirty="0" smtClean="0">
                <a:solidFill>
                  <a:schemeClr val="tx1"/>
                </a:solidFill>
              </a:rPr>
              <a:t>Mason </a:t>
            </a:r>
            <a:r>
              <a:rPr lang="en-US" sz="3600" i="1" dirty="0" smtClean="0">
                <a:solidFill>
                  <a:schemeClr val="tx1"/>
                </a:solidFill>
              </a:rPr>
              <a:t>v </a:t>
            </a:r>
            <a:r>
              <a:rPr lang="en-US" sz="3600" i="1" dirty="0" smtClean="0">
                <a:solidFill>
                  <a:schemeClr val="tx1"/>
                </a:solidFill>
              </a:rPr>
              <a:t>Commonwealth </a:t>
            </a:r>
            <a:r>
              <a:rPr lang="en-US" dirty="0" smtClean="0">
                <a:solidFill>
                  <a:schemeClr val="tx1"/>
                </a:solidFill>
              </a:rPr>
              <a:t/>
            </a:r>
            <a:br>
              <a:rPr lang="en-US" dirty="0" smtClean="0">
                <a:solidFill>
                  <a:schemeClr val="tx1"/>
                </a:solidFill>
              </a:rPr>
            </a:br>
            <a:r>
              <a:rPr lang="en-US" sz="2700" dirty="0" smtClean="0">
                <a:solidFill>
                  <a:schemeClr val="tx1"/>
                </a:solidFill>
              </a:rPr>
              <a:t>___Va. App.___ (2015</a:t>
            </a:r>
            <a:r>
              <a:rPr lang="en-US" sz="2700" dirty="0" smtClean="0">
                <a:solidFill>
                  <a:schemeClr val="tx1"/>
                </a:solidFill>
              </a:rPr>
              <a:t>)</a:t>
            </a:r>
            <a:endParaRPr lang="en-US" sz="2700" dirty="0">
              <a:solidFill>
                <a:schemeClr val="tx1"/>
              </a:solidFill>
            </a:endParaRPr>
          </a:p>
        </p:txBody>
      </p:sp>
      <p:sp>
        <p:nvSpPr>
          <p:cNvPr id="3" name="Content Placeholder 2"/>
          <p:cNvSpPr>
            <a:spLocks noGrp="1"/>
          </p:cNvSpPr>
          <p:nvPr>
            <p:ph idx="1"/>
          </p:nvPr>
        </p:nvSpPr>
        <p:spPr>
          <a:xfrm>
            <a:off x="457200" y="1869141"/>
            <a:ext cx="8229600" cy="3922059"/>
          </a:xfrm>
        </p:spPr>
        <p:txBody>
          <a:bodyPr>
            <a:normAutofit fontScale="77500" lnSpcReduction="20000"/>
          </a:bodyPr>
          <a:lstStyle/>
          <a:p>
            <a:r>
              <a:rPr lang="en-US" dirty="0" smtClean="0">
                <a:latin typeface="Arial" pitchFamily="34" charset="0"/>
                <a:cs typeface="Arial" pitchFamily="34" charset="0"/>
              </a:rPr>
              <a:t>Reversing earlier panel decision.</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was driving with a parking pass measuring 3” x 5” hanging behind his mirror.</a:t>
            </a:r>
          </a:p>
          <a:p>
            <a:r>
              <a:rPr lang="en-US" dirty="0" smtClean="0">
                <a:latin typeface="Arial" pitchFamily="34" charset="0"/>
                <a:cs typeface="Arial" pitchFamily="34" charset="0"/>
              </a:rPr>
              <a:t>Officer stopped </a:t>
            </a:r>
            <a:r>
              <a:rPr lang="en-US" dirty="0" smtClean="0">
                <a:latin typeface="Arial" pitchFamily="34" charset="0"/>
                <a:cs typeface="Arial" pitchFamily="34" charset="0"/>
              </a:rPr>
              <a:t>Defendant </a:t>
            </a:r>
            <a:r>
              <a:rPr lang="en-US" dirty="0" smtClean="0">
                <a:latin typeface="Arial" pitchFamily="34" charset="0"/>
                <a:cs typeface="Arial" pitchFamily="34" charset="0"/>
              </a:rPr>
              <a:t>and discovered narcotics. </a:t>
            </a:r>
          </a:p>
          <a:p>
            <a:r>
              <a:rPr lang="en-US" b="1" dirty="0" smtClean="0">
                <a:latin typeface="Arial" pitchFamily="34" charset="0"/>
                <a:cs typeface="Arial" pitchFamily="34" charset="0"/>
              </a:rPr>
              <a:t>Holding: Evidence Admissible. </a:t>
            </a:r>
          </a:p>
          <a:p>
            <a:r>
              <a:rPr lang="en-US" dirty="0" smtClean="0">
                <a:latin typeface="Arial" pitchFamily="34" charset="0"/>
                <a:cs typeface="Arial" pitchFamily="34" charset="0"/>
              </a:rPr>
              <a:t>The pass could obstruct a driver’s view, creating reasonable suspicion.  </a:t>
            </a:r>
          </a:p>
          <a:p>
            <a:r>
              <a:rPr lang="en-US" dirty="0" smtClean="0">
                <a:latin typeface="Arial" pitchFamily="34" charset="0"/>
                <a:cs typeface="Arial" pitchFamily="34" charset="0"/>
              </a:rPr>
              <a:t>Not relevant whether the officer himself actually believed the facts were suspicious.  </a:t>
            </a:r>
          </a:p>
          <a:p>
            <a:r>
              <a:rPr lang="en-US" dirty="0" smtClean="0">
                <a:latin typeface="Arial" pitchFamily="34" charset="0"/>
                <a:cs typeface="Arial" pitchFamily="34" charset="0"/>
              </a:rPr>
              <a:t>Question is whether reasonable suspicion exists under the objective facts. </a:t>
            </a:r>
            <a:endParaRPr lang="en-US" dirty="0">
              <a:latin typeface="Arial" pitchFamily="34" charset="0"/>
              <a:cs typeface="Arial" pitchFamily="34" charset="0"/>
            </a:endParaRPr>
          </a:p>
        </p:txBody>
      </p:sp>
    </p:spTree>
    <p:extLst>
      <p:ext uri="{BB962C8B-B14F-4D97-AF65-F5344CB8AC3E}">
        <p14:creationId xmlns="" xmlns:p14="http://schemas.microsoft.com/office/powerpoint/2010/main" val="3165408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96788"/>
          </a:xfrm>
        </p:spPr>
        <p:txBody>
          <a:bodyPr>
            <a:normAutofit/>
          </a:bodyPr>
          <a:lstStyle/>
          <a:p>
            <a:pPr algn="l"/>
            <a:r>
              <a:rPr lang="en-US" sz="3200" b="1" dirty="0" smtClean="0">
                <a:solidFill>
                  <a:schemeClr val="tx1"/>
                </a:solidFill>
              </a:rPr>
              <a:t>4th Am — Traffic Stop</a:t>
            </a:r>
            <a:br>
              <a:rPr lang="en-US" sz="3200" b="1" dirty="0" smtClean="0">
                <a:solidFill>
                  <a:schemeClr val="tx1"/>
                </a:solidFill>
              </a:rPr>
            </a:br>
            <a:r>
              <a:rPr lang="en-US" sz="3200" i="1" dirty="0" smtClean="0">
                <a:solidFill>
                  <a:schemeClr val="tx1"/>
                </a:solidFill>
              </a:rPr>
              <a:t>Pork </a:t>
            </a:r>
            <a:r>
              <a:rPr lang="en-US" sz="3200" i="1" dirty="0" smtClean="0">
                <a:solidFill>
                  <a:schemeClr val="tx1"/>
                </a:solidFill>
              </a:rPr>
              <a:t>v </a:t>
            </a:r>
            <a:r>
              <a:rPr lang="en-US" sz="3200" i="1" dirty="0" smtClean="0">
                <a:solidFill>
                  <a:schemeClr val="tx1"/>
                </a:solidFill>
              </a:rPr>
              <a:t>Commonwealth </a:t>
            </a:r>
            <a:r>
              <a:rPr lang="en-US" sz="3200" b="1" dirty="0" smtClean="0">
                <a:solidFill>
                  <a:schemeClr val="tx1"/>
                </a:solidFill>
              </a:rPr>
              <a:t/>
            </a:r>
            <a:br>
              <a:rPr lang="en-US" sz="3200" b="1" dirty="0" smtClean="0">
                <a:solidFill>
                  <a:schemeClr val="tx1"/>
                </a:solidFill>
              </a:rPr>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a:xfrm>
            <a:off x="457200" y="1596788"/>
            <a:ext cx="8229600" cy="4194412"/>
          </a:xfrm>
        </p:spPr>
        <p:txBody>
          <a:bodyPr>
            <a:noAutofit/>
          </a:bodyPr>
          <a:lstStyle/>
          <a:p>
            <a:r>
              <a:rPr lang="en-US" sz="2300" dirty="0" smtClean="0">
                <a:latin typeface="Arial" pitchFamily="34" charset="0"/>
                <a:cs typeface="Arial" pitchFamily="34" charset="0"/>
              </a:rPr>
              <a:t>Officer approached </a:t>
            </a:r>
            <a:r>
              <a:rPr lang="en-US" sz="2300" dirty="0" smtClean="0">
                <a:latin typeface="Arial" pitchFamily="34" charset="0"/>
                <a:cs typeface="Arial" pitchFamily="34" charset="0"/>
              </a:rPr>
              <a:t>Defendant </a:t>
            </a:r>
            <a:r>
              <a:rPr lang="en-US" sz="2300" dirty="0" smtClean="0">
                <a:latin typeface="Arial" pitchFamily="34" charset="0"/>
                <a:cs typeface="Arial" pitchFamily="34" charset="0"/>
              </a:rPr>
              <a:t>in his vehicle and informed him he was investigating a call for a suspicious vehicle.</a:t>
            </a:r>
          </a:p>
          <a:p>
            <a:r>
              <a:rPr lang="en-US" sz="2300" dirty="0" smtClean="0">
                <a:latin typeface="Arial" pitchFamily="34" charset="0"/>
                <a:cs typeface="Arial" pitchFamily="34" charset="0"/>
              </a:rPr>
              <a:t>Officer noticed a firearm in the back seat, within </a:t>
            </a:r>
            <a:r>
              <a:rPr lang="en-US" sz="2300" dirty="0" smtClean="0">
                <a:latin typeface="Arial" pitchFamily="34" charset="0"/>
                <a:cs typeface="Arial" pitchFamily="34" charset="0"/>
              </a:rPr>
              <a:t>Defendant’s </a:t>
            </a:r>
            <a:r>
              <a:rPr lang="en-US" sz="2300" dirty="0" smtClean="0">
                <a:latin typeface="Arial" pitchFamily="34" charset="0"/>
                <a:cs typeface="Arial" pitchFamily="34" charset="0"/>
              </a:rPr>
              <a:t>reach.  </a:t>
            </a:r>
          </a:p>
          <a:p>
            <a:r>
              <a:rPr lang="en-US" sz="2300" dirty="0" smtClean="0">
                <a:latin typeface="Arial" pitchFamily="34" charset="0"/>
                <a:cs typeface="Arial" pitchFamily="34" charset="0"/>
              </a:rPr>
              <a:t>Officer asked </a:t>
            </a:r>
            <a:r>
              <a:rPr lang="en-US" sz="2300" dirty="0" smtClean="0">
                <a:latin typeface="Arial" pitchFamily="34" charset="0"/>
                <a:cs typeface="Arial" pitchFamily="34" charset="0"/>
              </a:rPr>
              <a:t>Defendant </a:t>
            </a:r>
            <a:r>
              <a:rPr lang="en-US" sz="2300" dirty="0" smtClean="0">
                <a:latin typeface="Arial" pitchFamily="34" charset="0"/>
                <a:cs typeface="Arial" pitchFamily="34" charset="0"/>
              </a:rPr>
              <a:t>if there were any weapons in the car.  </a:t>
            </a:r>
            <a:r>
              <a:rPr lang="en-US" sz="2300" dirty="0" smtClean="0">
                <a:latin typeface="Arial" pitchFamily="34" charset="0"/>
                <a:cs typeface="Arial" pitchFamily="34" charset="0"/>
              </a:rPr>
              <a:t>Defendant </a:t>
            </a:r>
            <a:r>
              <a:rPr lang="en-US" sz="2300" dirty="0" smtClean="0">
                <a:latin typeface="Arial" pitchFamily="34" charset="0"/>
                <a:cs typeface="Arial" pitchFamily="34" charset="0"/>
              </a:rPr>
              <a:t>did not answer but his eyes shifted right. </a:t>
            </a:r>
          </a:p>
          <a:p>
            <a:r>
              <a:rPr lang="en-US" sz="2300" dirty="0" smtClean="0">
                <a:latin typeface="Arial" pitchFamily="34" charset="0"/>
                <a:cs typeface="Arial" pitchFamily="34" charset="0"/>
              </a:rPr>
              <a:t>Officer ordered him out of the car.  He concealed his right hand between the seat and center console.  Officer ordered him to reveal his hand, but he refused to comply. </a:t>
            </a:r>
          </a:p>
          <a:p>
            <a:r>
              <a:rPr lang="en-US" sz="2300" dirty="0" smtClean="0">
                <a:latin typeface="Arial" pitchFamily="34" charset="0"/>
                <a:cs typeface="Arial" pitchFamily="34" charset="0"/>
              </a:rPr>
              <a:t>Officer ordered </a:t>
            </a:r>
            <a:r>
              <a:rPr lang="en-US" sz="2300" dirty="0" smtClean="0">
                <a:latin typeface="Arial" pitchFamily="34" charset="0"/>
                <a:cs typeface="Arial" pitchFamily="34" charset="0"/>
              </a:rPr>
              <a:t>Defendant </a:t>
            </a:r>
            <a:r>
              <a:rPr lang="en-US" sz="2300" dirty="0" smtClean="0">
                <a:latin typeface="Arial" pitchFamily="34" charset="0"/>
                <a:cs typeface="Arial" pitchFamily="34" charset="0"/>
              </a:rPr>
              <a:t>out of the car at gunpoint. </a:t>
            </a:r>
          </a:p>
          <a:p>
            <a:r>
              <a:rPr lang="en-US" sz="2300" dirty="0" smtClean="0">
                <a:latin typeface="Arial" pitchFamily="34" charset="0"/>
                <a:cs typeface="Arial" pitchFamily="34" charset="0"/>
              </a:rPr>
              <a:t>Heroin was discovered in </a:t>
            </a:r>
            <a:r>
              <a:rPr lang="en-US" sz="2300" dirty="0" smtClean="0">
                <a:latin typeface="Arial" pitchFamily="34" charset="0"/>
                <a:cs typeface="Arial" pitchFamily="34" charset="0"/>
              </a:rPr>
              <a:t>Defendant’s </a:t>
            </a:r>
            <a:r>
              <a:rPr lang="en-US" sz="2300" dirty="0" smtClean="0">
                <a:latin typeface="Arial" pitchFamily="34" charset="0"/>
                <a:cs typeface="Arial" pitchFamily="34" charset="0"/>
              </a:rPr>
              <a:t>pocket</a:t>
            </a:r>
          </a:p>
        </p:txBody>
      </p:sp>
    </p:spTree>
    <p:extLst>
      <p:ext uri="{BB962C8B-B14F-4D97-AF65-F5344CB8AC3E}">
        <p14:creationId xmlns="" xmlns:p14="http://schemas.microsoft.com/office/powerpoint/2010/main" val="1570161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5563"/>
          </a:xfrm>
        </p:spPr>
        <p:txBody>
          <a:bodyPr>
            <a:normAutofit fontScale="90000"/>
          </a:bodyPr>
          <a:lstStyle/>
          <a:p>
            <a:pPr algn="l"/>
            <a:r>
              <a:rPr lang="en-US" sz="3600" b="1" dirty="0" smtClean="0">
                <a:solidFill>
                  <a:schemeClr val="tx1"/>
                </a:solidFill>
              </a:rPr>
              <a:t>4th Am — Traffic Stop</a:t>
            </a:r>
            <a:br>
              <a:rPr lang="en-US" sz="3600" b="1" dirty="0" smtClean="0">
                <a:solidFill>
                  <a:schemeClr val="tx1"/>
                </a:solidFill>
              </a:rPr>
            </a:br>
            <a:r>
              <a:rPr lang="en-US" sz="3600" i="1" dirty="0" smtClean="0">
                <a:solidFill>
                  <a:schemeClr val="tx1"/>
                </a:solidFill>
              </a:rPr>
              <a:t>Pork </a:t>
            </a:r>
            <a:r>
              <a:rPr lang="en-US" sz="3600" i="1" dirty="0" smtClean="0">
                <a:solidFill>
                  <a:schemeClr val="tx1"/>
                </a:solidFill>
              </a:rPr>
              <a:t>v </a:t>
            </a:r>
            <a:r>
              <a:rPr lang="en-US" sz="3600" i="1" dirty="0" smtClean="0">
                <a:solidFill>
                  <a:schemeClr val="tx1"/>
                </a:solidFill>
              </a:rPr>
              <a:t>Commonwealth (con’t.)</a:t>
            </a:r>
            <a:r>
              <a:rPr lang="en-US" sz="3200" b="1" dirty="0" smtClean="0">
                <a:solidFill>
                  <a:schemeClr val="tx1"/>
                </a:solidFill>
              </a:rPr>
              <a:t/>
            </a:r>
            <a:br>
              <a:rPr lang="en-US" sz="3200" b="1" dirty="0" smtClean="0">
                <a:solidFill>
                  <a:schemeClr val="tx1"/>
                </a:solidFill>
              </a:rPr>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a:xfrm>
            <a:off x="457200" y="1787857"/>
            <a:ext cx="8229600" cy="4003343"/>
          </a:xfrm>
        </p:spPr>
        <p:txBody>
          <a:bodyPr>
            <a:normAutofit/>
          </a:bodyPr>
          <a:lstStyle/>
          <a:p>
            <a:r>
              <a:rPr lang="en-US" sz="2800" b="1" dirty="0" smtClean="0">
                <a:latin typeface="Arial" pitchFamily="34" charset="0"/>
                <a:cs typeface="Arial" pitchFamily="34" charset="0"/>
              </a:rPr>
              <a:t>Holding: Evidence Admissible (possession of heroin)</a:t>
            </a:r>
          </a:p>
          <a:p>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was not seized until he complied with officer’s command to step out of the vehicle.  </a:t>
            </a:r>
          </a:p>
          <a:p>
            <a:r>
              <a:rPr lang="en-US" sz="2800" dirty="0" smtClean="0">
                <a:latin typeface="Arial" pitchFamily="34" charset="0"/>
                <a:cs typeface="Arial" pitchFamily="34" charset="0"/>
              </a:rPr>
              <a:t>At the point of seizure, Officer had developed reasonable suspicion that the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was carrying a concealed weapon, and therefore was armed and engaged in criminal activity. </a:t>
            </a:r>
          </a:p>
          <a:p>
            <a:endParaRPr lang="en-US" sz="2800" dirty="0" smtClean="0">
              <a:latin typeface="Arial" pitchFamily="34" charset="0"/>
              <a:cs typeface="Arial" pitchFamily="34" charset="0"/>
            </a:endParaRPr>
          </a:p>
        </p:txBody>
      </p:sp>
    </p:spTree>
    <p:extLst>
      <p:ext uri="{BB962C8B-B14F-4D97-AF65-F5344CB8AC3E}">
        <p14:creationId xmlns="" xmlns:p14="http://schemas.microsoft.com/office/powerpoint/2010/main" val="1663506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solidFill>
                  <a:schemeClr val="tx1"/>
                </a:solidFill>
              </a:rPr>
              <a:t>4th Am. — Traffic Stop</a:t>
            </a:r>
            <a:br>
              <a:rPr lang="en-US" sz="3200" b="1" dirty="0" smtClean="0">
                <a:solidFill>
                  <a:schemeClr val="tx1"/>
                </a:solidFill>
              </a:rPr>
            </a:br>
            <a:r>
              <a:rPr lang="en-US" sz="3200" i="1" dirty="0" err="1" smtClean="0">
                <a:solidFill>
                  <a:schemeClr val="tx1"/>
                </a:solidFill>
              </a:rPr>
              <a:t>Billups</a:t>
            </a:r>
            <a:r>
              <a:rPr lang="en-US" sz="3200" i="1" dirty="0" smtClean="0">
                <a:solidFill>
                  <a:schemeClr val="tx1"/>
                </a:solidFill>
              </a:rPr>
              <a:t> </a:t>
            </a:r>
            <a:r>
              <a:rPr lang="en-US" sz="3200" i="1" dirty="0" smtClean="0">
                <a:solidFill>
                  <a:schemeClr val="tx1"/>
                </a:solidFill>
              </a:rPr>
              <a:t>v </a:t>
            </a:r>
            <a:r>
              <a:rPr lang="en-US" sz="3200" i="1" dirty="0" smtClean="0">
                <a:solidFill>
                  <a:schemeClr val="tx1"/>
                </a:solidFill>
              </a:rPr>
              <a:t>Commonwealth </a:t>
            </a:r>
            <a:r>
              <a:rPr lang="en-US" sz="3200" b="1" dirty="0" smtClean="0">
                <a:solidFill>
                  <a:schemeClr val="tx1"/>
                </a:solidFill>
              </a:rPr>
              <a:t/>
            </a:r>
            <a:br>
              <a:rPr lang="en-US" sz="3200" b="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a:xfrm>
            <a:off x="457200" y="1610437"/>
            <a:ext cx="8229600" cy="4180764"/>
          </a:xfrm>
        </p:spPr>
        <p:txBody>
          <a:bodyPr>
            <a:noAutofit/>
          </a:bodyPr>
          <a:lstStyle/>
          <a:p>
            <a:r>
              <a:rPr lang="en-US" sz="2500" dirty="0" smtClean="0">
                <a:latin typeface="Arial" pitchFamily="34" charset="0"/>
                <a:cs typeface="Arial" pitchFamily="34" charset="0"/>
              </a:rPr>
              <a:t>Police, through binoculars, observed two men engage in hand-to-hand transaction.  </a:t>
            </a:r>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appeared to take possession of an item. </a:t>
            </a:r>
          </a:p>
          <a:p>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left in a vehicle driven by a third person.</a:t>
            </a:r>
          </a:p>
          <a:p>
            <a:r>
              <a:rPr lang="en-US" sz="2500" dirty="0" smtClean="0">
                <a:latin typeface="Arial" pitchFamily="34" charset="0"/>
                <a:cs typeface="Arial" pitchFamily="34" charset="0"/>
              </a:rPr>
              <a:t>Officers stopped the vehicle, obtained consent to search, and located cocaine in the car. </a:t>
            </a:r>
          </a:p>
          <a:p>
            <a:r>
              <a:rPr lang="en-US" sz="2500" b="1" dirty="0" smtClean="0">
                <a:latin typeface="Arial" pitchFamily="34" charset="0"/>
                <a:cs typeface="Arial" pitchFamily="34" charset="0"/>
              </a:rPr>
              <a:t>Holding: Conviction Upheld</a:t>
            </a:r>
          </a:p>
          <a:p>
            <a:r>
              <a:rPr lang="en-US" sz="2500" dirty="0" smtClean="0">
                <a:latin typeface="Arial" pitchFamily="34" charset="0"/>
                <a:cs typeface="Arial" pitchFamily="34" charset="0"/>
              </a:rPr>
              <a:t>Hand-to-hand transaction in a high-drug area provided reasonable suspicion. </a:t>
            </a:r>
          </a:p>
          <a:p>
            <a:r>
              <a:rPr lang="en-US" sz="2500" dirty="0" smtClean="0">
                <a:latin typeface="Arial" pitchFamily="34" charset="0"/>
                <a:cs typeface="Arial" pitchFamily="34" charset="0"/>
              </a:rPr>
              <a:t>Officer’s training and experience provided that basis.</a:t>
            </a:r>
            <a:endParaRPr lang="en-US" sz="2500" dirty="0">
              <a:latin typeface="Arial" pitchFamily="34" charset="0"/>
              <a:cs typeface="Arial" pitchFamily="34" charset="0"/>
            </a:endParaRPr>
          </a:p>
        </p:txBody>
      </p:sp>
    </p:spTree>
    <p:extLst>
      <p:ext uri="{BB962C8B-B14F-4D97-AF65-F5344CB8AC3E}">
        <p14:creationId xmlns="" xmlns:p14="http://schemas.microsoft.com/office/powerpoint/2010/main" val="968599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solidFill>
                  <a:schemeClr val="tx1"/>
                </a:solidFill>
              </a:rPr>
              <a:t>4th Am. — Traffic Stop</a:t>
            </a:r>
            <a:br>
              <a:rPr lang="en-US" sz="3200" b="1" dirty="0" smtClean="0">
                <a:solidFill>
                  <a:schemeClr val="tx1"/>
                </a:solidFill>
              </a:rPr>
            </a:br>
            <a:r>
              <a:rPr lang="en-US" sz="3200" i="1" dirty="0" err="1" smtClean="0">
                <a:solidFill>
                  <a:schemeClr val="tx1"/>
                </a:solidFill>
              </a:rPr>
              <a:t>Creekmore</a:t>
            </a:r>
            <a:r>
              <a:rPr lang="en-US" sz="3200" i="1" dirty="0" smtClean="0">
                <a:solidFill>
                  <a:schemeClr val="tx1"/>
                </a:solidFill>
              </a:rPr>
              <a:t> </a:t>
            </a:r>
            <a:r>
              <a:rPr lang="en-US" sz="3200" i="1" dirty="0" smtClean="0">
                <a:solidFill>
                  <a:schemeClr val="tx1"/>
                </a:solidFill>
              </a:rPr>
              <a:t>v </a:t>
            </a:r>
            <a:r>
              <a:rPr lang="en-US" sz="3200" i="1" dirty="0" smtClean="0">
                <a:solidFill>
                  <a:schemeClr val="tx1"/>
                </a:solidFill>
              </a:rPr>
              <a:t>Commonwealth </a:t>
            </a:r>
            <a:br>
              <a:rPr lang="en-US" sz="3200" i="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stopped his car behind a police car.</a:t>
            </a:r>
          </a:p>
          <a:p>
            <a:r>
              <a:rPr lang="en-US" sz="2800" dirty="0" smtClean="0">
                <a:latin typeface="Arial" pitchFamily="34" charset="0"/>
                <a:cs typeface="Arial" pitchFamily="34" charset="0"/>
              </a:rPr>
              <a:t>Officer shined his spotlight on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then turned it off and approached.</a:t>
            </a:r>
          </a:p>
          <a:p>
            <a:r>
              <a:rPr lang="en-US" sz="2800" dirty="0" smtClean="0">
                <a:latin typeface="Arial" pitchFamily="34" charset="0"/>
                <a:cs typeface="Arial" pitchFamily="34" charset="0"/>
              </a:rPr>
              <a:t>Officer asked for ID,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had none.</a:t>
            </a:r>
          </a:p>
          <a:p>
            <a:r>
              <a:rPr lang="en-US" sz="2800" dirty="0" smtClean="0">
                <a:latin typeface="Arial" pitchFamily="34" charset="0"/>
                <a:cs typeface="Arial" pitchFamily="34" charset="0"/>
              </a:rPr>
              <a:t>Officer ran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to cite him for driving without a license in possession.</a:t>
            </a:r>
          </a:p>
          <a:p>
            <a:r>
              <a:rPr lang="en-US" sz="2800" dirty="0" smtClean="0">
                <a:latin typeface="Arial" pitchFamily="34" charset="0"/>
                <a:cs typeface="Arial" pitchFamily="34" charset="0"/>
              </a:rPr>
              <a:t>Discovered </a:t>
            </a:r>
            <a:r>
              <a:rPr lang="en-US" sz="2800" dirty="0" smtClean="0">
                <a:latin typeface="Arial" pitchFamily="34" charset="0"/>
                <a:cs typeface="Arial" pitchFamily="34" charset="0"/>
              </a:rPr>
              <a:t>Defendant’s </a:t>
            </a:r>
            <a:r>
              <a:rPr lang="en-US" sz="2800" dirty="0" smtClean="0">
                <a:latin typeface="Arial" pitchFamily="34" charset="0"/>
                <a:cs typeface="Arial" pitchFamily="34" charset="0"/>
              </a:rPr>
              <a:t>license was revoked.</a:t>
            </a:r>
          </a:p>
          <a:p>
            <a:pPr>
              <a:buNone/>
            </a:pPr>
            <a:r>
              <a:rPr lang="en-US" dirty="0" smtClean="0"/>
              <a:t>*</a:t>
            </a:r>
            <a:r>
              <a:rPr lang="en-US" sz="2400" dirty="0" smtClean="0">
                <a:latin typeface="Arial" pitchFamily="34" charset="0"/>
                <a:cs typeface="Arial" pitchFamily="34" charset="0"/>
              </a:rPr>
              <a:t>2/11/14 – Technically last year’s case but worth repeating.</a:t>
            </a:r>
            <a:endParaRPr lang="en-US" dirty="0"/>
          </a:p>
        </p:txBody>
      </p:sp>
    </p:spTree>
    <p:extLst>
      <p:ext uri="{BB962C8B-B14F-4D97-AF65-F5344CB8AC3E}">
        <p14:creationId xmlns="" xmlns:p14="http://schemas.microsoft.com/office/powerpoint/2010/main" val="3115548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5563"/>
          </a:xfrm>
        </p:spPr>
        <p:txBody>
          <a:bodyPr>
            <a:noAutofit/>
          </a:bodyPr>
          <a:lstStyle/>
          <a:p>
            <a:pPr algn="l"/>
            <a:r>
              <a:rPr lang="en-US" sz="3200" b="1" dirty="0" smtClean="0">
                <a:solidFill>
                  <a:schemeClr val="tx1"/>
                </a:solidFill>
              </a:rPr>
              <a:t>4th Am. — Traffic Stop</a:t>
            </a:r>
            <a:br>
              <a:rPr lang="en-US" sz="3200" b="1" dirty="0" smtClean="0">
                <a:solidFill>
                  <a:schemeClr val="tx1"/>
                </a:solidFill>
              </a:rPr>
            </a:br>
            <a:r>
              <a:rPr lang="en-US" sz="3200" i="1" dirty="0" err="1" smtClean="0">
                <a:solidFill>
                  <a:schemeClr val="tx1"/>
                </a:solidFill>
              </a:rPr>
              <a:t>Creekmore</a:t>
            </a:r>
            <a:r>
              <a:rPr lang="en-US" sz="3200" i="1" dirty="0" smtClean="0">
                <a:solidFill>
                  <a:schemeClr val="tx1"/>
                </a:solidFill>
              </a:rPr>
              <a:t> </a:t>
            </a:r>
            <a:r>
              <a:rPr lang="en-US" sz="3200" i="1" dirty="0" smtClean="0">
                <a:solidFill>
                  <a:schemeClr val="tx1"/>
                </a:solidFill>
              </a:rPr>
              <a:t>v Commonwealth (con’t.)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p:txBody>
          <a:bodyPr>
            <a:normAutofit/>
          </a:bodyPr>
          <a:lstStyle/>
          <a:p>
            <a:r>
              <a:rPr lang="en-US" sz="2800" b="1" dirty="0" smtClean="0">
                <a:latin typeface="Arial" pitchFamily="34" charset="0"/>
                <a:cs typeface="Arial" pitchFamily="34" charset="0"/>
              </a:rPr>
              <a:t>Holding: Conviction Upheld</a:t>
            </a:r>
          </a:p>
          <a:p>
            <a:r>
              <a:rPr lang="en-US" sz="2800" dirty="0" smtClean="0">
                <a:latin typeface="Arial" pitchFamily="34" charset="0"/>
                <a:cs typeface="Arial" pitchFamily="34" charset="0"/>
              </a:rPr>
              <a:t>The initial encounter was consensual.  </a:t>
            </a:r>
          </a:p>
          <a:p>
            <a:r>
              <a:rPr lang="en-US" sz="2800" dirty="0" smtClean="0">
                <a:latin typeface="Arial" pitchFamily="34" charset="0"/>
                <a:cs typeface="Arial" pitchFamily="34" charset="0"/>
              </a:rPr>
              <a:t>Using the spotlight was not a “seizure.” </a:t>
            </a:r>
          </a:p>
          <a:p>
            <a:r>
              <a:rPr lang="en-US" sz="2800" dirty="0" smtClean="0">
                <a:latin typeface="Arial" pitchFamily="34" charset="0"/>
                <a:cs typeface="Arial" pitchFamily="34" charset="0"/>
              </a:rPr>
              <a:t>Officer did not block the </a:t>
            </a:r>
            <a:r>
              <a:rPr lang="en-US" sz="2800" dirty="0" smtClean="0">
                <a:latin typeface="Arial" pitchFamily="34" charset="0"/>
                <a:cs typeface="Arial" pitchFamily="34" charset="0"/>
              </a:rPr>
              <a:t>Defendant’s </a:t>
            </a:r>
            <a:r>
              <a:rPr lang="en-US" sz="2800" dirty="0" smtClean="0">
                <a:latin typeface="Arial" pitchFamily="34" charset="0"/>
                <a:cs typeface="Arial" pitchFamily="34" charset="0"/>
              </a:rPr>
              <a:t>egress.</a:t>
            </a:r>
          </a:p>
          <a:p>
            <a:r>
              <a:rPr lang="en-US" sz="2800" dirty="0" smtClean="0">
                <a:latin typeface="Arial" pitchFamily="34" charset="0"/>
                <a:cs typeface="Arial" pitchFamily="34" charset="0"/>
              </a:rPr>
              <a:t>When the officer asked for identification, he was not exercising any authority to do so, but merely asking if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would voluntarily produce his license. </a:t>
            </a:r>
          </a:p>
          <a:p>
            <a:endParaRPr lang="en-US" dirty="0" smtClean="0"/>
          </a:p>
          <a:p>
            <a:endParaRPr lang="en-US" dirty="0"/>
          </a:p>
        </p:txBody>
      </p:sp>
    </p:spTree>
    <p:extLst>
      <p:ext uri="{BB962C8B-B14F-4D97-AF65-F5344CB8AC3E}">
        <p14:creationId xmlns="" xmlns:p14="http://schemas.microsoft.com/office/powerpoint/2010/main" val="4115747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01906"/>
          </a:xfrm>
        </p:spPr>
        <p:txBody>
          <a:bodyPr>
            <a:normAutofit/>
          </a:bodyPr>
          <a:lstStyle/>
          <a:p>
            <a:pPr algn="l"/>
            <a:r>
              <a:rPr lang="en-US" sz="3200" b="1" dirty="0" smtClean="0">
                <a:solidFill>
                  <a:schemeClr val="tx1"/>
                </a:solidFill>
              </a:rPr>
              <a:t>4th Am. — Traffic Stop</a:t>
            </a:r>
            <a:r>
              <a:rPr lang="en-US" sz="3200" dirty="0" smtClean="0">
                <a:solidFill>
                  <a:schemeClr val="tx1"/>
                </a:solidFill>
              </a:rPr>
              <a:t/>
            </a:r>
            <a:br>
              <a:rPr lang="en-US" sz="3200" dirty="0" smtClean="0">
                <a:solidFill>
                  <a:schemeClr val="tx1"/>
                </a:solidFill>
              </a:rPr>
            </a:br>
            <a:r>
              <a:rPr lang="en-US" sz="3200" i="1" dirty="0" smtClean="0">
                <a:solidFill>
                  <a:schemeClr val="tx1"/>
                </a:solidFill>
              </a:rPr>
              <a:t>Commonwealth </a:t>
            </a:r>
            <a:r>
              <a:rPr lang="en-US" sz="3200" i="1" dirty="0" smtClean="0">
                <a:solidFill>
                  <a:schemeClr val="tx1"/>
                </a:solidFill>
              </a:rPr>
              <a:t>v </a:t>
            </a:r>
            <a:r>
              <a:rPr lang="en-US" sz="3200" i="1" dirty="0" smtClean="0">
                <a:solidFill>
                  <a:schemeClr val="tx1"/>
                </a:solidFill>
              </a:rPr>
              <a:t>Rosser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a:xfrm>
            <a:off x="457200" y="1583139"/>
            <a:ext cx="8229600" cy="4408227"/>
          </a:xfrm>
        </p:spPr>
        <p:txBody>
          <a:bodyPr>
            <a:noAutofit/>
          </a:bodyPr>
          <a:lstStyle/>
          <a:p>
            <a:r>
              <a:rPr lang="en-US" sz="2500" dirty="0" smtClean="0">
                <a:latin typeface="Arial" pitchFamily="34" charset="0"/>
                <a:cs typeface="Arial" pitchFamily="34" charset="0"/>
              </a:rPr>
              <a:t>Officer received a BOLO for a gold Nissan Maxima driven by a bald </a:t>
            </a:r>
            <a:r>
              <a:rPr lang="en-US" sz="2500" dirty="0" smtClean="0">
                <a:latin typeface="Arial" pitchFamily="34" charset="0"/>
                <a:cs typeface="Arial" pitchFamily="34" charset="0"/>
              </a:rPr>
              <a:t>male </a:t>
            </a:r>
            <a:r>
              <a:rPr lang="en-US" sz="2500" dirty="0" smtClean="0">
                <a:latin typeface="Arial" pitchFamily="34" charset="0"/>
                <a:cs typeface="Arial" pitchFamily="34" charset="0"/>
              </a:rPr>
              <a:t>connected with “drug activity”</a:t>
            </a:r>
          </a:p>
          <a:p>
            <a:r>
              <a:rPr lang="en-US" sz="2500" dirty="0" smtClean="0">
                <a:latin typeface="Arial" pitchFamily="34" charset="0"/>
                <a:cs typeface="Arial" pitchFamily="34" charset="0"/>
              </a:rPr>
              <a:t>BOLO was based on an anonymous tip.</a:t>
            </a:r>
          </a:p>
          <a:p>
            <a:r>
              <a:rPr lang="en-US" sz="2500" dirty="0" smtClean="0">
                <a:latin typeface="Arial" pitchFamily="34" charset="0"/>
                <a:cs typeface="Arial" pitchFamily="34" charset="0"/>
              </a:rPr>
              <a:t>Officer saw the car and followed it briefly.  </a:t>
            </a:r>
          </a:p>
          <a:p>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turned abruptly. Officer considered this evasive behavior. </a:t>
            </a:r>
          </a:p>
          <a:p>
            <a:r>
              <a:rPr lang="en-US" sz="2500" dirty="0" smtClean="0">
                <a:latin typeface="Arial" pitchFamily="34" charset="0"/>
                <a:cs typeface="Arial" pitchFamily="34" charset="0"/>
              </a:rPr>
              <a:t>Officer did not observe any traffic violations, but stopped the vehicle. </a:t>
            </a:r>
          </a:p>
          <a:p>
            <a:r>
              <a:rPr lang="en-US" sz="2500" dirty="0" smtClean="0">
                <a:latin typeface="Arial" pitchFamily="34" charset="0"/>
                <a:cs typeface="Arial" pitchFamily="34" charset="0"/>
              </a:rPr>
              <a:t>Marijuana was located in the vehicle, and </a:t>
            </a:r>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had a suspended license.</a:t>
            </a:r>
            <a:endParaRPr lang="en-US" sz="2500" dirty="0">
              <a:latin typeface="Arial" pitchFamily="34" charset="0"/>
              <a:cs typeface="Arial" pitchFamily="34" charset="0"/>
            </a:endParaRPr>
          </a:p>
        </p:txBody>
      </p:sp>
    </p:spTree>
    <p:extLst>
      <p:ext uri="{BB962C8B-B14F-4D97-AF65-F5344CB8AC3E}">
        <p14:creationId xmlns="" xmlns:p14="http://schemas.microsoft.com/office/powerpoint/2010/main" val="86369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solidFill>
                  <a:schemeClr val="tx1"/>
                </a:solidFill>
              </a:rPr>
              <a:t>4th Am. — Traffic Stop</a:t>
            </a:r>
            <a:r>
              <a:rPr lang="en-US" sz="3600" dirty="0" smtClean="0">
                <a:solidFill>
                  <a:schemeClr val="tx1"/>
                </a:solidFill>
              </a:rPr>
              <a:t/>
            </a:r>
            <a:br>
              <a:rPr lang="en-US" sz="3600" dirty="0" smtClean="0">
                <a:solidFill>
                  <a:schemeClr val="tx1"/>
                </a:solidFill>
              </a:rPr>
            </a:br>
            <a:r>
              <a:rPr lang="en-US" sz="3600" i="1" dirty="0" smtClean="0">
                <a:solidFill>
                  <a:schemeClr val="tx1"/>
                </a:solidFill>
              </a:rPr>
              <a:t>Commonwealth </a:t>
            </a:r>
            <a:r>
              <a:rPr lang="en-US" sz="3600" i="1" dirty="0" smtClean="0">
                <a:solidFill>
                  <a:schemeClr val="tx1"/>
                </a:solidFill>
              </a:rPr>
              <a:t>v Rosser (con’t.) </a:t>
            </a:r>
            <a:r>
              <a:rPr lang="en-US" i="1" dirty="0" smtClean="0">
                <a:solidFill>
                  <a:schemeClr val="tx1"/>
                </a:solidFill>
              </a:rPr>
              <a:t/>
            </a:r>
            <a:br>
              <a:rPr lang="en-US" i="1" dirty="0" smtClean="0">
                <a:solidFill>
                  <a:schemeClr val="tx1"/>
                </a:solidFill>
              </a:rPr>
            </a:br>
            <a:r>
              <a:rPr lang="en-US" sz="2700" dirty="0" smtClean="0">
                <a:solidFill>
                  <a:schemeClr val="tx1"/>
                </a:solidFill>
              </a:rPr>
              <a:t>Unpublished</a:t>
            </a:r>
            <a:endParaRPr lang="en-US" sz="2700" dirty="0"/>
          </a:p>
        </p:txBody>
      </p:sp>
      <p:sp>
        <p:nvSpPr>
          <p:cNvPr id="3" name="Content Placeholder 2"/>
          <p:cNvSpPr>
            <a:spLocks noGrp="1"/>
          </p:cNvSpPr>
          <p:nvPr>
            <p:ph idx="1"/>
          </p:nvPr>
        </p:nvSpPr>
        <p:spPr>
          <a:xfrm>
            <a:off x="457199" y="1624085"/>
            <a:ext cx="8400197" cy="4353634"/>
          </a:xfrm>
        </p:spPr>
        <p:txBody>
          <a:bodyPr>
            <a:normAutofit fontScale="77500" lnSpcReduction="20000"/>
          </a:bodyPr>
          <a:lstStyle/>
          <a:p>
            <a:r>
              <a:rPr lang="en-US" b="1" dirty="0" smtClean="0">
                <a:latin typeface="Arial" pitchFamily="34" charset="0"/>
                <a:cs typeface="Arial" pitchFamily="34" charset="0"/>
              </a:rPr>
              <a:t>Holding: Evidence Inadmissible</a:t>
            </a:r>
          </a:p>
          <a:p>
            <a:r>
              <a:rPr lang="en-US" dirty="0" smtClean="0">
                <a:latin typeface="Arial" pitchFamily="34" charset="0"/>
                <a:cs typeface="Arial" pitchFamily="34" charset="0"/>
              </a:rPr>
              <a:t>Motion to suppress was properly granted, as in </a:t>
            </a:r>
            <a:r>
              <a:rPr lang="en-US" i="1" dirty="0" smtClean="0">
                <a:latin typeface="Arial" pitchFamily="34" charset="0"/>
                <a:cs typeface="Arial" pitchFamily="34" charset="0"/>
              </a:rPr>
              <a:t>Harris </a:t>
            </a:r>
            <a:r>
              <a:rPr lang="en-US" dirty="0" smtClean="0">
                <a:latin typeface="Arial" pitchFamily="34" charset="0"/>
                <a:cs typeface="Arial" pitchFamily="34" charset="0"/>
              </a:rPr>
              <a:t>(258 Va. 576)</a:t>
            </a:r>
          </a:p>
          <a:p>
            <a:r>
              <a:rPr lang="en-US" dirty="0" smtClean="0">
                <a:latin typeface="Arial" pitchFamily="34" charset="0"/>
                <a:cs typeface="Arial" pitchFamily="34" charset="0"/>
              </a:rPr>
              <a:t>Lawful behavior can provide reasonable suspicion when it is evasive, but an abrupt turn was not sufficiently evasive. </a:t>
            </a:r>
          </a:p>
          <a:p>
            <a:r>
              <a:rPr lang="en-US" dirty="0" smtClean="0">
                <a:latin typeface="Arial" pitchFamily="34" charset="0"/>
                <a:cs typeface="Arial" pitchFamily="34" charset="0"/>
              </a:rPr>
              <a:t>Distinguish from recent U.S. Supreme Court case </a:t>
            </a:r>
            <a:r>
              <a:rPr lang="en-US" i="1" dirty="0" err="1" smtClean="0">
                <a:latin typeface="Arial" pitchFamily="34" charset="0"/>
                <a:cs typeface="Arial" pitchFamily="34" charset="0"/>
              </a:rPr>
              <a:t>Navarette</a:t>
            </a:r>
            <a:r>
              <a:rPr lang="en-US" i="1" dirty="0" smtClean="0">
                <a:latin typeface="Arial" pitchFamily="34" charset="0"/>
                <a:cs typeface="Arial" pitchFamily="34" charset="0"/>
              </a:rPr>
              <a:t> v California</a:t>
            </a:r>
            <a:r>
              <a:rPr lang="en-US" dirty="0" smtClean="0">
                <a:latin typeface="Arial" pitchFamily="34" charset="0"/>
                <a:cs typeface="Arial" pitchFamily="34" charset="0"/>
              </a:rPr>
              <a:t>.  There the tip specifically described criminal behavior through a recorded 911 call that could be verified, traced, or justifiably relied on, and the tip was made minutes before the arrest. </a:t>
            </a:r>
          </a:p>
          <a:p>
            <a:r>
              <a:rPr lang="en-US" dirty="0" smtClean="0">
                <a:latin typeface="Arial" pitchFamily="34" charset="0"/>
                <a:cs typeface="Arial" pitchFamily="34" charset="0"/>
              </a:rPr>
              <a:t>The BOLO here rested on an anonymous, vague tip.</a:t>
            </a:r>
          </a:p>
          <a:p>
            <a:endParaRPr lang="en-US" dirty="0" smtClean="0"/>
          </a:p>
          <a:p>
            <a:endParaRPr lang="en-US" dirty="0" smtClean="0"/>
          </a:p>
        </p:txBody>
      </p:sp>
    </p:spTree>
    <p:extLst>
      <p:ext uri="{BB962C8B-B14F-4D97-AF65-F5344CB8AC3E}">
        <p14:creationId xmlns="" xmlns:p14="http://schemas.microsoft.com/office/powerpoint/2010/main" val="721464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013" y="274638"/>
            <a:ext cx="8625384" cy="5198114"/>
          </a:xfrm>
        </p:spPr>
        <p:txBody>
          <a:bodyPr/>
          <a:lstStyle/>
          <a:p>
            <a:r>
              <a:rPr lang="en-US" sz="3200" dirty="0" smtClean="0">
                <a:solidFill>
                  <a:schemeClr val="tx1"/>
                </a:solidFill>
                <a:latin typeface="Arial" pitchFamily="34" charset="0"/>
                <a:cs typeface="Arial" pitchFamily="34" charset="0"/>
              </a:rPr>
              <a:t>Please refer to</a:t>
            </a:r>
            <a:r>
              <a:rPr lang="en-US" dirty="0" smtClean="0"/>
              <a:t/>
            </a:r>
            <a:br>
              <a:rPr lang="en-US" dirty="0" smtClean="0"/>
            </a:br>
            <a:r>
              <a:rPr lang="en-US" dirty="0" smtClean="0"/>
              <a:t/>
            </a:r>
            <a:br>
              <a:rPr lang="en-US" dirty="0" smtClean="0"/>
            </a:br>
            <a:r>
              <a:rPr lang="en-US" b="1" dirty="0" smtClean="0"/>
              <a:t>2015 Appellate Update </a:t>
            </a:r>
            <a:br>
              <a:rPr lang="en-US" b="1" dirty="0" smtClean="0"/>
            </a:br>
            <a:r>
              <a:rPr lang="en-US" b="1" dirty="0" smtClean="0"/>
              <a:t>Master List </a:t>
            </a:r>
            <a:r>
              <a:rPr lang="en-US" sz="4800" dirty="0" smtClean="0"/>
              <a:t/>
            </a:r>
            <a:br>
              <a:rPr lang="en-US" sz="4800" dirty="0" smtClean="0"/>
            </a:br>
            <a:r>
              <a:rPr lang="en-US" dirty="0" smtClean="0"/>
              <a:t/>
            </a:r>
            <a:br>
              <a:rPr lang="en-US" dirty="0" smtClean="0"/>
            </a:br>
            <a:r>
              <a:rPr lang="en-US" sz="3200" dirty="0" smtClean="0">
                <a:solidFill>
                  <a:schemeClr val="tx1"/>
                </a:solidFill>
                <a:latin typeface="Arial" pitchFamily="34" charset="0"/>
                <a:cs typeface="Arial" pitchFamily="34" charset="0"/>
              </a:rPr>
              <a:t>for a complete listing of new cases</a:t>
            </a:r>
            <a:r>
              <a:rPr lang="en-US" sz="3200" dirty="0" smtClean="0">
                <a:solidFill>
                  <a:schemeClr val="tx1"/>
                </a:solidFill>
              </a:rPr>
              <a:t> </a:t>
            </a:r>
            <a:r>
              <a:rPr lang="en-US" sz="3200" dirty="0" smtClean="0">
                <a:solidFill>
                  <a:schemeClr val="tx1"/>
                </a:solidFill>
                <a:latin typeface="Arial" pitchFamily="34" charset="0"/>
                <a:cs typeface="Arial" pitchFamily="34" charset="0"/>
              </a:rPr>
              <a:t/>
            </a:r>
            <a:br>
              <a:rPr lang="en-US" sz="3200" dirty="0" smtClean="0">
                <a:solidFill>
                  <a:schemeClr val="tx1"/>
                </a:solidFill>
                <a:latin typeface="Arial" pitchFamily="34" charset="0"/>
                <a:cs typeface="Arial" pitchFamily="34" charset="0"/>
              </a:rPr>
            </a:br>
            <a:r>
              <a:rPr lang="en-US" sz="3200" dirty="0" smtClean="0">
                <a:solidFill>
                  <a:schemeClr val="tx1"/>
                </a:solidFill>
                <a:latin typeface="Arial" pitchFamily="34" charset="0"/>
                <a:cs typeface="Arial" pitchFamily="34" charset="0"/>
              </a:rPr>
              <a:t>of interest to law enforcement officers.</a:t>
            </a:r>
            <a:endParaRPr lang="en-US" sz="32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90389"/>
          </a:xfrm>
        </p:spPr>
        <p:txBody>
          <a:bodyPr>
            <a:normAutofit fontScale="90000"/>
          </a:bodyPr>
          <a:lstStyle/>
          <a:p>
            <a:pPr algn="l"/>
            <a:r>
              <a:rPr lang="en-US" sz="3600" b="1" dirty="0" smtClean="0">
                <a:solidFill>
                  <a:schemeClr val="tx1"/>
                </a:solidFill>
              </a:rPr>
              <a:t>4th Am. — Traffic Stop</a:t>
            </a:r>
            <a:r>
              <a:rPr lang="en-US" sz="3600" dirty="0" smtClean="0">
                <a:solidFill>
                  <a:schemeClr val="tx1"/>
                </a:solidFill>
              </a:rPr>
              <a:t/>
            </a:r>
            <a:br>
              <a:rPr lang="en-US" sz="3600" dirty="0" smtClean="0">
                <a:solidFill>
                  <a:schemeClr val="tx1"/>
                </a:solidFill>
              </a:rPr>
            </a:br>
            <a:r>
              <a:rPr lang="en-US" sz="3600" i="1" dirty="0" smtClean="0">
                <a:solidFill>
                  <a:schemeClr val="tx1"/>
                </a:solidFill>
              </a:rPr>
              <a:t>Wilson v 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a:xfrm>
            <a:off x="457200" y="1665026"/>
            <a:ext cx="8229600" cy="4126174"/>
          </a:xfrm>
        </p:spPr>
        <p:txBody>
          <a:bodyPr>
            <a:noAutofit/>
          </a:bodyPr>
          <a:lstStyle/>
          <a:p>
            <a:r>
              <a:rPr lang="en-US" sz="2500" dirty="0" smtClean="0">
                <a:latin typeface="Arial" pitchFamily="34" charset="0"/>
                <a:cs typeface="Arial" pitchFamily="34" charset="0"/>
              </a:rPr>
              <a:t>Officer stopped car for not using a turn signal.</a:t>
            </a:r>
          </a:p>
          <a:p>
            <a:r>
              <a:rPr lang="en-US" sz="2500" dirty="0" smtClean="0">
                <a:latin typeface="Arial" pitchFamily="34" charset="0"/>
                <a:cs typeface="Arial" pitchFamily="34" charset="0"/>
              </a:rPr>
              <a:t>Officer testified that the lack of a turn signal might have affected his own vehicle’s movements.</a:t>
            </a:r>
          </a:p>
          <a:p>
            <a:r>
              <a:rPr lang="en-US" sz="2500" dirty="0" smtClean="0">
                <a:latin typeface="Arial" pitchFamily="34" charset="0"/>
                <a:cs typeface="Arial" pitchFamily="34" charset="0"/>
              </a:rPr>
              <a:t>There were other cars in the general area.</a:t>
            </a:r>
          </a:p>
          <a:p>
            <a:r>
              <a:rPr lang="en-US" sz="2500" dirty="0" smtClean="0">
                <a:latin typeface="Arial" pitchFamily="34" charset="0"/>
                <a:cs typeface="Arial" pitchFamily="34" charset="0"/>
              </a:rPr>
              <a:t>Drugs and a gun were found on the passenger.</a:t>
            </a:r>
          </a:p>
          <a:p>
            <a:r>
              <a:rPr lang="en-US" sz="2500" b="1" dirty="0" smtClean="0">
                <a:latin typeface="Arial" pitchFamily="34" charset="0"/>
                <a:cs typeface="Arial" pitchFamily="34" charset="0"/>
              </a:rPr>
              <a:t>Held:  Affirmed.</a:t>
            </a:r>
          </a:p>
          <a:p>
            <a:r>
              <a:rPr lang="en-US" sz="2500" dirty="0" smtClean="0">
                <a:latin typeface="Arial" pitchFamily="34" charset="0"/>
                <a:cs typeface="Arial" pitchFamily="34" charset="0"/>
              </a:rPr>
              <a:t>Failure to use a turn signal is sufficient reasonable suspicion </a:t>
            </a:r>
            <a:r>
              <a:rPr lang="en-US" sz="2500" i="1" dirty="0" smtClean="0">
                <a:latin typeface="Arial" pitchFamily="34" charset="0"/>
                <a:cs typeface="Arial" pitchFamily="34" charset="0"/>
              </a:rPr>
              <a:t>provided that other vehicles are in the vicinity and “may” be affected by the un-signaled turn.</a:t>
            </a:r>
            <a:endParaRPr lang="en-US" sz="2500" i="1" dirty="0">
              <a:latin typeface="Arial" pitchFamily="34" charset="0"/>
              <a:cs typeface="Arial" pitchFamily="34" charset="0"/>
            </a:endParaRPr>
          </a:p>
        </p:txBody>
      </p:sp>
    </p:spTree>
    <p:extLst>
      <p:ext uri="{BB962C8B-B14F-4D97-AF65-F5344CB8AC3E}">
        <p14:creationId xmlns="" xmlns:p14="http://schemas.microsoft.com/office/powerpoint/2010/main" val="2493822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90389"/>
          </a:xfrm>
        </p:spPr>
        <p:txBody>
          <a:bodyPr>
            <a:normAutofit fontScale="90000"/>
          </a:bodyPr>
          <a:lstStyle/>
          <a:p>
            <a:pPr algn="l"/>
            <a:r>
              <a:rPr lang="en-US" sz="3600" b="1" dirty="0" smtClean="0">
                <a:solidFill>
                  <a:schemeClr val="tx1"/>
                </a:solidFill>
              </a:rPr>
              <a:t>4th Am. — Stop</a:t>
            </a:r>
            <a:r>
              <a:rPr lang="en-US" sz="3600" dirty="0" smtClean="0">
                <a:solidFill>
                  <a:schemeClr val="tx1"/>
                </a:solidFill>
              </a:rPr>
              <a:t/>
            </a:r>
            <a:br>
              <a:rPr lang="en-US" sz="3600" dirty="0" smtClean="0">
                <a:solidFill>
                  <a:schemeClr val="tx1"/>
                </a:solidFill>
              </a:rPr>
            </a:br>
            <a:r>
              <a:rPr lang="en-US" sz="3600" i="1" dirty="0" smtClean="0">
                <a:solidFill>
                  <a:schemeClr val="tx1"/>
                </a:solidFill>
              </a:rPr>
              <a:t>Commonwealth </a:t>
            </a:r>
            <a:r>
              <a:rPr lang="en-US" sz="3600" i="1" dirty="0" smtClean="0">
                <a:solidFill>
                  <a:schemeClr val="tx1"/>
                </a:solidFill>
              </a:rPr>
              <a:t>v </a:t>
            </a:r>
            <a:r>
              <a:rPr lang="en-US" sz="3600" i="1" dirty="0" smtClean="0">
                <a:solidFill>
                  <a:schemeClr val="tx1"/>
                </a:solidFill>
              </a:rPr>
              <a:t>Mosley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 *</a:t>
            </a:r>
            <a:endParaRPr lang="en-US" sz="2400" dirty="0">
              <a:solidFill>
                <a:schemeClr val="tx1"/>
              </a:solidFill>
            </a:endParaRPr>
          </a:p>
        </p:txBody>
      </p:sp>
      <p:sp>
        <p:nvSpPr>
          <p:cNvPr id="3" name="Content Placeholder 2"/>
          <p:cNvSpPr>
            <a:spLocks noGrp="1"/>
          </p:cNvSpPr>
          <p:nvPr>
            <p:ph idx="1"/>
          </p:nvPr>
        </p:nvSpPr>
        <p:spPr>
          <a:xfrm>
            <a:off x="457200" y="1665026"/>
            <a:ext cx="8229600" cy="4126174"/>
          </a:xfrm>
        </p:spPr>
        <p:txBody>
          <a:bodyPr>
            <a:noAutofit/>
          </a:bodyPr>
          <a:lstStyle/>
          <a:p>
            <a:r>
              <a:rPr lang="en-US" sz="2500" dirty="0" smtClean="0">
                <a:latin typeface="Arial" pitchFamily="34" charset="0"/>
                <a:cs typeface="Arial" pitchFamily="34" charset="0"/>
              </a:rPr>
              <a:t>Officers observed </a:t>
            </a:r>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walking alone on public housing property in violation of no-trespassing rules.</a:t>
            </a:r>
          </a:p>
          <a:p>
            <a:r>
              <a:rPr lang="en-US" sz="2500" dirty="0" smtClean="0">
                <a:latin typeface="Arial" pitchFamily="34" charset="0"/>
                <a:cs typeface="Arial" pitchFamily="34" charset="0"/>
              </a:rPr>
              <a:t>Officers knew </a:t>
            </a:r>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to be a habitual trespasser.</a:t>
            </a:r>
          </a:p>
          <a:p>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fit description of suspect in an incident at the property the night before.</a:t>
            </a:r>
          </a:p>
          <a:p>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appeared nervous and repeatedly put his hands in his pockets, against instructions.</a:t>
            </a:r>
          </a:p>
          <a:p>
            <a:r>
              <a:rPr lang="en-US" sz="2500" dirty="0" smtClean="0">
                <a:latin typeface="Arial" pitchFamily="34" charset="0"/>
                <a:cs typeface="Arial" pitchFamily="34" charset="0"/>
              </a:rPr>
              <a:t>Officers initiated a pat-down. </a:t>
            </a:r>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resisted.  </a:t>
            </a:r>
          </a:p>
          <a:p>
            <a:r>
              <a:rPr lang="en-US" sz="2500" dirty="0" smtClean="0">
                <a:latin typeface="Arial" pitchFamily="34" charset="0"/>
                <a:cs typeface="Arial" pitchFamily="34" charset="0"/>
              </a:rPr>
              <a:t>Officers noticed a handgun in </a:t>
            </a:r>
            <a:r>
              <a:rPr lang="en-US" sz="2500" dirty="0" smtClean="0">
                <a:latin typeface="Arial" pitchFamily="34" charset="0"/>
                <a:cs typeface="Arial" pitchFamily="34" charset="0"/>
              </a:rPr>
              <a:t>Defendant’s </a:t>
            </a:r>
            <a:r>
              <a:rPr lang="en-US" sz="2500" dirty="0" smtClean="0">
                <a:latin typeface="Arial" pitchFamily="34" charset="0"/>
                <a:cs typeface="Arial" pitchFamily="34" charset="0"/>
              </a:rPr>
              <a:t>jacket during the struggle. </a:t>
            </a:r>
            <a:endParaRPr lang="en-US" sz="2500" dirty="0">
              <a:latin typeface="Arial" pitchFamily="34" charset="0"/>
              <a:cs typeface="Arial" pitchFamily="34" charset="0"/>
            </a:endParaRPr>
          </a:p>
        </p:txBody>
      </p:sp>
    </p:spTree>
    <p:extLst>
      <p:ext uri="{BB962C8B-B14F-4D97-AF65-F5344CB8AC3E}">
        <p14:creationId xmlns="" xmlns:p14="http://schemas.microsoft.com/office/powerpoint/2010/main" val="28737742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00374"/>
          </a:xfrm>
        </p:spPr>
        <p:txBody>
          <a:bodyPr>
            <a:normAutofit/>
          </a:bodyPr>
          <a:lstStyle/>
          <a:p>
            <a:pPr algn="l"/>
            <a:r>
              <a:rPr lang="en-US" sz="3200" b="1" dirty="0" smtClean="0">
                <a:solidFill>
                  <a:schemeClr val="tx1"/>
                </a:solidFill>
              </a:rPr>
              <a:t>4th Am. — Stop</a:t>
            </a:r>
            <a:r>
              <a:rPr lang="en-US" sz="3200" dirty="0" smtClean="0">
                <a:solidFill>
                  <a:schemeClr val="tx1"/>
                </a:solidFill>
              </a:rPr>
              <a:t/>
            </a:r>
            <a:br>
              <a:rPr lang="en-US" sz="3200" dirty="0" smtClean="0">
                <a:solidFill>
                  <a:schemeClr val="tx1"/>
                </a:solidFill>
              </a:rPr>
            </a:br>
            <a:r>
              <a:rPr lang="en-US" sz="3200" i="1" dirty="0" smtClean="0">
                <a:solidFill>
                  <a:schemeClr val="tx1"/>
                </a:solidFill>
              </a:rPr>
              <a:t>Commonwealth </a:t>
            </a:r>
            <a:r>
              <a:rPr lang="en-US" sz="3200" i="1" dirty="0" smtClean="0">
                <a:solidFill>
                  <a:schemeClr val="tx1"/>
                </a:solidFill>
              </a:rPr>
              <a:t>v </a:t>
            </a:r>
            <a:r>
              <a:rPr lang="en-US" sz="3200" i="1" dirty="0" smtClean="0">
                <a:solidFill>
                  <a:schemeClr val="tx1"/>
                </a:solidFill>
              </a:rPr>
              <a:t>Mosley </a:t>
            </a:r>
            <a:r>
              <a:rPr lang="en-US" sz="3200" i="1" dirty="0" smtClean="0">
                <a:solidFill>
                  <a:schemeClr val="tx1"/>
                </a:solidFill>
              </a:rPr>
              <a:t/>
            </a:r>
            <a:br>
              <a:rPr lang="en-US" sz="3200" i="1" dirty="0" smtClean="0">
                <a:solidFill>
                  <a:schemeClr val="tx1"/>
                </a:solidFill>
              </a:rPr>
            </a:br>
            <a:r>
              <a:rPr lang="en-US" sz="2700" dirty="0" smtClean="0">
                <a:solidFill>
                  <a:schemeClr val="tx1"/>
                </a:solidFill>
              </a:rPr>
              <a:t>Unpublished *</a:t>
            </a:r>
            <a:endParaRPr lang="en-US" sz="2700" dirty="0">
              <a:solidFill>
                <a:schemeClr val="tx1"/>
              </a:solidFill>
            </a:endParaRPr>
          </a:p>
        </p:txBody>
      </p:sp>
      <p:sp>
        <p:nvSpPr>
          <p:cNvPr id="3" name="Content Placeholder 2"/>
          <p:cNvSpPr>
            <a:spLocks noGrp="1"/>
          </p:cNvSpPr>
          <p:nvPr>
            <p:ph idx="1"/>
          </p:nvPr>
        </p:nvSpPr>
        <p:spPr>
          <a:xfrm>
            <a:off x="232013" y="1775012"/>
            <a:ext cx="8639032" cy="4016188"/>
          </a:xfrm>
        </p:spPr>
        <p:txBody>
          <a:bodyPr>
            <a:normAutofit fontScale="85000" lnSpcReduction="20000"/>
          </a:bodyPr>
          <a:lstStyle/>
          <a:p>
            <a:r>
              <a:rPr lang="en-US" sz="2900" b="1" dirty="0" smtClean="0">
                <a:latin typeface="Arial" pitchFamily="34" charset="0"/>
                <a:cs typeface="Arial" pitchFamily="34" charset="0"/>
              </a:rPr>
              <a:t>Holding: Evidence Admissible</a:t>
            </a:r>
            <a:r>
              <a:rPr lang="en-US" sz="2900" dirty="0" smtClean="0">
                <a:latin typeface="Arial" pitchFamily="34" charset="0"/>
                <a:cs typeface="Arial" pitchFamily="34" charset="0"/>
              </a:rPr>
              <a:t> </a:t>
            </a:r>
          </a:p>
          <a:p>
            <a:r>
              <a:rPr lang="en-US" sz="2900" dirty="0" smtClean="0">
                <a:latin typeface="Arial" pitchFamily="34" charset="0"/>
                <a:cs typeface="Arial" pitchFamily="34" charset="0"/>
              </a:rPr>
              <a:t>Officers had reasonable suspicion to conduct </a:t>
            </a:r>
            <a:r>
              <a:rPr lang="en-US" sz="2900" dirty="0" smtClean="0">
                <a:latin typeface="Arial" pitchFamily="34" charset="0"/>
                <a:cs typeface="Arial" pitchFamily="34" charset="0"/>
              </a:rPr>
              <a:t>pat-down.</a:t>
            </a:r>
            <a:endParaRPr lang="en-US" sz="2900" dirty="0" smtClean="0">
              <a:latin typeface="Arial" pitchFamily="34" charset="0"/>
              <a:cs typeface="Arial" pitchFamily="34" charset="0"/>
            </a:endParaRPr>
          </a:p>
          <a:p>
            <a:r>
              <a:rPr lang="en-US" sz="2900" dirty="0" smtClean="0">
                <a:latin typeface="Arial" pitchFamily="34" charset="0"/>
                <a:cs typeface="Arial" pitchFamily="34" charset="0"/>
              </a:rPr>
              <a:t>Totality of the Circumstances</a:t>
            </a:r>
          </a:p>
          <a:p>
            <a:pPr lvl="1"/>
            <a:r>
              <a:rPr lang="en-US" sz="2900" dirty="0" smtClean="0">
                <a:latin typeface="Arial" pitchFamily="34" charset="0"/>
                <a:cs typeface="Arial" pitchFamily="34" charset="0"/>
              </a:rPr>
              <a:t>Nervous and suspicious behavior</a:t>
            </a:r>
          </a:p>
          <a:p>
            <a:pPr lvl="1"/>
            <a:r>
              <a:rPr lang="en-US" sz="2900" dirty="0" smtClean="0">
                <a:latin typeface="Arial" pitchFamily="34" charset="0"/>
                <a:cs typeface="Arial" pitchFamily="34" charset="0"/>
              </a:rPr>
              <a:t>Suspect in prior case</a:t>
            </a:r>
          </a:p>
          <a:p>
            <a:pPr lvl="1"/>
            <a:r>
              <a:rPr lang="en-US" sz="2900" dirty="0" smtClean="0">
                <a:latin typeface="Arial" pitchFamily="34" charset="0"/>
                <a:cs typeface="Arial" pitchFamily="34" charset="0"/>
              </a:rPr>
              <a:t>Trespassing</a:t>
            </a:r>
          </a:p>
          <a:p>
            <a:r>
              <a:rPr lang="en-US" sz="2900" dirty="0" smtClean="0">
                <a:latin typeface="Arial" pitchFamily="34" charset="0"/>
                <a:cs typeface="Arial" pitchFamily="34" charset="0"/>
              </a:rPr>
              <a:t>Distinguish from </a:t>
            </a:r>
            <a:r>
              <a:rPr lang="en-US" sz="2900" i="1" dirty="0" err="1" smtClean="0">
                <a:latin typeface="Arial" pitchFamily="34" charset="0"/>
                <a:cs typeface="Arial" pitchFamily="34" charset="0"/>
              </a:rPr>
              <a:t>Roulhac</a:t>
            </a:r>
            <a:r>
              <a:rPr lang="en-US" sz="2900" dirty="0" smtClean="0">
                <a:latin typeface="Arial" pitchFamily="34" charset="0"/>
                <a:cs typeface="Arial" pitchFamily="34" charset="0"/>
              </a:rPr>
              <a:t> - </a:t>
            </a:r>
            <a:r>
              <a:rPr lang="en-US" sz="2900" dirty="0" smtClean="0">
                <a:latin typeface="Arial" pitchFamily="34" charset="0"/>
                <a:cs typeface="Arial" pitchFamily="34" charset="0"/>
              </a:rPr>
              <a:t>placing </a:t>
            </a:r>
            <a:r>
              <a:rPr lang="en-US" sz="2900" dirty="0" smtClean="0">
                <a:latin typeface="Arial" pitchFamily="34" charset="0"/>
                <a:cs typeface="Arial" pitchFamily="34" charset="0"/>
              </a:rPr>
              <a:t>hands in pockets is NOT enough, by itself, to justify a </a:t>
            </a:r>
            <a:r>
              <a:rPr lang="en-US" sz="2900" dirty="0" smtClean="0">
                <a:latin typeface="Arial" pitchFamily="34" charset="0"/>
                <a:cs typeface="Arial" pitchFamily="34" charset="0"/>
              </a:rPr>
              <a:t>pat-down</a:t>
            </a:r>
            <a:endParaRPr lang="en-US" sz="1100" dirty="0" smtClean="0">
              <a:latin typeface="Arial" pitchFamily="34" charset="0"/>
              <a:cs typeface="Arial" pitchFamily="34" charset="0"/>
            </a:endParaRPr>
          </a:p>
          <a:p>
            <a:pPr>
              <a:buNone/>
            </a:pPr>
            <a:endParaRPr lang="en-US" sz="2900" dirty="0" smtClean="0">
              <a:latin typeface="Arial" pitchFamily="34" charset="0"/>
              <a:cs typeface="Arial" pitchFamily="34" charset="0"/>
            </a:endParaRPr>
          </a:p>
          <a:p>
            <a:pPr>
              <a:buNone/>
            </a:pPr>
            <a:r>
              <a:rPr lang="en-US" sz="2400" dirty="0" smtClean="0">
                <a:latin typeface="Arial" pitchFamily="34" charset="0"/>
                <a:cs typeface="Arial" pitchFamily="34" charset="0"/>
              </a:rPr>
              <a:t>*2/11/14:  Technically last  year’s case but  worth repeating.</a:t>
            </a:r>
            <a:endParaRPr lang="en-US" sz="2800" dirty="0">
              <a:latin typeface="Arial" pitchFamily="34" charset="0"/>
              <a:cs typeface="Arial" pitchFamily="34" charset="0"/>
            </a:endParaRPr>
          </a:p>
        </p:txBody>
      </p:sp>
    </p:spTree>
    <p:extLst>
      <p:ext uri="{BB962C8B-B14F-4D97-AF65-F5344CB8AC3E}">
        <p14:creationId xmlns="" xmlns:p14="http://schemas.microsoft.com/office/powerpoint/2010/main" val="3810218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5563"/>
          </a:xfrm>
        </p:spPr>
        <p:txBody>
          <a:bodyPr>
            <a:normAutofit fontScale="90000"/>
          </a:bodyPr>
          <a:lstStyle/>
          <a:p>
            <a:pPr algn="l"/>
            <a:r>
              <a:rPr lang="en-US" sz="3600" b="1" dirty="0" smtClean="0">
                <a:solidFill>
                  <a:schemeClr val="tx1"/>
                </a:solidFill>
              </a:rPr>
              <a:t>4th Am. — Stop</a:t>
            </a:r>
            <a:r>
              <a:rPr lang="en-US" sz="3600" dirty="0" smtClean="0">
                <a:solidFill>
                  <a:schemeClr val="tx1"/>
                </a:solidFill>
              </a:rPr>
              <a:t/>
            </a:r>
            <a:br>
              <a:rPr lang="en-US" sz="3600" dirty="0" smtClean="0">
                <a:solidFill>
                  <a:schemeClr val="tx1"/>
                </a:solidFill>
              </a:rPr>
            </a:br>
            <a:r>
              <a:rPr lang="en-US" sz="3600" i="1" dirty="0" smtClean="0">
                <a:solidFill>
                  <a:schemeClr val="tx1"/>
                </a:solidFill>
              </a:rPr>
              <a:t>Commonwealth v Vick </a:t>
            </a:r>
            <a:r>
              <a:rPr lang="en-US" dirty="0" smtClean="0"/>
              <a:t/>
            </a:r>
            <a:br>
              <a:rPr lang="en-US" dirty="0" smtClean="0"/>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Arial" pitchFamily="34" charset="0"/>
                <a:cs typeface="Arial" pitchFamily="34" charset="0"/>
              </a:rPr>
              <a:t>Officers found </a:t>
            </a:r>
            <a:r>
              <a:rPr lang="en-US" dirty="0" smtClean="0">
                <a:latin typeface="Arial" pitchFamily="34" charset="0"/>
                <a:cs typeface="Arial" pitchFamily="34" charset="0"/>
              </a:rPr>
              <a:t>Defendant </a:t>
            </a:r>
            <a:r>
              <a:rPr lang="en-US" dirty="0" smtClean="0">
                <a:latin typeface="Arial" pitchFamily="34" charset="0"/>
                <a:cs typeface="Arial" pitchFamily="34" charset="0"/>
              </a:rPr>
              <a:t>asleep on the metro.  He was escorted off the train. They asked for his name and he provided ID. </a:t>
            </a:r>
          </a:p>
          <a:p>
            <a:r>
              <a:rPr lang="en-US" dirty="0" smtClean="0">
                <a:latin typeface="Arial" pitchFamily="34" charset="0"/>
                <a:cs typeface="Arial" pitchFamily="34" charset="0"/>
              </a:rPr>
              <a:t>While holding his ID, officers asked his permission to search his </a:t>
            </a:r>
            <a:r>
              <a:rPr lang="en-US" dirty="0" smtClean="0">
                <a:latin typeface="Arial" pitchFamily="34" charset="0"/>
                <a:cs typeface="Arial" pitchFamily="34" charset="0"/>
              </a:rPr>
              <a:t>backpack </a:t>
            </a:r>
            <a:r>
              <a:rPr lang="en-US" dirty="0" smtClean="0">
                <a:latin typeface="Arial" pitchFamily="34" charset="0"/>
                <a:cs typeface="Arial" pitchFamily="34" charset="0"/>
              </a:rPr>
              <a:t>and he agreed. </a:t>
            </a:r>
          </a:p>
          <a:p>
            <a:r>
              <a:rPr lang="en-US" dirty="0" smtClean="0">
                <a:latin typeface="Arial" pitchFamily="34" charset="0"/>
                <a:cs typeface="Arial" pitchFamily="34" charset="0"/>
              </a:rPr>
              <a:t>The backpack contained marijuana and </a:t>
            </a:r>
            <a:r>
              <a:rPr lang="en-US" dirty="0" smtClean="0">
                <a:latin typeface="Arial" pitchFamily="34" charset="0"/>
                <a:cs typeface="Arial" pitchFamily="34" charset="0"/>
              </a:rPr>
              <a:t>PCP.</a:t>
            </a:r>
            <a:endParaRPr lang="en-US" dirty="0" smtClean="0">
              <a:latin typeface="Arial" pitchFamily="34" charset="0"/>
              <a:cs typeface="Arial" pitchFamily="34" charset="0"/>
            </a:endParaRPr>
          </a:p>
          <a:p>
            <a:r>
              <a:rPr lang="en-US" b="1" dirty="0" smtClean="0">
                <a:latin typeface="Arial" pitchFamily="34" charset="0"/>
                <a:cs typeface="Arial" pitchFamily="34" charset="0"/>
              </a:rPr>
              <a:t>Holding: Evidence Not Admissible</a:t>
            </a:r>
          </a:p>
          <a:p>
            <a:r>
              <a:rPr lang="en-US" dirty="0" smtClean="0">
                <a:latin typeface="Arial" pitchFamily="34" charset="0"/>
                <a:cs typeface="Arial" pitchFamily="34" charset="0"/>
              </a:rPr>
              <a:t>A reasonable person would not have felt free to leave given that he was ordered and escorted off a train and the officers were holding his ID. </a:t>
            </a:r>
            <a:endParaRPr lang="en-US" dirty="0">
              <a:latin typeface="Arial" pitchFamily="34" charset="0"/>
              <a:cs typeface="Arial" pitchFamily="34" charset="0"/>
            </a:endParaRPr>
          </a:p>
        </p:txBody>
      </p:sp>
    </p:spTree>
    <p:extLst>
      <p:ext uri="{BB962C8B-B14F-4D97-AF65-F5344CB8AC3E}">
        <p14:creationId xmlns="" xmlns:p14="http://schemas.microsoft.com/office/powerpoint/2010/main" val="3935792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5563"/>
          </a:xfrm>
        </p:spPr>
        <p:txBody>
          <a:bodyPr>
            <a:normAutofit fontScale="90000"/>
          </a:bodyPr>
          <a:lstStyle/>
          <a:p>
            <a:pPr algn="l"/>
            <a:r>
              <a:rPr lang="en-US" sz="3600" b="1" dirty="0" smtClean="0">
                <a:solidFill>
                  <a:schemeClr val="tx1"/>
                </a:solidFill>
              </a:rPr>
              <a:t>4th Am. — Stop</a:t>
            </a:r>
            <a:r>
              <a:rPr lang="en-US" sz="3600" dirty="0" smtClean="0">
                <a:solidFill>
                  <a:schemeClr val="tx1"/>
                </a:solidFill>
              </a:rPr>
              <a:t/>
            </a:r>
            <a:br>
              <a:rPr lang="en-US" sz="3600" dirty="0" smtClean="0">
                <a:solidFill>
                  <a:schemeClr val="tx1"/>
                </a:solidFill>
              </a:rPr>
            </a:br>
            <a:r>
              <a:rPr lang="en-US" sz="3600" i="1" dirty="0" smtClean="0">
                <a:solidFill>
                  <a:schemeClr val="tx1"/>
                </a:solidFill>
              </a:rPr>
              <a:t>Parker v Commonwealth </a:t>
            </a:r>
            <a:r>
              <a:rPr lang="en-US" sz="3600" i="1" dirty="0" smtClean="0">
                <a:solidFill>
                  <a:schemeClr val="tx1"/>
                </a:solidFill>
              </a:rPr>
              <a:t/>
            </a:r>
            <a:br>
              <a:rPr lang="en-US" sz="3600" i="1" dirty="0" smtClean="0">
                <a:solidFill>
                  <a:schemeClr val="tx1"/>
                </a:solidFill>
              </a:rPr>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Arial" pitchFamily="34" charset="0"/>
                <a:cs typeface="Arial" pitchFamily="34" charset="0"/>
              </a:rPr>
              <a:t>Defendant </a:t>
            </a:r>
            <a:r>
              <a:rPr lang="en-US" dirty="0" smtClean="0">
                <a:latin typeface="Arial" pitchFamily="34" charset="0"/>
                <a:cs typeface="Arial" pitchFamily="34" charset="0"/>
              </a:rPr>
              <a:t>was riding a bicycle on public housing property.  </a:t>
            </a:r>
          </a:p>
          <a:p>
            <a:r>
              <a:rPr lang="en-US" dirty="0" smtClean="0">
                <a:latin typeface="Arial" pitchFamily="34" charset="0"/>
                <a:cs typeface="Arial" pitchFamily="34" charset="0"/>
              </a:rPr>
              <a:t>Officers asked to speak to him and he agreed. </a:t>
            </a:r>
          </a:p>
          <a:p>
            <a:r>
              <a:rPr lang="en-US" dirty="0" smtClean="0">
                <a:latin typeface="Arial" pitchFamily="34" charset="0"/>
                <a:cs typeface="Arial" pitchFamily="34" charset="0"/>
              </a:rPr>
              <a:t>He provided his ID and officers issued a </a:t>
            </a:r>
            <a:r>
              <a:rPr lang="en-US" dirty="0" err="1" smtClean="0">
                <a:latin typeface="Arial" pitchFamily="34" charset="0"/>
                <a:cs typeface="Arial" pitchFamily="34" charset="0"/>
              </a:rPr>
              <a:t>barment</a:t>
            </a:r>
            <a:r>
              <a:rPr lang="en-US" dirty="0" smtClean="0">
                <a:latin typeface="Arial" pitchFamily="34" charset="0"/>
                <a:cs typeface="Arial" pitchFamily="34" charset="0"/>
              </a:rPr>
              <a:t> notice, banning him from the property.</a:t>
            </a:r>
          </a:p>
          <a:p>
            <a:r>
              <a:rPr lang="en-US" dirty="0" smtClean="0">
                <a:latin typeface="Arial" pitchFamily="34" charset="0"/>
                <a:cs typeface="Arial" pitchFamily="34" charset="0"/>
              </a:rPr>
              <a:t>After returning the ID, the officer asked to look at the bike’s serial number.  </a:t>
            </a:r>
            <a:r>
              <a:rPr lang="en-US" dirty="0" smtClean="0">
                <a:latin typeface="Arial" pitchFamily="34" charset="0"/>
                <a:cs typeface="Arial" pitchFamily="34" charset="0"/>
              </a:rPr>
              <a:t>Defendant </a:t>
            </a:r>
            <a:r>
              <a:rPr lang="en-US" dirty="0" smtClean="0">
                <a:latin typeface="Arial" pitchFamily="34" charset="0"/>
                <a:cs typeface="Arial" pitchFamily="34" charset="0"/>
              </a:rPr>
              <a:t>agreed, and the bike was determined to be stolen. </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was </a:t>
            </a:r>
            <a:r>
              <a:rPr lang="en-US" dirty="0" smtClean="0">
                <a:latin typeface="Arial" pitchFamily="34" charset="0"/>
                <a:cs typeface="Arial" pitchFamily="34" charset="0"/>
              </a:rPr>
              <a:t>arrested </a:t>
            </a:r>
            <a:r>
              <a:rPr lang="en-US" dirty="0" smtClean="0">
                <a:latin typeface="Arial" pitchFamily="34" charset="0"/>
                <a:cs typeface="Arial" pitchFamily="34" charset="0"/>
              </a:rPr>
              <a:t>and drugs were found on his person. </a:t>
            </a:r>
          </a:p>
          <a:p>
            <a:endParaRPr lang="en-US" dirty="0"/>
          </a:p>
        </p:txBody>
      </p:sp>
    </p:spTree>
    <p:extLst>
      <p:ext uri="{BB962C8B-B14F-4D97-AF65-F5344CB8AC3E}">
        <p14:creationId xmlns="" xmlns:p14="http://schemas.microsoft.com/office/powerpoint/2010/main" val="39256709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solidFill>
                  <a:schemeClr val="tx1"/>
                </a:solidFill>
              </a:rPr>
              <a:t>4th Am. — Stop</a:t>
            </a:r>
            <a:r>
              <a:rPr lang="en-US" sz="3600" dirty="0" smtClean="0">
                <a:solidFill>
                  <a:schemeClr val="tx1"/>
                </a:solidFill>
              </a:rPr>
              <a:t/>
            </a:r>
            <a:br>
              <a:rPr lang="en-US" sz="3600" dirty="0" smtClean="0">
                <a:solidFill>
                  <a:schemeClr val="tx1"/>
                </a:solidFill>
              </a:rPr>
            </a:br>
            <a:r>
              <a:rPr lang="en-US" sz="3600" i="1" dirty="0" smtClean="0">
                <a:solidFill>
                  <a:schemeClr val="tx1"/>
                </a:solidFill>
              </a:rPr>
              <a:t>Parker v Commonwealth </a:t>
            </a:r>
            <a:r>
              <a:rPr lang="en-US" sz="3600" i="1" dirty="0" smtClean="0">
                <a:solidFill>
                  <a:schemeClr val="tx1"/>
                </a:solidFill>
              </a:rPr>
              <a:t>(con’t.)</a:t>
            </a:r>
            <a:r>
              <a:rPr lang="en-US" dirty="0" smtClean="0">
                <a:solidFill>
                  <a:schemeClr val="tx1"/>
                </a:solidFill>
              </a:rPr>
              <a:t/>
            </a:r>
            <a:br>
              <a:rPr lang="en-US" dirty="0" smtClean="0">
                <a:solidFill>
                  <a:schemeClr val="tx1"/>
                </a:solidFill>
              </a:rPr>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a:xfrm>
            <a:off x="457200" y="1774209"/>
            <a:ext cx="8229600" cy="4012442"/>
          </a:xfrm>
        </p:spPr>
        <p:txBody>
          <a:bodyPr>
            <a:normAutofit lnSpcReduction="10000"/>
          </a:bodyPr>
          <a:lstStyle/>
          <a:p>
            <a:r>
              <a:rPr lang="en-US" sz="2800" b="1" dirty="0" smtClean="0">
                <a:latin typeface="Arial" pitchFamily="34" charset="0"/>
                <a:cs typeface="Arial" pitchFamily="34" charset="0"/>
              </a:rPr>
              <a:t>Holding: Evidence Admissible</a:t>
            </a:r>
          </a:p>
          <a:p>
            <a:r>
              <a:rPr lang="en-US" sz="2800" dirty="0" smtClean="0">
                <a:latin typeface="Arial" pitchFamily="34" charset="0"/>
                <a:cs typeface="Arial" pitchFamily="34" charset="0"/>
              </a:rPr>
              <a:t>Once officers returned the ID and issued the </a:t>
            </a:r>
            <a:r>
              <a:rPr lang="en-US" sz="2800" dirty="0" err="1" smtClean="0">
                <a:latin typeface="Arial" pitchFamily="34" charset="0"/>
                <a:cs typeface="Arial" pitchFamily="34" charset="0"/>
              </a:rPr>
              <a:t>barment</a:t>
            </a:r>
            <a:r>
              <a:rPr lang="en-US" sz="2800" dirty="0" smtClean="0">
                <a:latin typeface="Arial" pitchFamily="34" charset="0"/>
                <a:cs typeface="Arial" pitchFamily="34" charset="0"/>
              </a:rPr>
              <a:t> notice,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was free to leave. </a:t>
            </a:r>
          </a:p>
          <a:p>
            <a:r>
              <a:rPr lang="en-US" sz="2800" dirty="0" smtClean="0">
                <a:latin typeface="Arial" pitchFamily="34" charset="0"/>
                <a:cs typeface="Arial" pitchFamily="34" charset="0"/>
              </a:rPr>
              <a:t>The conversation about the bicycle was a consensual encounter. Nothing in the officers’ words or actions suggested the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was not free to leave. </a:t>
            </a:r>
          </a:p>
          <a:p>
            <a:r>
              <a:rPr lang="en-US" sz="2800" dirty="0" smtClean="0">
                <a:latin typeface="Arial" pitchFamily="34" charset="0"/>
                <a:cs typeface="Arial" pitchFamily="34" charset="0"/>
              </a:rPr>
              <a:t>Officers were not required to inform the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that he was free to leave. </a:t>
            </a:r>
            <a:endParaRPr lang="en-US" sz="2800" dirty="0">
              <a:latin typeface="Arial" pitchFamily="34" charset="0"/>
              <a:cs typeface="Arial" pitchFamily="34" charset="0"/>
            </a:endParaRPr>
          </a:p>
        </p:txBody>
      </p:sp>
    </p:spTree>
    <p:extLst>
      <p:ext uri="{BB962C8B-B14F-4D97-AF65-F5344CB8AC3E}">
        <p14:creationId xmlns="" xmlns:p14="http://schemas.microsoft.com/office/powerpoint/2010/main" val="1633152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solidFill>
                  <a:schemeClr val="tx1"/>
                </a:solidFill>
              </a:rPr>
              <a:t>4th Am. — Stop</a:t>
            </a:r>
            <a:br>
              <a:rPr lang="en-US" sz="3200" b="1" dirty="0" smtClean="0">
                <a:solidFill>
                  <a:schemeClr val="tx1"/>
                </a:solidFill>
              </a:rPr>
            </a:br>
            <a:r>
              <a:rPr lang="en-US" sz="3200" i="1" dirty="0" smtClean="0">
                <a:solidFill>
                  <a:schemeClr val="tx1"/>
                </a:solidFill>
              </a:rPr>
              <a:t>Minter </a:t>
            </a:r>
            <a:r>
              <a:rPr lang="en-US" sz="3200" i="1" dirty="0" smtClean="0">
                <a:solidFill>
                  <a:schemeClr val="tx1"/>
                </a:solidFill>
              </a:rPr>
              <a:t>v </a:t>
            </a:r>
            <a:r>
              <a:rPr lang="en-US" sz="3200" i="1" dirty="0" smtClean="0">
                <a:solidFill>
                  <a:schemeClr val="tx1"/>
                </a:solidFill>
              </a:rPr>
              <a:t>Commonwealth </a:t>
            </a:r>
            <a:r>
              <a:rPr lang="en-US" sz="3200" b="1" dirty="0" smtClean="0">
                <a:solidFill>
                  <a:schemeClr val="tx1"/>
                </a:solidFill>
              </a:rPr>
              <a:t/>
            </a:r>
            <a:br>
              <a:rPr lang="en-US" sz="3200" b="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a:xfrm>
            <a:off x="457200" y="1788459"/>
            <a:ext cx="8229600" cy="4002741"/>
          </a:xfrm>
        </p:spPr>
        <p:txBody>
          <a:bodyPr>
            <a:normAutofit fontScale="85000" lnSpcReduction="20000"/>
          </a:bodyPr>
          <a:lstStyle/>
          <a:p>
            <a:r>
              <a:rPr lang="en-US" dirty="0" smtClean="0">
                <a:latin typeface="Arial" pitchFamily="34" charset="0"/>
                <a:cs typeface="Arial" pitchFamily="34" charset="0"/>
              </a:rPr>
              <a:t>Officers drove </a:t>
            </a:r>
            <a:r>
              <a:rPr lang="en-US" dirty="0" smtClean="0">
                <a:latin typeface="Arial" pitchFamily="34" charset="0"/>
                <a:cs typeface="Arial" pitchFamily="34" charset="0"/>
              </a:rPr>
              <a:t>slowly past Defendant, </a:t>
            </a:r>
            <a:r>
              <a:rPr lang="en-US" dirty="0" smtClean="0">
                <a:latin typeface="Arial" pitchFamily="34" charset="0"/>
                <a:cs typeface="Arial" pitchFamily="34" charset="0"/>
              </a:rPr>
              <a:t>who began to walk faster and crossed a muddy pool to get away. </a:t>
            </a:r>
          </a:p>
          <a:p>
            <a:r>
              <a:rPr lang="en-US" dirty="0" smtClean="0">
                <a:latin typeface="Arial" pitchFamily="34" charset="0"/>
                <a:cs typeface="Arial" pitchFamily="34" charset="0"/>
              </a:rPr>
              <a:t>Officers stopped their vehicle and he agreed to speak</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appeared was </a:t>
            </a:r>
            <a:r>
              <a:rPr lang="en-US" dirty="0" smtClean="0">
                <a:latin typeface="Arial" pitchFamily="34" charset="0"/>
                <a:cs typeface="Arial" pitchFamily="34" charset="0"/>
              </a:rPr>
              <a:t>stammering, appeared nervous </a:t>
            </a:r>
            <a:r>
              <a:rPr lang="en-US" dirty="0" smtClean="0">
                <a:latin typeface="Arial" pitchFamily="34" charset="0"/>
                <a:cs typeface="Arial" pitchFamily="34" charset="0"/>
              </a:rPr>
              <a:t>and was reaching into his pockets against instructions. </a:t>
            </a:r>
          </a:p>
          <a:p>
            <a:r>
              <a:rPr lang="en-US" dirty="0" smtClean="0">
                <a:latin typeface="Arial" pitchFamily="34" charset="0"/>
                <a:cs typeface="Arial" pitchFamily="34" charset="0"/>
              </a:rPr>
              <a:t>Officers conducted a pat-down and asked if he had any weapons.  He stated he did, and officers located a handgun. </a:t>
            </a:r>
          </a:p>
        </p:txBody>
      </p:sp>
    </p:spTree>
    <p:extLst>
      <p:ext uri="{BB962C8B-B14F-4D97-AF65-F5344CB8AC3E}">
        <p14:creationId xmlns="" xmlns:p14="http://schemas.microsoft.com/office/powerpoint/2010/main" val="3849334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solidFill>
                  <a:schemeClr val="tx1"/>
                </a:solidFill>
              </a:rPr>
              <a:t>4th Am. — Stop</a:t>
            </a:r>
            <a:br>
              <a:rPr lang="en-US" sz="3600" b="1" dirty="0" smtClean="0">
                <a:solidFill>
                  <a:schemeClr val="tx1"/>
                </a:solidFill>
              </a:rPr>
            </a:br>
            <a:r>
              <a:rPr lang="en-US" sz="3600" i="1" dirty="0" smtClean="0">
                <a:solidFill>
                  <a:schemeClr val="tx1"/>
                </a:solidFill>
              </a:rPr>
              <a:t>Minter </a:t>
            </a:r>
            <a:r>
              <a:rPr lang="en-US" sz="3600" i="1" dirty="0" smtClean="0">
                <a:solidFill>
                  <a:schemeClr val="tx1"/>
                </a:solidFill>
              </a:rPr>
              <a:t>v Commonwealth (con’t.) </a:t>
            </a:r>
            <a:r>
              <a:rPr lang="en-US" i="1" dirty="0" smtClean="0">
                <a:solidFill>
                  <a:schemeClr val="tx1"/>
                </a:solidFill>
              </a:rPr>
              <a:t/>
            </a:r>
            <a:br>
              <a:rPr lang="en-US" i="1" dirty="0" smtClean="0">
                <a:solidFill>
                  <a:schemeClr val="tx1"/>
                </a:solidFill>
              </a:rPr>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a:xfrm>
            <a:off x="457200" y="1583141"/>
            <a:ext cx="8229600" cy="4208060"/>
          </a:xfrm>
        </p:spPr>
        <p:txBody>
          <a:bodyPr>
            <a:noAutofit/>
          </a:bodyPr>
          <a:lstStyle/>
          <a:p>
            <a:r>
              <a:rPr lang="en-US" sz="2800" b="1" dirty="0" smtClean="0">
                <a:latin typeface="Arial" pitchFamily="34" charset="0"/>
                <a:cs typeface="Arial" pitchFamily="34" charset="0"/>
              </a:rPr>
              <a:t>Holding: Evidence Not Admissible.</a:t>
            </a:r>
          </a:p>
          <a:p>
            <a:r>
              <a:rPr lang="en-US" sz="2800" dirty="0" smtClean="0">
                <a:latin typeface="Arial" pitchFamily="34" charset="0"/>
                <a:cs typeface="Arial" pitchFamily="34" charset="0"/>
              </a:rPr>
              <a:t>Officers seized the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as soon as they conducted the pat-down.</a:t>
            </a:r>
          </a:p>
          <a:p>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walked away from officers, but they were driving an unmarked vehicle. </a:t>
            </a:r>
          </a:p>
          <a:p>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was nervous, but provided his correct name and answered their questions. </a:t>
            </a:r>
          </a:p>
          <a:p>
            <a:r>
              <a:rPr lang="en-US" sz="2800" dirty="0" smtClean="0">
                <a:latin typeface="Arial" pitchFamily="34" charset="0"/>
                <a:cs typeface="Arial" pitchFamily="34" charset="0"/>
              </a:rPr>
              <a:t>Putting hands in pockets was not enough to provide reasonable suspicion. </a:t>
            </a:r>
            <a:endParaRPr lang="en-US" sz="2800" dirty="0">
              <a:latin typeface="Arial" pitchFamily="34" charset="0"/>
              <a:cs typeface="Arial" pitchFamily="34" charset="0"/>
            </a:endParaRPr>
          </a:p>
        </p:txBody>
      </p:sp>
    </p:spTree>
    <p:extLst>
      <p:ext uri="{BB962C8B-B14F-4D97-AF65-F5344CB8AC3E}">
        <p14:creationId xmlns="" xmlns:p14="http://schemas.microsoft.com/office/powerpoint/2010/main" val="1960596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40715"/>
          </a:xfrm>
        </p:spPr>
        <p:txBody>
          <a:bodyPr>
            <a:normAutofit/>
          </a:bodyPr>
          <a:lstStyle/>
          <a:p>
            <a:pPr algn="l"/>
            <a:r>
              <a:rPr lang="en-US" sz="3200" b="1" dirty="0" smtClean="0">
                <a:solidFill>
                  <a:schemeClr val="tx1"/>
                </a:solidFill>
              </a:rPr>
              <a:t>4th Am. — Stop</a:t>
            </a:r>
            <a:br>
              <a:rPr lang="en-US" sz="3200" b="1" dirty="0" smtClean="0">
                <a:solidFill>
                  <a:schemeClr val="tx1"/>
                </a:solidFill>
              </a:rPr>
            </a:br>
            <a:r>
              <a:rPr lang="en-US" sz="3200" i="1" dirty="0" smtClean="0">
                <a:solidFill>
                  <a:schemeClr val="tx1"/>
                </a:solidFill>
              </a:rPr>
              <a:t>Gilliam </a:t>
            </a:r>
            <a:r>
              <a:rPr lang="en-US" sz="3200" i="1" dirty="0" smtClean="0">
                <a:solidFill>
                  <a:schemeClr val="tx1"/>
                </a:solidFill>
              </a:rPr>
              <a:t>v </a:t>
            </a:r>
            <a:r>
              <a:rPr lang="en-US" sz="3200" i="1" dirty="0" smtClean="0">
                <a:solidFill>
                  <a:schemeClr val="tx1"/>
                </a:solidFill>
              </a:rPr>
              <a:t>Commonwealth </a:t>
            </a:r>
            <a:r>
              <a:rPr lang="en-US" sz="3200" b="1" dirty="0" smtClean="0">
                <a:solidFill>
                  <a:schemeClr val="tx1"/>
                </a:solidFill>
              </a:rPr>
              <a:t/>
            </a:r>
            <a:br>
              <a:rPr lang="en-US" sz="3200" b="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a:xfrm>
            <a:off x="457200" y="1815353"/>
            <a:ext cx="8229600" cy="3975847"/>
          </a:xfrm>
        </p:spPr>
        <p:txBody>
          <a:bodyPr>
            <a:normAutofit fontScale="77500" lnSpcReduction="20000"/>
          </a:bodyPr>
          <a:lstStyle/>
          <a:p>
            <a:r>
              <a:rPr lang="en-US" dirty="0" smtClean="0">
                <a:latin typeface="Arial" pitchFamily="34" charset="0"/>
                <a:cs typeface="Arial" pitchFamily="34" charset="0"/>
              </a:rPr>
              <a:t>Defendant </a:t>
            </a:r>
            <a:r>
              <a:rPr lang="en-US" dirty="0" smtClean="0">
                <a:latin typeface="Arial" pitchFamily="34" charset="0"/>
                <a:cs typeface="Arial" pitchFamily="34" charset="0"/>
              </a:rPr>
              <a:t>attempted to break into a residence.  </a:t>
            </a:r>
          </a:p>
          <a:p>
            <a:r>
              <a:rPr lang="en-US" dirty="0" smtClean="0">
                <a:latin typeface="Arial" pitchFamily="34" charset="0"/>
                <a:cs typeface="Arial" pitchFamily="34" charset="0"/>
              </a:rPr>
              <a:t>Police responded to a call and found </a:t>
            </a:r>
            <a:r>
              <a:rPr lang="en-US" dirty="0" smtClean="0">
                <a:latin typeface="Arial" pitchFamily="34" charset="0"/>
                <a:cs typeface="Arial" pitchFamily="34" charset="0"/>
              </a:rPr>
              <a:t>Defendant, </a:t>
            </a:r>
            <a:r>
              <a:rPr lang="en-US" dirty="0" smtClean="0">
                <a:latin typeface="Arial" pitchFamily="34" charset="0"/>
                <a:cs typeface="Arial" pitchFamily="34" charset="0"/>
              </a:rPr>
              <a:t>who matched the caller’s description. </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started to look around and quickly walked away, looking for a place to run. </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was stopped and </a:t>
            </a:r>
            <a:r>
              <a:rPr lang="en-US" dirty="0" smtClean="0">
                <a:latin typeface="Arial" pitchFamily="34" charset="0"/>
                <a:cs typeface="Arial" pitchFamily="34" charset="0"/>
              </a:rPr>
              <a:t>cuffed </a:t>
            </a:r>
            <a:r>
              <a:rPr lang="en-US" dirty="0" smtClean="0">
                <a:latin typeface="Arial" pitchFamily="34" charset="0"/>
                <a:cs typeface="Arial" pitchFamily="34" charset="0"/>
              </a:rPr>
              <a:t>and later </a:t>
            </a:r>
            <a:r>
              <a:rPr lang="en-US" dirty="0" err="1" smtClean="0">
                <a:latin typeface="Arial" pitchFamily="34" charset="0"/>
                <a:cs typeface="Arial" pitchFamily="34" charset="0"/>
              </a:rPr>
              <a:t>ID’d</a:t>
            </a:r>
            <a:r>
              <a:rPr lang="en-US" dirty="0" smtClean="0">
                <a:latin typeface="Arial" pitchFamily="34" charset="0"/>
                <a:cs typeface="Arial" pitchFamily="34" charset="0"/>
              </a:rPr>
              <a:t> as the perpetrator. </a:t>
            </a:r>
          </a:p>
          <a:p>
            <a:r>
              <a:rPr lang="en-US" b="1" dirty="0" smtClean="0">
                <a:latin typeface="Arial" pitchFamily="34" charset="0"/>
                <a:cs typeface="Arial" pitchFamily="34" charset="0"/>
              </a:rPr>
              <a:t>Holding: Evidence Admissible</a:t>
            </a:r>
          </a:p>
          <a:p>
            <a:r>
              <a:rPr lang="en-US" dirty="0" smtClean="0">
                <a:latin typeface="Arial" pitchFamily="34" charset="0"/>
                <a:cs typeface="Arial" pitchFamily="34" charset="0"/>
              </a:rPr>
              <a:t>Suspect’s unauthorized presence on the premises of a suspected burglary provides reasonable suspicion.</a:t>
            </a:r>
          </a:p>
          <a:p>
            <a:r>
              <a:rPr lang="en-US" dirty="0" smtClean="0">
                <a:latin typeface="Arial" pitchFamily="34" charset="0"/>
                <a:cs typeface="Arial" pitchFamily="34" charset="0"/>
              </a:rPr>
              <a:t>Attempted flight additionally provides such suspicion.</a:t>
            </a:r>
            <a:endParaRPr lang="en-US" dirty="0">
              <a:latin typeface="Arial" pitchFamily="34" charset="0"/>
              <a:cs typeface="Arial" pitchFamily="34" charset="0"/>
            </a:endParaRPr>
          </a:p>
        </p:txBody>
      </p:sp>
    </p:spTree>
    <p:extLst>
      <p:ext uri="{BB962C8B-B14F-4D97-AF65-F5344CB8AC3E}">
        <p14:creationId xmlns="" xmlns:p14="http://schemas.microsoft.com/office/powerpoint/2010/main" val="3681811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5563"/>
          </a:xfrm>
        </p:spPr>
        <p:txBody>
          <a:bodyPr>
            <a:normAutofit fontScale="90000"/>
          </a:bodyPr>
          <a:lstStyle/>
          <a:p>
            <a:pPr algn="l"/>
            <a:r>
              <a:rPr lang="en-US" sz="3600" b="1" dirty="0" smtClean="0">
                <a:solidFill>
                  <a:schemeClr val="tx1"/>
                </a:solidFill>
              </a:rPr>
              <a:t>Sufficiency — Driving Suspended</a:t>
            </a:r>
            <a:r>
              <a:rPr lang="en-US" sz="3200" b="1" dirty="0" smtClean="0">
                <a:solidFill>
                  <a:schemeClr val="tx1"/>
                </a:solidFill>
              </a:rPr>
              <a:t/>
            </a:r>
            <a:br>
              <a:rPr lang="en-US" sz="3200" b="1" dirty="0" smtClean="0">
                <a:solidFill>
                  <a:schemeClr val="tx1"/>
                </a:solidFill>
              </a:rPr>
            </a:br>
            <a:r>
              <a:rPr lang="en-US" sz="3600" i="1" dirty="0" smtClean="0">
                <a:solidFill>
                  <a:schemeClr val="tx1"/>
                </a:solidFill>
              </a:rPr>
              <a:t>Barden v </a:t>
            </a:r>
            <a:r>
              <a:rPr lang="en-US" sz="3600" i="1" dirty="0" smtClean="0">
                <a:solidFill>
                  <a:schemeClr val="tx1"/>
                </a:solidFill>
              </a:rPr>
              <a:t>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 Va. App.__ (2015)</a:t>
            </a:r>
            <a:endParaRPr lang="en-US" sz="3200" b="1" dirty="0">
              <a:solidFill>
                <a:schemeClr val="tx1"/>
              </a:solidFill>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Arial" pitchFamily="34" charset="0"/>
                <a:cs typeface="Arial" pitchFamily="34" charset="0"/>
              </a:rPr>
              <a:t>Defendant’s </a:t>
            </a:r>
            <a:r>
              <a:rPr lang="en-US" dirty="0" smtClean="0">
                <a:latin typeface="Arial" pitchFamily="34" charset="0"/>
                <a:cs typeface="Arial" pitchFamily="34" charset="0"/>
              </a:rPr>
              <a:t>license reflected DUI convictions in 2008, followed by 12 month license suspensions.</a:t>
            </a:r>
          </a:p>
          <a:p>
            <a:r>
              <a:rPr lang="en-US" dirty="0" smtClean="0">
                <a:latin typeface="Arial" pitchFamily="34" charset="0"/>
                <a:cs typeface="Arial" pitchFamily="34" charset="0"/>
              </a:rPr>
              <a:t>His license was then suspended for failure to pay fines and costs. </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then paid those fines and costs, but had failed to pay the reinstatement fee and obtain a new license.</a:t>
            </a:r>
          </a:p>
          <a:p>
            <a:r>
              <a:rPr lang="en-US" b="1" dirty="0" smtClean="0">
                <a:latin typeface="Arial" pitchFamily="34" charset="0"/>
                <a:cs typeface="Arial" pitchFamily="34" charset="0"/>
              </a:rPr>
              <a:t>Holding: Conviction Overturned</a:t>
            </a:r>
          </a:p>
          <a:p>
            <a:r>
              <a:rPr lang="en-US" dirty="0" smtClean="0">
                <a:latin typeface="Arial" pitchFamily="34" charset="0"/>
                <a:cs typeface="Arial" pitchFamily="34" charset="0"/>
              </a:rPr>
              <a:t>Defendant’s </a:t>
            </a:r>
            <a:r>
              <a:rPr lang="en-US" dirty="0" smtClean="0">
                <a:latin typeface="Arial" pitchFamily="34" charset="0"/>
                <a:cs typeface="Arial" pitchFamily="34" charset="0"/>
              </a:rPr>
              <a:t>license was no longer suspended after he paid the fines and costs. </a:t>
            </a:r>
          </a:p>
          <a:p>
            <a:r>
              <a:rPr lang="en-US" dirty="0" smtClean="0">
                <a:latin typeface="Arial" pitchFamily="34" charset="0"/>
                <a:cs typeface="Arial" pitchFamily="34" charset="0"/>
              </a:rPr>
              <a:t>Must be tried under § 46.2-300, No Operator’s License.</a:t>
            </a:r>
          </a:p>
          <a:p>
            <a:endParaRPr lang="en-US" dirty="0" smtClean="0"/>
          </a:p>
          <a:p>
            <a:endParaRPr lang="en-US" dirty="0" smtClean="0"/>
          </a:p>
          <a:p>
            <a:endParaRPr lang="en-US" dirty="0"/>
          </a:p>
        </p:txBody>
      </p:sp>
    </p:spTree>
    <p:extLst>
      <p:ext uri="{BB962C8B-B14F-4D97-AF65-F5344CB8AC3E}">
        <p14:creationId xmlns="" xmlns:p14="http://schemas.microsoft.com/office/powerpoint/2010/main" val="3306436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284819"/>
            <a:ext cx="8534400" cy="1059888"/>
          </a:xfrm>
        </p:spPr>
        <p:txBody>
          <a:bodyPr>
            <a:noAutofit/>
          </a:bodyPr>
          <a:lstStyle/>
          <a:p>
            <a:pPr algn="l"/>
            <a:r>
              <a:rPr lang="en-US" sz="3200" b="1" dirty="0" smtClean="0">
                <a:solidFill>
                  <a:schemeClr val="tx1"/>
                </a:solidFill>
              </a:rPr>
              <a:t>4</a:t>
            </a:r>
            <a:r>
              <a:rPr lang="en-US" sz="3200" b="1" baseline="30000" dirty="0" smtClean="0">
                <a:solidFill>
                  <a:schemeClr val="tx1"/>
                </a:solidFill>
              </a:rPr>
              <a:t>th</a:t>
            </a:r>
            <a:r>
              <a:rPr lang="en-US" sz="3200" b="1" dirty="0" smtClean="0">
                <a:solidFill>
                  <a:schemeClr val="tx1"/>
                </a:solidFill>
              </a:rPr>
              <a:t> Am. — Search Warrants</a:t>
            </a:r>
            <a:br>
              <a:rPr lang="en-US" sz="3200" b="1" dirty="0" smtClean="0">
                <a:solidFill>
                  <a:schemeClr val="tx1"/>
                </a:solidFill>
              </a:rPr>
            </a:br>
            <a:r>
              <a:rPr lang="en-US" sz="3200" i="1" dirty="0" smtClean="0">
                <a:solidFill>
                  <a:schemeClr val="tx1"/>
                </a:solidFill>
              </a:rPr>
              <a:t>Riley </a:t>
            </a:r>
            <a:r>
              <a:rPr lang="en-US" sz="3200" i="1" dirty="0" smtClean="0">
                <a:solidFill>
                  <a:schemeClr val="tx1"/>
                </a:solidFill>
              </a:rPr>
              <a:t>v </a:t>
            </a:r>
            <a:r>
              <a:rPr lang="en-US" sz="3200" i="1" dirty="0" smtClean="0">
                <a:solidFill>
                  <a:schemeClr val="tx1"/>
                </a:solidFill>
              </a:rPr>
              <a:t>California </a:t>
            </a:r>
            <a:r>
              <a:rPr lang="en-US" sz="3200" dirty="0" smtClean="0">
                <a:solidFill>
                  <a:schemeClr val="tx1"/>
                </a:solidFill>
              </a:rPr>
              <a:t>and </a:t>
            </a:r>
            <a:r>
              <a:rPr lang="en-US" sz="3200" i="1" dirty="0" smtClean="0">
                <a:solidFill>
                  <a:schemeClr val="tx1"/>
                </a:solidFill>
              </a:rPr>
              <a:t>U.S. </a:t>
            </a:r>
            <a:r>
              <a:rPr lang="en-US" sz="3200" i="1" dirty="0" smtClean="0">
                <a:solidFill>
                  <a:schemeClr val="tx1"/>
                </a:solidFill>
              </a:rPr>
              <a:t>v </a:t>
            </a:r>
            <a:r>
              <a:rPr lang="en-US" sz="3200" i="1" dirty="0" err="1" smtClean="0">
                <a:solidFill>
                  <a:schemeClr val="tx1"/>
                </a:solidFill>
              </a:rPr>
              <a:t>Wurie</a:t>
            </a:r>
            <a:r>
              <a:rPr lang="en-US" sz="3200" dirty="0" smtClean="0">
                <a:solidFill>
                  <a:schemeClr val="tx1"/>
                </a:solidFill>
              </a:rPr>
              <a:t/>
            </a:r>
            <a:br>
              <a:rPr lang="en-US" sz="3200" dirty="0" smtClean="0">
                <a:solidFill>
                  <a:schemeClr val="tx1"/>
                </a:solidFill>
              </a:rPr>
            </a:br>
            <a:r>
              <a:rPr lang="en-US" sz="2000" dirty="0" smtClean="0">
                <a:solidFill>
                  <a:schemeClr val="tx1"/>
                </a:solidFill>
                <a:latin typeface="Arial" pitchFamily="34" charset="0"/>
                <a:cs typeface="Arial" pitchFamily="34" charset="0"/>
              </a:rPr>
              <a:t>573 U.S. ___ (2014)</a:t>
            </a:r>
            <a:endParaRPr lang="en-US" sz="2000" dirty="0">
              <a:solidFill>
                <a:schemeClr val="tx1"/>
              </a:solidFill>
              <a:latin typeface="Arial" pitchFamily="34" charset="0"/>
              <a:cs typeface="Arial" pitchFamily="34" charset="0"/>
            </a:endParaRPr>
          </a:p>
        </p:txBody>
      </p:sp>
      <p:sp>
        <p:nvSpPr>
          <p:cNvPr id="3" name="Content Placeholder 2"/>
          <p:cNvSpPr>
            <a:spLocks noGrp="1"/>
          </p:cNvSpPr>
          <p:nvPr>
            <p:ph idx="1"/>
          </p:nvPr>
        </p:nvSpPr>
        <p:spPr>
          <a:xfrm>
            <a:off x="301752" y="1344707"/>
            <a:ext cx="8229600" cy="4446494"/>
          </a:xfrm>
        </p:spPr>
        <p:txBody>
          <a:bodyPr>
            <a:normAutofit/>
          </a:bodyPr>
          <a:lstStyle/>
          <a:p>
            <a:r>
              <a:rPr lang="en-US" sz="2800" dirty="0" smtClean="0">
                <a:latin typeface="Arial" pitchFamily="34" charset="0"/>
                <a:cs typeface="Arial" pitchFamily="34" charset="0"/>
              </a:rPr>
              <a:t>U.S. Supreme Court Cases</a:t>
            </a:r>
          </a:p>
        </p:txBody>
      </p:sp>
      <p:graphicFrame>
        <p:nvGraphicFramePr>
          <p:cNvPr id="4" name="Table 3"/>
          <p:cNvGraphicFramePr>
            <a:graphicFrameLocks noGrp="1"/>
          </p:cNvGraphicFramePr>
          <p:nvPr>
            <p:extLst>
              <p:ext uri="{D42A27DB-BD31-4B8C-83A1-F6EECF244321}">
                <p14:modId xmlns="" xmlns:p14="http://schemas.microsoft.com/office/powerpoint/2010/main" val="1015859026"/>
              </p:ext>
            </p:extLst>
          </p:nvPr>
        </p:nvGraphicFramePr>
        <p:xfrm>
          <a:off x="301752" y="1805034"/>
          <a:ext cx="8503920" cy="4328160"/>
        </p:xfrm>
        <a:graphic>
          <a:graphicData uri="http://schemas.openxmlformats.org/drawingml/2006/table">
            <a:tbl>
              <a:tblPr firstRow="1" bandRow="1">
                <a:tableStyleId>{5C22544A-7EE6-4342-B048-85BDC9FD1C3A}</a:tableStyleId>
              </a:tblPr>
              <a:tblGrid>
                <a:gridCol w="4251960"/>
                <a:gridCol w="4251960"/>
              </a:tblGrid>
              <a:tr h="647469">
                <a:tc>
                  <a:txBody>
                    <a:bodyPr/>
                    <a:lstStyle/>
                    <a:p>
                      <a:r>
                        <a:rPr lang="en-US" sz="2200" dirty="0" smtClean="0">
                          <a:latin typeface="Arial" pitchFamily="34" charset="0"/>
                          <a:cs typeface="Arial" pitchFamily="34" charset="0"/>
                        </a:rPr>
                        <a:t>Riley</a:t>
                      </a:r>
                      <a:r>
                        <a:rPr lang="en-US" sz="2200" baseline="0" dirty="0" smtClean="0">
                          <a:latin typeface="Arial" pitchFamily="34" charset="0"/>
                          <a:cs typeface="Arial" pitchFamily="34" charset="0"/>
                        </a:rPr>
                        <a:t> </a:t>
                      </a:r>
                      <a:r>
                        <a:rPr lang="en-US" sz="2200" baseline="0" dirty="0" smtClean="0">
                          <a:latin typeface="Arial" pitchFamily="34" charset="0"/>
                          <a:cs typeface="Arial" pitchFamily="34" charset="0"/>
                        </a:rPr>
                        <a:t>v </a:t>
                      </a:r>
                      <a:r>
                        <a:rPr lang="en-US" sz="2200" baseline="0" dirty="0" smtClean="0">
                          <a:latin typeface="Arial" pitchFamily="34" charset="0"/>
                          <a:cs typeface="Arial" pitchFamily="34" charset="0"/>
                        </a:rPr>
                        <a:t>California</a:t>
                      </a:r>
                    </a:p>
                    <a:p>
                      <a:r>
                        <a:rPr lang="en-US" sz="2200" baseline="0" dirty="0" smtClean="0">
                          <a:latin typeface="Arial" pitchFamily="34" charset="0"/>
                          <a:cs typeface="Arial" pitchFamily="34" charset="0"/>
                        </a:rPr>
                        <a:t>573 U.S. ___ (2014)</a:t>
                      </a:r>
                      <a:endParaRPr lang="en-US" sz="2200" dirty="0">
                        <a:latin typeface="Arial" pitchFamily="34" charset="0"/>
                        <a:cs typeface="Arial" pitchFamily="34" charset="0"/>
                      </a:endParaRPr>
                    </a:p>
                  </a:txBody>
                  <a:tcPr/>
                </a:tc>
                <a:tc>
                  <a:txBody>
                    <a:bodyPr/>
                    <a:lstStyle/>
                    <a:p>
                      <a:r>
                        <a:rPr lang="en-US" sz="2200" dirty="0" smtClean="0">
                          <a:latin typeface="Arial" pitchFamily="34" charset="0"/>
                          <a:cs typeface="Arial" pitchFamily="34" charset="0"/>
                        </a:rPr>
                        <a:t>United States</a:t>
                      </a:r>
                      <a:r>
                        <a:rPr lang="en-US" sz="2200" baseline="0" dirty="0" smtClean="0">
                          <a:latin typeface="Arial" pitchFamily="34" charset="0"/>
                          <a:cs typeface="Arial" pitchFamily="34" charset="0"/>
                        </a:rPr>
                        <a:t> </a:t>
                      </a:r>
                      <a:r>
                        <a:rPr lang="en-US" sz="2200" baseline="0" dirty="0" smtClean="0">
                          <a:latin typeface="Arial" pitchFamily="34" charset="0"/>
                          <a:cs typeface="Arial" pitchFamily="34" charset="0"/>
                        </a:rPr>
                        <a:t>v </a:t>
                      </a:r>
                      <a:r>
                        <a:rPr lang="en-US" sz="2200" baseline="0" dirty="0" err="1" smtClean="0">
                          <a:latin typeface="Arial" pitchFamily="34" charset="0"/>
                          <a:cs typeface="Arial" pitchFamily="34" charset="0"/>
                        </a:rPr>
                        <a:t>Wurie</a:t>
                      </a:r>
                      <a:endParaRPr lang="en-US" sz="2200" baseline="0" dirty="0" smtClean="0">
                        <a:latin typeface="Arial" pitchFamily="34" charset="0"/>
                        <a:cs typeface="Arial" pitchFamily="34" charset="0"/>
                      </a:endParaRPr>
                    </a:p>
                    <a:p>
                      <a:r>
                        <a:rPr lang="en-US" sz="2200" baseline="0" dirty="0" smtClean="0">
                          <a:latin typeface="Arial" pitchFamily="34" charset="0"/>
                          <a:cs typeface="Arial" pitchFamily="34" charset="0"/>
                        </a:rPr>
                        <a:t>134 S. Ct. 999 (2014)</a:t>
                      </a:r>
                      <a:endParaRPr lang="en-US" sz="2200" dirty="0">
                        <a:latin typeface="Arial" pitchFamily="34" charset="0"/>
                        <a:cs typeface="Arial" pitchFamily="34" charset="0"/>
                      </a:endParaRPr>
                    </a:p>
                  </a:txBody>
                  <a:tcPr/>
                </a:tc>
              </a:tr>
              <a:tr h="3488605">
                <a:tc>
                  <a:txBody>
                    <a:bodyPr/>
                    <a:lstStyle/>
                    <a:p>
                      <a:pPr marL="285750" indent="-285750">
                        <a:buFont typeface="Arial"/>
                        <a:buChar char="•"/>
                      </a:pPr>
                      <a:r>
                        <a:rPr lang="en-US" sz="1900" dirty="0" smtClean="0">
                          <a:latin typeface="Arial" pitchFamily="34" charset="0"/>
                          <a:cs typeface="Arial" pitchFamily="34" charset="0"/>
                        </a:rPr>
                        <a:t>Riley</a:t>
                      </a:r>
                      <a:r>
                        <a:rPr lang="en-US" sz="1900" baseline="0" dirty="0" smtClean="0">
                          <a:latin typeface="Arial" pitchFamily="34" charset="0"/>
                          <a:cs typeface="Arial" pitchFamily="34" charset="0"/>
                        </a:rPr>
                        <a:t> was arrested for possession of loaded firearms. </a:t>
                      </a:r>
                    </a:p>
                    <a:p>
                      <a:pPr marL="285750" indent="-285750">
                        <a:buFont typeface="Arial"/>
                        <a:buChar char="•"/>
                      </a:pPr>
                      <a:r>
                        <a:rPr lang="en-US" sz="1900" baseline="0" dirty="0" smtClean="0">
                          <a:latin typeface="Arial" pitchFamily="34" charset="0"/>
                          <a:cs typeface="Arial" pitchFamily="34" charset="0"/>
                        </a:rPr>
                        <a:t>Subsequent to arrest, officers found and searched his smartphone without obtaining a warrant for its contents.</a:t>
                      </a:r>
                    </a:p>
                    <a:p>
                      <a:pPr marL="285750" indent="-285750">
                        <a:buFont typeface="Arial"/>
                        <a:buChar char="•"/>
                      </a:pPr>
                      <a:r>
                        <a:rPr lang="en-US" sz="1900" baseline="0" dirty="0" smtClean="0">
                          <a:latin typeface="Arial" pitchFamily="34" charset="0"/>
                          <a:cs typeface="Arial" pitchFamily="34" charset="0"/>
                        </a:rPr>
                        <a:t>The phone contained various materials connecting Riley to an earlier shooting and gang activity. </a:t>
                      </a:r>
                    </a:p>
                    <a:p>
                      <a:pPr marL="285750" indent="-285750">
                        <a:buFont typeface="Arial"/>
                        <a:buChar char="•"/>
                      </a:pPr>
                      <a:r>
                        <a:rPr lang="en-US" sz="1900" baseline="0" dirty="0" smtClean="0">
                          <a:latin typeface="Arial" pitchFamily="34" charset="0"/>
                          <a:cs typeface="Arial" pitchFamily="34" charset="0"/>
                        </a:rPr>
                        <a:t>Riley was convicted of involvement in that shooting. </a:t>
                      </a:r>
                    </a:p>
                    <a:p>
                      <a:pPr marL="285750" indent="-285750">
                        <a:buFont typeface="Arial"/>
                        <a:buChar char="•"/>
                      </a:pPr>
                      <a:endParaRPr lang="en-US" dirty="0">
                        <a:latin typeface="Arial" pitchFamily="34" charset="0"/>
                        <a:cs typeface="Arial" pitchFamily="34" charset="0"/>
                      </a:endParaRPr>
                    </a:p>
                  </a:txBody>
                  <a:tcPr/>
                </a:tc>
                <a:tc>
                  <a:txBody>
                    <a:bodyPr/>
                    <a:lstStyle/>
                    <a:p>
                      <a:pPr marL="285750" indent="-285750">
                        <a:buFont typeface="Arial"/>
                        <a:buChar char="•"/>
                      </a:pPr>
                      <a:r>
                        <a:rPr lang="en-US" sz="1900" dirty="0" err="1" smtClean="0">
                          <a:latin typeface="Arial" pitchFamily="34" charset="0"/>
                          <a:cs typeface="Arial" pitchFamily="34" charset="0"/>
                        </a:rPr>
                        <a:t>Wurie</a:t>
                      </a:r>
                      <a:r>
                        <a:rPr lang="en-US" sz="1900" dirty="0" smtClean="0">
                          <a:latin typeface="Arial" pitchFamily="34" charset="0"/>
                          <a:cs typeface="Arial" pitchFamily="34" charset="0"/>
                        </a:rPr>
                        <a:t> was arrested</a:t>
                      </a:r>
                      <a:r>
                        <a:rPr lang="en-US" sz="1900" baseline="0" dirty="0" smtClean="0">
                          <a:latin typeface="Arial" pitchFamily="34" charset="0"/>
                          <a:cs typeface="Arial" pitchFamily="34" charset="0"/>
                        </a:rPr>
                        <a:t> for selling narcotics. </a:t>
                      </a:r>
                    </a:p>
                    <a:p>
                      <a:pPr marL="285750" indent="-285750">
                        <a:buFont typeface="Arial"/>
                        <a:buChar char="•"/>
                      </a:pPr>
                      <a:r>
                        <a:rPr lang="en-US" sz="1900" baseline="0" dirty="0" smtClean="0">
                          <a:latin typeface="Arial" pitchFamily="34" charset="0"/>
                          <a:cs typeface="Arial" pitchFamily="34" charset="0"/>
                        </a:rPr>
                        <a:t>Incident to arrest, officers seized his older-style “flip” phone. </a:t>
                      </a:r>
                    </a:p>
                    <a:p>
                      <a:pPr marL="285750" indent="-285750">
                        <a:buFont typeface="Arial"/>
                        <a:buChar char="•"/>
                      </a:pPr>
                      <a:r>
                        <a:rPr lang="en-US" sz="1900" baseline="0" dirty="0" smtClean="0">
                          <a:latin typeface="Arial" pitchFamily="34" charset="0"/>
                          <a:cs typeface="Arial" pitchFamily="34" charset="0"/>
                        </a:rPr>
                        <a:t>The phone was receiving calls from a location called “my house.”</a:t>
                      </a:r>
                    </a:p>
                    <a:p>
                      <a:pPr marL="285750" indent="-285750">
                        <a:buFont typeface="Arial"/>
                        <a:buChar char="•"/>
                      </a:pPr>
                      <a:r>
                        <a:rPr lang="en-US" sz="1900" baseline="0" dirty="0" smtClean="0">
                          <a:latin typeface="Arial" pitchFamily="34" charset="0"/>
                          <a:cs typeface="Arial" pitchFamily="34" charset="0"/>
                        </a:rPr>
                        <a:t>Officers opened the phone and used the information inside to locate </a:t>
                      </a:r>
                      <a:r>
                        <a:rPr lang="en-US" sz="1900" baseline="0" dirty="0" err="1" smtClean="0">
                          <a:latin typeface="Arial" pitchFamily="34" charset="0"/>
                          <a:cs typeface="Arial" pitchFamily="34" charset="0"/>
                        </a:rPr>
                        <a:t>Wurie’s</a:t>
                      </a:r>
                      <a:r>
                        <a:rPr lang="en-US" sz="1900" baseline="0" dirty="0" smtClean="0">
                          <a:latin typeface="Arial" pitchFamily="34" charset="0"/>
                          <a:cs typeface="Arial" pitchFamily="34" charset="0"/>
                        </a:rPr>
                        <a:t> house. </a:t>
                      </a:r>
                    </a:p>
                    <a:p>
                      <a:pPr marL="285750" indent="-285750">
                        <a:buFont typeface="Arial"/>
                        <a:buChar char="•"/>
                      </a:pPr>
                      <a:r>
                        <a:rPr lang="en-US" sz="1900" baseline="0" dirty="0" smtClean="0">
                          <a:latin typeface="Arial" pitchFamily="34" charset="0"/>
                          <a:cs typeface="Arial" pitchFamily="34" charset="0"/>
                        </a:rPr>
                        <a:t>Officers obtained a search warrant on the house and discovered drugs and firearms. </a:t>
                      </a:r>
                      <a:endParaRPr lang="en-US" sz="1900" dirty="0">
                        <a:latin typeface="Arial" pitchFamily="34" charset="0"/>
                        <a:cs typeface="Arial" pitchFamily="34" charset="0"/>
                      </a:endParaRPr>
                    </a:p>
                  </a:txBody>
                  <a:tcPr/>
                </a:tc>
              </a:tr>
            </a:tbl>
          </a:graphicData>
        </a:graphic>
      </p:graphicFrame>
    </p:spTree>
    <p:extLst>
      <p:ext uri="{BB962C8B-B14F-4D97-AF65-F5344CB8AC3E}">
        <p14:creationId xmlns="" xmlns:p14="http://schemas.microsoft.com/office/powerpoint/2010/main" val="42109033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l"/>
            <a:r>
              <a:rPr lang="en-US" sz="3200" b="1" dirty="0" smtClean="0">
                <a:solidFill>
                  <a:schemeClr val="tx1"/>
                </a:solidFill>
              </a:rPr>
              <a:t>Sufficiency — DUI</a:t>
            </a:r>
            <a:br>
              <a:rPr lang="en-US" sz="3200" b="1" dirty="0" smtClean="0">
                <a:solidFill>
                  <a:schemeClr val="tx1"/>
                </a:solidFill>
              </a:rPr>
            </a:br>
            <a:r>
              <a:rPr lang="en-US" sz="3200" i="1" dirty="0" err="1" smtClean="0">
                <a:solidFill>
                  <a:schemeClr val="tx1"/>
                </a:solidFill>
              </a:rPr>
              <a:t>Sarafin</a:t>
            </a:r>
            <a:r>
              <a:rPr lang="en-US" sz="3200" i="1" dirty="0" smtClean="0">
                <a:solidFill>
                  <a:schemeClr val="tx1"/>
                </a:solidFill>
              </a:rPr>
              <a:t> v Commonwealth </a:t>
            </a:r>
            <a:r>
              <a:rPr lang="en-US" sz="3200" b="1" dirty="0" smtClean="0"/>
              <a:t/>
            </a:r>
            <a:br>
              <a:rPr lang="en-US" sz="3200" b="1" dirty="0" smtClean="0"/>
            </a:br>
            <a:r>
              <a:rPr lang="en-US" sz="2400" dirty="0" smtClean="0">
                <a:solidFill>
                  <a:schemeClr val="tx1"/>
                </a:solidFill>
              </a:rPr>
              <a:t>___Va. __ (2014)</a:t>
            </a:r>
            <a:endParaRPr lang="en-US" sz="2400" dirty="0">
              <a:solidFill>
                <a:schemeClr val="tx1"/>
              </a:solidFill>
            </a:endParaRPr>
          </a:p>
        </p:txBody>
      </p:sp>
      <p:sp>
        <p:nvSpPr>
          <p:cNvPr id="3" name="Content Placeholder 2"/>
          <p:cNvSpPr>
            <a:spLocks noGrp="1"/>
          </p:cNvSpPr>
          <p:nvPr>
            <p:ph idx="1"/>
          </p:nvPr>
        </p:nvSpPr>
        <p:spPr>
          <a:xfrm>
            <a:off x="204715" y="1610436"/>
            <a:ext cx="8761863" cy="4180764"/>
          </a:xfrm>
        </p:spPr>
        <p:txBody>
          <a:bodyPr>
            <a:noAutofit/>
          </a:bodyPr>
          <a:lstStyle/>
          <a:p>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drove while intoxicated and fell asleep in his private driveway with the key in the auxiliary position.  </a:t>
            </a:r>
          </a:p>
          <a:p>
            <a:r>
              <a:rPr lang="en-US" sz="2400" dirty="0" smtClean="0">
                <a:latin typeface="Arial" pitchFamily="34" charset="0"/>
                <a:cs typeface="Arial" pitchFamily="34" charset="0"/>
              </a:rPr>
              <a:t>Officer woke Defendant </a:t>
            </a:r>
            <a:r>
              <a:rPr lang="en-US" sz="2400" dirty="0" smtClean="0">
                <a:latin typeface="Arial" pitchFamily="34" charset="0"/>
                <a:cs typeface="Arial" pitchFamily="34" charset="0"/>
              </a:rPr>
              <a:t>and arrested him for DUI.  </a:t>
            </a:r>
          </a:p>
          <a:p>
            <a:r>
              <a:rPr lang="en-US" sz="2400" b="1" dirty="0" smtClean="0">
                <a:latin typeface="Arial" pitchFamily="34" charset="0"/>
                <a:cs typeface="Arial" pitchFamily="34" charset="0"/>
              </a:rPr>
              <a:t>Holding: Conviction Upheld</a:t>
            </a:r>
          </a:p>
          <a:p>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was the operator of the vehicle.</a:t>
            </a:r>
          </a:p>
          <a:p>
            <a:r>
              <a:rPr lang="en-US" sz="2400" dirty="0" smtClean="0">
                <a:latin typeface="Arial" pitchFamily="34" charset="0"/>
                <a:cs typeface="Arial" pitchFamily="34" charset="0"/>
              </a:rPr>
              <a:t>No requirement that vehicle be operated on a highway to sustain a DUI conviction — that requirement is unique to mopeds and instances where the Commonwealth relies on implied consent. </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No </a:t>
            </a:r>
            <a:r>
              <a:rPr lang="en-US" sz="2400" dirty="0" smtClean="0">
                <a:latin typeface="Arial" pitchFamily="34" charset="0"/>
                <a:cs typeface="Arial" pitchFamily="34" charset="0"/>
              </a:rPr>
              <a:t>requirement that </a:t>
            </a:r>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intended to operate vehicle.</a:t>
            </a:r>
          </a:p>
          <a:p>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2724017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49446"/>
          </a:xfrm>
        </p:spPr>
        <p:txBody>
          <a:bodyPr>
            <a:normAutofit fontScale="90000"/>
          </a:bodyPr>
          <a:lstStyle/>
          <a:p>
            <a:pPr algn="l"/>
            <a:r>
              <a:rPr lang="en-US" sz="3600" b="1" dirty="0" smtClean="0">
                <a:solidFill>
                  <a:schemeClr val="tx1"/>
                </a:solidFill>
              </a:rPr>
              <a:t>Sufficiency — Reckless Driving </a:t>
            </a:r>
            <a:br>
              <a:rPr lang="en-US" sz="3600" b="1" dirty="0" smtClean="0">
                <a:solidFill>
                  <a:schemeClr val="tx1"/>
                </a:solidFill>
              </a:rPr>
            </a:br>
            <a:r>
              <a:rPr lang="en-US" sz="3600" i="1" dirty="0" smtClean="0">
                <a:solidFill>
                  <a:schemeClr val="tx1"/>
                </a:solidFill>
              </a:rPr>
              <a:t>Blevins </a:t>
            </a:r>
            <a:r>
              <a:rPr lang="en-US" sz="3600" i="1" dirty="0" smtClean="0">
                <a:solidFill>
                  <a:schemeClr val="tx1"/>
                </a:solidFill>
              </a:rPr>
              <a:t>v </a:t>
            </a:r>
            <a:r>
              <a:rPr lang="en-US" sz="3600" i="1" dirty="0" smtClean="0">
                <a:solidFill>
                  <a:schemeClr val="tx1"/>
                </a:solidFill>
              </a:rPr>
              <a:t>Commonwealth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63 Va</a:t>
            </a:r>
            <a:r>
              <a:rPr lang="en-US" sz="2400" dirty="0" smtClean="0">
                <a:solidFill>
                  <a:schemeClr val="tx1"/>
                </a:solidFill>
              </a:rPr>
              <a:t>. App</a:t>
            </a:r>
            <a:r>
              <a:rPr lang="en-US" sz="2400" dirty="0" smtClean="0">
                <a:solidFill>
                  <a:schemeClr val="tx1"/>
                </a:solidFill>
              </a:rPr>
              <a:t>. </a:t>
            </a:r>
            <a:r>
              <a:rPr lang="en-US" sz="2400" dirty="0" smtClean="0">
                <a:solidFill>
                  <a:schemeClr val="tx1"/>
                </a:solidFill>
              </a:rPr>
              <a:t>628</a:t>
            </a:r>
            <a:r>
              <a:rPr lang="en-US" sz="2400" dirty="0" smtClean="0">
                <a:solidFill>
                  <a:schemeClr val="tx1"/>
                </a:solidFill>
              </a:rPr>
              <a:t> (2014)</a:t>
            </a:r>
            <a:endParaRPr lang="en-US" sz="2400" dirty="0">
              <a:solidFill>
                <a:schemeClr val="tx1"/>
              </a:solidFill>
            </a:endParaRPr>
          </a:p>
        </p:txBody>
      </p:sp>
      <p:sp>
        <p:nvSpPr>
          <p:cNvPr id="3" name="Content Placeholder 2"/>
          <p:cNvSpPr>
            <a:spLocks noGrp="1"/>
          </p:cNvSpPr>
          <p:nvPr>
            <p:ph idx="1"/>
          </p:nvPr>
        </p:nvSpPr>
        <p:spPr>
          <a:xfrm>
            <a:off x="457200" y="1788459"/>
            <a:ext cx="8229600" cy="4002741"/>
          </a:xfrm>
        </p:spPr>
        <p:txBody>
          <a:bodyPr>
            <a:normAutofit fontScale="92500"/>
          </a:bodyPr>
          <a:lstStyle/>
          <a:p>
            <a:r>
              <a:rPr lang="en-US" sz="3000" dirty="0" smtClean="0">
                <a:latin typeface="Arial" pitchFamily="34" charset="0"/>
                <a:cs typeface="Arial" pitchFamily="34" charset="0"/>
              </a:rPr>
              <a:t>Defendant </a:t>
            </a:r>
            <a:r>
              <a:rPr lang="en-US" sz="3000" dirty="0" smtClean="0">
                <a:latin typeface="Arial" pitchFamily="34" charset="0"/>
                <a:cs typeface="Arial" pitchFamily="34" charset="0"/>
              </a:rPr>
              <a:t>was on the interstate, driving between 75 and 80 </a:t>
            </a:r>
            <a:r>
              <a:rPr lang="en-US" sz="3000" dirty="0" smtClean="0">
                <a:latin typeface="Arial" pitchFamily="34" charset="0"/>
                <a:cs typeface="Arial" pitchFamily="34" charset="0"/>
              </a:rPr>
              <a:t>mph </a:t>
            </a:r>
            <a:r>
              <a:rPr lang="en-US" sz="3000" dirty="0" smtClean="0">
                <a:latin typeface="Arial" pitchFamily="34" charset="0"/>
                <a:cs typeface="Arial" pitchFamily="34" charset="0"/>
              </a:rPr>
              <a:t>on a rainy night. </a:t>
            </a:r>
          </a:p>
          <a:p>
            <a:r>
              <a:rPr lang="en-US" sz="3000" dirty="0" smtClean="0">
                <a:latin typeface="Arial" pitchFamily="34" charset="0"/>
                <a:cs typeface="Arial" pitchFamily="34" charset="0"/>
              </a:rPr>
              <a:t>While attempting to pass on the right, </a:t>
            </a:r>
            <a:r>
              <a:rPr lang="en-US" sz="3000" dirty="0" smtClean="0">
                <a:latin typeface="Arial" pitchFamily="34" charset="0"/>
                <a:cs typeface="Arial" pitchFamily="34" charset="0"/>
              </a:rPr>
              <a:t>Defendant </a:t>
            </a:r>
            <a:r>
              <a:rPr lang="en-US" sz="3000" dirty="0" smtClean="0">
                <a:latin typeface="Arial" pitchFamily="34" charset="0"/>
                <a:cs typeface="Arial" pitchFamily="34" charset="0"/>
              </a:rPr>
              <a:t>struck another vehicle, killing the passenger</a:t>
            </a:r>
            <a:r>
              <a:rPr lang="en-US" sz="3000" dirty="0" smtClean="0">
                <a:latin typeface="Arial" pitchFamily="34" charset="0"/>
                <a:cs typeface="Arial" pitchFamily="34" charset="0"/>
              </a:rPr>
              <a:t>.</a:t>
            </a:r>
            <a:endParaRPr lang="en-US" sz="3000" dirty="0" smtClean="0">
              <a:latin typeface="Arial" pitchFamily="34" charset="0"/>
              <a:cs typeface="Arial" pitchFamily="34" charset="0"/>
            </a:endParaRPr>
          </a:p>
          <a:p>
            <a:r>
              <a:rPr lang="en-US" sz="3000" b="1" dirty="0" smtClean="0">
                <a:latin typeface="Arial" pitchFamily="34" charset="0"/>
                <a:cs typeface="Arial" pitchFamily="34" charset="0"/>
              </a:rPr>
              <a:t>Holding: Conviction Upheld </a:t>
            </a:r>
          </a:p>
          <a:p>
            <a:r>
              <a:rPr lang="en-US" sz="3000" dirty="0" smtClean="0">
                <a:latin typeface="Arial" pitchFamily="34" charset="0"/>
                <a:cs typeface="Arial" pitchFamily="34" charset="0"/>
              </a:rPr>
              <a:t>Evidence of the high-speed, aggressive driving, in the rain, at night, was sufficient to prove reckless driving</a:t>
            </a:r>
          </a:p>
          <a:p>
            <a:endParaRPr lang="en-US" dirty="0"/>
          </a:p>
        </p:txBody>
      </p:sp>
    </p:spTree>
    <p:extLst>
      <p:ext uri="{BB962C8B-B14F-4D97-AF65-F5344CB8AC3E}">
        <p14:creationId xmlns="" xmlns:p14="http://schemas.microsoft.com/office/powerpoint/2010/main" val="2049000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600" b="1" dirty="0" smtClean="0">
                <a:solidFill>
                  <a:schemeClr val="tx1"/>
                </a:solidFill>
              </a:rPr>
              <a:t>Sufficiency </a:t>
            </a:r>
            <a:r>
              <a:rPr lang="en-US" sz="3600" b="1" dirty="0" smtClean="0">
                <a:solidFill>
                  <a:schemeClr val="tx1"/>
                </a:solidFill>
              </a:rPr>
              <a:t>— Eluding</a:t>
            </a:r>
            <a:r>
              <a:rPr lang="en-US" sz="3600" b="1" dirty="0" smtClean="0">
                <a:solidFill>
                  <a:schemeClr val="tx1"/>
                </a:solidFill>
              </a:rPr>
              <a:t/>
            </a:r>
            <a:br>
              <a:rPr lang="en-US" sz="3600" b="1" dirty="0" smtClean="0">
                <a:solidFill>
                  <a:schemeClr val="tx1"/>
                </a:solidFill>
              </a:rPr>
            </a:br>
            <a:r>
              <a:rPr lang="en-US" sz="3600" i="1" dirty="0" smtClean="0">
                <a:solidFill>
                  <a:schemeClr val="tx1"/>
                </a:solidFill>
              </a:rPr>
              <a:t>Jones v 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__Va. App.__ (2015)</a:t>
            </a:r>
            <a:endParaRPr lang="en-US" sz="3200" b="1" dirty="0">
              <a:solidFill>
                <a:schemeClr val="tx1"/>
              </a:solidFill>
            </a:endParaRPr>
          </a:p>
        </p:txBody>
      </p:sp>
      <p:sp>
        <p:nvSpPr>
          <p:cNvPr id="3" name="Content Placeholder 2"/>
          <p:cNvSpPr>
            <a:spLocks noGrp="1"/>
          </p:cNvSpPr>
          <p:nvPr>
            <p:ph idx="1"/>
          </p:nvPr>
        </p:nvSpPr>
        <p:spPr>
          <a:xfrm>
            <a:off x="286603" y="1596789"/>
            <a:ext cx="8679975" cy="4194412"/>
          </a:xfrm>
        </p:spPr>
        <p:txBody>
          <a:bodyPr>
            <a:noAutofit/>
          </a:bodyPr>
          <a:lstStyle/>
          <a:p>
            <a:r>
              <a:rPr lang="en-US" sz="2700" dirty="0" smtClean="0">
                <a:latin typeface="Arial" pitchFamily="34" charset="0"/>
                <a:cs typeface="Arial" pitchFamily="34" charset="0"/>
              </a:rPr>
              <a:t>Officers used lights and sirens to stop Defendant for DUI.  </a:t>
            </a:r>
          </a:p>
          <a:p>
            <a:r>
              <a:rPr lang="en-US" sz="2700" dirty="0" smtClean="0">
                <a:latin typeface="Arial" pitchFamily="34" charset="0"/>
                <a:cs typeface="Arial" pitchFamily="34" charset="0"/>
              </a:rPr>
              <a:t>They ordered him to remove keys, but instead he drove away while officers were partially inside vehicle, causing them to fall to the ground.</a:t>
            </a:r>
          </a:p>
          <a:p>
            <a:r>
              <a:rPr lang="en-US" sz="2700" dirty="0" smtClean="0">
                <a:latin typeface="Arial" pitchFamily="34" charset="0"/>
                <a:cs typeface="Arial" pitchFamily="34" charset="0"/>
              </a:rPr>
              <a:t>Defendant drove away in a reckless manner.</a:t>
            </a:r>
          </a:p>
          <a:p>
            <a:r>
              <a:rPr lang="en-US" sz="2700" b="1" dirty="0" smtClean="0">
                <a:latin typeface="Arial" pitchFamily="34" charset="0"/>
                <a:cs typeface="Arial" pitchFamily="34" charset="0"/>
              </a:rPr>
              <a:t>Held:  Affirmed.</a:t>
            </a:r>
          </a:p>
          <a:p>
            <a:r>
              <a:rPr lang="en-US" sz="2700" dirty="0" smtClean="0">
                <a:latin typeface="Arial" pitchFamily="34" charset="0"/>
                <a:cs typeface="Arial" pitchFamily="34" charset="0"/>
              </a:rPr>
              <a:t>Court rejected the argument that he was not guilty of eluding because his behavior took place after stop.</a:t>
            </a:r>
            <a:endParaRPr lang="en-US" sz="2700"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600" b="1" dirty="0" smtClean="0">
                <a:solidFill>
                  <a:schemeClr val="tx1"/>
                </a:solidFill>
              </a:rPr>
              <a:t>Sufficiency </a:t>
            </a:r>
            <a:r>
              <a:rPr lang="en-US" sz="3600" b="1" dirty="0" smtClean="0">
                <a:solidFill>
                  <a:schemeClr val="tx1"/>
                </a:solidFill>
              </a:rPr>
              <a:t>— PWID</a:t>
            </a:r>
            <a:r>
              <a:rPr lang="en-US" sz="3600" b="1" dirty="0" smtClean="0">
                <a:solidFill>
                  <a:schemeClr val="tx1"/>
                </a:solidFill>
              </a:rPr>
              <a:t/>
            </a:r>
            <a:br>
              <a:rPr lang="en-US" sz="3600" b="1" dirty="0" smtClean="0">
                <a:solidFill>
                  <a:schemeClr val="tx1"/>
                </a:solidFill>
              </a:rPr>
            </a:br>
            <a:r>
              <a:rPr lang="en-US" sz="3600" i="1" dirty="0" smtClean="0">
                <a:solidFill>
                  <a:schemeClr val="tx1"/>
                </a:solidFill>
              </a:rPr>
              <a:t>Wallace v 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__Va. App.__ (2015)</a:t>
            </a:r>
            <a:endParaRPr lang="en-US" sz="3200" b="1" dirty="0">
              <a:solidFill>
                <a:schemeClr val="tx1"/>
              </a:solidFill>
            </a:endParaRPr>
          </a:p>
        </p:txBody>
      </p:sp>
      <p:sp>
        <p:nvSpPr>
          <p:cNvPr id="3" name="Content Placeholder 2"/>
          <p:cNvSpPr>
            <a:spLocks noGrp="1"/>
          </p:cNvSpPr>
          <p:nvPr>
            <p:ph idx="1"/>
          </p:nvPr>
        </p:nvSpPr>
        <p:spPr>
          <a:xfrm>
            <a:off x="286603" y="1596789"/>
            <a:ext cx="8679975" cy="4194412"/>
          </a:xfrm>
        </p:spPr>
        <p:txBody>
          <a:bodyPr>
            <a:noAutofit/>
          </a:bodyPr>
          <a:lstStyle/>
          <a:p>
            <a:r>
              <a:rPr lang="en-US" sz="2700" dirty="0" smtClean="0">
                <a:latin typeface="Arial" pitchFamily="34" charset="0"/>
                <a:cs typeface="Arial" pitchFamily="34" charset="0"/>
              </a:rPr>
              <a:t>Responding to a tip, police found Defendant in a car with 29 small bags of marijuana in the center console.</a:t>
            </a:r>
          </a:p>
          <a:p>
            <a:r>
              <a:rPr lang="en-US" sz="2700" dirty="0" smtClean="0">
                <a:latin typeface="Arial" pitchFamily="34" charset="0"/>
                <a:cs typeface="Arial" pitchFamily="34" charset="0"/>
              </a:rPr>
              <a:t>Total weight was 19.5 grams.  </a:t>
            </a:r>
          </a:p>
          <a:p>
            <a:r>
              <a:rPr lang="en-US" sz="2700" dirty="0" smtClean="0">
                <a:latin typeface="Arial" pitchFamily="34" charset="0"/>
                <a:cs typeface="Arial" pitchFamily="34" charset="0"/>
              </a:rPr>
              <a:t>Detective testified that 29 small bags was inconsistent with personal use.</a:t>
            </a:r>
          </a:p>
          <a:p>
            <a:r>
              <a:rPr lang="en-US" sz="2700" b="1" dirty="0" smtClean="0">
                <a:latin typeface="Arial" pitchFamily="34" charset="0"/>
                <a:cs typeface="Arial" pitchFamily="34" charset="0"/>
              </a:rPr>
              <a:t>Held:  Affirmed.</a:t>
            </a:r>
          </a:p>
          <a:p>
            <a:r>
              <a:rPr lang="en-US" sz="2700" dirty="0" smtClean="0">
                <a:latin typeface="Arial" pitchFamily="34" charset="0"/>
                <a:cs typeface="Arial" pitchFamily="34" charset="0"/>
              </a:rPr>
              <a:t>Court rejected argument that lack of scales, cash or guns left the evidence insufficient.</a:t>
            </a:r>
          </a:p>
          <a:p>
            <a:r>
              <a:rPr lang="en-US" sz="2700" dirty="0" smtClean="0">
                <a:latin typeface="Arial" pitchFamily="34" charset="0"/>
                <a:cs typeface="Arial" pitchFamily="34" charset="0"/>
              </a:rPr>
              <a:t>Packaging was sufficient to demonstrate PWID.</a:t>
            </a:r>
            <a:r>
              <a:rPr lang="en-US" sz="2700" b="1" dirty="0" smtClean="0">
                <a:latin typeface="Arial" pitchFamily="34" charset="0"/>
                <a:cs typeface="Arial" pitchFamily="34" charset="0"/>
              </a:rPr>
              <a:t>  </a:t>
            </a:r>
          </a:p>
          <a:p>
            <a:endParaRPr lang="en-US" sz="2700" b="1"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600" b="1" dirty="0" smtClean="0">
                <a:solidFill>
                  <a:schemeClr val="tx1"/>
                </a:solidFill>
              </a:rPr>
              <a:t>Sufficiency — </a:t>
            </a:r>
            <a:r>
              <a:rPr lang="en-US" sz="3600" b="1" dirty="0" smtClean="0">
                <a:solidFill>
                  <a:schemeClr val="tx1"/>
                </a:solidFill>
              </a:rPr>
              <a:t>Possession of Cocaine</a:t>
            </a:r>
            <a:r>
              <a:rPr lang="en-US" sz="3600" b="1" dirty="0" smtClean="0">
                <a:solidFill>
                  <a:schemeClr val="tx1"/>
                </a:solidFill>
              </a:rPr>
              <a:t/>
            </a:r>
            <a:br>
              <a:rPr lang="en-US" sz="3600" b="1" dirty="0" smtClean="0">
                <a:solidFill>
                  <a:schemeClr val="tx1"/>
                </a:solidFill>
              </a:rPr>
            </a:br>
            <a:r>
              <a:rPr lang="en-US" sz="3600" i="1" dirty="0" smtClean="0">
                <a:solidFill>
                  <a:schemeClr val="tx1"/>
                </a:solidFill>
              </a:rPr>
              <a:t>Brown v 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3200" b="1" dirty="0">
              <a:solidFill>
                <a:schemeClr val="tx1"/>
              </a:solidFill>
            </a:endParaRPr>
          </a:p>
        </p:txBody>
      </p:sp>
      <p:sp>
        <p:nvSpPr>
          <p:cNvPr id="3" name="Content Placeholder 2"/>
          <p:cNvSpPr>
            <a:spLocks noGrp="1"/>
          </p:cNvSpPr>
          <p:nvPr>
            <p:ph idx="1"/>
          </p:nvPr>
        </p:nvSpPr>
        <p:spPr>
          <a:xfrm>
            <a:off x="286603" y="1596789"/>
            <a:ext cx="8366078" cy="4194412"/>
          </a:xfrm>
        </p:spPr>
        <p:txBody>
          <a:bodyPr>
            <a:noAutofit/>
          </a:bodyPr>
          <a:lstStyle/>
          <a:p>
            <a:r>
              <a:rPr lang="en-US" sz="2500" dirty="0" smtClean="0">
                <a:latin typeface="Arial" pitchFamily="34" charset="0"/>
                <a:cs typeface="Arial" pitchFamily="34" charset="0"/>
              </a:rPr>
              <a:t>Officer smelled marijuana coming from car.  Another office noticed marijuana on floorboard.</a:t>
            </a:r>
          </a:p>
          <a:p>
            <a:r>
              <a:rPr lang="en-US" sz="2500" dirty="0" smtClean="0">
                <a:latin typeface="Arial" pitchFamily="34" charset="0"/>
                <a:cs typeface="Arial" pitchFamily="34" charset="0"/>
              </a:rPr>
              <a:t>Defendant, who had been driving, consented to a search.</a:t>
            </a:r>
          </a:p>
          <a:p>
            <a:r>
              <a:rPr lang="en-US" sz="2500" dirty="0" smtClean="0">
                <a:latin typeface="Arial" pitchFamily="34" charset="0"/>
                <a:cs typeface="Arial" pitchFamily="34" charset="0"/>
              </a:rPr>
              <a:t>Officers located cocaine in cup holder.</a:t>
            </a:r>
          </a:p>
          <a:p>
            <a:r>
              <a:rPr lang="en-US" sz="2500" dirty="0" smtClean="0">
                <a:latin typeface="Arial" pitchFamily="34" charset="0"/>
                <a:cs typeface="Arial" pitchFamily="34" charset="0"/>
              </a:rPr>
              <a:t>Defendant denied ownership of car and said that he had looked in </a:t>
            </a:r>
            <a:r>
              <a:rPr lang="en-US" sz="2500" dirty="0" err="1" smtClean="0">
                <a:latin typeface="Arial" pitchFamily="34" charset="0"/>
                <a:cs typeface="Arial" pitchFamily="34" charset="0"/>
              </a:rPr>
              <a:t>cupholder</a:t>
            </a:r>
            <a:r>
              <a:rPr lang="en-US" sz="2500" dirty="0" smtClean="0">
                <a:latin typeface="Arial" pitchFamily="34" charset="0"/>
                <a:cs typeface="Arial" pitchFamily="34" charset="0"/>
              </a:rPr>
              <a:t> and there was no cocaine.</a:t>
            </a:r>
          </a:p>
          <a:p>
            <a:r>
              <a:rPr lang="en-US" sz="2500" b="1" dirty="0" smtClean="0">
                <a:latin typeface="Arial" pitchFamily="34" charset="0"/>
                <a:cs typeface="Arial" pitchFamily="34" charset="0"/>
              </a:rPr>
              <a:t>Held:  Affirmed.</a:t>
            </a:r>
          </a:p>
          <a:p>
            <a:r>
              <a:rPr lang="en-US" sz="2500" dirty="0" smtClean="0">
                <a:latin typeface="Arial" pitchFamily="34" charset="0"/>
                <a:cs typeface="Arial" pitchFamily="34" charset="0"/>
              </a:rPr>
              <a:t>Statement that he looked in </a:t>
            </a:r>
            <a:r>
              <a:rPr lang="en-US" sz="2500" dirty="0" err="1" smtClean="0">
                <a:latin typeface="Arial" pitchFamily="34" charset="0"/>
                <a:cs typeface="Arial" pitchFamily="34" charset="0"/>
              </a:rPr>
              <a:t>cupholder</a:t>
            </a:r>
            <a:r>
              <a:rPr lang="en-US" sz="2500" dirty="0" smtClean="0">
                <a:latin typeface="Arial" pitchFamily="34" charset="0"/>
                <a:cs typeface="Arial" pitchFamily="34" charset="0"/>
              </a:rPr>
              <a:t> demonstrated dominion and control.</a:t>
            </a:r>
            <a:endParaRPr lang="en-US" sz="2500"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35798"/>
          </a:xfrm>
        </p:spPr>
        <p:txBody>
          <a:bodyPr>
            <a:normAutofit fontScale="90000"/>
          </a:bodyPr>
          <a:lstStyle/>
          <a:p>
            <a:pPr algn="l"/>
            <a:r>
              <a:rPr lang="en-US" sz="3600" b="1" dirty="0" smtClean="0">
                <a:solidFill>
                  <a:schemeClr val="tx1"/>
                </a:solidFill>
              </a:rPr>
              <a:t>Sufficiency — Concealed Handgun</a:t>
            </a:r>
            <a:br>
              <a:rPr lang="en-US" sz="3600" b="1" dirty="0" smtClean="0">
                <a:solidFill>
                  <a:schemeClr val="tx1"/>
                </a:solidFill>
              </a:rPr>
            </a:br>
            <a:r>
              <a:rPr lang="en-US" sz="3600" i="1" dirty="0" smtClean="0">
                <a:solidFill>
                  <a:schemeClr val="tx1"/>
                </a:solidFill>
              </a:rPr>
              <a:t>Hodges </a:t>
            </a:r>
            <a:r>
              <a:rPr lang="en-US" sz="3600" i="1" dirty="0" smtClean="0">
                <a:solidFill>
                  <a:schemeClr val="tx1"/>
                </a:solidFill>
              </a:rPr>
              <a:t>v </a:t>
            </a:r>
            <a:r>
              <a:rPr lang="en-US" sz="3600" i="1" dirty="0" smtClean="0">
                <a:solidFill>
                  <a:schemeClr val="tx1"/>
                </a:solidFill>
              </a:rPr>
              <a:t>Commonwealth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___</a:t>
            </a:r>
            <a:r>
              <a:rPr lang="en-US" sz="2400" dirty="0" smtClean="0">
                <a:solidFill>
                  <a:schemeClr val="tx1"/>
                </a:solidFill>
              </a:rPr>
              <a:t>Va</a:t>
            </a:r>
            <a:r>
              <a:rPr lang="en-US" sz="2400" dirty="0" smtClean="0">
                <a:solidFill>
                  <a:schemeClr val="tx1"/>
                </a:solidFill>
              </a:rPr>
              <a:t>. App</a:t>
            </a:r>
            <a:r>
              <a:rPr lang="en-US" sz="2400" dirty="0" smtClean="0">
                <a:solidFill>
                  <a:schemeClr val="tx1"/>
                </a:solidFill>
              </a:rPr>
              <a:t>. ___ (2015)</a:t>
            </a:r>
            <a:endParaRPr lang="en-US" sz="2400" dirty="0">
              <a:solidFill>
                <a:schemeClr val="tx1"/>
              </a:solidFill>
            </a:endParaRPr>
          </a:p>
        </p:txBody>
      </p:sp>
      <p:sp>
        <p:nvSpPr>
          <p:cNvPr id="3" name="Content Placeholder 2"/>
          <p:cNvSpPr>
            <a:spLocks noGrp="1"/>
          </p:cNvSpPr>
          <p:nvPr>
            <p:ph idx="1"/>
          </p:nvPr>
        </p:nvSpPr>
        <p:spPr>
          <a:xfrm>
            <a:off x="457200" y="1788459"/>
            <a:ext cx="8229600" cy="4189260"/>
          </a:xfrm>
        </p:spPr>
        <p:txBody>
          <a:bodyPr>
            <a:normAutofit fontScale="85000" lnSpcReduction="20000"/>
          </a:bodyPr>
          <a:lstStyle/>
          <a:p>
            <a:r>
              <a:rPr lang="en-US" dirty="0" smtClean="0">
                <a:latin typeface="Arial" pitchFamily="34" charset="0"/>
                <a:cs typeface="Arial" pitchFamily="34" charset="0"/>
              </a:rPr>
              <a:t>Defendant </a:t>
            </a:r>
            <a:r>
              <a:rPr lang="en-US" dirty="0" smtClean="0">
                <a:latin typeface="Arial" pitchFamily="34" charset="0"/>
                <a:cs typeface="Arial" pitchFamily="34" charset="0"/>
              </a:rPr>
              <a:t>parked along a highway and went to sleep with engine running. </a:t>
            </a:r>
          </a:p>
          <a:p>
            <a:r>
              <a:rPr lang="en-US" dirty="0" smtClean="0">
                <a:latin typeface="Arial" pitchFamily="34" charset="0"/>
                <a:cs typeface="Arial" pitchFamily="34" charset="0"/>
              </a:rPr>
              <a:t>Handgun was in center console. </a:t>
            </a:r>
          </a:p>
          <a:p>
            <a:r>
              <a:rPr lang="en-US" dirty="0" smtClean="0">
                <a:latin typeface="Arial" pitchFamily="34" charset="0"/>
                <a:cs typeface="Arial" pitchFamily="34" charset="0"/>
              </a:rPr>
              <a:t>Officer could not recall whether the console was latched or fastened closed.</a:t>
            </a:r>
          </a:p>
          <a:p>
            <a:r>
              <a:rPr lang="en-US" b="1" dirty="0" smtClean="0">
                <a:latin typeface="Arial" pitchFamily="34" charset="0"/>
                <a:cs typeface="Arial" pitchFamily="34" charset="0"/>
              </a:rPr>
              <a:t>Holding: Conviction Overturned</a:t>
            </a:r>
          </a:p>
          <a:p>
            <a:r>
              <a:rPr lang="en-US" dirty="0" smtClean="0">
                <a:latin typeface="Arial" pitchFamily="34" charset="0"/>
                <a:cs typeface="Arial" pitchFamily="34" charset="0"/>
              </a:rPr>
              <a:t>The Commonwealth bears the burden of proving that the handgun was not secured in a container.  (It is not an affirmative defense). </a:t>
            </a:r>
          </a:p>
          <a:p>
            <a:r>
              <a:rPr lang="en-US" dirty="0" smtClean="0">
                <a:latin typeface="Arial" pitchFamily="34" charset="0"/>
                <a:cs typeface="Arial" pitchFamily="34" charset="0"/>
              </a:rPr>
              <a:t>Since the officer could not remember, the evidence was insufficient.</a:t>
            </a:r>
          </a:p>
        </p:txBody>
      </p:sp>
    </p:spTree>
    <p:extLst>
      <p:ext uri="{BB962C8B-B14F-4D97-AF65-F5344CB8AC3E}">
        <p14:creationId xmlns="" xmlns:p14="http://schemas.microsoft.com/office/powerpoint/2010/main" val="27083205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5563"/>
          </a:xfrm>
        </p:spPr>
        <p:txBody>
          <a:bodyPr>
            <a:normAutofit fontScale="90000"/>
          </a:bodyPr>
          <a:lstStyle/>
          <a:p>
            <a:pPr algn="l"/>
            <a:r>
              <a:rPr lang="en-US" sz="3600" b="1" dirty="0" smtClean="0">
                <a:solidFill>
                  <a:schemeClr val="tx1"/>
                </a:solidFill>
              </a:rPr>
              <a:t>Sufficiency — Protective Orders</a:t>
            </a:r>
            <a:br>
              <a:rPr lang="en-US" sz="3600" b="1" dirty="0" smtClean="0">
                <a:solidFill>
                  <a:schemeClr val="tx1"/>
                </a:solidFill>
              </a:rPr>
            </a:br>
            <a:r>
              <a:rPr lang="en-US" sz="3600" i="1" dirty="0" smtClean="0">
                <a:solidFill>
                  <a:schemeClr val="tx1"/>
                </a:solidFill>
              </a:rPr>
              <a:t>Stephens v Rose </a:t>
            </a:r>
            <a:r>
              <a:rPr lang="en-US" sz="3200" b="1" i="1" dirty="0" smtClean="0">
                <a:solidFill>
                  <a:schemeClr val="tx1"/>
                </a:solidFill>
              </a:rPr>
              <a:t/>
            </a:r>
            <a:br>
              <a:rPr lang="en-US" sz="3200" b="1" i="1" dirty="0" smtClean="0">
                <a:solidFill>
                  <a:schemeClr val="tx1"/>
                </a:solidFill>
              </a:rPr>
            </a:br>
            <a:r>
              <a:rPr lang="en-US" sz="3200" dirty="0" smtClean="0">
                <a:solidFill>
                  <a:schemeClr val="tx1"/>
                </a:solidFill>
              </a:rPr>
              <a:t>__ </a:t>
            </a:r>
            <a:r>
              <a:rPr lang="en-US" sz="2400" dirty="0" smtClean="0">
                <a:solidFill>
                  <a:schemeClr val="tx1"/>
                </a:solidFill>
              </a:rPr>
              <a:t>Va</a:t>
            </a:r>
            <a:r>
              <a:rPr lang="en-US" sz="2400" dirty="0" smtClean="0">
                <a:solidFill>
                  <a:schemeClr val="tx1"/>
                </a:solidFill>
              </a:rPr>
              <a:t>. </a:t>
            </a:r>
            <a:r>
              <a:rPr lang="en-US" sz="2400" dirty="0" smtClean="0">
                <a:solidFill>
                  <a:schemeClr val="tx1"/>
                </a:solidFill>
              </a:rPr>
              <a:t>__(2014)</a:t>
            </a:r>
            <a:endParaRPr lang="en-US" sz="2400" dirty="0">
              <a:solidFill>
                <a:schemeClr val="tx1"/>
              </a:solidFill>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Arial" pitchFamily="34" charset="0"/>
                <a:cs typeface="Arial" pitchFamily="34" charset="0"/>
              </a:rPr>
              <a:t>Civil case.</a:t>
            </a:r>
          </a:p>
          <a:p>
            <a:r>
              <a:rPr lang="en-US" dirty="0" smtClean="0">
                <a:latin typeface="Arial" pitchFamily="34" charset="0"/>
                <a:cs typeface="Arial" pitchFamily="34" charset="0"/>
              </a:rPr>
              <a:t>Respondent</a:t>
            </a:r>
            <a:r>
              <a:rPr lang="en-US" dirty="0" smtClean="0">
                <a:latin typeface="Arial" pitchFamily="34" charset="0"/>
                <a:cs typeface="Arial" pitchFamily="34" charset="0"/>
              </a:rPr>
              <a:t> </a:t>
            </a:r>
            <a:r>
              <a:rPr lang="en-US" dirty="0" smtClean="0">
                <a:latin typeface="Arial" pitchFamily="34" charset="0"/>
                <a:cs typeface="Arial" pitchFamily="34" charset="0"/>
              </a:rPr>
              <a:t>and victim ended their relationship years </a:t>
            </a:r>
            <a:r>
              <a:rPr lang="en-US" dirty="0" smtClean="0">
                <a:latin typeface="Arial" pitchFamily="34" charset="0"/>
                <a:cs typeface="Arial" pitchFamily="34" charset="0"/>
              </a:rPr>
              <a:t>before</a:t>
            </a:r>
            <a:r>
              <a:rPr lang="en-US" dirty="0" smtClean="0">
                <a:latin typeface="Arial" pitchFamily="34" charset="0"/>
                <a:cs typeface="Arial" pitchFamily="34" charset="0"/>
              </a:rPr>
              <a:t>, but respondent began to contact victim obsessively.</a:t>
            </a:r>
            <a:endParaRPr lang="en-US" dirty="0" smtClean="0">
              <a:latin typeface="Arial" pitchFamily="34" charset="0"/>
              <a:cs typeface="Arial" pitchFamily="34" charset="0"/>
            </a:endParaRPr>
          </a:p>
          <a:p>
            <a:r>
              <a:rPr lang="en-US" dirty="0" smtClean="0">
                <a:latin typeface="Arial" pitchFamily="34" charset="0"/>
                <a:cs typeface="Arial" pitchFamily="34" charset="0"/>
              </a:rPr>
              <a:t>Victim informed </a:t>
            </a:r>
            <a:r>
              <a:rPr lang="en-US" dirty="0" smtClean="0">
                <a:latin typeface="Arial" pitchFamily="34" charset="0"/>
                <a:cs typeface="Arial" pitchFamily="34" charset="0"/>
              </a:rPr>
              <a:t>r</a:t>
            </a:r>
            <a:r>
              <a:rPr lang="en-US" dirty="0" smtClean="0">
                <a:latin typeface="Arial" pitchFamily="34" charset="0"/>
                <a:cs typeface="Arial" pitchFamily="34" charset="0"/>
              </a:rPr>
              <a:t>espondent that </a:t>
            </a:r>
            <a:r>
              <a:rPr lang="en-US" dirty="0" smtClean="0">
                <a:latin typeface="Arial" pitchFamily="34" charset="0"/>
                <a:cs typeface="Arial" pitchFamily="34" charset="0"/>
              </a:rPr>
              <a:t>any contact was unwelcome and threatened to call the police.</a:t>
            </a:r>
          </a:p>
          <a:p>
            <a:r>
              <a:rPr lang="en-US" dirty="0" smtClean="0">
                <a:latin typeface="Arial" pitchFamily="34" charset="0"/>
                <a:cs typeface="Arial" pitchFamily="34" charset="0"/>
              </a:rPr>
              <a:t>Respondent </a:t>
            </a:r>
            <a:r>
              <a:rPr lang="en-US" dirty="0" smtClean="0">
                <a:latin typeface="Arial" pitchFamily="34" charset="0"/>
                <a:cs typeface="Arial" pitchFamily="34" charset="0"/>
              </a:rPr>
              <a:t>continued to call her in the middle of the </a:t>
            </a:r>
            <a:r>
              <a:rPr lang="en-US" dirty="0" smtClean="0">
                <a:latin typeface="Arial" pitchFamily="34" charset="0"/>
                <a:cs typeface="Arial" pitchFamily="34" charset="0"/>
              </a:rPr>
              <a:t>night </a:t>
            </a:r>
            <a:r>
              <a:rPr lang="en-US" dirty="0" smtClean="0">
                <a:latin typeface="Arial" pitchFamily="34" charset="0"/>
                <a:cs typeface="Arial" pitchFamily="34" charset="0"/>
              </a:rPr>
              <a:t>and showed up at her house at 7 am with flowers. </a:t>
            </a:r>
          </a:p>
          <a:p>
            <a:r>
              <a:rPr lang="en-US" dirty="0" smtClean="0">
                <a:latin typeface="Arial" pitchFamily="34" charset="0"/>
                <a:cs typeface="Arial" pitchFamily="34" charset="0"/>
              </a:rPr>
              <a:t>Victim obtained a protective order.  </a:t>
            </a:r>
            <a:r>
              <a:rPr lang="en-US" dirty="0" smtClean="0">
                <a:latin typeface="Arial" pitchFamily="34" charset="0"/>
                <a:cs typeface="Arial" pitchFamily="34" charset="0"/>
              </a:rPr>
              <a:t>Respondent </a:t>
            </a:r>
            <a:r>
              <a:rPr lang="en-US" dirty="0" smtClean="0">
                <a:latin typeface="Arial" pitchFamily="34" charset="0"/>
                <a:cs typeface="Arial" pitchFamily="34" charset="0"/>
              </a:rPr>
              <a:t>challenged that </a:t>
            </a:r>
            <a:r>
              <a:rPr lang="en-US" dirty="0" smtClean="0">
                <a:latin typeface="Arial" pitchFamily="34" charset="0"/>
                <a:cs typeface="Arial" pitchFamily="34" charset="0"/>
              </a:rPr>
              <a:t>order.</a:t>
            </a:r>
            <a:endParaRPr lang="en-US" dirty="0" smtClean="0">
              <a:latin typeface="Arial" pitchFamily="34" charset="0"/>
              <a:cs typeface="Arial" pitchFamily="34" charset="0"/>
            </a:endParaRPr>
          </a:p>
          <a:p>
            <a:endParaRPr lang="en-US" dirty="0" smtClean="0"/>
          </a:p>
          <a:p>
            <a:endParaRPr lang="en-US" dirty="0"/>
          </a:p>
        </p:txBody>
      </p:sp>
    </p:spTree>
    <p:extLst>
      <p:ext uri="{BB962C8B-B14F-4D97-AF65-F5344CB8AC3E}">
        <p14:creationId xmlns="" xmlns:p14="http://schemas.microsoft.com/office/powerpoint/2010/main" val="1825115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solidFill>
                  <a:schemeClr val="tx1"/>
                </a:solidFill>
              </a:rPr>
              <a:t>Sufficiency — Protective Orders</a:t>
            </a:r>
            <a:br>
              <a:rPr lang="en-US" sz="3600" b="1" dirty="0" smtClean="0">
                <a:solidFill>
                  <a:schemeClr val="tx1"/>
                </a:solidFill>
              </a:rPr>
            </a:br>
            <a:r>
              <a:rPr lang="en-US" sz="3600" i="1" dirty="0" smtClean="0">
                <a:solidFill>
                  <a:schemeClr val="tx1"/>
                </a:solidFill>
              </a:rPr>
              <a:t>Stephens v Rose </a:t>
            </a:r>
            <a:r>
              <a:rPr lang="en-US" b="1" i="1" dirty="0" smtClean="0">
                <a:solidFill>
                  <a:schemeClr val="tx1"/>
                </a:solidFill>
              </a:rPr>
              <a:t/>
            </a:r>
            <a:br>
              <a:rPr lang="en-US" b="1" i="1" dirty="0" smtClean="0">
                <a:solidFill>
                  <a:schemeClr val="tx1"/>
                </a:solidFill>
              </a:rPr>
            </a:br>
            <a:r>
              <a:rPr lang="en-US" sz="2700" dirty="0" smtClean="0">
                <a:solidFill>
                  <a:schemeClr val="tx1"/>
                </a:solidFill>
              </a:rPr>
              <a:t>__ Va. __(2014)</a:t>
            </a:r>
            <a:endParaRPr lang="en-US" sz="2700" dirty="0"/>
          </a:p>
        </p:txBody>
      </p:sp>
      <p:sp>
        <p:nvSpPr>
          <p:cNvPr id="3" name="Content Placeholder 2"/>
          <p:cNvSpPr>
            <a:spLocks noGrp="1"/>
          </p:cNvSpPr>
          <p:nvPr>
            <p:ph idx="1"/>
          </p:nvPr>
        </p:nvSpPr>
        <p:spPr/>
        <p:txBody>
          <a:bodyPr>
            <a:normAutofit fontScale="85000" lnSpcReduction="20000"/>
          </a:bodyPr>
          <a:lstStyle/>
          <a:p>
            <a:r>
              <a:rPr lang="en-US" b="1" dirty="0" smtClean="0">
                <a:latin typeface="Arial" pitchFamily="34" charset="0"/>
                <a:cs typeface="Arial" pitchFamily="34" charset="0"/>
              </a:rPr>
              <a:t>Holding: Protective Order Upheld</a:t>
            </a:r>
          </a:p>
          <a:p>
            <a:r>
              <a:rPr lang="en-US" dirty="0" smtClean="0">
                <a:latin typeface="Arial" pitchFamily="34" charset="0"/>
                <a:cs typeface="Arial" pitchFamily="34" charset="0"/>
              </a:rPr>
              <a:t>Va. Code §19.2-152.10 allows a court to issue a protective order when the victim is or has been subjected to an act of violence, force, or threat. </a:t>
            </a:r>
          </a:p>
          <a:p>
            <a:r>
              <a:rPr lang="en-US" dirty="0" smtClean="0">
                <a:latin typeface="Arial" pitchFamily="34" charset="0"/>
                <a:cs typeface="Arial" pitchFamily="34" charset="0"/>
              </a:rPr>
              <a:t>Stalking can be such an act. </a:t>
            </a:r>
          </a:p>
          <a:p>
            <a:r>
              <a:rPr lang="en-US" dirty="0" smtClean="0">
                <a:latin typeface="Arial" pitchFamily="34" charset="0"/>
                <a:cs typeface="Arial" pitchFamily="34" charset="0"/>
              </a:rPr>
              <a:t>Evidence that </a:t>
            </a:r>
            <a:r>
              <a:rPr lang="en-US" dirty="0" smtClean="0">
                <a:latin typeface="Arial" pitchFamily="34" charset="0"/>
                <a:cs typeface="Arial" pitchFamily="34" charset="0"/>
              </a:rPr>
              <a:t>respondent </a:t>
            </a:r>
            <a:r>
              <a:rPr lang="en-US" dirty="0" smtClean="0">
                <a:latin typeface="Arial" pitchFamily="34" charset="0"/>
                <a:cs typeface="Arial" pitchFamily="34" charset="0"/>
              </a:rPr>
              <a:t>received notice that his contacts were unwelcome supports the finding that </a:t>
            </a:r>
            <a:r>
              <a:rPr lang="en-US" dirty="0" smtClean="0">
                <a:latin typeface="Arial" pitchFamily="34" charset="0"/>
                <a:cs typeface="Arial" pitchFamily="34" charset="0"/>
              </a:rPr>
              <a:t>respondent </a:t>
            </a:r>
            <a:r>
              <a:rPr lang="en-US" dirty="0" smtClean="0">
                <a:latin typeface="Arial" pitchFamily="34" charset="0"/>
                <a:cs typeface="Arial" pitchFamily="34" charset="0"/>
              </a:rPr>
              <a:t>should have known his contacts would cause fear. </a:t>
            </a:r>
          </a:p>
          <a:p>
            <a:r>
              <a:rPr lang="en-US" dirty="0" smtClean="0">
                <a:latin typeface="Arial" pitchFamily="34" charset="0"/>
                <a:cs typeface="Arial" pitchFamily="34" charset="0"/>
              </a:rPr>
              <a:t>Victim’s fear was reasonable here.  She need not specify exactly what harm she fears. </a:t>
            </a:r>
            <a:endParaRPr lang="en-US" dirty="0">
              <a:latin typeface="Arial" pitchFamily="34" charset="0"/>
              <a:cs typeface="Arial" pitchFamily="34" charset="0"/>
            </a:endParaRPr>
          </a:p>
        </p:txBody>
      </p:sp>
    </p:spTree>
    <p:extLst>
      <p:ext uri="{BB962C8B-B14F-4D97-AF65-F5344CB8AC3E}">
        <p14:creationId xmlns="" xmlns:p14="http://schemas.microsoft.com/office/powerpoint/2010/main" val="6380944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solidFill>
                  <a:schemeClr val="tx1"/>
                </a:solidFill>
              </a:rPr>
              <a:t>Sufficiency — Protective Order</a:t>
            </a:r>
            <a:br>
              <a:rPr lang="en-US" sz="3200" b="1" dirty="0" smtClean="0">
                <a:solidFill>
                  <a:schemeClr val="tx1"/>
                </a:solidFill>
              </a:rPr>
            </a:br>
            <a:r>
              <a:rPr lang="en-US" sz="3200" i="1" dirty="0" err="1" smtClean="0">
                <a:solidFill>
                  <a:schemeClr val="tx1"/>
                </a:solidFill>
              </a:rPr>
              <a:t>Wyant</a:t>
            </a:r>
            <a:r>
              <a:rPr lang="en-US" sz="3200" i="1" dirty="0" smtClean="0">
                <a:solidFill>
                  <a:schemeClr val="tx1"/>
                </a:solidFill>
              </a:rPr>
              <a:t> v Commonwealth</a:t>
            </a:r>
            <a:br>
              <a:rPr lang="en-US" sz="3200" i="1" dirty="0" smtClean="0">
                <a:solidFill>
                  <a:schemeClr val="tx1"/>
                </a:solidFill>
              </a:rPr>
            </a:br>
            <a:r>
              <a:rPr lang="en-US" sz="2400" dirty="0" smtClean="0">
                <a:solidFill>
                  <a:schemeClr val="tx1"/>
                </a:solidFill>
              </a:rPr>
              <a:t>Unpublished</a:t>
            </a:r>
            <a:endParaRPr lang="en-US" sz="3200" b="1" dirty="0">
              <a:solidFill>
                <a:schemeClr val="tx1"/>
              </a:solidFill>
            </a:endParaRPr>
          </a:p>
        </p:txBody>
      </p:sp>
      <p:sp>
        <p:nvSpPr>
          <p:cNvPr id="3" name="Content Placeholder 2"/>
          <p:cNvSpPr>
            <a:spLocks noGrp="1"/>
          </p:cNvSpPr>
          <p:nvPr>
            <p:ph idx="1"/>
          </p:nvPr>
        </p:nvSpPr>
        <p:spPr>
          <a:xfrm>
            <a:off x="457200" y="1856096"/>
            <a:ext cx="8229600" cy="3935104"/>
          </a:xfrm>
        </p:spPr>
        <p:txBody>
          <a:bodyPr>
            <a:normAutofit fontScale="85000" lnSpcReduction="10000"/>
          </a:bodyPr>
          <a:lstStyle/>
          <a:p>
            <a:r>
              <a:rPr lang="en-US" dirty="0" smtClean="0">
                <a:latin typeface="Arial" pitchFamily="34" charset="0"/>
                <a:cs typeface="Arial" pitchFamily="34" charset="0"/>
              </a:rPr>
              <a:t>Defendant </a:t>
            </a:r>
            <a:r>
              <a:rPr lang="en-US" dirty="0" smtClean="0">
                <a:latin typeface="Arial" pitchFamily="34" charset="0"/>
                <a:cs typeface="Arial" pitchFamily="34" charset="0"/>
              </a:rPr>
              <a:t>was subject to a protective order. </a:t>
            </a:r>
          </a:p>
          <a:p>
            <a:r>
              <a:rPr lang="en-US" dirty="0" smtClean="0">
                <a:latin typeface="Arial" pitchFamily="34" charset="0"/>
                <a:cs typeface="Arial" pitchFamily="34" charset="0"/>
              </a:rPr>
              <a:t>He drove to victim’s house, stood on her property </a:t>
            </a:r>
            <a:r>
              <a:rPr lang="en-US" dirty="0" smtClean="0">
                <a:latin typeface="Arial" pitchFamily="34" charset="0"/>
                <a:cs typeface="Arial" pitchFamily="34" charset="0"/>
              </a:rPr>
              <a:t>line </a:t>
            </a:r>
            <a:r>
              <a:rPr lang="en-US" dirty="0" smtClean="0">
                <a:latin typeface="Arial" pitchFamily="34" charset="0"/>
                <a:cs typeface="Arial" pitchFamily="34" charset="0"/>
              </a:rPr>
              <a:t>and took pictures of her and her home.  </a:t>
            </a:r>
          </a:p>
          <a:p>
            <a:r>
              <a:rPr lang="en-US" dirty="0" smtClean="0">
                <a:latin typeface="Arial" pitchFamily="34" charset="0"/>
                <a:cs typeface="Arial" pitchFamily="34" charset="0"/>
              </a:rPr>
              <a:t>Victim was looking at the </a:t>
            </a:r>
            <a:r>
              <a:rPr lang="en-US" dirty="0" smtClean="0">
                <a:latin typeface="Arial" pitchFamily="34" charset="0"/>
                <a:cs typeface="Arial" pitchFamily="34" charset="0"/>
              </a:rPr>
              <a:t>Defendant </a:t>
            </a:r>
            <a:r>
              <a:rPr lang="en-US" dirty="0" smtClean="0">
                <a:latin typeface="Arial" pitchFamily="34" charset="0"/>
                <a:cs typeface="Arial" pitchFamily="34" charset="0"/>
              </a:rPr>
              <a:t>from approximately 50 feet way. </a:t>
            </a:r>
          </a:p>
          <a:p>
            <a:r>
              <a:rPr lang="en-US" b="1" dirty="0" smtClean="0">
                <a:latin typeface="Arial" pitchFamily="34" charset="0"/>
                <a:cs typeface="Arial" pitchFamily="34" charset="0"/>
              </a:rPr>
              <a:t>Holding: Conviction Upheld</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had “contact” with the victim.</a:t>
            </a:r>
          </a:p>
          <a:p>
            <a:r>
              <a:rPr lang="en-US" dirty="0" smtClean="0">
                <a:latin typeface="Arial" pitchFamily="34" charset="0"/>
                <a:cs typeface="Arial" pitchFamily="34" charset="0"/>
              </a:rPr>
              <a:t>His contention that he did not know if the victim was present was rejected under the facts. </a:t>
            </a:r>
          </a:p>
        </p:txBody>
      </p:sp>
    </p:spTree>
    <p:extLst>
      <p:ext uri="{BB962C8B-B14F-4D97-AF65-F5344CB8AC3E}">
        <p14:creationId xmlns="" xmlns:p14="http://schemas.microsoft.com/office/powerpoint/2010/main" val="32263677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solidFill>
                  <a:schemeClr val="tx1"/>
                </a:solidFill>
              </a:rPr>
              <a:t>Sufficiency — Protective Order</a:t>
            </a:r>
            <a:r>
              <a:rPr lang="en-US" sz="3600" dirty="0" smtClean="0">
                <a:solidFill>
                  <a:schemeClr val="tx1"/>
                </a:solidFill>
              </a:rPr>
              <a:t/>
            </a:r>
            <a:br>
              <a:rPr lang="en-US" sz="3600" dirty="0" smtClean="0">
                <a:solidFill>
                  <a:schemeClr val="tx1"/>
                </a:solidFill>
              </a:rPr>
            </a:br>
            <a:r>
              <a:rPr lang="en-US" sz="3600" i="1" dirty="0" smtClean="0">
                <a:solidFill>
                  <a:schemeClr val="tx1"/>
                </a:solidFill>
              </a:rPr>
              <a:t>Walton </a:t>
            </a:r>
            <a:r>
              <a:rPr lang="en-US" sz="3600" i="1" dirty="0" smtClean="0">
                <a:solidFill>
                  <a:schemeClr val="tx1"/>
                </a:solidFill>
              </a:rPr>
              <a:t>v </a:t>
            </a:r>
            <a:r>
              <a:rPr lang="en-US" sz="3600" i="1" dirty="0" smtClean="0">
                <a:solidFill>
                  <a:schemeClr val="tx1"/>
                </a:solidFill>
              </a:rPr>
              <a:t>Commonwealth </a:t>
            </a:r>
            <a:r>
              <a:rPr lang="en-US" dirty="0" smtClean="0">
                <a:solidFill>
                  <a:schemeClr val="tx1"/>
                </a:solidFill>
              </a:rPr>
              <a:t/>
            </a:r>
            <a:br>
              <a:rPr lang="en-US" dirty="0" smtClean="0">
                <a:solidFill>
                  <a:schemeClr val="tx1"/>
                </a:solidFill>
              </a:rPr>
            </a:br>
            <a:r>
              <a:rPr lang="en-US" sz="2400" dirty="0" smtClean="0">
                <a:solidFill>
                  <a:schemeClr val="tx1"/>
                </a:solidFill>
              </a:rPr>
              <a:t>Unpublished</a:t>
            </a:r>
            <a:endParaRPr lang="en-US" dirty="0">
              <a:solidFill>
                <a:schemeClr val="tx1"/>
              </a:solidFill>
            </a:endParaRPr>
          </a:p>
        </p:txBody>
      </p:sp>
      <p:sp>
        <p:nvSpPr>
          <p:cNvPr id="3" name="Content Placeholder 2"/>
          <p:cNvSpPr>
            <a:spLocks noGrp="1"/>
          </p:cNvSpPr>
          <p:nvPr>
            <p:ph idx="1"/>
          </p:nvPr>
        </p:nvSpPr>
        <p:spPr>
          <a:xfrm>
            <a:off x="457200" y="1801504"/>
            <a:ext cx="8229600" cy="3989696"/>
          </a:xfrm>
        </p:spPr>
        <p:txBody>
          <a:bodyPr>
            <a:normAutofit fontScale="85000" lnSpcReduction="20000"/>
          </a:bodyPr>
          <a:lstStyle/>
          <a:p>
            <a:r>
              <a:rPr lang="en-US" dirty="0" smtClean="0">
                <a:latin typeface="Arial" pitchFamily="34" charset="0"/>
                <a:cs typeface="Arial" pitchFamily="34" charset="0"/>
              </a:rPr>
              <a:t>Defendant </a:t>
            </a:r>
            <a:r>
              <a:rPr lang="en-US" dirty="0" smtClean="0">
                <a:latin typeface="Arial" pitchFamily="34" charset="0"/>
                <a:cs typeface="Arial" pitchFamily="34" charset="0"/>
              </a:rPr>
              <a:t>was subject to a protective order. </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approached </a:t>
            </a:r>
            <a:r>
              <a:rPr lang="en-US" dirty="0" smtClean="0">
                <a:latin typeface="Arial" pitchFamily="34" charset="0"/>
                <a:cs typeface="Arial" pitchFamily="34" charset="0"/>
              </a:rPr>
              <a:t>victim </a:t>
            </a:r>
            <a:r>
              <a:rPr lang="en-US" dirty="0" smtClean="0">
                <a:latin typeface="Arial" pitchFamily="34" charset="0"/>
                <a:cs typeface="Arial" pitchFamily="34" charset="0"/>
              </a:rPr>
              <a:t>aggressively with his dog while carrying something in his hand.  </a:t>
            </a:r>
          </a:p>
          <a:p>
            <a:r>
              <a:rPr lang="en-US" dirty="0" smtClean="0">
                <a:latin typeface="Arial" pitchFamily="34" charset="0"/>
                <a:cs typeface="Arial" pitchFamily="34" charset="0"/>
              </a:rPr>
              <a:t>Victim sat in his truck, nervous and scared, while </a:t>
            </a:r>
            <a:r>
              <a:rPr lang="en-US" dirty="0" smtClean="0">
                <a:latin typeface="Arial" pitchFamily="34" charset="0"/>
                <a:cs typeface="Arial" pitchFamily="34" charset="0"/>
              </a:rPr>
              <a:t>Defendant </a:t>
            </a:r>
            <a:r>
              <a:rPr lang="en-US" dirty="0" smtClean="0">
                <a:latin typeface="Arial" pitchFamily="34" charset="0"/>
                <a:cs typeface="Arial" pitchFamily="34" charset="0"/>
              </a:rPr>
              <a:t>filmed him and the dog circled the truck, growling and barking. </a:t>
            </a:r>
          </a:p>
          <a:p>
            <a:r>
              <a:rPr lang="en-US" b="1" dirty="0" smtClean="0">
                <a:latin typeface="Arial" pitchFamily="34" charset="0"/>
                <a:cs typeface="Arial" pitchFamily="34" charset="0"/>
              </a:rPr>
              <a:t>Holding: Conviction Upheld</a:t>
            </a:r>
          </a:p>
          <a:p>
            <a:r>
              <a:rPr lang="en-US" dirty="0" smtClean="0">
                <a:latin typeface="Arial" pitchFamily="34" charset="0"/>
                <a:cs typeface="Arial" pitchFamily="34" charset="0"/>
              </a:rPr>
              <a:t>Victim was in fear during the violation and </a:t>
            </a:r>
            <a:r>
              <a:rPr lang="en-US" dirty="0" smtClean="0">
                <a:latin typeface="Arial" pitchFamily="34" charset="0"/>
                <a:cs typeface="Arial" pitchFamily="34" charset="0"/>
              </a:rPr>
              <a:t>Defendant’s </a:t>
            </a:r>
            <a:r>
              <a:rPr lang="en-US" dirty="0" smtClean="0">
                <a:latin typeface="Arial" pitchFamily="34" charset="0"/>
                <a:cs typeface="Arial" pitchFamily="34" charset="0"/>
              </a:rPr>
              <a:t>actions were threatening. </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was responsible for his dog’s actions.</a:t>
            </a:r>
          </a:p>
          <a:p>
            <a:endParaRPr lang="en-US" dirty="0"/>
          </a:p>
        </p:txBody>
      </p:sp>
    </p:spTree>
    <p:extLst>
      <p:ext uri="{BB962C8B-B14F-4D97-AF65-F5344CB8AC3E}">
        <p14:creationId xmlns="" xmlns:p14="http://schemas.microsoft.com/office/powerpoint/2010/main" val="2487346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267885"/>
            <a:ext cx="8534400" cy="758952"/>
          </a:xfrm>
        </p:spPr>
        <p:txBody>
          <a:bodyPr>
            <a:noAutofit/>
          </a:bodyPr>
          <a:lstStyle/>
          <a:p>
            <a:pPr algn="l"/>
            <a:r>
              <a:rPr lang="en-US" sz="3200" b="1" dirty="0">
                <a:solidFill>
                  <a:schemeClr val="tx1"/>
                </a:solidFill>
              </a:rPr>
              <a:t>4</a:t>
            </a:r>
            <a:r>
              <a:rPr lang="en-US" sz="3200" b="1" baseline="30000" dirty="0">
                <a:solidFill>
                  <a:schemeClr val="tx1"/>
                </a:solidFill>
              </a:rPr>
              <a:t>th</a:t>
            </a:r>
            <a:r>
              <a:rPr lang="en-US" sz="3200" b="1" dirty="0">
                <a:solidFill>
                  <a:schemeClr val="tx1"/>
                </a:solidFill>
              </a:rPr>
              <a:t> Am. — Search Warrants</a:t>
            </a:r>
            <a:br>
              <a:rPr lang="en-US" sz="3200" b="1" dirty="0">
                <a:solidFill>
                  <a:schemeClr val="tx1"/>
                </a:solidFill>
              </a:rPr>
            </a:br>
            <a:r>
              <a:rPr lang="en-US" sz="3200" i="1" dirty="0">
                <a:solidFill>
                  <a:schemeClr val="tx1"/>
                </a:solidFill>
              </a:rPr>
              <a:t>Riley </a:t>
            </a:r>
            <a:r>
              <a:rPr lang="en-US" sz="3200" i="1" dirty="0" smtClean="0">
                <a:solidFill>
                  <a:schemeClr val="tx1"/>
                </a:solidFill>
              </a:rPr>
              <a:t>v </a:t>
            </a:r>
            <a:r>
              <a:rPr lang="en-US" sz="3200" i="1" dirty="0">
                <a:solidFill>
                  <a:schemeClr val="tx1"/>
                </a:solidFill>
              </a:rPr>
              <a:t>California </a:t>
            </a:r>
            <a:r>
              <a:rPr lang="en-US" sz="3200" dirty="0">
                <a:solidFill>
                  <a:schemeClr val="tx1"/>
                </a:solidFill>
              </a:rPr>
              <a:t>and </a:t>
            </a:r>
            <a:r>
              <a:rPr lang="en-US" sz="3200" i="1" dirty="0">
                <a:solidFill>
                  <a:schemeClr val="tx1"/>
                </a:solidFill>
              </a:rPr>
              <a:t>U.S. </a:t>
            </a:r>
            <a:r>
              <a:rPr lang="en-US" sz="3200" i="1" dirty="0" smtClean="0">
                <a:solidFill>
                  <a:schemeClr val="tx1"/>
                </a:solidFill>
              </a:rPr>
              <a:t>v </a:t>
            </a:r>
            <a:r>
              <a:rPr lang="en-US" sz="3200" i="1" dirty="0" err="1">
                <a:solidFill>
                  <a:schemeClr val="tx1"/>
                </a:solidFill>
              </a:rPr>
              <a:t>Wurie</a:t>
            </a:r>
            <a:endParaRPr lang="en-US" sz="3200" i="1" dirty="0">
              <a:solidFill>
                <a:schemeClr val="tx1"/>
              </a:solidFill>
            </a:endParaRPr>
          </a:p>
        </p:txBody>
      </p:sp>
      <p:sp>
        <p:nvSpPr>
          <p:cNvPr id="3" name="Content Placeholder 2"/>
          <p:cNvSpPr>
            <a:spLocks noGrp="1"/>
          </p:cNvSpPr>
          <p:nvPr>
            <p:ph idx="1"/>
          </p:nvPr>
        </p:nvSpPr>
        <p:spPr>
          <a:xfrm>
            <a:off x="271272" y="1378425"/>
            <a:ext cx="8415528" cy="4412776"/>
          </a:xfrm>
        </p:spPr>
        <p:txBody>
          <a:bodyPr>
            <a:noAutofit/>
          </a:bodyPr>
          <a:lstStyle/>
          <a:p>
            <a:pPr marL="0" indent="0">
              <a:buNone/>
            </a:pPr>
            <a:r>
              <a:rPr lang="en-US" sz="2400" b="1" dirty="0" smtClean="0">
                <a:latin typeface="Arial" pitchFamily="34" charset="0"/>
                <a:cs typeface="Arial" pitchFamily="34" charset="0"/>
              </a:rPr>
              <a:t>Holding: Convictions Reversed</a:t>
            </a:r>
          </a:p>
          <a:p>
            <a:r>
              <a:rPr lang="en-US" sz="2400" dirty="0" smtClean="0">
                <a:latin typeface="Arial" pitchFamily="34" charset="0"/>
                <a:cs typeface="Arial" pitchFamily="34" charset="0"/>
              </a:rPr>
              <a:t>Police must obtain a search warrant before searching a cell phone seized incident to an arrest. </a:t>
            </a:r>
          </a:p>
          <a:p>
            <a:r>
              <a:rPr lang="en-US" sz="2400" dirty="0" smtClean="0">
                <a:latin typeface="Arial" pitchFamily="34" charset="0"/>
                <a:cs typeface="Arial" pitchFamily="34" charset="0"/>
              </a:rPr>
              <a:t>Exceptions:</a:t>
            </a:r>
          </a:p>
          <a:p>
            <a:pPr lvl="1"/>
            <a:r>
              <a:rPr lang="en-US" sz="2400" dirty="0" smtClean="0">
                <a:latin typeface="Arial" pitchFamily="34" charset="0"/>
                <a:cs typeface="Arial" pitchFamily="34" charset="0"/>
              </a:rPr>
              <a:t>Exigent circumstances may exist.</a:t>
            </a:r>
          </a:p>
          <a:p>
            <a:pPr lvl="1"/>
            <a:r>
              <a:rPr lang="en-US" sz="2400" dirty="0" smtClean="0">
                <a:latin typeface="Arial" pitchFamily="34" charset="0"/>
                <a:cs typeface="Arial" pitchFamily="34" charset="0"/>
              </a:rPr>
              <a:t>The body of the phone may be physically examined, e.g. to determine if there is a razor blade hidden in the case. </a:t>
            </a:r>
          </a:p>
          <a:p>
            <a:r>
              <a:rPr lang="en-US" sz="2400" dirty="0" smtClean="0">
                <a:latin typeface="Arial" pitchFamily="34" charset="0"/>
                <a:cs typeface="Arial" pitchFamily="34" charset="0"/>
              </a:rPr>
              <a:t>Officers may use “Faraday bags” or aluminum foil to prevent phone from receiving a signal and being wiped remotely. </a:t>
            </a:r>
          </a:p>
          <a:p>
            <a:pPr lvl="1"/>
            <a:endParaRPr lang="en-US" sz="2400" dirty="0"/>
          </a:p>
        </p:txBody>
      </p:sp>
    </p:spTree>
    <p:extLst>
      <p:ext uri="{BB962C8B-B14F-4D97-AF65-F5344CB8AC3E}">
        <p14:creationId xmlns="" xmlns:p14="http://schemas.microsoft.com/office/powerpoint/2010/main" val="2983196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13821"/>
          </a:xfrm>
        </p:spPr>
        <p:txBody>
          <a:bodyPr>
            <a:normAutofit/>
          </a:bodyPr>
          <a:lstStyle/>
          <a:p>
            <a:pPr algn="l"/>
            <a:r>
              <a:rPr lang="en-US" sz="3200" b="1" dirty="0" smtClean="0">
                <a:solidFill>
                  <a:schemeClr val="tx1"/>
                </a:solidFill>
              </a:rPr>
              <a:t>Sufficiency — Strangulation</a:t>
            </a:r>
            <a:br>
              <a:rPr lang="en-US" sz="3200" b="1" dirty="0" smtClean="0">
                <a:solidFill>
                  <a:schemeClr val="tx1"/>
                </a:solidFill>
              </a:rPr>
            </a:br>
            <a:r>
              <a:rPr lang="en-US" sz="3200" i="1" dirty="0" smtClean="0">
                <a:solidFill>
                  <a:schemeClr val="tx1"/>
                </a:solidFill>
              </a:rPr>
              <a:t>Dawson v </a:t>
            </a:r>
            <a:r>
              <a:rPr lang="en-US" sz="3200" i="1" dirty="0" smtClean="0">
                <a:solidFill>
                  <a:schemeClr val="tx1"/>
                </a:solidFill>
              </a:rPr>
              <a:t>Commonwealth</a:t>
            </a:r>
            <a:br>
              <a:rPr lang="en-US" sz="3200" i="1" dirty="0" smtClean="0">
                <a:solidFill>
                  <a:schemeClr val="tx1"/>
                </a:solidFill>
              </a:rPr>
            </a:br>
            <a:r>
              <a:rPr lang="en-US" sz="2400" dirty="0" smtClean="0">
                <a:solidFill>
                  <a:schemeClr val="tx1"/>
                </a:solidFill>
              </a:rPr>
              <a:t>63 Va. App. 429 (2014)*</a:t>
            </a:r>
            <a:endParaRPr lang="en-US" sz="3200" b="1" dirty="0">
              <a:solidFill>
                <a:schemeClr val="tx1"/>
              </a:solidFill>
            </a:endParaRPr>
          </a:p>
        </p:txBody>
      </p:sp>
      <p:sp>
        <p:nvSpPr>
          <p:cNvPr id="3" name="Content Placeholder 2"/>
          <p:cNvSpPr>
            <a:spLocks noGrp="1"/>
          </p:cNvSpPr>
          <p:nvPr>
            <p:ph idx="1"/>
          </p:nvPr>
        </p:nvSpPr>
        <p:spPr>
          <a:xfrm>
            <a:off x="457200" y="1788459"/>
            <a:ext cx="8229600" cy="4002741"/>
          </a:xfrm>
        </p:spPr>
        <p:txBody>
          <a:bodyPr>
            <a:normAutofit lnSpcReduction="10000"/>
          </a:bodyPr>
          <a:lstStyle/>
          <a:p>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struck the mother of his child and pinned her with his arm, choking her unconscious. </a:t>
            </a:r>
          </a:p>
          <a:p>
            <a:r>
              <a:rPr lang="en-US" sz="2500" dirty="0" smtClean="0">
                <a:latin typeface="Arial" pitchFamily="34" charset="0"/>
                <a:cs typeface="Arial" pitchFamily="34" charset="0"/>
              </a:rPr>
              <a:t>She suffered a fractured rib, a ligature wound around her </a:t>
            </a:r>
            <a:r>
              <a:rPr lang="en-US" sz="2500" dirty="0" smtClean="0">
                <a:latin typeface="Arial" pitchFamily="34" charset="0"/>
                <a:cs typeface="Arial" pitchFamily="34" charset="0"/>
              </a:rPr>
              <a:t>neck </a:t>
            </a:r>
            <a:r>
              <a:rPr lang="en-US" sz="2500" dirty="0" smtClean="0">
                <a:latin typeface="Arial" pitchFamily="34" charset="0"/>
                <a:cs typeface="Arial" pitchFamily="34" charset="0"/>
              </a:rPr>
              <a:t>and general pain and bruising. </a:t>
            </a:r>
          </a:p>
          <a:p>
            <a:r>
              <a:rPr lang="en-US" sz="2500" b="1" dirty="0" smtClean="0">
                <a:latin typeface="Arial" pitchFamily="34" charset="0"/>
                <a:cs typeface="Arial" pitchFamily="34" charset="0"/>
              </a:rPr>
              <a:t>Holding</a:t>
            </a:r>
            <a:r>
              <a:rPr lang="en-US" sz="2500" b="1" dirty="0" smtClean="0">
                <a:latin typeface="Arial" pitchFamily="34" charset="0"/>
                <a:cs typeface="Arial" pitchFamily="34" charset="0"/>
              </a:rPr>
              <a:t>: Conviction Upheld</a:t>
            </a:r>
          </a:p>
          <a:p>
            <a:r>
              <a:rPr lang="en-US" sz="2500" dirty="0" smtClean="0">
                <a:latin typeface="Arial" pitchFamily="34" charset="0"/>
                <a:cs typeface="Arial" pitchFamily="34" charset="0"/>
              </a:rPr>
              <a:t>Bodily injury means the same thing in strangulation cases as in felony assault cases. </a:t>
            </a:r>
          </a:p>
          <a:p>
            <a:r>
              <a:rPr lang="en-US" sz="2500" b="1" dirty="0" smtClean="0">
                <a:latin typeface="Arial" pitchFamily="34" charset="0"/>
                <a:cs typeface="Arial" pitchFamily="34" charset="0"/>
              </a:rPr>
              <a:t>“Bodily injury” = “any bodily hurt whatsoever” </a:t>
            </a:r>
            <a:endParaRPr lang="en-US" sz="2500" b="1" dirty="0" smtClean="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r>
              <a:rPr lang="en-US" sz="2400" dirty="0" smtClean="0">
                <a:latin typeface="Arial" pitchFamily="34" charset="0"/>
                <a:cs typeface="Arial" pitchFamily="34" charset="0"/>
              </a:rPr>
              <a:t>* </a:t>
            </a:r>
            <a:r>
              <a:rPr lang="en-US" sz="2400" dirty="0" smtClean="0">
                <a:latin typeface="Arial" pitchFamily="34" charset="0"/>
                <a:cs typeface="Arial" pitchFamily="34" charset="0"/>
              </a:rPr>
              <a:t>5/24/14 - </a:t>
            </a:r>
            <a:r>
              <a:rPr lang="en-US" sz="2400" dirty="0" smtClean="0">
                <a:latin typeface="Arial" pitchFamily="34" charset="0"/>
                <a:cs typeface="Arial" pitchFamily="34" charset="0"/>
              </a:rPr>
              <a:t>Technically, last year’s case but worth repeating.</a:t>
            </a:r>
            <a:endParaRPr lang="en-US" sz="2400" dirty="0" smtClean="0">
              <a:latin typeface="Arial" pitchFamily="34" charset="0"/>
              <a:cs typeface="Arial" pitchFamily="34" charset="0"/>
            </a:endParaRPr>
          </a:p>
        </p:txBody>
      </p:sp>
    </p:spTree>
    <p:extLst>
      <p:ext uri="{BB962C8B-B14F-4D97-AF65-F5344CB8AC3E}">
        <p14:creationId xmlns="" xmlns:p14="http://schemas.microsoft.com/office/powerpoint/2010/main" val="34997793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solidFill>
                  <a:schemeClr val="tx1"/>
                </a:solidFill>
              </a:rPr>
              <a:t>Sufficiency — Strangulation</a:t>
            </a:r>
            <a:br>
              <a:rPr lang="en-US" sz="3200" b="1" dirty="0" smtClean="0">
                <a:solidFill>
                  <a:schemeClr val="tx1"/>
                </a:solidFill>
              </a:rPr>
            </a:br>
            <a:r>
              <a:rPr lang="en-US" sz="3200" i="1" dirty="0" smtClean="0">
                <a:solidFill>
                  <a:schemeClr val="tx1"/>
                </a:solidFill>
              </a:rPr>
              <a:t>Moore </a:t>
            </a:r>
            <a:r>
              <a:rPr lang="en-US" sz="3200" i="1" dirty="0" smtClean="0">
                <a:solidFill>
                  <a:schemeClr val="tx1"/>
                </a:solidFill>
              </a:rPr>
              <a:t>v </a:t>
            </a:r>
            <a:r>
              <a:rPr lang="en-US" sz="3200" i="1" dirty="0" smtClean="0">
                <a:solidFill>
                  <a:schemeClr val="tx1"/>
                </a:solidFill>
              </a:rPr>
              <a:t>Commonwealth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p:txBody>
          <a:bodyPr>
            <a:normAutofit fontScale="92500" lnSpcReduction="10000"/>
          </a:bodyPr>
          <a:lstStyle/>
          <a:p>
            <a:r>
              <a:rPr lang="en-US" sz="2600" dirty="0" smtClean="0">
                <a:latin typeface="Arial" pitchFamily="34" charset="0"/>
                <a:cs typeface="Arial" pitchFamily="34" charset="0"/>
              </a:rPr>
              <a:t>Defendant </a:t>
            </a:r>
            <a:r>
              <a:rPr lang="en-US" sz="2600" dirty="0" smtClean="0">
                <a:latin typeface="Arial" pitchFamily="34" charset="0"/>
                <a:cs typeface="Arial" pitchFamily="34" charset="0"/>
              </a:rPr>
              <a:t>struck and strangled his girlfriend.</a:t>
            </a:r>
          </a:p>
          <a:p>
            <a:r>
              <a:rPr lang="en-US" sz="2600" dirty="0" smtClean="0">
                <a:latin typeface="Arial" pitchFamily="34" charset="0"/>
                <a:cs typeface="Arial" pitchFamily="34" charset="0"/>
              </a:rPr>
              <a:t>She suffered a scratch on her neck, minor swelling of her forehead, and had blood on her shoulder. She later suffered swelling on her neck. </a:t>
            </a:r>
          </a:p>
          <a:p>
            <a:r>
              <a:rPr lang="en-US" sz="2600" dirty="0" smtClean="0">
                <a:latin typeface="Arial" pitchFamily="34" charset="0"/>
                <a:cs typeface="Arial" pitchFamily="34" charset="0"/>
              </a:rPr>
              <a:t>§18.2-51.6 requires proof of “bodily injury” to prove strangulation.</a:t>
            </a:r>
          </a:p>
          <a:p>
            <a:r>
              <a:rPr lang="en-US" sz="2600" b="1" dirty="0" smtClean="0">
                <a:latin typeface="Arial" pitchFamily="34" charset="0"/>
                <a:cs typeface="Arial" pitchFamily="34" charset="0"/>
              </a:rPr>
              <a:t>Holding: Conviction Upheld</a:t>
            </a:r>
          </a:p>
          <a:p>
            <a:r>
              <a:rPr lang="en-US" sz="2600" b="1" dirty="0" smtClean="0">
                <a:latin typeface="Arial" pitchFamily="34" charset="0"/>
                <a:cs typeface="Arial" pitchFamily="34" charset="0"/>
              </a:rPr>
              <a:t>“Bodily injury” means any “bodily hurt” whatsoever</a:t>
            </a:r>
            <a:r>
              <a:rPr lang="en-US" sz="2600" dirty="0" smtClean="0">
                <a:latin typeface="Arial" pitchFamily="34" charset="0"/>
                <a:cs typeface="Arial" pitchFamily="34" charset="0"/>
              </a:rPr>
              <a:t>. </a:t>
            </a:r>
          </a:p>
          <a:p>
            <a:r>
              <a:rPr lang="en-US" sz="2600" b="1" dirty="0" smtClean="0">
                <a:latin typeface="Arial" pitchFamily="34" charset="0"/>
                <a:cs typeface="Arial" pitchFamily="34" charset="0"/>
              </a:rPr>
              <a:t>No requirement that victim receive medical attention or suffer residual effects.  </a:t>
            </a:r>
          </a:p>
          <a:p>
            <a:pPr>
              <a:buNone/>
            </a:pPr>
            <a:r>
              <a:rPr lang="en-US" sz="2600" dirty="0" smtClean="0"/>
              <a:t>* </a:t>
            </a:r>
            <a:r>
              <a:rPr lang="en-US" sz="2600" dirty="0" smtClean="0">
                <a:latin typeface="Arial" pitchFamily="34" charset="0"/>
                <a:cs typeface="Arial" pitchFamily="34" charset="0"/>
              </a:rPr>
              <a:t>5.6.14 – Technically, last year’s case but worth repeating</a:t>
            </a:r>
            <a:endParaRPr lang="en-US" sz="2600" dirty="0">
              <a:latin typeface="Arial" pitchFamily="34" charset="0"/>
              <a:cs typeface="Arial" pitchFamily="34" charset="0"/>
            </a:endParaRPr>
          </a:p>
        </p:txBody>
      </p:sp>
    </p:spTree>
    <p:extLst>
      <p:ext uri="{BB962C8B-B14F-4D97-AF65-F5344CB8AC3E}">
        <p14:creationId xmlns="" xmlns:p14="http://schemas.microsoft.com/office/powerpoint/2010/main" val="6178939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300" b="1" dirty="0" smtClean="0">
                <a:solidFill>
                  <a:schemeClr val="tx1"/>
                </a:solidFill>
              </a:rPr>
              <a:t>Sufficiency — </a:t>
            </a:r>
            <a:r>
              <a:rPr lang="en-US" sz="3300" b="1" dirty="0" smtClean="0">
                <a:solidFill>
                  <a:schemeClr val="tx1"/>
                </a:solidFill>
              </a:rPr>
              <a:t>Abduction</a:t>
            </a:r>
            <a:r>
              <a:rPr lang="en-US" sz="3300" b="1" dirty="0" smtClean="0">
                <a:solidFill>
                  <a:schemeClr val="tx1"/>
                </a:solidFill>
              </a:rPr>
              <a:t/>
            </a:r>
            <a:br>
              <a:rPr lang="en-US" sz="3300" b="1" dirty="0" smtClean="0">
                <a:solidFill>
                  <a:schemeClr val="tx1"/>
                </a:solidFill>
              </a:rPr>
            </a:br>
            <a:r>
              <a:rPr lang="en-US" sz="3300" i="1" dirty="0" smtClean="0">
                <a:solidFill>
                  <a:schemeClr val="tx1"/>
                </a:solidFill>
              </a:rPr>
              <a:t>Norman v 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3200" b="1" dirty="0">
              <a:solidFill>
                <a:schemeClr val="tx1"/>
              </a:solidFill>
            </a:endParaRPr>
          </a:p>
        </p:txBody>
      </p:sp>
      <p:sp>
        <p:nvSpPr>
          <p:cNvPr id="3" name="Content Placeholder 2"/>
          <p:cNvSpPr>
            <a:spLocks noGrp="1"/>
          </p:cNvSpPr>
          <p:nvPr>
            <p:ph idx="1"/>
          </p:nvPr>
        </p:nvSpPr>
        <p:spPr>
          <a:xfrm>
            <a:off x="286603" y="1596789"/>
            <a:ext cx="8679975" cy="4194412"/>
          </a:xfrm>
        </p:spPr>
        <p:txBody>
          <a:bodyPr>
            <a:noAutofit/>
          </a:bodyPr>
          <a:lstStyle/>
          <a:p>
            <a:r>
              <a:rPr lang="en-US" sz="2800" dirty="0" smtClean="0">
                <a:latin typeface="Arial" pitchFamily="34" charset="0"/>
                <a:cs typeface="Arial" pitchFamily="34" charset="0"/>
              </a:rPr>
              <a:t>Defendant smashed his way into victims house, tearing the doors off the hinges and assaulting the victim.</a:t>
            </a:r>
          </a:p>
          <a:p>
            <a:r>
              <a:rPr lang="en-US" sz="2800" dirty="0" smtClean="0">
                <a:latin typeface="Arial" pitchFamily="34" charset="0"/>
                <a:cs typeface="Arial" pitchFamily="34" charset="0"/>
              </a:rPr>
              <a:t>In view of the victim’s sister, defendant marched victim out of the house.</a:t>
            </a:r>
          </a:p>
          <a:p>
            <a:r>
              <a:rPr lang="en-US" sz="2800" dirty="0" smtClean="0">
                <a:latin typeface="Arial" pitchFamily="34" charset="0"/>
                <a:cs typeface="Arial" pitchFamily="34" charset="0"/>
              </a:rPr>
              <a:t>Sister testified to these events; the victim recanted.</a:t>
            </a:r>
          </a:p>
          <a:p>
            <a:r>
              <a:rPr lang="en-US" sz="2800" b="1" dirty="0" smtClean="0">
                <a:latin typeface="Arial" pitchFamily="34" charset="0"/>
                <a:cs typeface="Arial" pitchFamily="34" charset="0"/>
              </a:rPr>
              <a:t>Held:  Affirmed.</a:t>
            </a:r>
          </a:p>
          <a:p>
            <a:r>
              <a:rPr lang="en-US" sz="2800" dirty="0" smtClean="0">
                <a:latin typeface="Arial" pitchFamily="34" charset="0"/>
                <a:cs typeface="Arial" pitchFamily="34" charset="0"/>
              </a:rPr>
              <a:t>Court ruled that trial court was entitled to believe the sister and reject the testimony of the victim.</a:t>
            </a:r>
            <a:endParaRPr lang="en-US" sz="2800"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300" b="1" dirty="0" smtClean="0">
                <a:solidFill>
                  <a:schemeClr val="tx1"/>
                </a:solidFill>
              </a:rPr>
              <a:t>Sufficiency — </a:t>
            </a:r>
            <a:r>
              <a:rPr lang="en-US" sz="3300" b="1" dirty="0" smtClean="0">
                <a:solidFill>
                  <a:schemeClr val="tx1"/>
                </a:solidFill>
              </a:rPr>
              <a:t>Abduction</a:t>
            </a:r>
            <a:r>
              <a:rPr lang="en-US" sz="3300" b="1" dirty="0" smtClean="0">
                <a:solidFill>
                  <a:schemeClr val="tx1"/>
                </a:solidFill>
              </a:rPr>
              <a:t/>
            </a:r>
            <a:br>
              <a:rPr lang="en-US" sz="3300" b="1" dirty="0" smtClean="0">
                <a:solidFill>
                  <a:schemeClr val="tx1"/>
                </a:solidFill>
              </a:rPr>
            </a:br>
            <a:r>
              <a:rPr lang="en-US" sz="3300" i="1" dirty="0" smtClean="0">
                <a:solidFill>
                  <a:schemeClr val="tx1"/>
                </a:solidFill>
              </a:rPr>
              <a:t>Norman v Commonwealth (con’t.)</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3200" b="1" dirty="0">
              <a:solidFill>
                <a:schemeClr val="tx1"/>
              </a:solidFill>
            </a:endParaRPr>
          </a:p>
        </p:txBody>
      </p:sp>
      <p:sp>
        <p:nvSpPr>
          <p:cNvPr id="3" name="Content Placeholder 2"/>
          <p:cNvSpPr>
            <a:spLocks noGrp="1"/>
          </p:cNvSpPr>
          <p:nvPr>
            <p:ph idx="1"/>
          </p:nvPr>
        </p:nvSpPr>
        <p:spPr>
          <a:xfrm>
            <a:off x="286603" y="1596789"/>
            <a:ext cx="8679975" cy="4194412"/>
          </a:xfrm>
        </p:spPr>
        <p:txBody>
          <a:bodyPr>
            <a:noAutofit/>
          </a:bodyPr>
          <a:lstStyle/>
          <a:p>
            <a:r>
              <a:rPr lang="en-US" sz="2800" dirty="0" smtClean="0">
                <a:latin typeface="Arial" pitchFamily="34" charset="0"/>
                <a:cs typeface="Arial" pitchFamily="34" charset="0"/>
              </a:rPr>
              <a:t>The court wrote:</a:t>
            </a:r>
          </a:p>
          <a:p>
            <a:pPr>
              <a:buNone/>
            </a:pPr>
            <a:r>
              <a:rPr lang="en-US" sz="2800" dirty="0" smtClean="0">
                <a:latin typeface="Arial" pitchFamily="34" charset="0"/>
                <a:cs typeface="Arial" pitchFamily="34" charset="0"/>
              </a:rPr>
              <a:t>	</a:t>
            </a:r>
            <a:r>
              <a:rPr lang="en-US" sz="2800" i="1" dirty="0" smtClean="0">
                <a:latin typeface="Arial" pitchFamily="34" charset="0"/>
                <a:cs typeface="Arial" pitchFamily="34" charset="0"/>
              </a:rPr>
              <a:t>Trial courts are confronted on a daily basis with victims of DV who are reluctant to bring to justice those who frighten and abuse them, whether from motives of affection, financial independence, ongoing fear or some other reason.  Trial judges need not blind themselves to these realities when they make factual determinations.</a:t>
            </a:r>
            <a:endParaRPr lang="en-US" sz="2800" i="1"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solidFill>
                  <a:schemeClr val="tx1"/>
                </a:solidFill>
              </a:rPr>
              <a:t>Sufficiency – Malicious Wounding</a:t>
            </a:r>
            <a:r>
              <a:rPr lang="en-US" sz="3200" dirty="0" smtClean="0">
                <a:solidFill>
                  <a:schemeClr val="tx1"/>
                </a:solidFill>
              </a:rPr>
              <a:t/>
            </a:r>
            <a:br>
              <a:rPr lang="en-US" sz="3200" dirty="0" smtClean="0">
                <a:solidFill>
                  <a:schemeClr val="tx1"/>
                </a:solidFill>
              </a:rPr>
            </a:br>
            <a:r>
              <a:rPr lang="en-US" sz="3600" i="1" dirty="0" smtClean="0">
                <a:solidFill>
                  <a:schemeClr val="tx1"/>
                </a:solidFill>
              </a:rPr>
              <a:t>Howard v Commonwealth</a:t>
            </a:r>
            <a:r>
              <a:rPr lang="en-US" sz="3200" dirty="0" smtClean="0">
                <a:solidFill>
                  <a:schemeClr val="tx1"/>
                </a:solidFill>
              </a:rPr>
              <a:t/>
            </a:r>
            <a:br>
              <a:rPr lang="en-US" sz="3200" dirty="0" smtClean="0">
                <a:solidFill>
                  <a:schemeClr val="tx1"/>
                </a:solidFill>
              </a:rPr>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Arial" pitchFamily="34" charset="0"/>
                <a:cs typeface="Arial" pitchFamily="34" charset="0"/>
              </a:rPr>
              <a:t>Defendant beat the mother of his children repeatedly, putting her in the hospital for two days.  The attack left her bleeding from the head and scarred. </a:t>
            </a:r>
          </a:p>
          <a:p>
            <a:r>
              <a:rPr lang="en-US" dirty="0" smtClean="0">
                <a:latin typeface="Arial" pitchFamily="34" charset="0"/>
                <a:cs typeface="Arial" pitchFamily="34" charset="0"/>
              </a:rPr>
              <a:t>Convicted of Malicious </a:t>
            </a:r>
            <a:r>
              <a:rPr lang="en-US" dirty="0" smtClean="0">
                <a:latin typeface="Arial" pitchFamily="34" charset="0"/>
                <a:cs typeface="Arial" pitchFamily="34" charset="0"/>
              </a:rPr>
              <a:t>Wounding</a:t>
            </a:r>
          </a:p>
          <a:p>
            <a:r>
              <a:rPr lang="en-US" b="1" dirty="0" smtClean="0">
                <a:latin typeface="Arial" pitchFamily="34" charset="0"/>
                <a:cs typeface="Arial" pitchFamily="34" charset="0"/>
              </a:rPr>
              <a:t>Holding</a:t>
            </a:r>
            <a:r>
              <a:rPr lang="en-US" b="1" dirty="0" smtClean="0">
                <a:latin typeface="Arial" pitchFamily="34" charset="0"/>
                <a:cs typeface="Arial" pitchFamily="34" charset="0"/>
              </a:rPr>
              <a:t>: Conviction Upheld</a:t>
            </a:r>
          </a:p>
          <a:p>
            <a:r>
              <a:rPr lang="en-US" dirty="0" smtClean="0">
                <a:latin typeface="Arial" pitchFamily="34" charset="0"/>
                <a:cs typeface="Arial" pitchFamily="34" charset="0"/>
              </a:rPr>
              <a:t>Evidence must show an intent to permanently injure the victim, i.e., to maim, disable, disfigure, or kill. </a:t>
            </a:r>
          </a:p>
          <a:p>
            <a:r>
              <a:rPr lang="en-US" dirty="0" smtClean="0">
                <a:latin typeface="Arial" pitchFamily="34" charset="0"/>
                <a:cs typeface="Arial" pitchFamily="34" charset="0"/>
              </a:rPr>
              <a:t>Evidence met this burden.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solidFill>
                  <a:schemeClr val="tx1"/>
                </a:solidFill>
              </a:rPr>
              <a:t>Sufficiency — Malicious Wounding</a:t>
            </a:r>
            <a:br>
              <a:rPr lang="en-US" sz="3600" b="1" dirty="0" smtClean="0">
                <a:solidFill>
                  <a:schemeClr val="tx1"/>
                </a:solidFill>
              </a:rPr>
            </a:br>
            <a:r>
              <a:rPr lang="en-US" sz="3600" i="1" dirty="0" smtClean="0">
                <a:solidFill>
                  <a:schemeClr val="tx1"/>
                </a:solidFill>
              </a:rPr>
              <a:t>Conway v </a:t>
            </a:r>
            <a:r>
              <a:rPr lang="en-US" sz="3600" i="1" dirty="0" smtClean="0">
                <a:solidFill>
                  <a:schemeClr val="tx1"/>
                </a:solidFill>
              </a:rPr>
              <a:t>Commonwealth </a:t>
            </a:r>
            <a:r>
              <a:rPr lang="en-US" sz="3200" b="1" dirty="0" smtClean="0">
                <a:solidFill>
                  <a:schemeClr val="tx1"/>
                </a:solidFill>
              </a:rPr>
              <a:t/>
            </a:r>
            <a:br>
              <a:rPr lang="en-US" sz="3200" b="1" dirty="0" smtClean="0">
                <a:solidFill>
                  <a:schemeClr val="tx1"/>
                </a:solidFill>
              </a:rPr>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a:xfrm>
            <a:off x="457200" y="1600201"/>
            <a:ext cx="8441140" cy="4190999"/>
          </a:xfrm>
        </p:spPr>
        <p:txBody>
          <a:bodyPr>
            <a:normAutofit/>
          </a:bodyPr>
          <a:lstStyle/>
          <a:p>
            <a:r>
              <a:rPr lang="en-US" sz="2800" dirty="0" smtClean="0">
                <a:latin typeface="Arial" pitchFamily="34" charset="0"/>
                <a:cs typeface="Arial" pitchFamily="34" charset="0"/>
              </a:rPr>
              <a:t>Defendant punched victim at least 3 times with his fist.  </a:t>
            </a:r>
          </a:p>
          <a:p>
            <a:r>
              <a:rPr lang="en-US" sz="2800" dirty="0" smtClean="0">
                <a:latin typeface="Arial" pitchFamily="34" charset="0"/>
                <a:cs typeface="Arial" pitchFamily="34" charset="0"/>
              </a:rPr>
              <a:t>Victim suffered swelling and hemorrhages to both eyes, plus bruises to face.</a:t>
            </a:r>
          </a:p>
          <a:p>
            <a:r>
              <a:rPr lang="en-US" sz="2800" dirty="0" smtClean="0">
                <a:latin typeface="Arial" pitchFamily="34" charset="0"/>
                <a:cs typeface="Arial" pitchFamily="34" charset="0"/>
              </a:rPr>
              <a:t>E.R. doctor testified “very severe force” was used.</a:t>
            </a:r>
          </a:p>
          <a:p>
            <a:r>
              <a:rPr lang="en-US" sz="2800" b="1" dirty="0" smtClean="0">
                <a:latin typeface="Arial" pitchFamily="34" charset="0"/>
                <a:cs typeface="Arial" pitchFamily="34" charset="0"/>
              </a:rPr>
              <a:t>Holding:  Conviction affirmed.</a:t>
            </a:r>
          </a:p>
          <a:p>
            <a:r>
              <a:rPr lang="en-US" sz="2800" dirty="0" smtClean="0">
                <a:latin typeface="Arial" pitchFamily="34" charset="0"/>
                <a:cs typeface="Arial" pitchFamily="34" charset="0"/>
              </a:rPr>
              <a:t>Court rejected argument that a weapon must be used to cause wound – fists are sufficient.</a:t>
            </a:r>
            <a:endParaRPr lang="en-US" sz="2800" dirty="0">
              <a:latin typeface="Arial" pitchFamily="34" charset="0"/>
              <a:cs typeface="Arial" pitchFamily="34" charset="0"/>
            </a:endParaRPr>
          </a:p>
        </p:txBody>
      </p:sp>
    </p:spTree>
    <p:extLst>
      <p:ext uri="{BB962C8B-B14F-4D97-AF65-F5344CB8AC3E}">
        <p14:creationId xmlns="" xmlns:p14="http://schemas.microsoft.com/office/powerpoint/2010/main" val="41358845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600" b="1" dirty="0" smtClean="0">
                <a:solidFill>
                  <a:schemeClr val="tx1"/>
                </a:solidFill>
              </a:rPr>
              <a:t>Sufficiency </a:t>
            </a:r>
            <a:r>
              <a:rPr lang="en-US" sz="3600" b="1" dirty="0" smtClean="0">
                <a:solidFill>
                  <a:schemeClr val="tx1"/>
                </a:solidFill>
              </a:rPr>
              <a:t>— Attempted Capital Murder</a:t>
            </a:r>
            <a:r>
              <a:rPr lang="en-US" sz="3600" b="1" dirty="0" smtClean="0">
                <a:solidFill>
                  <a:schemeClr val="tx1"/>
                </a:solidFill>
              </a:rPr>
              <a:t/>
            </a:r>
            <a:br>
              <a:rPr lang="en-US" sz="3600" b="1" dirty="0" smtClean="0">
                <a:solidFill>
                  <a:schemeClr val="tx1"/>
                </a:solidFill>
              </a:rPr>
            </a:br>
            <a:r>
              <a:rPr lang="en-US" sz="3600" i="1" dirty="0" smtClean="0">
                <a:solidFill>
                  <a:schemeClr val="tx1"/>
                </a:solidFill>
              </a:rPr>
              <a:t>Howard v Commonwealth (con’t.)</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3200" b="1" dirty="0">
              <a:solidFill>
                <a:schemeClr val="tx1"/>
              </a:solidFill>
            </a:endParaRPr>
          </a:p>
        </p:txBody>
      </p:sp>
      <p:sp>
        <p:nvSpPr>
          <p:cNvPr id="3" name="Content Placeholder 2"/>
          <p:cNvSpPr>
            <a:spLocks noGrp="1"/>
          </p:cNvSpPr>
          <p:nvPr>
            <p:ph idx="1"/>
          </p:nvPr>
        </p:nvSpPr>
        <p:spPr>
          <a:xfrm>
            <a:off x="286603" y="1596789"/>
            <a:ext cx="8679975" cy="4194412"/>
          </a:xfrm>
        </p:spPr>
        <p:txBody>
          <a:bodyPr>
            <a:noAutofit/>
          </a:bodyPr>
          <a:lstStyle/>
          <a:p>
            <a:r>
              <a:rPr lang="en-US" sz="2700" dirty="0" smtClean="0">
                <a:latin typeface="Arial" pitchFamily="34" charset="0"/>
                <a:cs typeface="Arial" pitchFamily="34" charset="0"/>
              </a:rPr>
              <a:t>Officers told him to stop, but Defendant tightened grip, even after being shot in the back.  </a:t>
            </a:r>
          </a:p>
          <a:p>
            <a:r>
              <a:rPr lang="en-US" sz="2700" b="1" dirty="0" smtClean="0">
                <a:latin typeface="Arial" pitchFamily="34" charset="0"/>
                <a:cs typeface="Arial" pitchFamily="34" charset="0"/>
              </a:rPr>
              <a:t>Held:  Affirmed. </a:t>
            </a:r>
            <a:endParaRPr lang="en-US" sz="2700" dirty="0" smtClean="0">
              <a:latin typeface="Arial" pitchFamily="34" charset="0"/>
              <a:cs typeface="Arial" pitchFamily="34" charset="0"/>
            </a:endParaRPr>
          </a:p>
          <a:p>
            <a:r>
              <a:rPr lang="en-US" sz="2700" dirty="0" smtClean="0">
                <a:latin typeface="Arial" pitchFamily="34" charset="0"/>
                <a:cs typeface="Arial" pitchFamily="34" charset="0"/>
              </a:rPr>
              <a:t>Court found that, despite his intoxication, Defendant had the specific intent to kill the officer.</a:t>
            </a:r>
          </a:p>
          <a:p>
            <a:r>
              <a:rPr lang="en-US" sz="2700" dirty="0" smtClean="0">
                <a:latin typeface="Arial" pitchFamily="34" charset="0"/>
                <a:cs typeface="Arial" pitchFamily="34" charset="0"/>
              </a:rPr>
              <a:t>Court rejected argument that Defendant only wanted to escape.</a:t>
            </a:r>
          </a:p>
          <a:p>
            <a:pPr>
              <a:buNone/>
            </a:pPr>
            <a:endParaRPr lang="en-US" sz="2700"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955" y="274637"/>
            <a:ext cx="8598089" cy="1567609"/>
          </a:xfrm>
        </p:spPr>
        <p:txBody>
          <a:bodyPr>
            <a:normAutofit fontScale="90000"/>
          </a:bodyPr>
          <a:lstStyle/>
          <a:p>
            <a:pPr algn="l"/>
            <a:r>
              <a:rPr lang="en-US" sz="3300" b="1" dirty="0" smtClean="0">
                <a:solidFill>
                  <a:schemeClr val="tx1"/>
                </a:solidFill>
              </a:rPr>
              <a:t>Sufficiency — Contributing to Delinquency</a:t>
            </a:r>
            <a:br>
              <a:rPr lang="en-US" sz="3300" b="1" dirty="0" smtClean="0">
                <a:solidFill>
                  <a:schemeClr val="tx1"/>
                </a:solidFill>
              </a:rPr>
            </a:br>
            <a:r>
              <a:rPr lang="en-US" sz="3300" i="1" dirty="0" smtClean="0">
                <a:solidFill>
                  <a:schemeClr val="tx1"/>
                </a:solidFill>
              </a:rPr>
              <a:t>Miller </a:t>
            </a:r>
            <a:r>
              <a:rPr lang="en-US" sz="3300" i="1" dirty="0" smtClean="0">
                <a:solidFill>
                  <a:schemeClr val="tx1"/>
                </a:solidFill>
              </a:rPr>
              <a:t>v </a:t>
            </a:r>
            <a:r>
              <a:rPr lang="en-US" sz="3300" i="1" dirty="0" smtClean="0">
                <a:solidFill>
                  <a:schemeClr val="tx1"/>
                </a:solidFill>
              </a:rPr>
              <a:t>Commonwealth </a:t>
            </a:r>
            <a:r>
              <a:rPr lang="en-US" sz="3200" i="1" dirty="0" smtClean="0">
                <a:solidFill>
                  <a:schemeClr val="tx1"/>
                </a:solidFill>
              </a:rPr>
              <a:t/>
            </a:r>
            <a:br>
              <a:rPr lang="en-US" sz="3200" i="1" dirty="0" smtClean="0">
                <a:solidFill>
                  <a:schemeClr val="tx1"/>
                </a:solidFill>
              </a:rPr>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a:xfrm>
            <a:off x="272955" y="1842247"/>
            <a:ext cx="8598089" cy="3948953"/>
          </a:xfrm>
        </p:spPr>
        <p:txBody>
          <a:bodyPr>
            <a:noAutofit/>
          </a:bodyPr>
          <a:lstStyle/>
          <a:p>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left her 2 year old in her unlocked car, double-parked, with the engine running and windows </a:t>
            </a:r>
            <a:r>
              <a:rPr lang="en-US" sz="2500" dirty="0" smtClean="0">
                <a:latin typeface="Arial" pitchFamily="34" charset="0"/>
                <a:cs typeface="Arial" pitchFamily="34" charset="0"/>
              </a:rPr>
              <a:t>open </a:t>
            </a:r>
            <a:r>
              <a:rPr lang="en-US" sz="2500" dirty="0" smtClean="0">
                <a:latin typeface="Arial" pitchFamily="34" charset="0"/>
                <a:cs typeface="Arial" pitchFamily="34" charset="0"/>
              </a:rPr>
              <a:t>as she visited a grocery store. </a:t>
            </a:r>
          </a:p>
          <a:p>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asked an employee inside to watch her car “for five minutes,” but did not tell the employee her child was inside.  The employee watched the car for over 30 minutes before he had to leave.  </a:t>
            </a:r>
          </a:p>
          <a:p>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returned, took her keys from the </a:t>
            </a:r>
            <a:r>
              <a:rPr lang="en-US" sz="2500" dirty="0" smtClean="0">
                <a:latin typeface="Arial" pitchFamily="34" charset="0"/>
                <a:cs typeface="Arial" pitchFamily="34" charset="0"/>
              </a:rPr>
              <a:t>car </a:t>
            </a:r>
            <a:r>
              <a:rPr lang="en-US" sz="2500" dirty="0" smtClean="0">
                <a:latin typeface="Arial" pitchFamily="34" charset="0"/>
                <a:cs typeface="Arial" pitchFamily="34" charset="0"/>
              </a:rPr>
              <a:t>and returned inside for another 30 minutes. </a:t>
            </a:r>
          </a:p>
          <a:p>
            <a:r>
              <a:rPr lang="en-US" sz="2500" dirty="0" smtClean="0">
                <a:latin typeface="Arial" pitchFamily="34" charset="0"/>
                <a:cs typeface="Arial" pitchFamily="34" charset="0"/>
              </a:rPr>
              <a:t>Defendant </a:t>
            </a:r>
            <a:r>
              <a:rPr lang="en-US" sz="2500" dirty="0" smtClean="0">
                <a:latin typeface="Arial" pitchFamily="34" charset="0"/>
                <a:cs typeface="Arial" pitchFamily="34" charset="0"/>
              </a:rPr>
              <a:t>convicted of Contributing to the Delinquency of a </a:t>
            </a:r>
            <a:r>
              <a:rPr lang="en-US" sz="2500" dirty="0" smtClean="0">
                <a:latin typeface="Arial" pitchFamily="34" charset="0"/>
                <a:cs typeface="Arial" pitchFamily="34" charset="0"/>
              </a:rPr>
              <a:t>Minor.</a:t>
            </a:r>
            <a:endParaRPr lang="en-US" sz="2500" dirty="0">
              <a:latin typeface="Arial" pitchFamily="34" charset="0"/>
              <a:cs typeface="Arial" pitchFamily="34" charset="0"/>
            </a:endParaRPr>
          </a:p>
        </p:txBody>
      </p:sp>
    </p:spTree>
    <p:extLst>
      <p:ext uri="{BB962C8B-B14F-4D97-AF65-F5344CB8AC3E}">
        <p14:creationId xmlns="" xmlns:p14="http://schemas.microsoft.com/office/powerpoint/2010/main" val="41230710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600" b="1" dirty="0" smtClean="0">
                <a:solidFill>
                  <a:schemeClr val="tx1"/>
                </a:solidFill>
              </a:rPr>
              <a:t>Sufficiency </a:t>
            </a:r>
            <a:r>
              <a:rPr lang="en-US" sz="3600" b="1" dirty="0" smtClean="0">
                <a:solidFill>
                  <a:schemeClr val="tx1"/>
                </a:solidFill>
              </a:rPr>
              <a:t>— Burglary</a:t>
            </a:r>
            <a:r>
              <a:rPr lang="en-US" sz="3600" b="1" dirty="0" smtClean="0">
                <a:solidFill>
                  <a:schemeClr val="tx1"/>
                </a:solidFill>
              </a:rPr>
              <a:t/>
            </a:r>
            <a:br>
              <a:rPr lang="en-US" sz="3600" b="1" dirty="0" smtClean="0">
                <a:solidFill>
                  <a:schemeClr val="tx1"/>
                </a:solidFill>
              </a:rPr>
            </a:br>
            <a:r>
              <a:rPr lang="en-US" sz="3600" i="1" dirty="0" smtClean="0">
                <a:solidFill>
                  <a:schemeClr val="tx1"/>
                </a:solidFill>
              </a:rPr>
              <a:t>Grimes v 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__Va.__ (2014)</a:t>
            </a:r>
            <a:endParaRPr lang="en-US" sz="3200" b="1" dirty="0">
              <a:solidFill>
                <a:schemeClr val="tx1"/>
              </a:solidFill>
            </a:endParaRPr>
          </a:p>
        </p:txBody>
      </p:sp>
      <p:sp>
        <p:nvSpPr>
          <p:cNvPr id="3" name="Content Placeholder 2"/>
          <p:cNvSpPr>
            <a:spLocks noGrp="1"/>
          </p:cNvSpPr>
          <p:nvPr>
            <p:ph idx="1"/>
          </p:nvPr>
        </p:nvSpPr>
        <p:spPr>
          <a:xfrm>
            <a:off x="286603" y="1596789"/>
            <a:ext cx="8679975" cy="4194412"/>
          </a:xfrm>
        </p:spPr>
        <p:txBody>
          <a:bodyPr>
            <a:noAutofit/>
          </a:bodyPr>
          <a:lstStyle/>
          <a:p>
            <a:r>
              <a:rPr lang="en-US" sz="2700" dirty="0" smtClean="0">
                <a:latin typeface="Arial" pitchFamily="34" charset="0"/>
                <a:cs typeface="Arial" pitchFamily="34" charset="0"/>
              </a:rPr>
              <a:t>Defendant was convicted of burglary for breaking into crawl space under a house.  It had no direct access to house.  Defendant stole copper pipes.</a:t>
            </a:r>
          </a:p>
          <a:p>
            <a:r>
              <a:rPr lang="en-US" sz="2700" b="1" dirty="0" smtClean="0">
                <a:latin typeface="Arial" pitchFamily="34" charset="0"/>
                <a:cs typeface="Arial" pitchFamily="34" charset="0"/>
              </a:rPr>
              <a:t>Held:  Affirmed</a:t>
            </a:r>
          </a:p>
          <a:p>
            <a:r>
              <a:rPr lang="en-US" sz="2700" dirty="0" smtClean="0">
                <a:latin typeface="Arial" pitchFamily="34" charset="0"/>
                <a:cs typeface="Arial" pitchFamily="34" charset="0"/>
              </a:rPr>
              <a:t>Court ruled crawl space was structurally part of the house, observing that the space was within the 4 walls and under the same roof.</a:t>
            </a:r>
          </a:p>
          <a:p>
            <a:r>
              <a:rPr lang="en-US" sz="2700" dirty="0" smtClean="0">
                <a:latin typeface="Arial" pitchFamily="34" charset="0"/>
                <a:cs typeface="Arial" pitchFamily="34" charset="0"/>
              </a:rPr>
              <a:t>Crawl space contained integral utilities and was functionally interconnected and contiguous to the house.</a:t>
            </a:r>
            <a:endParaRPr lang="en-US" sz="2700"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0"/>
            <a:ext cx="8679975" cy="1417638"/>
          </a:xfrm>
        </p:spPr>
        <p:txBody>
          <a:bodyPr>
            <a:normAutofit fontScale="90000"/>
          </a:bodyPr>
          <a:lstStyle/>
          <a:p>
            <a:pPr algn="l"/>
            <a:r>
              <a:rPr lang="en-US" sz="3600" b="1" dirty="0" smtClean="0">
                <a:solidFill>
                  <a:schemeClr val="tx1"/>
                </a:solidFill>
              </a:rPr>
              <a:t>Sufficiency </a:t>
            </a:r>
            <a:r>
              <a:rPr lang="en-US" sz="3600" b="1" dirty="0" smtClean="0">
                <a:solidFill>
                  <a:schemeClr val="tx1"/>
                </a:solidFill>
              </a:rPr>
              <a:t>— Grand Larceny</a:t>
            </a:r>
            <a:r>
              <a:rPr lang="en-US" sz="3600" b="1" dirty="0" smtClean="0">
                <a:solidFill>
                  <a:schemeClr val="tx1"/>
                </a:solidFill>
              </a:rPr>
              <a:t/>
            </a:r>
            <a:br>
              <a:rPr lang="en-US" sz="3600" b="1" dirty="0" smtClean="0">
                <a:solidFill>
                  <a:schemeClr val="tx1"/>
                </a:solidFill>
              </a:rPr>
            </a:br>
            <a:r>
              <a:rPr lang="en-US" sz="3600" i="1" dirty="0" smtClean="0">
                <a:solidFill>
                  <a:schemeClr val="tx1"/>
                </a:solidFill>
              </a:rPr>
              <a:t>Winslow v 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__Va. App.__ (2015)</a:t>
            </a:r>
            <a:endParaRPr lang="en-US" sz="3200" b="1" dirty="0">
              <a:solidFill>
                <a:schemeClr val="tx1"/>
              </a:solidFill>
            </a:endParaRPr>
          </a:p>
        </p:txBody>
      </p:sp>
      <p:sp>
        <p:nvSpPr>
          <p:cNvPr id="3" name="Content Placeholder 2"/>
          <p:cNvSpPr>
            <a:spLocks noGrp="1"/>
          </p:cNvSpPr>
          <p:nvPr>
            <p:ph idx="1"/>
          </p:nvPr>
        </p:nvSpPr>
        <p:spPr>
          <a:xfrm>
            <a:off x="1" y="1417638"/>
            <a:ext cx="8966578" cy="4373563"/>
          </a:xfrm>
        </p:spPr>
        <p:txBody>
          <a:bodyPr>
            <a:noAutofit/>
          </a:bodyPr>
          <a:lstStyle/>
          <a:p>
            <a:r>
              <a:rPr lang="en-US" sz="2400" dirty="0" smtClean="0">
                <a:latin typeface="Arial" pitchFamily="34" charset="0"/>
                <a:cs typeface="Arial" pitchFamily="34" charset="0"/>
              </a:rPr>
              <a:t>Defendant was convicted of stealing money and 2 laptops from a parked car.  His fingerprints were found on a box that had contained victim’s money.  The lap tops </a:t>
            </a:r>
            <a:r>
              <a:rPr lang="en-US" sz="2400" dirty="0" smtClean="0">
                <a:latin typeface="Arial" pitchFamily="34" charset="0"/>
                <a:cs typeface="Arial" pitchFamily="34" charset="0"/>
              </a:rPr>
              <a:t>had been </a:t>
            </a:r>
            <a:r>
              <a:rPr lang="en-US" sz="2400" dirty="0" smtClean="0">
                <a:latin typeface="Arial" pitchFamily="34" charset="0"/>
                <a:cs typeface="Arial" pitchFamily="34" charset="0"/>
              </a:rPr>
              <a:t>near the box.</a:t>
            </a:r>
          </a:p>
          <a:p>
            <a:r>
              <a:rPr lang="en-US" sz="2400" dirty="0" smtClean="0">
                <a:latin typeface="Arial" pitchFamily="34" charset="0"/>
                <a:cs typeface="Arial" pitchFamily="34" charset="0"/>
              </a:rPr>
              <a:t>Victim did not know defendant and had never let him in the car.</a:t>
            </a:r>
          </a:p>
          <a:p>
            <a:r>
              <a:rPr lang="en-US" sz="2400" b="1" dirty="0" smtClean="0">
                <a:latin typeface="Arial" pitchFamily="34" charset="0"/>
                <a:cs typeface="Arial" pitchFamily="34" charset="0"/>
              </a:rPr>
              <a:t>Held:  Affirmed.</a:t>
            </a:r>
          </a:p>
          <a:p>
            <a:r>
              <a:rPr lang="en-US" sz="2400" dirty="0" smtClean="0">
                <a:latin typeface="Arial" pitchFamily="34" charset="0"/>
                <a:cs typeface="Arial" pitchFamily="34" charset="0"/>
              </a:rPr>
              <a:t>Court found that fingerprints are an “unforgeable signature.”</a:t>
            </a:r>
          </a:p>
          <a:p>
            <a:r>
              <a:rPr lang="en-US" sz="2400" dirty="0" smtClean="0">
                <a:latin typeface="Arial" pitchFamily="34" charset="0"/>
                <a:cs typeface="Arial" pitchFamily="34" charset="0"/>
              </a:rPr>
              <a:t>Court rejected argument that CA must exclude any other possible source of the fingerprints.</a:t>
            </a:r>
          </a:p>
          <a:p>
            <a:r>
              <a:rPr lang="en-US" sz="2400" dirty="0" smtClean="0">
                <a:latin typeface="Arial" pitchFamily="34" charset="0"/>
                <a:cs typeface="Arial" pitchFamily="34" charset="0"/>
              </a:rPr>
              <a:t>It was reasonable to assume person who took money also took the laptops.</a:t>
            </a:r>
            <a:endParaRPr lang="en-US" sz="2400" dirty="0" smtClean="0">
              <a:latin typeface="Arial" pitchFamily="34" charset="0"/>
              <a:cs typeface="Arial" pitchFamily="34" charset="0"/>
            </a:endParaRPr>
          </a:p>
          <a:p>
            <a:endParaRPr lang="en-US" sz="2700"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24084"/>
          </a:xfrm>
        </p:spPr>
        <p:txBody>
          <a:bodyPr>
            <a:normAutofit/>
          </a:bodyPr>
          <a:lstStyle/>
          <a:p>
            <a:pPr algn="l"/>
            <a:r>
              <a:rPr lang="en-US" sz="3600" b="1" dirty="0" smtClean="0">
                <a:solidFill>
                  <a:schemeClr val="tx1"/>
                </a:solidFill>
              </a:rPr>
              <a:t>4th Am. — Search Warrant</a:t>
            </a:r>
            <a:br>
              <a:rPr lang="en-US" sz="3600" b="1" dirty="0" smtClean="0">
                <a:solidFill>
                  <a:schemeClr val="tx1"/>
                </a:solidFill>
              </a:rPr>
            </a:br>
            <a:r>
              <a:rPr lang="en-US" sz="3600" i="1" dirty="0" smtClean="0">
                <a:solidFill>
                  <a:schemeClr val="tx1"/>
                </a:solidFill>
              </a:rPr>
              <a:t>Harris v Commonwealth</a:t>
            </a:r>
            <a:r>
              <a:rPr lang="en-US" sz="3600" b="1" dirty="0" smtClean="0">
                <a:solidFill>
                  <a:schemeClr val="tx1"/>
                </a:solidFill>
              </a:rPr>
              <a:t/>
            </a:r>
            <a:br>
              <a:rPr lang="en-US" sz="3600" b="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a:xfrm>
            <a:off x="457200" y="1542196"/>
            <a:ext cx="8229600" cy="4249003"/>
          </a:xfrm>
        </p:spPr>
        <p:txBody>
          <a:bodyPr>
            <a:noAutofit/>
          </a:bodyPr>
          <a:lstStyle/>
          <a:p>
            <a:r>
              <a:rPr lang="en-US" sz="2400" dirty="0" smtClean="0">
                <a:latin typeface="Arial" pitchFamily="34" charset="0"/>
                <a:cs typeface="Arial" pitchFamily="34" charset="0"/>
              </a:rPr>
              <a:t>Defendant, a registered sex offender, sexually assaulted a child in his home and videotaped the offense.</a:t>
            </a:r>
          </a:p>
          <a:p>
            <a:r>
              <a:rPr lang="en-US" sz="2400" dirty="0" smtClean="0">
                <a:latin typeface="Arial" pitchFamily="34" charset="0"/>
                <a:cs typeface="Arial" pitchFamily="34" charset="0"/>
              </a:rPr>
              <a:t>State police o</a:t>
            </a:r>
            <a:r>
              <a:rPr lang="en-US" sz="2400" dirty="0" smtClean="0">
                <a:latin typeface="Arial" pitchFamily="34" charset="0"/>
                <a:cs typeface="Arial" pitchFamily="34" charset="0"/>
              </a:rPr>
              <a:t>fficer obtained a search warrant for defendant’s home that sought items including computer systems and digital storage media.</a:t>
            </a:r>
          </a:p>
          <a:p>
            <a:r>
              <a:rPr lang="en-US" sz="2400" dirty="0" smtClean="0">
                <a:latin typeface="Arial" pitchFamily="34" charset="0"/>
                <a:cs typeface="Arial" pitchFamily="34" charset="0"/>
              </a:rPr>
              <a:t>Officer located a video camera and videotape that recorded the assault.  Defendant claimed videotape was outside scope of the search warrant.</a:t>
            </a:r>
          </a:p>
          <a:p>
            <a:r>
              <a:rPr lang="en-US" sz="2400" b="1" dirty="0" smtClean="0">
                <a:latin typeface="Arial" pitchFamily="34" charset="0"/>
                <a:cs typeface="Arial" pitchFamily="34" charset="0"/>
              </a:rPr>
              <a:t>Held:  Affirmed.</a:t>
            </a:r>
          </a:p>
          <a:p>
            <a:r>
              <a:rPr lang="en-US" sz="2400" dirty="0" smtClean="0">
                <a:latin typeface="Arial" pitchFamily="34" charset="0"/>
                <a:cs typeface="Arial" pitchFamily="34" charset="0"/>
              </a:rPr>
              <a:t>Court ruled that videotape is a form of magnetic media and fell under scope of the search warrant.</a:t>
            </a:r>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31135559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300" b="1" dirty="0" smtClean="0">
                <a:solidFill>
                  <a:schemeClr val="tx1"/>
                </a:solidFill>
              </a:rPr>
              <a:t>Sufficiency — Contributing to Delinquency</a:t>
            </a:r>
            <a:br>
              <a:rPr lang="en-US" sz="3300" b="1" dirty="0" smtClean="0">
                <a:solidFill>
                  <a:schemeClr val="tx1"/>
                </a:solidFill>
              </a:rPr>
            </a:br>
            <a:r>
              <a:rPr lang="en-US" sz="3300" i="1" dirty="0" smtClean="0">
                <a:solidFill>
                  <a:schemeClr val="tx1"/>
                </a:solidFill>
              </a:rPr>
              <a:t>Miller </a:t>
            </a:r>
            <a:r>
              <a:rPr lang="en-US" sz="3300" i="1" dirty="0" smtClean="0">
                <a:solidFill>
                  <a:schemeClr val="tx1"/>
                </a:solidFill>
              </a:rPr>
              <a:t>v Commonwealth (con’t.)</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3200" b="1" dirty="0">
              <a:solidFill>
                <a:schemeClr val="tx1"/>
              </a:solidFill>
            </a:endParaRPr>
          </a:p>
        </p:txBody>
      </p:sp>
      <p:sp>
        <p:nvSpPr>
          <p:cNvPr id="3" name="Content Placeholder 2"/>
          <p:cNvSpPr>
            <a:spLocks noGrp="1"/>
          </p:cNvSpPr>
          <p:nvPr>
            <p:ph idx="1"/>
          </p:nvPr>
        </p:nvSpPr>
        <p:spPr>
          <a:xfrm>
            <a:off x="457200" y="1596789"/>
            <a:ext cx="8229600" cy="4194412"/>
          </a:xfrm>
        </p:spPr>
        <p:txBody>
          <a:bodyPr>
            <a:noAutofit/>
          </a:bodyPr>
          <a:lstStyle/>
          <a:p>
            <a:r>
              <a:rPr lang="en-US" sz="2800" b="1" dirty="0" smtClean="0">
                <a:latin typeface="Arial" pitchFamily="34" charset="0"/>
                <a:cs typeface="Arial" pitchFamily="34" charset="0"/>
              </a:rPr>
              <a:t>Holding: Conviction Upheld</a:t>
            </a:r>
          </a:p>
          <a:p>
            <a:r>
              <a:rPr lang="en-US" sz="2800" dirty="0" smtClean="0">
                <a:latin typeface="Arial" pitchFamily="34" charset="0"/>
                <a:cs typeface="Arial" pitchFamily="34" charset="0"/>
              </a:rPr>
              <a:t>Defendant’s </a:t>
            </a:r>
            <a:r>
              <a:rPr lang="en-US" sz="2800" dirty="0" smtClean="0">
                <a:latin typeface="Arial" pitchFamily="34" charset="0"/>
                <a:cs typeface="Arial" pitchFamily="34" charset="0"/>
              </a:rPr>
              <a:t>conduct rendered the child abused or </a:t>
            </a:r>
            <a:r>
              <a:rPr lang="en-US" sz="2800" dirty="0" smtClean="0">
                <a:latin typeface="Arial" pitchFamily="34" charset="0"/>
                <a:cs typeface="Arial" pitchFamily="34" charset="0"/>
              </a:rPr>
              <a:t>neglected </a:t>
            </a:r>
            <a:r>
              <a:rPr lang="en-US" sz="2800" dirty="0" smtClean="0">
                <a:latin typeface="Arial" pitchFamily="34" charset="0"/>
                <a:cs typeface="Arial" pitchFamily="34" charset="0"/>
              </a:rPr>
              <a:t>because the child suffered an unreasonable absence of her parent.  </a:t>
            </a:r>
          </a:p>
          <a:p>
            <a:r>
              <a:rPr lang="en-US" sz="2800" dirty="0" smtClean="0">
                <a:latin typeface="Arial" pitchFamily="34" charset="0"/>
                <a:cs typeface="Arial" pitchFamily="34" charset="0"/>
              </a:rPr>
              <a:t>Leaving a stranger in charge of her child was not reasonable or sufficient.  </a:t>
            </a:r>
          </a:p>
          <a:p>
            <a:r>
              <a:rPr lang="en-US" sz="2800" dirty="0" smtClean="0">
                <a:latin typeface="Arial" pitchFamily="34" charset="0"/>
                <a:cs typeface="Arial" pitchFamily="34" charset="0"/>
              </a:rPr>
              <a:t>No requirement to prove child suffered actual harm.</a:t>
            </a:r>
          </a:p>
          <a:p>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acted willfully in a criminally negligent manner.</a:t>
            </a:r>
          </a:p>
        </p:txBody>
      </p:sp>
    </p:spTree>
    <p:extLst>
      <p:ext uri="{BB962C8B-B14F-4D97-AF65-F5344CB8AC3E}">
        <p14:creationId xmlns="" xmlns:p14="http://schemas.microsoft.com/office/powerpoint/2010/main" val="1028315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600" b="1" dirty="0" smtClean="0">
                <a:solidFill>
                  <a:schemeClr val="tx1"/>
                </a:solidFill>
              </a:rPr>
              <a:t>Sufficiency — </a:t>
            </a:r>
            <a:r>
              <a:rPr lang="en-US" sz="3600" b="1" dirty="0" smtClean="0">
                <a:solidFill>
                  <a:schemeClr val="tx1"/>
                </a:solidFill>
              </a:rPr>
              <a:t>Indecent Liberties</a:t>
            </a:r>
            <a:r>
              <a:rPr lang="en-US" sz="3600" b="1" dirty="0" smtClean="0">
                <a:solidFill>
                  <a:schemeClr val="tx1"/>
                </a:solidFill>
              </a:rPr>
              <a:t/>
            </a:r>
            <a:br>
              <a:rPr lang="en-US" sz="3600" b="1" dirty="0" smtClean="0">
                <a:solidFill>
                  <a:schemeClr val="tx1"/>
                </a:solidFill>
              </a:rPr>
            </a:br>
            <a:r>
              <a:rPr lang="en-US" sz="3600" i="1" dirty="0" err="1" smtClean="0">
                <a:solidFill>
                  <a:schemeClr val="tx1"/>
                </a:solidFill>
              </a:rPr>
              <a:t>Farhoumand</a:t>
            </a:r>
            <a:r>
              <a:rPr lang="en-US" sz="3600" i="1" dirty="0" smtClean="0">
                <a:solidFill>
                  <a:schemeClr val="tx1"/>
                </a:solidFill>
              </a:rPr>
              <a:t> v 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 Va. __ (2014)</a:t>
            </a:r>
            <a:endParaRPr lang="en-US" sz="3200" b="1" dirty="0">
              <a:solidFill>
                <a:schemeClr val="tx1"/>
              </a:solidFill>
            </a:endParaRPr>
          </a:p>
        </p:txBody>
      </p:sp>
      <p:sp>
        <p:nvSpPr>
          <p:cNvPr id="3" name="Content Placeholder 2"/>
          <p:cNvSpPr>
            <a:spLocks noGrp="1"/>
          </p:cNvSpPr>
          <p:nvPr>
            <p:ph idx="1"/>
          </p:nvPr>
        </p:nvSpPr>
        <p:spPr>
          <a:xfrm>
            <a:off x="286603" y="1596789"/>
            <a:ext cx="8679975" cy="4194412"/>
          </a:xfrm>
        </p:spPr>
        <p:txBody>
          <a:bodyPr>
            <a:noAutofit/>
          </a:bodyPr>
          <a:lstStyle/>
          <a:p>
            <a:r>
              <a:rPr lang="en-US" sz="2800" dirty="0" smtClean="0">
                <a:latin typeface="Arial" pitchFamily="34" charset="0"/>
                <a:cs typeface="Arial" pitchFamily="34" charset="0"/>
              </a:rPr>
              <a:t>Defendant molested his younger cousin for years.</a:t>
            </a:r>
          </a:p>
          <a:p>
            <a:r>
              <a:rPr lang="en-US" sz="2800" dirty="0" smtClean="0">
                <a:latin typeface="Arial" pitchFamily="34" charset="0"/>
                <a:cs typeface="Arial" pitchFamily="34" charset="0"/>
              </a:rPr>
              <a:t>Victim testified that sometimes he put her hands on his genitals and sometimes he exposed himself.</a:t>
            </a:r>
          </a:p>
          <a:p>
            <a:r>
              <a:rPr lang="en-US" sz="2800" dirty="0" smtClean="0">
                <a:latin typeface="Arial" pitchFamily="34" charset="0"/>
                <a:cs typeface="Arial" pitchFamily="34" charset="0"/>
              </a:rPr>
              <a:t>He was charged with several counts of Indecent Liberties.</a:t>
            </a:r>
          </a:p>
          <a:p>
            <a:r>
              <a:rPr lang="en-US" sz="2800" b="1" dirty="0" smtClean="0">
                <a:latin typeface="Arial" pitchFamily="34" charset="0"/>
                <a:cs typeface="Arial" pitchFamily="34" charset="0"/>
              </a:rPr>
              <a:t>Held:  Affirmed in part, reversed in part.</a:t>
            </a:r>
          </a:p>
          <a:p>
            <a:r>
              <a:rPr lang="en-US" sz="2800" dirty="0" smtClean="0">
                <a:latin typeface="Arial" pitchFamily="34" charset="0"/>
                <a:cs typeface="Arial" pitchFamily="34" charset="0"/>
              </a:rPr>
              <a:t>Court held that the word “expose” as used in §18.2-370 requires a visual display – indictments alleging touching were dismissed.</a:t>
            </a:r>
          </a:p>
          <a:p>
            <a:pPr>
              <a:buNone/>
            </a:pPr>
            <a:endParaRPr lang="en-US" sz="2800"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13821"/>
          </a:xfrm>
        </p:spPr>
        <p:txBody>
          <a:bodyPr>
            <a:noAutofit/>
          </a:bodyPr>
          <a:lstStyle/>
          <a:p>
            <a:pPr algn="l"/>
            <a:r>
              <a:rPr lang="en-US" sz="3200" b="1" dirty="0" smtClean="0">
                <a:solidFill>
                  <a:schemeClr val="tx1"/>
                </a:solidFill>
              </a:rPr>
              <a:t>Sufficiency — PWID </a:t>
            </a:r>
            <a:br>
              <a:rPr lang="en-US" sz="3200" b="1" dirty="0" smtClean="0">
                <a:solidFill>
                  <a:schemeClr val="tx1"/>
                </a:solidFill>
              </a:rPr>
            </a:br>
            <a:r>
              <a:rPr lang="en-US" sz="3200" i="1" dirty="0" smtClean="0">
                <a:solidFill>
                  <a:schemeClr val="tx1"/>
                </a:solidFill>
              </a:rPr>
              <a:t>Wallace </a:t>
            </a:r>
            <a:r>
              <a:rPr lang="en-US" sz="3200" i="1" dirty="0" smtClean="0">
                <a:solidFill>
                  <a:schemeClr val="tx1"/>
                </a:solidFill>
              </a:rPr>
              <a:t>v </a:t>
            </a:r>
            <a:r>
              <a:rPr lang="en-US" sz="3200" i="1" dirty="0" smtClean="0">
                <a:solidFill>
                  <a:schemeClr val="tx1"/>
                </a:solidFill>
              </a:rPr>
              <a:t>Commonwealth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Unpublished</a:t>
            </a:r>
            <a:endParaRPr lang="en-US" sz="3200" b="1" dirty="0">
              <a:solidFill>
                <a:schemeClr val="tx1"/>
              </a:solidFill>
            </a:endParaRPr>
          </a:p>
        </p:txBody>
      </p:sp>
      <p:sp>
        <p:nvSpPr>
          <p:cNvPr id="3" name="Content Placeholder 2"/>
          <p:cNvSpPr>
            <a:spLocks noGrp="1"/>
          </p:cNvSpPr>
          <p:nvPr>
            <p:ph idx="1"/>
          </p:nvPr>
        </p:nvSpPr>
        <p:spPr>
          <a:xfrm>
            <a:off x="457200" y="1788459"/>
            <a:ext cx="8229600" cy="4002741"/>
          </a:xfrm>
        </p:spPr>
        <p:txBody>
          <a:bodyPr>
            <a:noAutofit/>
          </a:bodyPr>
          <a:lstStyle/>
          <a:p>
            <a:r>
              <a:rPr lang="en-US" sz="2800" dirty="0" smtClean="0">
                <a:latin typeface="Arial" pitchFamily="34" charset="0"/>
                <a:cs typeface="Arial" pitchFamily="34" charset="0"/>
              </a:rPr>
              <a:t>Police found </a:t>
            </a:r>
            <a:r>
              <a:rPr lang="en-US" sz="2800" dirty="0" smtClean="0">
                <a:latin typeface="Arial" pitchFamily="34" charset="0"/>
                <a:cs typeface="Arial" pitchFamily="34" charset="0"/>
              </a:rPr>
              <a:t>Defendant </a:t>
            </a:r>
            <a:r>
              <a:rPr lang="en-US" sz="2800" dirty="0" smtClean="0">
                <a:latin typeface="Arial" pitchFamily="34" charset="0"/>
                <a:cs typeface="Arial" pitchFamily="34" charset="0"/>
              </a:rPr>
              <a:t>in a car with a bag containing 29 smaller bags of marijuana in the center console.  Total weight = 19.5 grams. </a:t>
            </a:r>
          </a:p>
          <a:p>
            <a:r>
              <a:rPr lang="en-US" sz="2800" dirty="0" smtClean="0">
                <a:latin typeface="Arial" pitchFamily="34" charset="0"/>
                <a:cs typeface="Arial" pitchFamily="34" charset="0"/>
              </a:rPr>
              <a:t>A detective testified as an expert that the quantity of drugs, divided up into 29 bags, was inconsistent with personal use.</a:t>
            </a:r>
          </a:p>
          <a:p>
            <a:r>
              <a:rPr lang="en-US" sz="2800" b="1" dirty="0" smtClean="0">
                <a:latin typeface="Arial" pitchFamily="34" charset="0"/>
                <a:cs typeface="Arial" pitchFamily="34" charset="0"/>
              </a:rPr>
              <a:t>Holding: Conviction Upheld</a:t>
            </a:r>
          </a:p>
          <a:p>
            <a:r>
              <a:rPr lang="en-US" sz="2800" dirty="0" smtClean="0">
                <a:latin typeface="Arial" pitchFamily="34" charset="0"/>
                <a:cs typeface="Arial" pitchFamily="34" charset="0"/>
              </a:rPr>
              <a:t>This is sufficient evidence of guilt.  Scales, cash, firearms, etc., were not required. </a:t>
            </a:r>
            <a:endParaRPr lang="en-US" sz="2800" dirty="0">
              <a:latin typeface="Arial" pitchFamily="34" charset="0"/>
              <a:cs typeface="Arial" pitchFamily="34" charset="0"/>
            </a:endParaRPr>
          </a:p>
        </p:txBody>
      </p:sp>
    </p:spTree>
    <p:extLst>
      <p:ext uri="{BB962C8B-B14F-4D97-AF65-F5344CB8AC3E}">
        <p14:creationId xmlns="" xmlns:p14="http://schemas.microsoft.com/office/powerpoint/2010/main" val="8046274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solidFill>
                  <a:schemeClr val="tx1"/>
                </a:solidFill>
              </a:rPr>
              <a:t>Sufficiency — Grand Larceny</a:t>
            </a:r>
            <a:br>
              <a:rPr lang="en-US" sz="3200" b="1" dirty="0" smtClean="0">
                <a:solidFill>
                  <a:schemeClr val="tx1"/>
                </a:solidFill>
              </a:rPr>
            </a:br>
            <a:r>
              <a:rPr lang="en-US" sz="3200" i="1" dirty="0" err="1" smtClean="0">
                <a:solidFill>
                  <a:schemeClr val="tx1"/>
                </a:solidFill>
              </a:rPr>
              <a:t>Neblett</a:t>
            </a:r>
            <a:r>
              <a:rPr lang="en-US" sz="3200" i="1" dirty="0" smtClean="0">
                <a:solidFill>
                  <a:schemeClr val="tx1"/>
                </a:solidFill>
              </a:rPr>
              <a:t> v </a:t>
            </a:r>
            <a:r>
              <a:rPr lang="en-US" sz="3200" i="1" dirty="0" smtClean="0">
                <a:solidFill>
                  <a:schemeClr val="tx1"/>
                </a:solidFill>
              </a:rPr>
              <a:t>Commonwealth</a:t>
            </a:r>
            <a:br>
              <a:rPr lang="en-US" sz="3200" i="1" dirty="0" smtClean="0">
                <a:solidFill>
                  <a:schemeClr val="tx1"/>
                </a:solidFill>
              </a:rPr>
            </a:br>
            <a:r>
              <a:rPr lang="en-US" sz="2400" dirty="0" smtClean="0">
                <a:solidFill>
                  <a:schemeClr val="tx1"/>
                </a:solidFill>
              </a:rPr>
              <a:t>Unpublished</a:t>
            </a:r>
            <a:endParaRPr lang="en-US" sz="3200" b="1" dirty="0">
              <a:solidFill>
                <a:schemeClr val="tx1"/>
              </a:solidFill>
            </a:endParaRPr>
          </a:p>
        </p:txBody>
      </p:sp>
      <p:sp>
        <p:nvSpPr>
          <p:cNvPr id="3" name="Content Placeholder 2"/>
          <p:cNvSpPr>
            <a:spLocks noGrp="1"/>
          </p:cNvSpPr>
          <p:nvPr>
            <p:ph idx="1"/>
          </p:nvPr>
        </p:nvSpPr>
        <p:spPr>
          <a:xfrm>
            <a:off x="286603" y="1583141"/>
            <a:ext cx="8570794" cy="4208060"/>
          </a:xfrm>
        </p:spPr>
        <p:txBody>
          <a:bodyPr>
            <a:noAutofit/>
          </a:bodyPr>
          <a:lstStyle/>
          <a:p>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stole Victim’s phone. </a:t>
            </a:r>
          </a:p>
          <a:p>
            <a:r>
              <a:rPr lang="en-US" sz="2400" dirty="0" smtClean="0">
                <a:latin typeface="Arial" pitchFamily="34" charset="0"/>
                <a:cs typeface="Arial" pitchFamily="34" charset="0"/>
              </a:rPr>
              <a:t>Victim claimed she purchased the phone one month prior for $600.  She admitted she did not know the value of a equivalent used phone.</a:t>
            </a:r>
          </a:p>
          <a:p>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argued </a:t>
            </a:r>
            <a:r>
              <a:rPr lang="en-US" sz="2400" dirty="0" smtClean="0">
                <a:latin typeface="Arial" pitchFamily="34" charset="0"/>
                <a:cs typeface="Arial" pitchFamily="34" charset="0"/>
              </a:rPr>
              <a:t>that </a:t>
            </a:r>
            <a:r>
              <a:rPr lang="en-US" sz="2400" dirty="0" smtClean="0">
                <a:latin typeface="Arial" pitchFamily="34" charset="0"/>
                <a:cs typeface="Arial" pitchFamily="34" charset="0"/>
              </a:rPr>
              <a:t>without evidence of </a:t>
            </a:r>
            <a:r>
              <a:rPr lang="en-US" sz="2400" dirty="0" smtClean="0">
                <a:latin typeface="Arial" pitchFamily="34" charset="0"/>
                <a:cs typeface="Arial" pitchFamily="34" charset="0"/>
              </a:rPr>
              <a:t>depreciation the </a:t>
            </a:r>
            <a:r>
              <a:rPr lang="en-US" sz="2400" dirty="0" smtClean="0">
                <a:latin typeface="Arial" pitchFamily="34" charset="0"/>
                <a:cs typeface="Arial" pitchFamily="34" charset="0"/>
              </a:rPr>
              <a:t>trial court would be speculating on the value of the phone.</a:t>
            </a:r>
          </a:p>
          <a:p>
            <a:r>
              <a:rPr lang="en-US" sz="2400" b="1" dirty="0" smtClean="0">
                <a:latin typeface="Arial" pitchFamily="34" charset="0"/>
                <a:cs typeface="Arial" pitchFamily="34" charset="0"/>
              </a:rPr>
              <a:t>Holding: Conviction Upheld</a:t>
            </a:r>
          </a:p>
          <a:p>
            <a:r>
              <a:rPr lang="en-US" sz="2400" dirty="0" smtClean="0">
                <a:latin typeface="Arial" pitchFamily="34" charset="0"/>
                <a:cs typeface="Arial" pitchFamily="34" charset="0"/>
              </a:rPr>
              <a:t>Fair market value is the test of value in Grand Larceny.</a:t>
            </a:r>
          </a:p>
          <a:p>
            <a:r>
              <a:rPr lang="en-US" sz="2400" dirty="0" smtClean="0">
                <a:latin typeface="Arial" pitchFamily="34" charset="0"/>
                <a:cs typeface="Arial" pitchFamily="34" charset="0"/>
              </a:rPr>
              <a:t>The original purchase price is admissible evidence of the fair market value.</a:t>
            </a:r>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10626409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8"/>
            <a:ext cx="8679975" cy="1143000"/>
          </a:xfrm>
        </p:spPr>
        <p:txBody>
          <a:bodyPr>
            <a:normAutofit fontScale="90000"/>
          </a:bodyPr>
          <a:lstStyle/>
          <a:p>
            <a:pPr algn="l"/>
            <a:r>
              <a:rPr lang="en-US" sz="3600" b="1" dirty="0" smtClean="0">
                <a:solidFill>
                  <a:schemeClr val="tx1"/>
                </a:solidFill>
              </a:rPr>
              <a:t>Sufficiency </a:t>
            </a:r>
            <a:r>
              <a:rPr lang="en-US" sz="3600" b="1" dirty="0" smtClean="0">
                <a:solidFill>
                  <a:schemeClr val="tx1"/>
                </a:solidFill>
              </a:rPr>
              <a:t>— Uttering</a:t>
            </a:r>
            <a:r>
              <a:rPr lang="en-US" sz="3600" b="1" dirty="0" smtClean="0">
                <a:solidFill>
                  <a:schemeClr val="tx1"/>
                </a:solidFill>
              </a:rPr>
              <a:t/>
            </a:r>
            <a:br>
              <a:rPr lang="en-US" sz="3600" b="1" dirty="0" smtClean="0">
                <a:solidFill>
                  <a:schemeClr val="tx1"/>
                </a:solidFill>
              </a:rPr>
            </a:br>
            <a:r>
              <a:rPr lang="en-US" sz="3600" i="1" dirty="0" smtClean="0">
                <a:solidFill>
                  <a:schemeClr val="tx1"/>
                </a:solidFill>
              </a:rPr>
              <a:t>Goodwin v Commonwealth</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__Va. App.__ (2015)</a:t>
            </a:r>
            <a:endParaRPr lang="en-US" sz="3200" b="1" dirty="0">
              <a:solidFill>
                <a:schemeClr val="tx1"/>
              </a:solidFill>
            </a:endParaRPr>
          </a:p>
        </p:txBody>
      </p:sp>
      <p:sp>
        <p:nvSpPr>
          <p:cNvPr id="3" name="Content Placeholder 2"/>
          <p:cNvSpPr>
            <a:spLocks noGrp="1"/>
          </p:cNvSpPr>
          <p:nvPr>
            <p:ph idx="1"/>
          </p:nvPr>
        </p:nvSpPr>
        <p:spPr>
          <a:xfrm>
            <a:off x="286603" y="1596789"/>
            <a:ext cx="8679975" cy="4194412"/>
          </a:xfrm>
        </p:spPr>
        <p:txBody>
          <a:bodyPr>
            <a:noAutofit/>
          </a:bodyPr>
          <a:lstStyle/>
          <a:p>
            <a:r>
              <a:rPr lang="en-US" sz="2700" dirty="0" smtClean="0">
                <a:latin typeface="Arial" pitchFamily="34" charset="0"/>
                <a:cs typeface="Arial" pitchFamily="34" charset="0"/>
              </a:rPr>
              <a:t>Stopped for traffic offenses, defendant provided a false name and signed summons with false name.</a:t>
            </a:r>
          </a:p>
          <a:p>
            <a:r>
              <a:rPr lang="en-US" sz="2700" dirty="0" smtClean="0">
                <a:latin typeface="Arial" pitchFamily="34" charset="0"/>
                <a:cs typeface="Arial" pitchFamily="34" charset="0"/>
              </a:rPr>
              <a:t>Defendant argued the evidence did not prove that the sought to obtain “an object mentioned in the writing.”</a:t>
            </a:r>
          </a:p>
          <a:p>
            <a:r>
              <a:rPr lang="en-US" sz="2700" b="1" dirty="0" smtClean="0">
                <a:latin typeface="Arial" pitchFamily="34" charset="0"/>
                <a:cs typeface="Arial" pitchFamily="34" charset="0"/>
              </a:rPr>
              <a:t>Held:  Affirmed.</a:t>
            </a:r>
          </a:p>
          <a:p>
            <a:r>
              <a:rPr lang="en-US" sz="2700" dirty="0" smtClean="0">
                <a:latin typeface="Arial" pitchFamily="34" charset="0"/>
                <a:cs typeface="Arial" pitchFamily="34" charset="0"/>
              </a:rPr>
              <a:t>Court held that by signing the summonses, defendant asserted that his name and signatures were “good and valid” and was therefore guilty of offense.</a:t>
            </a:r>
            <a:endParaRPr lang="en-US" sz="2700" i="1" dirty="0" smtClean="0">
              <a:latin typeface="Arial" pitchFamily="34" charset="0"/>
              <a:cs typeface="Arial" pitchFamily="34" charset="0"/>
            </a:endParaRPr>
          </a:p>
        </p:txBody>
      </p:sp>
    </p:spTree>
    <p:extLst>
      <p:ext uri="{BB962C8B-B14F-4D97-AF65-F5344CB8AC3E}">
        <p14:creationId xmlns="" xmlns:p14="http://schemas.microsoft.com/office/powerpoint/2010/main" val="1028315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solidFill>
                  <a:schemeClr val="tx1"/>
                </a:solidFill>
              </a:rPr>
              <a:t>Sufficiency — Conspiracy</a:t>
            </a:r>
            <a:br>
              <a:rPr lang="en-US" sz="3600" b="1" dirty="0" smtClean="0">
                <a:solidFill>
                  <a:schemeClr val="tx1"/>
                </a:solidFill>
              </a:rPr>
            </a:br>
            <a:r>
              <a:rPr lang="en-US" sz="3600" i="1" dirty="0" smtClean="0">
                <a:solidFill>
                  <a:schemeClr val="tx1"/>
                </a:solidFill>
              </a:rPr>
              <a:t>Velez-Suarez </a:t>
            </a:r>
            <a:r>
              <a:rPr lang="en-US" sz="3600" i="1" dirty="0" smtClean="0">
                <a:solidFill>
                  <a:schemeClr val="tx1"/>
                </a:solidFill>
              </a:rPr>
              <a:t>v </a:t>
            </a:r>
            <a:r>
              <a:rPr lang="en-US" sz="3600" i="1" dirty="0" smtClean="0">
                <a:solidFill>
                  <a:schemeClr val="tx1"/>
                </a:solidFill>
              </a:rPr>
              <a:t>Commonwealth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__Va. App. __(2015)</a:t>
            </a:r>
            <a:endParaRPr lang="en-US" sz="2700" dirty="0">
              <a:solidFill>
                <a:schemeClr val="tx1"/>
              </a:solidFill>
            </a:endParaRPr>
          </a:p>
        </p:txBody>
      </p:sp>
      <p:sp>
        <p:nvSpPr>
          <p:cNvPr id="3" name="Content Placeholder 2"/>
          <p:cNvSpPr>
            <a:spLocks noGrp="1"/>
          </p:cNvSpPr>
          <p:nvPr>
            <p:ph idx="1"/>
          </p:nvPr>
        </p:nvSpPr>
        <p:spPr>
          <a:xfrm>
            <a:off x="191069" y="1417639"/>
            <a:ext cx="8775510" cy="5440362"/>
          </a:xfrm>
        </p:spPr>
        <p:txBody>
          <a:bodyPr>
            <a:noAutofit/>
          </a:bodyPr>
          <a:lstStyle/>
          <a:p>
            <a:r>
              <a:rPr lang="en-US" sz="2200" dirty="0" smtClean="0">
                <a:latin typeface="Arial" pitchFamily="34" charset="0"/>
                <a:cs typeface="Arial" pitchFamily="34" charset="0"/>
              </a:rPr>
              <a:t>Defendant </a:t>
            </a:r>
            <a:r>
              <a:rPr lang="en-US" sz="2200" dirty="0" smtClean="0">
                <a:latin typeface="Arial" pitchFamily="34" charset="0"/>
                <a:cs typeface="Arial" pitchFamily="34" charset="0"/>
              </a:rPr>
              <a:t>entered a store with his </a:t>
            </a:r>
            <a:r>
              <a:rPr lang="en-US" sz="2200" dirty="0" smtClean="0">
                <a:latin typeface="Arial" pitchFamily="34" charset="0"/>
                <a:cs typeface="Arial" pitchFamily="34" charset="0"/>
              </a:rPr>
              <a:t>confederate, holding </a:t>
            </a:r>
            <a:r>
              <a:rPr lang="en-US" sz="2200" dirty="0" smtClean="0">
                <a:latin typeface="Arial" pitchFamily="34" charset="0"/>
                <a:cs typeface="Arial" pitchFamily="34" charset="0"/>
              </a:rPr>
              <a:t>bags from a store that was not in the mall. </a:t>
            </a:r>
          </a:p>
          <a:p>
            <a:r>
              <a:rPr lang="en-US" sz="2200" dirty="0" smtClean="0">
                <a:latin typeface="Arial" pitchFamily="34" charset="0"/>
                <a:cs typeface="Arial" pitchFamily="34" charset="0"/>
              </a:rPr>
              <a:t>Defendant </a:t>
            </a:r>
            <a:r>
              <a:rPr lang="en-US" sz="2200" dirty="0" smtClean="0">
                <a:latin typeface="Arial" pitchFamily="34" charset="0"/>
                <a:cs typeface="Arial" pitchFamily="34" charset="0"/>
              </a:rPr>
              <a:t>and confederate selected clothing, entered the fitting </a:t>
            </a:r>
            <a:r>
              <a:rPr lang="en-US" sz="2200" dirty="0" smtClean="0">
                <a:latin typeface="Arial" pitchFamily="34" charset="0"/>
                <a:cs typeface="Arial" pitchFamily="34" charset="0"/>
              </a:rPr>
              <a:t>room </a:t>
            </a:r>
            <a:r>
              <a:rPr lang="en-US" sz="2200" dirty="0" smtClean="0">
                <a:latin typeface="Arial" pitchFamily="34" charset="0"/>
                <a:cs typeface="Arial" pitchFamily="34" charset="0"/>
              </a:rPr>
              <a:t>and then left separately.  </a:t>
            </a:r>
          </a:p>
          <a:p>
            <a:r>
              <a:rPr lang="en-US" sz="2200" dirty="0" smtClean="0">
                <a:latin typeface="Arial" pitchFamily="34" charset="0"/>
                <a:cs typeface="Arial" pitchFamily="34" charset="0"/>
              </a:rPr>
              <a:t>Store security found sensors and clothing with sensors cut off in the fitting room. </a:t>
            </a:r>
          </a:p>
          <a:p>
            <a:r>
              <a:rPr lang="en-US" sz="2200" dirty="0" smtClean="0">
                <a:latin typeface="Arial" pitchFamily="34" charset="0"/>
                <a:cs typeface="Arial" pitchFamily="34" charset="0"/>
              </a:rPr>
              <a:t>A security officer witnessed </a:t>
            </a:r>
            <a:r>
              <a:rPr lang="en-US" sz="2200" dirty="0" smtClean="0">
                <a:latin typeface="Arial" pitchFamily="34" charset="0"/>
                <a:cs typeface="Arial" pitchFamily="34" charset="0"/>
              </a:rPr>
              <a:t>Defendant </a:t>
            </a:r>
            <a:r>
              <a:rPr lang="en-US" sz="2200" dirty="0" smtClean="0">
                <a:latin typeface="Arial" pitchFamily="34" charset="0"/>
                <a:cs typeface="Arial" pitchFamily="34" charset="0"/>
              </a:rPr>
              <a:t>leave the store with a coat.  The coat was recovered </a:t>
            </a:r>
            <a:r>
              <a:rPr lang="en-US" sz="2200" dirty="0" smtClean="0">
                <a:latin typeface="Arial" pitchFamily="34" charset="0"/>
                <a:cs typeface="Arial" pitchFamily="34" charset="0"/>
              </a:rPr>
              <a:t>abandoned </a:t>
            </a:r>
            <a:r>
              <a:rPr lang="en-US" sz="2200" dirty="0" smtClean="0">
                <a:latin typeface="Arial" pitchFamily="34" charset="0"/>
                <a:cs typeface="Arial" pitchFamily="34" charset="0"/>
              </a:rPr>
              <a:t>with the security tag torn off. </a:t>
            </a:r>
          </a:p>
          <a:p>
            <a:r>
              <a:rPr lang="en-US" sz="2200" dirty="0" smtClean="0">
                <a:latin typeface="Arial" pitchFamily="34" charset="0"/>
                <a:cs typeface="Arial" pitchFamily="34" charset="0"/>
              </a:rPr>
              <a:t>Police stopped </a:t>
            </a:r>
            <a:r>
              <a:rPr lang="en-US" sz="2200" dirty="0" smtClean="0">
                <a:latin typeface="Arial" pitchFamily="34" charset="0"/>
                <a:cs typeface="Arial" pitchFamily="34" charset="0"/>
              </a:rPr>
              <a:t>Defendant </a:t>
            </a:r>
            <a:r>
              <a:rPr lang="en-US" sz="2200" dirty="0" smtClean="0">
                <a:latin typeface="Arial" pitchFamily="34" charset="0"/>
                <a:cs typeface="Arial" pitchFamily="34" charset="0"/>
              </a:rPr>
              <a:t>and recovered wire cutters.  His confederate </a:t>
            </a:r>
            <a:r>
              <a:rPr lang="en-US" sz="2200" dirty="0" smtClean="0">
                <a:latin typeface="Arial" pitchFamily="34" charset="0"/>
                <a:cs typeface="Arial" pitchFamily="34" charset="0"/>
              </a:rPr>
              <a:t>possessed the </a:t>
            </a:r>
            <a:r>
              <a:rPr lang="en-US" sz="2200" dirty="0" smtClean="0">
                <a:latin typeface="Arial" pitchFamily="34" charset="0"/>
                <a:cs typeface="Arial" pitchFamily="34" charset="0"/>
              </a:rPr>
              <a:t>stolen property. </a:t>
            </a:r>
          </a:p>
          <a:p>
            <a:r>
              <a:rPr lang="en-US" sz="2200" dirty="0" smtClean="0">
                <a:latin typeface="Arial" pitchFamily="34" charset="0"/>
                <a:cs typeface="Arial" pitchFamily="34" charset="0"/>
              </a:rPr>
              <a:t>Defendant </a:t>
            </a:r>
            <a:r>
              <a:rPr lang="en-US" sz="2200" dirty="0" smtClean="0">
                <a:latin typeface="Arial" pitchFamily="34" charset="0"/>
                <a:cs typeface="Arial" pitchFamily="34" charset="0"/>
              </a:rPr>
              <a:t>was convicted of Conspiracy to Commit Larceny and Destruction of </a:t>
            </a:r>
            <a:r>
              <a:rPr lang="en-US" sz="2200" dirty="0" smtClean="0">
                <a:latin typeface="Arial" pitchFamily="34" charset="0"/>
                <a:cs typeface="Arial" pitchFamily="34" charset="0"/>
              </a:rPr>
              <a:t>Property.</a:t>
            </a:r>
            <a:endParaRPr lang="en-US" sz="2200" dirty="0">
              <a:latin typeface="Arial" pitchFamily="34" charset="0"/>
              <a:cs typeface="Arial" pitchFamily="34" charset="0"/>
            </a:endParaRPr>
          </a:p>
        </p:txBody>
      </p:sp>
    </p:spTree>
    <p:extLst>
      <p:ext uri="{BB962C8B-B14F-4D97-AF65-F5344CB8AC3E}">
        <p14:creationId xmlns="" xmlns:p14="http://schemas.microsoft.com/office/powerpoint/2010/main" val="42568415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solidFill>
                  <a:schemeClr val="tx1"/>
                </a:solidFill>
              </a:rPr>
              <a:t>Sufficiency — Conspiracy</a:t>
            </a:r>
            <a:br>
              <a:rPr lang="en-US" sz="3200" b="1" dirty="0" smtClean="0">
                <a:solidFill>
                  <a:schemeClr val="tx1"/>
                </a:solidFill>
              </a:rPr>
            </a:br>
            <a:r>
              <a:rPr lang="en-US" sz="3200" i="1" dirty="0" smtClean="0">
                <a:solidFill>
                  <a:schemeClr val="tx1"/>
                </a:solidFill>
              </a:rPr>
              <a:t>Velez-Suarez </a:t>
            </a:r>
            <a:r>
              <a:rPr lang="en-US" sz="3200" i="1" dirty="0" smtClean="0">
                <a:solidFill>
                  <a:schemeClr val="tx1"/>
                </a:solidFill>
              </a:rPr>
              <a:t>v Commonwealth (con’t.)</a:t>
            </a:r>
            <a:br>
              <a:rPr lang="en-US" sz="3200" i="1" dirty="0" smtClean="0">
                <a:solidFill>
                  <a:schemeClr val="tx1"/>
                </a:solidFill>
              </a:rPr>
            </a:br>
            <a:r>
              <a:rPr lang="en-US" sz="2400" dirty="0" smtClean="0">
                <a:solidFill>
                  <a:schemeClr val="tx1"/>
                </a:solidFill>
              </a:rPr>
              <a:t>__Va. App. __ (2015)</a:t>
            </a:r>
            <a:endParaRPr lang="en-US" sz="3200" b="1" dirty="0">
              <a:solidFill>
                <a:schemeClr val="tx1"/>
              </a:solidFill>
            </a:endParaRPr>
          </a:p>
        </p:txBody>
      </p:sp>
      <p:sp>
        <p:nvSpPr>
          <p:cNvPr id="3" name="Content Placeholder 2"/>
          <p:cNvSpPr>
            <a:spLocks noGrp="1"/>
          </p:cNvSpPr>
          <p:nvPr>
            <p:ph idx="1"/>
          </p:nvPr>
        </p:nvSpPr>
        <p:spPr>
          <a:xfrm>
            <a:off x="457200" y="1596788"/>
            <a:ext cx="8229600" cy="4194412"/>
          </a:xfrm>
        </p:spPr>
        <p:txBody>
          <a:bodyPr>
            <a:noAutofit/>
          </a:bodyPr>
          <a:lstStyle/>
          <a:p>
            <a:r>
              <a:rPr lang="en-US" sz="2400" b="1" dirty="0" smtClean="0">
                <a:latin typeface="Arial" pitchFamily="34" charset="0"/>
                <a:cs typeface="Arial" pitchFamily="34" charset="0"/>
              </a:rPr>
              <a:t>Holding: Convictions Upheld</a:t>
            </a:r>
          </a:p>
          <a:p>
            <a:r>
              <a:rPr lang="en-US" sz="2400" dirty="0" smtClean="0">
                <a:latin typeface="Arial" pitchFamily="34" charset="0"/>
                <a:cs typeface="Arial" pitchFamily="34" charset="0"/>
              </a:rPr>
              <a:t>An overt act must be proved for attempt, but not for conspiracy.  Evidence was sufficient to show that </a:t>
            </a:r>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conspired to steal property, no overt act must be proved. </a:t>
            </a:r>
          </a:p>
          <a:p>
            <a:r>
              <a:rPr lang="en-US" sz="2400" dirty="0" smtClean="0">
                <a:latin typeface="Arial" pitchFamily="34" charset="0"/>
                <a:cs typeface="Arial" pitchFamily="34" charset="0"/>
              </a:rPr>
              <a:t>Although the evidence suggested that the confederate committed the destruction of property, everyone connected with carrying out a common design to commit a criminal act is concluded and bound by the act of any member of the combination, perpetrated in the prosecution of the common design</a:t>
            </a:r>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23551043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27268"/>
          </a:xfrm>
        </p:spPr>
        <p:txBody>
          <a:bodyPr>
            <a:normAutofit/>
          </a:bodyPr>
          <a:lstStyle/>
          <a:p>
            <a:pPr algn="l"/>
            <a:r>
              <a:rPr lang="en-US" sz="3200" b="1" dirty="0" smtClean="0">
                <a:solidFill>
                  <a:schemeClr val="tx1"/>
                </a:solidFill>
              </a:rPr>
              <a:t>Sufficiency — Resisting Arrest</a:t>
            </a:r>
            <a:br>
              <a:rPr lang="en-US" sz="3200" b="1" dirty="0" smtClean="0">
                <a:solidFill>
                  <a:schemeClr val="tx1"/>
                </a:solidFill>
              </a:rPr>
            </a:br>
            <a:r>
              <a:rPr lang="en-US" sz="3200" i="1" dirty="0" smtClean="0">
                <a:solidFill>
                  <a:schemeClr val="tx1"/>
                </a:solidFill>
              </a:rPr>
              <a:t>Joseph </a:t>
            </a:r>
            <a:r>
              <a:rPr lang="en-US" sz="3200" i="1" dirty="0" smtClean="0">
                <a:solidFill>
                  <a:schemeClr val="tx1"/>
                </a:solidFill>
              </a:rPr>
              <a:t>v </a:t>
            </a:r>
            <a:r>
              <a:rPr lang="en-US" sz="3200" i="1" dirty="0" smtClean="0">
                <a:solidFill>
                  <a:schemeClr val="tx1"/>
                </a:solidFill>
              </a:rPr>
              <a:t>Commonwealth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__Va. App. __ (2015)</a:t>
            </a:r>
            <a:endParaRPr lang="en-US" sz="2400" dirty="0">
              <a:solidFill>
                <a:schemeClr val="tx1"/>
              </a:solidFill>
            </a:endParaRPr>
          </a:p>
        </p:txBody>
      </p:sp>
      <p:sp>
        <p:nvSpPr>
          <p:cNvPr id="3" name="Content Placeholder 2"/>
          <p:cNvSpPr>
            <a:spLocks noGrp="1"/>
          </p:cNvSpPr>
          <p:nvPr>
            <p:ph idx="1"/>
          </p:nvPr>
        </p:nvSpPr>
        <p:spPr>
          <a:xfrm>
            <a:off x="457200" y="1801906"/>
            <a:ext cx="8454788" cy="3989294"/>
          </a:xfrm>
        </p:spPr>
        <p:txBody>
          <a:bodyPr>
            <a:normAutofit fontScale="77500" lnSpcReduction="20000"/>
          </a:bodyPr>
          <a:lstStyle/>
          <a:p>
            <a:r>
              <a:rPr lang="en-US" dirty="0" smtClean="0">
                <a:latin typeface="Arial" pitchFamily="34" charset="0"/>
                <a:cs typeface="Arial" pitchFamily="34" charset="0"/>
              </a:rPr>
              <a:t>Resisting Arrest case.</a:t>
            </a:r>
          </a:p>
          <a:p>
            <a:r>
              <a:rPr lang="en-US" dirty="0" smtClean="0">
                <a:latin typeface="Arial" pitchFamily="34" charset="0"/>
                <a:cs typeface="Arial" pitchFamily="34" charset="0"/>
              </a:rPr>
              <a:t>Officer stopped </a:t>
            </a:r>
            <a:r>
              <a:rPr lang="en-US" dirty="0" smtClean="0">
                <a:latin typeface="Arial" pitchFamily="34" charset="0"/>
                <a:cs typeface="Arial" pitchFamily="34" charset="0"/>
              </a:rPr>
              <a:t>Defendant, </a:t>
            </a:r>
            <a:r>
              <a:rPr lang="en-US" dirty="0" smtClean="0">
                <a:latin typeface="Arial" pitchFamily="34" charset="0"/>
                <a:cs typeface="Arial" pitchFamily="34" charset="0"/>
              </a:rPr>
              <a:t>driving a car, and discovered several outstanding warrants.</a:t>
            </a:r>
          </a:p>
          <a:p>
            <a:r>
              <a:rPr lang="en-US" dirty="0" smtClean="0">
                <a:latin typeface="Arial" pitchFamily="34" charset="0"/>
                <a:cs typeface="Arial" pitchFamily="34" charset="0"/>
              </a:rPr>
              <a:t>Officer attempted to take </a:t>
            </a:r>
            <a:r>
              <a:rPr lang="en-US" dirty="0" smtClean="0">
                <a:latin typeface="Arial" pitchFamily="34" charset="0"/>
                <a:cs typeface="Arial" pitchFamily="34" charset="0"/>
              </a:rPr>
              <a:t>Defendant </a:t>
            </a:r>
            <a:r>
              <a:rPr lang="en-US" dirty="0" smtClean="0">
                <a:latin typeface="Arial" pitchFamily="34" charset="0"/>
                <a:cs typeface="Arial" pitchFamily="34" charset="0"/>
              </a:rPr>
              <a:t>into custody. </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refused to comply, struggling, pulling away, and repelling attempts to handcuff him. </a:t>
            </a:r>
          </a:p>
          <a:p>
            <a:r>
              <a:rPr lang="en-US" dirty="0" smtClean="0">
                <a:latin typeface="Arial" pitchFamily="34" charset="0"/>
                <a:cs typeface="Arial" pitchFamily="34" charset="0"/>
              </a:rPr>
              <a:t>Defendant </a:t>
            </a:r>
            <a:r>
              <a:rPr lang="en-US" dirty="0" smtClean="0">
                <a:latin typeface="Arial" pitchFamily="34" charset="0"/>
                <a:cs typeface="Arial" pitchFamily="34" charset="0"/>
              </a:rPr>
              <a:t>remained in close proximity to the officer and never left the scene. </a:t>
            </a:r>
          </a:p>
          <a:p>
            <a:r>
              <a:rPr lang="en-US" b="1" dirty="0" smtClean="0">
                <a:latin typeface="Arial" pitchFamily="34" charset="0"/>
                <a:cs typeface="Arial" pitchFamily="34" charset="0"/>
              </a:rPr>
              <a:t>Holding: Conviction Overturned</a:t>
            </a:r>
          </a:p>
          <a:p>
            <a:r>
              <a:rPr lang="en-US" dirty="0" smtClean="0">
                <a:latin typeface="Arial" pitchFamily="34" charset="0"/>
                <a:cs typeface="Arial" pitchFamily="34" charset="0"/>
              </a:rPr>
              <a:t>“Resisting Arrest” requires “fleeing,” i.e. running away or moving out of officers’ immediate span of control. </a:t>
            </a:r>
            <a:endParaRPr lang="en-US" dirty="0">
              <a:latin typeface="Arial" pitchFamily="34" charset="0"/>
              <a:cs typeface="Arial" pitchFamily="34" charset="0"/>
            </a:endParaRPr>
          </a:p>
        </p:txBody>
      </p:sp>
    </p:spTree>
    <p:extLst>
      <p:ext uri="{BB962C8B-B14F-4D97-AF65-F5344CB8AC3E}">
        <p14:creationId xmlns="" xmlns:p14="http://schemas.microsoft.com/office/powerpoint/2010/main" val="27195727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5563"/>
          </a:xfrm>
        </p:spPr>
        <p:txBody>
          <a:bodyPr>
            <a:normAutofit fontScale="90000"/>
          </a:bodyPr>
          <a:lstStyle/>
          <a:p>
            <a:pPr algn="l"/>
            <a:r>
              <a:rPr lang="en-US" sz="3600" b="1" dirty="0" smtClean="0">
                <a:solidFill>
                  <a:schemeClr val="tx1"/>
                </a:solidFill>
              </a:rPr>
              <a:t>Sufficiency — Criminal Contempt</a:t>
            </a:r>
            <a:br>
              <a:rPr lang="en-US" sz="3600" b="1" dirty="0" smtClean="0">
                <a:solidFill>
                  <a:schemeClr val="tx1"/>
                </a:solidFill>
              </a:rPr>
            </a:br>
            <a:r>
              <a:rPr lang="en-US" sz="3600" i="1" dirty="0" err="1" smtClean="0">
                <a:solidFill>
                  <a:schemeClr val="tx1"/>
                </a:solidFill>
              </a:rPr>
              <a:t>Abdo</a:t>
            </a:r>
            <a:r>
              <a:rPr lang="en-US" sz="3600" i="1" dirty="0" smtClean="0">
                <a:solidFill>
                  <a:schemeClr val="tx1"/>
                </a:solidFill>
              </a:rPr>
              <a:t> </a:t>
            </a:r>
            <a:r>
              <a:rPr lang="en-US" sz="3600" i="1" dirty="0" smtClean="0">
                <a:solidFill>
                  <a:schemeClr val="tx1"/>
                </a:solidFill>
              </a:rPr>
              <a:t>v </a:t>
            </a:r>
            <a:r>
              <a:rPr lang="en-US" sz="3600" i="1" dirty="0" smtClean="0">
                <a:solidFill>
                  <a:schemeClr val="tx1"/>
                </a:solidFill>
              </a:rPr>
              <a:t>Commonwealth </a:t>
            </a:r>
            <a:r>
              <a:rPr lang="en-US" sz="3200" i="1" dirty="0" smtClean="0">
                <a:solidFill>
                  <a:schemeClr val="tx1"/>
                </a:solidFill>
              </a:rPr>
              <a:t/>
            </a:r>
            <a:br>
              <a:rPr lang="en-US" sz="3200" i="1" dirty="0" smtClean="0">
                <a:solidFill>
                  <a:schemeClr val="tx1"/>
                </a:solidFill>
              </a:rPr>
            </a:br>
            <a:r>
              <a:rPr lang="en-US" sz="2400" dirty="0" smtClean="0">
                <a:solidFill>
                  <a:schemeClr val="tx1"/>
                </a:solidFill>
              </a:rPr>
              <a:t>__ Va. App. __ (2015)</a:t>
            </a:r>
            <a:endParaRPr lang="en-US" sz="3200" b="1" dirty="0">
              <a:solidFill>
                <a:schemeClr val="tx1"/>
              </a:solidFill>
            </a:endParaRPr>
          </a:p>
        </p:txBody>
      </p:sp>
      <p:sp>
        <p:nvSpPr>
          <p:cNvPr id="3" name="Content Placeholder 2"/>
          <p:cNvSpPr>
            <a:spLocks noGrp="1"/>
          </p:cNvSpPr>
          <p:nvPr>
            <p:ph idx="1"/>
          </p:nvPr>
        </p:nvSpPr>
        <p:spPr>
          <a:xfrm>
            <a:off x="286603" y="1801503"/>
            <a:ext cx="8639033" cy="4189863"/>
          </a:xfrm>
        </p:spPr>
        <p:txBody>
          <a:bodyPr>
            <a:normAutofit fontScale="47500" lnSpcReduction="20000"/>
          </a:bodyPr>
          <a:lstStyle/>
          <a:p>
            <a:r>
              <a:rPr lang="en-US" sz="5900" b="1" dirty="0" smtClean="0">
                <a:latin typeface="Arial" pitchFamily="34" charset="0"/>
                <a:cs typeface="Arial" pitchFamily="34" charset="0"/>
              </a:rPr>
              <a:t>Defendant, </a:t>
            </a:r>
            <a:r>
              <a:rPr lang="en-US" sz="5900" b="1" dirty="0" smtClean="0">
                <a:latin typeface="Arial" pitchFamily="34" charset="0"/>
                <a:cs typeface="Arial" pitchFamily="34" charset="0"/>
              </a:rPr>
              <a:t>a police officer, </a:t>
            </a:r>
            <a:r>
              <a:rPr lang="en-US" sz="5900" dirty="0" smtClean="0">
                <a:latin typeface="Arial" pitchFamily="34" charset="0"/>
                <a:cs typeface="Arial" pitchFamily="34" charset="0"/>
              </a:rPr>
              <a:t>appeared 9 minutes late for his court date in traffic court.  </a:t>
            </a:r>
          </a:p>
          <a:p>
            <a:r>
              <a:rPr lang="en-US" sz="5900" dirty="0" smtClean="0">
                <a:latin typeface="Arial" pitchFamily="34" charset="0"/>
                <a:cs typeface="Arial" pitchFamily="34" charset="0"/>
              </a:rPr>
              <a:t>Commonwealth was forced to </a:t>
            </a:r>
            <a:r>
              <a:rPr lang="en-US" sz="5900" dirty="0" err="1" smtClean="0">
                <a:latin typeface="Arial" pitchFamily="34" charset="0"/>
                <a:cs typeface="Arial" pitchFamily="34" charset="0"/>
              </a:rPr>
              <a:t>nolle</a:t>
            </a:r>
            <a:r>
              <a:rPr lang="en-US" sz="5900" dirty="0" smtClean="0">
                <a:latin typeface="Arial" pitchFamily="34" charset="0"/>
                <a:cs typeface="Arial" pitchFamily="34" charset="0"/>
              </a:rPr>
              <a:t> pros his cases.</a:t>
            </a:r>
          </a:p>
          <a:p>
            <a:r>
              <a:rPr lang="en-US" sz="5900" dirty="0" smtClean="0">
                <a:latin typeface="Arial" pitchFamily="34" charset="0"/>
                <a:cs typeface="Arial" pitchFamily="34" charset="0"/>
              </a:rPr>
              <a:t>Judge noted three prior such </a:t>
            </a:r>
            <a:r>
              <a:rPr lang="en-US" sz="5900" dirty="0" smtClean="0">
                <a:latin typeface="Arial" pitchFamily="34" charset="0"/>
                <a:cs typeface="Arial" pitchFamily="34" charset="0"/>
              </a:rPr>
              <a:t>instances </a:t>
            </a:r>
            <a:r>
              <a:rPr lang="en-US" sz="5900" dirty="0" smtClean="0">
                <a:latin typeface="Arial" pitchFamily="34" charset="0"/>
                <a:cs typeface="Arial" pitchFamily="34" charset="0"/>
              </a:rPr>
              <a:t>and found </a:t>
            </a:r>
            <a:r>
              <a:rPr lang="en-US" sz="5900" dirty="0" smtClean="0">
                <a:latin typeface="Arial" pitchFamily="34" charset="0"/>
                <a:cs typeface="Arial" pitchFamily="34" charset="0"/>
              </a:rPr>
              <a:t>Defendant </a:t>
            </a:r>
            <a:r>
              <a:rPr lang="en-US" sz="5900" dirty="0" smtClean="0">
                <a:latin typeface="Arial" pitchFamily="34" charset="0"/>
                <a:cs typeface="Arial" pitchFamily="34" charset="0"/>
              </a:rPr>
              <a:t>in contempt. </a:t>
            </a:r>
          </a:p>
          <a:p>
            <a:r>
              <a:rPr lang="en-US" sz="5900" b="1" dirty="0" smtClean="0">
                <a:latin typeface="Arial" pitchFamily="34" charset="0"/>
                <a:cs typeface="Arial" pitchFamily="34" charset="0"/>
              </a:rPr>
              <a:t>Holding: Conviction Affirmed</a:t>
            </a:r>
          </a:p>
          <a:p>
            <a:r>
              <a:rPr lang="en-US" sz="5900" dirty="0" smtClean="0">
                <a:latin typeface="Arial" pitchFamily="34" charset="0"/>
                <a:cs typeface="Arial" pitchFamily="34" charset="0"/>
              </a:rPr>
              <a:t>It was proper to consider previous instances.</a:t>
            </a:r>
          </a:p>
          <a:p>
            <a:r>
              <a:rPr lang="en-US" sz="5900" dirty="0" smtClean="0">
                <a:latin typeface="Arial" pitchFamily="34" charset="0"/>
                <a:cs typeface="Arial" pitchFamily="34" charset="0"/>
              </a:rPr>
              <a:t>No specific intent to act in contempt of court is required.  Willfulness or recklessness satisfies a finding of criminal contempt. </a:t>
            </a:r>
          </a:p>
          <a:p>
            <a:endParaRPr lang="en-US" dirty="0"/>
          </a:p>
        </p:txBody>
      </p:sp>
    </p:spTree>
    <p:extLst>
      <p:ext uri="{BB962C8B-B14F-4D97-AF65-F5344CB8AC3E}">
        <p14:creationId xmlns="" xmlns:p14="http://schemas.microsoft.com/office/powerpoint/2010/main" val="9484574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5563"/>
          </a:xfrm>
        </p:spPr>
        <p:txBody>
          <a:bodyPr>
            <a:normAutofit fontScale="90000"/>
          </a:bodyPr>
          <a:lstStyle/>
          <a:p>
            <a:pPr algn="l"/>
            <a:r>
              <a:rPr lang="en-US" sz="3200" b="1" dirty="0" smtClean="0">
                <a:solidFill>
                  <a:schemeClr val="tx1"/>
                </a:solidFill>
              </a:rPr>
              <a:t>Inmate’s Right to Resist</a:t>
            </a:r>
            <a:br>
              <a:rPr lang="en-US" sz="3200" b="1" dirty="0" smtClean="0">
                <a:solidFill>
                  <a:schemeClr val="tx1"/>
                </a:solidFill>
              </a:rPr>
            </a:br>
            <a:r>
              <a:rPr lang="en-US" sz="3200" i="1" dirty="0" smtClean="0">
                <a:solidFill>
                  <a:schemeClr val="tx1"/>
                </a:solidFill>
              </a:rPr>
              <a:t>Burch v </a:t>
            </a:r>
            <a:r>
              <a:rPr lang="en-US" sz="3200" i="1" dirty="0" smtClean="0">
                <a:solidFill>
                  <a:schemeClr val="tx1"/>
                </a:solidFill>
              </a:rPr>
              <a:t>Commonwealth</a:t>
            </a:r>
            <a:br>
              <a:rPr lang="en-US" sz="3200" i="1" dirty="0" smtClean="0">
                <a:solidFill>
                  <a:schemeClr val="tx1"/>
                </a:solidFill>
              </a:rPr>
            </a:br>
            <a:r>
              <a:rPr lang="en-US" sz="2400" dirty="0" smtClean="0">
                <a:solidFill>
                  <a:schemeClr val="tx1"/>
                </a:solidFill>
              </a:rPr>
              <a:t>Unpublished</a:t>
            </a:r>
            <a:endParaRPr lang="en-US" sz="3200" i="1" dirty="0">
              <a:solidFill>
                <a:schemeClr val="tx1"/>
              </a:solidFill>
            </a:endParaRPr>
          </a:p>
        </p:txBody>
      </p:sp>
      <p:sp>
        <p:nvSpPr>
          <p:cNvPr id="3" name="Content Placeholder 2"/>
          <p:cNvSpPr>
            <a:spLocks noGrp="1"/>
          </p:cNvSpPr>
          <p:nvPr>
            <p:ph idx="1"/>
          </p:nvPr>
        </p:nvSpPr>
        <p:spPr>
          <a:xfrm>
            <a:off x="457200" y="1600200"/>
            <a:ext cx="8229600" cy="4191000"/>
          </a:xfrm>
        </p:spPr>
        <p:txBody>
          <a:bodyPr>
            <a:noAutofit/>
          </a:bodyPr>
          <a:lstStyle/>
          <a:p>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an inmate, refused to return to his cell.  Deputies attempted to restrain him.  </a:t>
            </a:r>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punched a deputy in the eye. </a:t>
            </a:r>
          </a:p>
          <a:p>
            <a:r>
              <a:rPr lang="en-US" sz="2400" dirty="0" smtClean="0">
                <a:latin typeface="Arial" pitchFamily="34" charset="0"/>
                <a:cs typeface="Arial" pitchFamily="34" charset="0"/>
              </a:rPr>
              <a:t>At trial, </a:t>
            </a:r>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asked the court to instruct the jury that excessive use of force gave him the right to use reasonable force to defend himself.  The request was denied. </a:t>
            </a:r>
          </a:p>
          <a:p>
            <a:r>
              <a:rPr lang="en-US" sz="2400" b="1" dirty="0" smtClean="0">
                <a:latin typeface="Arial" pitchFamily="34" charset="0"/>
                <a:cs typeface="Arial" pitchFamily="34" charset="0"/>
              </a:rPr>
              <a:t>Holding: Conviction Upheld</a:t>
            </a:r>
          </a:p>
          <a:p>
            <a:r>
              <a:rPr lang="en-US" sz="2400" dirty="0" smtClean="0">
                <a:latin typeface="Arial" pitchFamily="34" charset="0"/>
                <a:cs typeface="Arial" pitchFamily="34" charset="0"/>
              </a:rPr>
              <a:t>Deputies were exercising lawful authority.  </a:t>
            </a:r>
            <a:r>
              <a:rPr lang="en-US" sz="2400" dirty="0" smtClean="0">
                <a:latin typeface="Arial" pitchFamily="34" charset="0"/>
                <a:cs typeface="Arial" pitchFamily="34" charset="0"/>
              </a:rPr>
              <a:t>Defendant, </a:t>
            </a:r>
            <a:r>
              <a:rPr lang="en-US" sz="2400" dirty="0" smtClean="0">
                <a:latin typeface="Arial" pitchFamily="34" charset="0"/>
                <a:cs typeface="Arial" pitchFamily="34" charset="0"/>
              </a:rPr>
              <a:t>as an inmate rather than an arrestee, has no legal right to resist deputies and could not claim self-defense in this case. </a:t>
            </a:r>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314386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49446"/>
          </a:xfrm>
        </p:spPr>
        <p:txBody>
          <a:bodyPr>
            <a:normAutofit fontScale="90000"/>
          </a:bodyPr>
          <a:lstStyle/>
          <a:p>
            <a:pPr algn="l"/>
            <a:r>
              <a:rPr lang="en-US" sz="3600" b="1" dirty="0" smtClean="0">
                <a:solidFill>
                  <a:schemeClr val="tx1"/>
                </a:solidFill>
              </a:rPr>
              <a:t>4th Am. — Search Warrant</a:t>
            </a:r>
            <a:br>
              <a:rPr lang="en-US" sz="3600" b="1" dirty="0" smtClean="0">
                <a:solidFill>
                  <a:schemeClr val="tx1"/>
                </a:solidFill>
              </a:rPr>
            </a:br>
            <a:r>
              <a:rPr lang="en-US" sz="3600" i="1" dirty="0" smtClean="0">
                <a:solidFill>
                  <a:schemeClr val="tx1"/>
                </a:solidFill>
              </a:rPr>
              <a:t>Commonwealth </a:t>
            </a:r>
            <a:r>
              <a:rPr lang="en-US" sz="3600" i="1" dirty="0" smtClean="0">
                <a:solidFill>
                  <a:schemeClr val="tx1"/>
                </a:solidFill>
              </a:rPr>
              <a:t>v </a:t>
            </a:r>
            <a:r>
              <a:rPr lang="en-US" sz="3600" i="1" dirty="0" smtClean="0">
                <a:solidFill>
                  <a:schemeClr val="tx1"/>
                </a:solidFill>
              </a:rPr>
              <a:t>Dawson </a:t>
            </a:r>
            <a:r>
              <a:rPr lang="en-US" sz="3600" b="1" dirty="0" smtClean="0">
                <a:solidFill>
                  <a:schemeClr val="tx1"/>
                </a:solidFill>
              </a:rPr>
              <a:t/>
            </a:r>
            <a:br>
              <a:rPr lang="en-US" sz="3600" b="1" dirty="0" smtClean="0">
                <a:solidFill>
                  <a:schemeClr val="tx1"/>
                </a:solidFill>
              </a:rPr>
            </a:br>
            <a:r>
              <a:rPr lang="en-US" sz="2700" dirty="0" smtClean="0">
                <a:solidFill>
                  <a:schemeClr val="tx1"/>
                </a:solidFill>
              </a:rPr>
              <a:t>Unpublished</a:t>
            </a:r>
            <a:endParaRPr lang="en-US" sz="2700" dirty="0">
              <a:solidFill>
                <a:schemeClr val="tx1"/>
              </a:solidFill>
            </a:endParaRPr>
          </a:p>
        </p:txBody>
      </p:sp>
      <p:sp>
        <p:nvSpPr>
          <p:cNvPr id="3" name="Content Placeholder 2"/>
          <p:cNvSpPr>
            <a:spLocks noGrp="1"/>
          </p:cNvSpPr>
          <p:nvPr>
            <p:ph idx="1"/>
          </p:nvPr>
        </p:nvSpPr>
        <p:spPr>
          <a:xfrm>
            <a:off x="457200" y="1624084"/>
            <a:ext cx="8229600" cy="4167116"/>
          </a:xfrm>
        </p:spPr>
        <p:txBody>
          <a:bodyPr>
            <a:noAutofit/>
          </a:bodyPr>
          <a:lstStyle/>
          <a:p>
            <a:r>
              <a:rPr lang="en-US" sz="2400" dirty="0" smtClean="0">
                <a:latin typeface="Arial" pitchFamily="34" charset="0"/>
                <a:cs typeface="Arial" pitchFamily="34" charset="0"/>
              </a:rPr>
              <a:t>Officers could smell marijuana outside </a:t>
            </a:r>
            <a:r>
              <a:rPr lang="en-US" sz="2400" dirty="0" smtClean="0">
                <a:latin typeface="Arial" pitchFamily="34" charset="0"/>
                <a:cs typeface="Arial" pitchFamily="34" charset="0"/>
              </a:rPr>
              <a:t>Defendant’s </a:t>
            </a:r>
            <a:r>
              <a:rPr lang="en-US" sz="2400" dirty="0" smtClean="0">
                <a:latin typeface="Arial" pitchFamily="34" charset="0"/>
                <a:cs typeface="Arial" pitchFamily="34" charset="0"/>
              </a:rPr>
              <a:t>residence.  They knocked on his door and detained him and his friends. </a:t>
            </a:r>
          </a:p>
          <a:p>
            <a:r>
              <a:rPr lang="en-US" sz="2400" dirty="0" smtClean="0">
                <a:latin typeface="Arial" pitchFamily="34" charset="0"/>
                <a:cs typeface="Arial" pitchFamily="34" charset="0"/>
              </a:rPr>
              <a:t>Officers conducted a “protective sweep” of the interior of the residence, exited, and obtained a search warrant. </a:t>
            </a:r>
          </a:p>
          <a:p>
            <a:r>
              <a:rPr lang="en-US" sz="2400" dirty="0" smtClean="0">
                <a:latin typeface="Arial" pitchFamily="34" charset="0"/>
                <a:cs typeface="Arial" pitchFamily="34" charset="0"/>
              </a:rPr>
              <a:t>The search warrant noted the odor coming from the residence, but additionally noted that officers observed baggies of marijuana inside the residence while conducting the protective sweep.</a:t>
            </a:r>
          </a:p>
          <a:p>
            <a:r>
              <a:rPr lang="en-US" sz="2400" dirty="0" smtClean="0">
                <a:latin typeface="Arial" pitchFamily="34" charset="0"/>
                <a:cs typeface="Arial" pitchFamily="34" charset="0"/>
              </a:rPr>
              <a:t>The trial court suppressed the </a:t>
            </a:r>
            <a:r>
              <a:rPr lang="en-US" sz="2400" dirty="0" smtClean="0">
                <a:latin typeface="Arial" pitchFamily="34" charset="0"/>
                <a:cs typeface="Arial" pitchFamily="34" charset="0"/>
              </a:rPr>
              <a:t>evidence; CA appealed.</a:t>
            </a:r>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31135559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785" y="941697"/>
            <a:ext cx="8062415" cy="3903258"/>
          </a:xfrm>
        </p:spPr>
        <p:txBody>
          <a:bodyPr>
            <a:normAutofit/>
          </a:bodyPr>
          <a:lstStyle/>
          <a:p>
            <a:r>
              <a:rPr lang="en-US" sz="3200" dirty="0" smtClean="0"/>
              <a:t>Thank you to Darby </a:t>
            </a:r>
            <a:r>
              <a:rPr lang="en-US" sz="3200" dirty="0" smtClean="0"/>
              <a:t>Lowe &amp; Elliott Casey of the Albemarle County </a:t>
            </a:r>
            <a:r>
              <a:rPr lang="en-US" sz="3200" dirty="0" smtClean="0"/>
              <a:t/>
            </a:r>
            <a:br>
              <a:rPr lang="en-US" sz="3200" dirty="0" smtClean="0"/>
            </a:br>
            <a:r>
              <a:rPr lang="en-US" sz="3200" dirty="0" smtClean="0"/>
              <a:t>Commonwealth’s Attorneys Office</a:t>
            </a:r>
            <a:r>
              <a:rPr lang="en-US" sz="3200" dirty="0" smtClean="0"/>
              <a:t/>
            </a:r>
            <a:br>
              <a:rPr lang="en-US" sz="3200" dirty="0" smtClean="0"/>
            </a:br>
            <a:r>
              <a:rPr lang="en-US" sz="3200" dirty="0" smtClean="0"/>
              <a:t>for </a:t>
            </a:r>
            <a:r>
              <a:rPr lang="en-US" sz="3200" dirty="0" smtClean="0"/>
              <a:t>their huge contributions to </a:t>
            </a:r>
            <a:br>
              <a:rPr lang="en-US" sz="3200" dirty="0" smtClean="0"/>
            </a:br>
            <a:r>
              <a:rPr lang="en-US" sz="3200" dirty="0" smtClean="0"/>
              <a:t>the content of</a:t>
            </a:r>
            <a:r>
              <a:rPr lang="en-US" sz="3200" dirty="0" smtClean="0"/>
              <a:t> </a:t>
            </a:r>
            <a:r>
              <a:rPr lang="en-US" sz="3200" dirty="0" smtClean="0"/>
              <a:t>this </a:t>
            </a:r>
            <a:br>
              <a:rPr lang="en-US" sz="3200" dirty="0" smtClean="0"/>
            </a:br>
            <a:r>
              <a:rPr lang="en-US" sz="3200" dirty="0" smtClean="0"/>
              <a:t>PowerPoint presentation.</a:t>
            </a:r>
            <a:endParaRPr lang="en-US" sz="3200" dirty="0"/>
          </a:p>
        </p:txBody>
      </p:sp>
      <p:sp>
        <p:nvSpPr>
          <p:cNvPr id="3" name="Subtitle 2"/>
          <p:cNvSpPr>
            <a:spLocks noGrp="1"/>
          </p:cNvSpPr>
          <p:nvPr>
            <p:ph type="subTitle" idx="1"/>
          </p:nvPr>
        </p:nvSpPr>
        <p:spPr>
          <a:xfrm>
            <a:off x="1371600" y="5172500"/>
            <a:ext cx="6400800" cy="466299"/>
          </a:xfrm>
        </p:spPr>
        <p:txBody>
          <a:bodyPr>
            <a:normAutofit fontScale="92500" lnSpcReduction="20000"/>
          </a:bodyPr>
          <a:lstStyle/>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6/16/2015</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61</a:t>
            </a:fld>
            <a:endParaRPr lang="en-US" dirty="0"/>
          </a:p>
        </p:txBody>
      </p:sp>
      <p:sp>
        <p:nvSpPr>
          <p:cNvPr id="4" name="Rectangle 3"/>
          <p:cNvSpPr/>
          <p:nvPr/>
        </p:nvSpPr>
        <p:spPr>
          <a:xfrm>
            <a:off x="533400" y="533399"/>
            <a:ext cx="8229600" cy="4555093"/>
          </a:xfrm>
          <a:prstGeom prst="rect">
            <a:avLst/>
          </a:prstGeom>
        </p:spPr>
        <p:txBody>
          <a:bodyPr wrap="square">
            <a:spAutoFit/>
          </a:bodyPr>
          <a:lstStyle/>
          <a:p>
            <a:pPr algn="ctr"/>
            <a:endParaRPr lang="en-US" dirty="0" smtClean="0"/>
          </a:p>
          <a:p>
            <a:pPr algn="ctr"/>
            <a:endParaRPr lang="en-US" sz="2000" i="1" dirty="0" smtClean="0">
              <a:latin typeface="Arial" pitchFamily="34" charset="0"/>
              <a:cs typeface="Arial" pitchFamily="34" charset="0"/>
            </a:endParaRPr>
          </a:p>
          <a:p>
            <a:pPr algn="ctr"/>
            <a:endParaRPr lang="en-US" dirty="0" smtClean="0"/>
          </a:p>
          <a:p>
            <a:pPr algn="ctr"/>
            <a:endParaRPr lang="en-US" dirty="0" smtClean="0"/>
          </a:p>
          <a:p>
            <a:pPr algn="ctr"/>
            <a:r>
              <a:rPr lang="en-US" sz="2400" dirty="0" smtClean="0"/>
              <a:t>Jane Sherman Chambers</a:t>
            </a:r>
          </a:p>
          <a:p>
            <a:pPr algn="ctr"/>
            <a:r>
              <a:rPr lang="en-US" sz="2400" dirty="0" smtClean="0"/>
              <a:t>Director, Commonwealth’s Attorneys’ Services Council</a:t>
            </a:r>
          </a:p>
          <a:p>
            <a:pPr algn="ctr"/>
            <a:r>
              <a:rPr lang="en-US" sz="2400" dirty="0" smtClean="0"/>
              <a:t>William &amp; Mary Law School</a:t>
            </a:r>
          </a:p>
          <a:p>
            <a:pPr algn="ctr"/>
            <a:r>
              <a:rPr lang="en-US" sz="2400" dirty="0" smtClean="0"/>
              <a:t>613 S. Henry Street, Room 220</a:t>
            </a:r>
          </a:p>
          <a:p>
            <a:pPr algn="ctr"/>
            <a:r>
              <a:rPr lang="en-US" sz="2400" dirty="0" smtClean="0"/>
              <a:t>P. O. Box 3549</a:t>
            </a:r>
          </a:p>
          <a:p>
            <a:pPr algn="ctr"/>
            <a:r>
              <a:rPr lang="en-US" sz="2400" dirty="0" smtClean="0"/>
              <a:t>Williamsburg, Virginia  23187</a:t>
            </a:r>
          </a:p>
          <a:p>
            <a:pPr algn="ctr"/>
            <a:r>
              <a:rPr lang="en-US" sz="2400" dirty="0" smtClean="0"/>
              <a:t>757-253-4146</a:t>
            </a:r>
          </a:p>
          <a:p>
            <a:pPr algn="ctr"/>
            <a:r>
              <a:rPr lang="en-US" sz="2400" dirty="0" smtClean="0">
                <a:hlinkClick r:id="rId2"/>
              </a:rPr>
              <a:t>jscham@wm.edu</a:t>
            </a:r>
            <a:r>
              <a:rPr lang="en-US" sz="2400" dirty="0" smtClean="0"/>
              <a:t> </a:t>
            </a:r>
          </a:p>
          <a:p>
            <a:pPr algn="ctr"/>
            <a:r>
              <a:rPr lang="en-US" sz="2400" dirty="0" smtClean="0">
                <a:hlinkClick r:id="rId3"/>
              </a:rPr>
              <a:t>www.cas.state.va.us</a:t>
            </a:r>
            <a:endParaRPr lang="en-US"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13821"/>
          </a:xfrm>
        </p:spPr>
        <p:txBody>
          <a:bodyPr>
            <a:normAutofit/>
          </a:bodyPr>
          <a:lstStyle/>
          <a:p>
            <a:pPr algn="l"/>
            <a:r>
              <a:rPr lang="en-US" sz="3200" b="1" dirty="0" smtClean="0">
                <a:solidFill>
                  <a:schemeClr val="tx1"/>
                </a:solidFill>
              </a:rPr>
              <a:t>4th Am. — Search Warrant</a:t>
            </a:r>
            <a:br>
              <a:rPr lang="en-US" sz="3200" b="1" dirty="0" smtClean="0">
                <a:solidFill>
                  <a:schemeClr val="tx1"/>
                </a:solidFill>
              </a:rPr>
            </a:br>
            <a:r>
              <a:rPr lang="en-US" sz="3200" i="1" dirty="0" smtClean="0">
                <a:solidFill>
                  <a:schemeClr val="tx1"/>
                </a:solidFill>
              </a:rPr>
              <a:t>Commonwealth </a:t>
            </a:r>
            <a:r>
              <a:rPr lang="en-US" sz="3200" i="1" dirty="0" smtClean="0">
                <a:solidFill>
                  <a:schemeClr val="tx1"/>
                </a:solidFill>
              </a:rPr>
              <a:t>v </a:t>
            </a:r>
            <a:r>
              <a:rPr lang="en-US" sz="3200" i="1" dirty="0" smtClean="0">
                <a:solidFill>
                  <a:schemeClr val="tx1"/>
                </a:solidFill>
              </a:rPr>
              <a:t>Dawson (con’t.)</a:t>
            </a:r>
            <a:r>
              <a:rPr lang="en-US" sz="3200" b="1" dirty="0" smtClean="0">
                <a:solidFill>
                  <a:schemeClr val="tx1"/>
                </a:solidFill>
              </a:rPr>
              <a:t/>
            </a:r>
            <a:br>
              <a:rPr lang="en-US" sz="3200" b="1" dirty="0" smtClean="0">
                <a:solidFill>
                  <a:schemeClr val="tx1"/>
                </a:solidFill>
              </a:rPr>
            </a:br>
            <a:r>
              <a:rPr lang="en-US" sz="2400" dirty="0" smtClean="0">
                <a:solidFill>
                  <a:schemeClr val="tx1"/>
                </a:solidFill>
              </a:rPr>
              <a:t>Unpublished</a:t>
            </a:r>
            <a:endParaRPr lang="en-US" sz="2400" dirty="0">
              <a:solidFill>
                <a:schemeClr val="tx1"/>
              </a:solidFill>
            </a:endParaRPr>
          </a:p>
        </p:txBody>
      </p:sp>
      <p:sp>
        <p:nvSpPr>
          <p:cNvPr id="3" name="Content Placeholder 2"/>
          <p:cNvSpPr>
            <a:spLocks noGrp="1"/>
          </p:cNvSpPr>
          <p:nvPr>
            <p:ph idx="1"/>
          </p:nvPr>
        </p:nvSpPr>
        <p:spPr>
          <a:xfrm>
            <a:off x="457200" y="1788459"/>
            <a:ext cx="8229600" cy="4002741"/>
          </a:xfrm>
        </p:spPr>
        <p:txBody>
          <a:bodyPr>
            <a:normAutofit fontScale="85000" lnSpcReduction="10000"/>
          </a:bodyPr>
          <a:lstStyle/>
          <a:p>
            <a:r>
              <a:rPr lang="en-US" b="1" dirty="0" smtClean="0">
                <a:latin typeface="Arial" pitchFamily="34" charset="0"/>
                <a:cs typeface="Arial" pitchFamily="34" charset="0"/>
              </a:rPr>
              <a:t>Holding: Evidence Admissible</a:t>
            </a:r>
          </a:p>
          <a:p>
            <a:r>
              <a:rPr lang="en-US" dirty="0" smtClean="0">
                <a:latin typeface="Arial" pitchFamily="34" charset="0"/>
                <a:cs typeface="Arial" pitchFamily="34" charset="0"/>
              </a:rPr>
              <a:t>A search warrant is not invalid simply because it contains tainted evidence.</a:t>
            </a:r>
          </a:p>
          <a:p>
            <a:r>
              <a:rPr lang="en-US" dirty="0" smtClean="0">
                <a:latin typeface="Arial" pitchFamily="34" charset="0"/>
                <a:cs typeface="Arial" pitchFamily="34" charset="0"/>
              </a:rPr>
              <a:t>The odor of marijuana, alone, was sufficient to justify the search. </a:t>
            </a:r>
          </a:p>
          <a:p>
            <a:r>
              <a:rPr lang="en-US" dirty="0" smtClean="0">
                <a:latin typeface="Arial" pitchFamily="34" charset="0"/>
                <a:cs typeface="Arial" pitchFamily="34" charset="0"/>
              </a:rPr>
              <a:t>Distinguish from </a:t>
            </a:r>
            <a:r>
              <a:rPr lang="en-US" i="1" dirty="0" smtClean="0">
                <a:latin typeface="Arial" pitchFamily="34" charset="0"/>
                <a:cs typeface="Arial" pitchFamily="34" charset="0"/>
              </a:rPr>
              <a:t>Murray</a:t>
            </a:r>
            <a:r>
              <a:rPr lang="en-US" dirty="0" smtClean="0">
                <a:latin typeface="Arial" pitchFamily="34" charset="0"/>
                <a:cs typeface="Arial" pitchFamily="34" charset="0"/>
              </a:rPr>
              <a:t>, where the entire search was unlawful due to the initial, unlawful entry.  Here, the purpose of the illegal protective sweep was for officer safety and not to look for evidence. </a:t>
            </a:r>
            <a:endParaRPr lang="en-US" dirty="0">
              <a:latin typeface="Arial" pitchFamily="34" charset="0"/>
              <a:cs typeface="Arial" pitchFamily="34" charset="0"/>
            </a:endParaRPr>
          </a:p>
        </p:txBody>
      </p:sp>
    </p:spTree>
    <p:extLst>
      <p:ext uri="{BB962C8B-B14F-4D97-AF65-F5344CB8AC3E}">
        <p14:creationId xmlns="" xmlns:p14="http://schemas.microsoft.com/office/powerpoint/2010/main" val="4134256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Autofit/>
          </a:bodyPr>
          <a:lstStyle/>
          <a:p>
            <a:pPr algn="l"/>
            <a:r>
              <a:rPr lang="en-US" sz="3200" b="1" dirty="0" smtClean="0">
                <a:solidFill>
                  <a:schemeClr val="tx1"/>
                </a:solidFill>
              </a:rPr>
              <a:t>4th Am. — Search Warrant</a:t>
            </a:r>
            <a:br>
              <a:rPr lang="en-US" sz="3200" b="1" dirty="0" smtClean="0">
                <a:solidFill>
                  <a:schemeClr val="tx1"/>
                </a:solidFill>
              </a:rPr>
            </a:br>
            <a:r>
              <a:rPr lang="en-US" sz="3200" dirty="0" smtClean="0">
                <a:solidFill>
                  <a:schemeClr val="tx1"/>
                </a:solidFill>
              </a:rPr>
              <a:t>Flashback: </a:t>
            </a:r>
            <a:r>
              <a:rPr lang="en-US" sz="3200" i="1" dirty="0" smtClean="0">
                <a:solidFill>
                  <a:schemeClr val="tx1"/>
                </a:solidFill>
              </a:rPr>
              <a:t>Florida </a:t>
            </a:r>
            <a:r>
              <a:rPr lang="en-US" sz="3200" i="1" dirty="0" smtClean="0">
                <a:solidFill>
                  <a:schemeClr val="tx1"/>
                </a:solidFill>
              </a:rPr>
              <a:t>v </a:t>
            </a:r>
            <a:r>
              <a:rPr lang="en-US" sz="3200" i="1" dirty="0" err="1" smtClean="0">
                <a:solidFill>
                  <a:schemeClr val="tx1"/>
                </a:solidFill>
              </a:rPr>
              <a:t>Jardines</a:t>
            </a:r>
            <a:r>
              <a:rPr lang="en-US" sz="3200" i="1" dirty="0" smtClean="0">
                <a:solidFill>
                  <a:schemeClr val="tx1"/>
                </a:solidFill>
              </a:rPr>
              <a:t> </a:t>
            </a:r>
            <a:r>
              <a:rPr lang="en-US" sz="3200" b="1" dirty="0" smtClean="0">
                <a:solidFill>
                  <a:schemeClr val="tx1"/>
                </a:solidFill>
              </a:rPr>
              <a:t/>
            </a:r>
            <a:br>
              <a:rPr lang="en-US" sz="3200" b="1" dirty="0" smtClean="0">
                <a:solidFill>
                  <a:schemeClr val="tx1"/>
                </a:solidFill>
              </a:rPr>
            </a:br>
            <a:r>
              <a:rPr lang="en-US" sz="2400" dirty="0" smtClean="0">
                <a:solidFill>
                  <a:schemeClr val="tx1"/>
                </a:solidFill>
              </a:rPr>
              <a:t>133 S. Ct. 1409 (2013)</a:t>
            </a:r>
            <a:endParaRPr lang="en-US" sz="2400" dirty="0">
              <a:solidFill>
                <a:schemeClr val="tx1"/>
              </a:solidFill>
            </a:endParaRPr>
          </a:p>
        </p:txBody>
      </p:sp>
      <p:sp>
        <p:nvSpPr>
          <p:cNvPr id="3" name="Content Placeholder 2"/>
          <p:cNvSpPr>
            <a:spLocks noGrp="1"/>
          </p:cNvSpPr>
          <p:nvPr>
            <p:ph idx="1"/>
          </p:nvPr>
        </p:nvSpPr>
        <p:spPr>
          <a:xfrm>
            <a:off x="457200" y="1828800"/>
            <a:ext cx="8229600" cy="3962400"/>
          </a:xfrm>
        </p:spPr>
        <p:txBody>
          <a:bodyPr>
            <a:noAutofit/>
          </a:bodyPr>
          <a:lstStyle/>
          <a:p>
            <a:r>
              <a:rPr lang="en-US" sz="2400" dirty="0" smtClean="0">
                <a:latin typeface="Arial" pitchFamily="34" charset="0"/>
                <a:cs typeface="Arial" pitchFamily="34" charset="0"/>
              </a:rPr>
              <a:t>Officers brought drug-sniffing dog onto </a:t>
            </a:r>
            <a:r>
              <a:rPr lang="en-US" sz="2400" dirty="0" smtClean="0">
                <a:latin typeface="Arial" pitchFamily="34" charset="0"/>
                <a:cs typeface="Arial" pitchFamily="34" charset="0"/>
              </a:rPr>
              <a:t>Defendant’s </a:t>
            </a:r>
            <a:r>
              <a:rPr lang="en-US" sz="2400" dirty="0" smtClean="0">
                <a:latin typeface="Arial" pitchFamily="34" charset="0"/>
                <a:cs typeface="Arial" pitchFamily="34" charset="0"/>
              </a:rPr>
              <a:t>porch.  The dog alerted, and a search warrant was issued for the house.  </a:t>
            </a:r>
          </a:p>
          <a:p>
            <a:r>
              <a:rPr lang="en-US" sz="2400" b="1" dirty="0" smtClean="0">
                <a:latin typeface="Arial" pitchFamily="34" charset="0"/>
                <a:cs typeface="Arial" pitchFamily="34" charset="0"/>
              </a:rPr>
              <a:t>Holding: Illegal Search</a:t>
            </a:r>
            <a:r>
              <a:rPr lang="en-US" sz="2400" dirty="0" smtClean="0">
                <a:latin typeface="Arial" pitchFamily="34" charset="0"/>
                <a:cs typeface="Arial" pitchFamily="34" charset="0"/>
              </a:rPr>
              <a:t>. The use of a drug-sniffing dog on a front porch constituted a warrantless search.  </a:t>
            </a:r>
          </a:p>
          <a:p>
            <a:r>
              <a:rPr lang="en-US" sz="2400" dirty="0" smtClean="0">
                <a:latin typeface="Arial" pitchFamily="34" charset="0"/>
                <a:cs typeface="Arial" pitchFamily="34" charset="0"/>
              </a:rPr>
              <a:t>“</a:t>
            </a:r>
            <a:r>
              <a:rPr lang="en-US" sz="2400" dirty="0" err="1" smtClean="0">
                <a:latin typeface="Arial" pitchFamily="34" charset="0"/>
                <a:cs typeface="Arial" pitchFamily="34" charset="0"/>
              </a:rPr>
              <a:t>Curtilage</a:t>
            </a:r>
            <a:r>
              <a:rPr lang="en-US" sz="2400" dirty="0" smtClean="0">
                <a:latin typeface="Arial" pitchFamily="34" charset="0"/>
                <a:cs typeface="Arial" pitchFamily="34" charset="0"/>
              </a:rPr>
              <a:t>” = the area surrounding and associated with the home. </a:t>
            </a:r>
            <a:r>
              <a:rPr lang="en-US" sz="2400" dirty="0" err="1" smtClean="0">
                <a:latin typeface="Arial" pitchFamily="34" charset="0"/>
                <a:cs typeface="Arial" pitchFamily="34" charset="0"/>
              </a:rPr>
              <a:t>Curtilage</a:t>
            </a:r>
            <a:r>
              <a:rPr lang="en-US" sz="2400" dirty="0" smtClean="0">
                <a:latin typeface="Arial" pitchFamily="34" charset="0"/>
                <a:cs typeface="Arial" pitchFamily="34" charset="0"/>
              </a:rPr>
              <a:t> is part of the home for 4th Amendment purposes. </a:t>
            </a:r>
          </a:p>
          <a:p>
            <a:r>
              <a:rPr lang="en-US" sz="2400" dirty="0" smtClean="0">
                <a:latin typeface="Arial" pitchFamily="34" charset="0"/>
                <a:cs typeface="Arial" pitchFamily="34" charset="0"/>
              </a:rPr>
              <a:t>Officers have an implied invitation to approach the house to speak to the owner, but not to conduct a search. </a:t>
            </a:r>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3954166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63093"/>
          </a:xfrm>
        </p:spPr>
        <p:txBody>
          <a:bodyPr>
            <a:normAutofit fontScale="90000"/>
          </a:bodyPr>
          <a:lstStyle/>
          <a:p>
            <a:pPr algn="l"/>
            <a:r>
              <a:rPr lang="en-US" sz="3600" b="1" dirty="0" smtClean="0">
                <a:solidFill>
                  <a:schemeClr val="tx1"/>
                </a:solidFill>
              </a:rPr>
              <a:t>4th Am. — Traffic Stop</a:t>
            </a:r>
            <a:br>
              <a:rPr lang="en-US" sz="3600" b="1" dirty="0" smtClean="0">
                <a:solidFill>
                  <a:schemeClr val="tx1"/>
                </a:solidFill>
              </a:rPr>
            </a:br>
            <a:r>
              <a:rPr lang="en-US" sz="3600" i="1" dirty="0" smtClean="0">
                <a:solidFill>
                  <a:schemeClr val="tx1"/>
                </a:solidFill>
              </a:rPr>
              <a:t>Sanders </a:t>
            </a:r>
            <a:r>
              <a:rPr lang="en-US" sz="3600" i="1" dirty="0" smtClean="0">
                <a:solidFill>
                  <a:schemeClr val="tx1"/>
                </a:solidFill>
              </a:rPr>
              <a:t>v </a:t>
            </a:r>
            <a:r>
              <a:rPr lang="en-US" sz="3600" i="1" dirty="0" smtClean="0">
                <a:solidFill>
                  <a:schemeClr val="tx1"/>
                </a:solidFill>
              </a:rPr>
              <a:t>Commonwealth </a:t>
            </a:r>
            <a:r>
              <a:rPr lang="en-US" sz="3200" b="1" dirty="0" smtClean="0">
                <a:solidFill>
                  <a:schemeClr val="tx1"/>
                </a:solidFill>
              </a:rPr>
              <a:t/>
            </a:r>
            <a:br>
              <a:rPr lang="en-US" sz="3200" b="1" dirty="0" smtClean="0">
                <a:solidFill>
                  <a:schemeClr val="tx1"/>
                </a:solidFill>
              </a:rPr>
            </a:br>
            <a:r>
              <a:rPr lang="en-US" sz="2700" dirty="0" smtClean="0">
                <a:solidFill>
                  <a:schemeClr val="tx1"/>
                </a:solidFill>
              </a:rPr>
              <a:t>___Va. App.___ (2015</a:t>
            </a:r>
            <a:r>
              <a:rPr lang="en-US" sz="2700" dirty="0" smtClean="0">
                <a:solidFill>
                  <a:schemeClr val="tx1"/>
                </a:solidFill>
              </a:rPr>
              <a:t>)</a:t>
            </a:r>
            <a:endParaRPr lang="en-US" sz="2700" dirty="0">
              <a:solidFill>
                <a:schemeClr val="tx1"/>
              </a:solidFill>
            </a:endParaRPr>
          </a:p>
        </p:txBody>
      </p:sp>
      <p:sp>
        <p:nvSpPr>
          <p:cNvPr id="3" name="Content Placeholder 2"/>
          <p:cNvSpPr>
            <a:spLocks noGrp="1"/>
          </p:cNvSpPr>
          <p:nvPr>
            <p:ph idx="1"/>
          </p:nvPr>
        </p:nvSpPr>
        <p:spPr>
          <a:xfrm>
            <a:off x="457200" y="1801906"/>
            <a:ext cx="8229600" cy="3989294"/>
          </a:xfrm>
        </p:spPr>
        <p:txBody>
          <a:bodyPr>
            <a:noAutofit/>
          </a:bodyPr>
          <a:lstStyle/>
          <a:p>
            <a:r>
              <a:rPr lang="en-US" sz="2500" dirty="0" smtClean="0">
                <a:latin typeface="Arial" pitchFamily="34" charset="0"/>
                <a:cs typeface="Arial" pitchFamily="34" charset="0"/>
              </a:rPr>
              <a:t>Officers used a drug-sniffing dog in a motel hallway.  </a:t>
            </a:r>
          </a:p>
          <a:p>
            <a:r>
              <a:rPr lang="en-US" sz="2500" dirty="0" smtClean="0">
                <a:latin typeface="Arial" pitchFamily="34" charset="0"/>
                <a:cs typeface="Arial" pitchFamily="34" charset="0"/>
              </a:rPr>
              <a:t>The dog alerted outside </a:t>
            </a:r>
            <a:r>
              <a:rPr lang="en-US" sz="2500" dirty="0" smtClean="0">
                <a:latin typeface="Arial" pitchFamily="34" charset="0"/>
                <a:cs typeface="Arial" pitchFamily="34" charset="0"/>
              </a:rPr>
              <a:t>Defendant’s </a:t>
            </a:r>
            <a:r>
              <a:rPr lang="en-US" sz="2500" dirty="0" smtClean="0">
                <a:latin typeface="Arial" pitchFamily="34" charset="0"/>
                <a:cs typeface="Arial" pitchFamily="34" charset="0"/>
              </a:rPr>
              <a:t>room and a search warrant was obtained. </a:t>
            </a:r>
          </a:p>
          <a:p>
            <a:r>
              <a:rPr lang="en-US" sz="2500" b="1" dirty="0" smtClean="0">
                <a:latin typeface="Arial" pitchFamily="34" charset="0"/>
                <a:cs typeface="Arial" pitchFamily="34" charset="0"/>
              </a:rPr>
              <a:t>Holding: Evidence Admissible</a:t>
            </a:r>
          </a:p>
          <a:p>
            <a:r>
              <a:rPr lang="en-US" sz="2500" dirty="0" smtClean="0">
                <a:latin typeface="Arial" pitchFamily="34" charset="0"/>
                <a:cs typeface="Arial" pitchFamily="34" charset="0"/>
              </a:rPr>
              <a:t>While a motel room has protections similar to a home, the hallway outside the motel room is not “curtilage” under Florida </a:t>
            </a:r>
            <a:r>
              <a:rPr lang="en-US" sz="2500" dirty="0" smtClean="0">
                <a:latin typeface="Arial" pitchFamily="34" charset="0"/>
                <a:cs typeface="Arial" pitchFamily="34" charset="0"/>
              </a:rPr>
              <a:t>v </a:t>
            </a:r>
            <a:r>
              <a:rPr lang="en-US" sz="2500" dirty="0" err="1" smtClean="0">
                <a:latin typeface="Arial" pitchFamily="34" charset="0"/>
                <a:cs typeface="Arial" pitchFamily="34" charset="0"/>
              </a:rPr>
              <a:t>Jardines</a:t>
            </a:r>
            <a:r>
              <a:rPr lang="en-US" sz="2500" dirty="0" smtClean="0">
                <a:latin typeface="Arial" pitchFamily="34" charset="0"/>
                <a:cs typeface="Arial" pitchFamily="34" charset="0"/>
              </a:rPr>
              <a:t>.</a:t>
            </a:r>
          </a:p>
          <a:p>
            <a:r>
              <a:rPr lang="en-US" sz="2500" dirty="0" smtClean="0">
                <a:latin typeface="Arial" pitchFamily="34" charset="0"/>
                <a:cs typeface="Arial" pitchFamily="34" charset="0"/>
              </a:rPr>
              <a:t>A warrant is not required to use a drug-sniffing dog in a motel hallway. </a:t>
            </a:r>
            <a:endParaRPr lang="en-US" sz="2500" dirty="0">
              <a:latin typeface="Arial" pitchFamily="34" charset="0"/>
              <a:cs typeface="Arial" pitchFamily="34" charset="0"/>
            </a:endParaRPr>
          </a:p>
        </p:txBody>
      </p:sp>
    </p:spTree>
    <p:extLst>
      <p:ext uri="{BB962C8B-B14F-4D97-AF65-F5344CB8AC3E}">
        <p14:creationId xmlns="" xmlns:p14="http://schemas.microsoft.com/office/powerpoint/2010/main" val="4136375251"/>
      </p:ext>
    </p:extLst>
  </p:cSld>
  <p:clrMapOvr>
    <a:masterClrMapping/>
  </p:clrMapOvr>
</p:sld>
</file>

<file path=ppt/theme/theme1.xml><?xml version="1.0" encoding="utf-8"?>
<a:theme xmlns:a="http://schemas.openxmlformats.org/drawingml/2006/main" name="CASC Mast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TEMPLATE-CASC Master Slide</Template>
  <TotalTime>12195</TotalTime>
  <Words>4548</Words>
  <Application>Microsoft Office PowerPoint</Application>
  <PresentationFormat>On-screen Show (4:3)</PresentationFormat>
  <Paragraphs>387</Paragraphs>
  <Slides>61</Slides>
  <Notes>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CASC Master Slide</vt:lpstr>
      <vt:lpstr>Selected Appellate Decisions for Law Enforcement Officers  June 1, 2014 – June 1, 2015</vt:lpstr>
      <vt:lpstr>Please refer to  2015 Appellate Update  Master List   for a complete listing of new cases  of interest to law enforcement officers.</vt:lpstr>
      <vt:lpstr>4th Am. — Search Warrants Riley v California and U.S. v Wurie 573 U.S. ___ (2014)</vt:lpstr>
      <vt:lpstr>4th Am. — Search Warrants Riley v California and U.S. v Wurie</vt:lpstr>
      <vt:lpstr>4th Am. — Search Warrant Harris v Commonwealth Unpublished</vt:lpstr>
      <vt:lpstr>4th Am. — Search Warrant Commonwealth v Dawson  Unpublished</vt:lpstr>
      <vt:lpstr>4th Am. — Search Warrant Commonwealth v Dawson (con’t.) Unpublished</vt:lpstr>
      <vt:lpstr>4th Am. — Search Warrant Flashback: Florida v Jardines  133 S. Ct. 1409 (2013)</vt:lpstr>
      <vt:lpstr>4th Am. — Traffic Stop Sanders v Commonwealth  ___Va. App.___ (2015)</vt:lpstr>
      <vt:lpstr>4th Am. — Traffic Stop Heien v North Carolina  135 S. Ct. 530(2014)</vt:lpstr>
      <vt:lpstr>4th Am. — Traffic Stop Heien v North Carolina (con’t.)  135 S. Ct. 530 (2014)</vt:lpstr>
      <vt:lpstr>4th Am – Traffic Stop Mason v Commonwealth  ___Va. App.___ (2015)</vt:lpstr>
      <vt:lpstr>4th Am — Traffic Stop Pork v Commonwealth  Unpublished</vt:lpstr>
      <vt:lpstr>4th Am — Traffic Stop Pork v Commonwealth (con’t.) Unpublished</vt:lpstr>
      <vt:lpstr>4th Am. — Traffic Stop Billups v Commonwealth  Unpublished</vt:lpstr>
      <vt:lpstr>4th Am. — Traffic Stop Creekmore v Commonwealth  Unpublished*</vt:lpstr>
      <vt:lpstr>4th Am. — Traffic Stop Creekmore v Commonwealth (con’t.)  Unpublished</vt:lpstr>
      <vt:lpstr>4th Am. — Traffic Stop Commonwealth v Rosser  Unpublished</vt:lpstr>
      <vt:lpstr>4th Am. — Traffic Stop Commonwealth v Rosser (con’t.)  Unpublished</vt:lpstr>
      <vt:lpstr>4th Am. — Traffic Stop Wilson v Commonwealth Unpublished</vt:lpstr>
      <vt:lpstr>4th Am. — Stop Commonwealth v Mosley  Unpublished *</vt:lpstr>
      <vt:lpstr>4th Am. — Stop Commonwealth v Mosley  Unpublished *</vt:lpstr>
      <vt:lpstr>4th Am. — Stop Commonwealth v Vick  Unpublished</vt:lpstr>
      <vt:lpstr>4th Am. — Stop Parker v Commonwealth  Unpublished</vt:lpstr>
      <vt:lpstr>4th Am. — Stop Parker v Commonwealth (con’t.) Unpublished</vt:lpstr>
      <vt:lpstr>4th Am. — Stop Minter v Commonwealth  Unpublished</vt:lpstr>
      <vt:lpstr>4th Am. — Stop Minter v Commonwealth (con’t.)  Unpublished</vt:lpstr>
      <vt:lpstr>4th Am. — Stop Gilliam v Commonwealth  Unpublished</vt:lpstr>
      <vt:lpstr>Sufficiency — Driving Suspended Barden v Commonwealth __ Va. App.__ (2015)</vt:lpstr>
      <vt:lpstr>Sufficiency — DUI Sarafin v Commonwealth  ___Va. __ (2014)</vt:lpstr>
      <vt:lpstr>Sufficiency — Reckless Driving  Blevins v Commonwealth  63 Va. App. 628 (2014)</vt:lpstr>
      <vt:lpstr>Sufficiency — Eluding Jones v Commonwealth __Va. App.__ (2015)</vt:lpstr>
      <vt:lpstr>Sufficiency — PWID Wallace v Commonwealth __Va. App.__ (2015)</vt:lpstr>
      <vt:lpstr>Sufficiency — Possession of Cocaine Brown v Commonwealth Unpublished</vt:lpstr>
      <vt:lpstr>Sufficiency — Concealed Handgun Hodges v Commonwealth  ___Va. App. ___ (2015)</vt:lpstr>
      <vt:lpstr>Sufficiency — Protective Orders Stephens v Rose  __ Va. __(2014)</vt:lpstr>
      <vt:lpstr>Sufficiency — Protective Orders Stephens v Rose  __ Va. __(2014)</vt:lpstr>
      <vt:lpstr>Sufficiency — Protective Order Wyant v Commonwealth Unpublished</vt:lpstr>
      <vt:lpstr>Sufficiency — Protective Order Walton v Commonwealth  Unpublished</vt:lpstr>
      <vt:lpstr>Sufficiency — Strangulation Dawson v Commonwealth 63 Va. App. 429 (2014)*</vt:lpstr>
      <vt:lpstr>Sufficiency — Strangulation Moore v Commonwealth  Unpublished*</vt:lpstr>
      <vt:lpstr>Sufficiency — Abduction Norman v Commonwealth Unpublished</vt:lpstr>
      <vt:lpstr>Sufficiency — Abduction Norman v Commonwealth (con’t.) Unpublished</vt:lpstr>
      <vt:lpstr>Sufficiency – Malicious Wounding Howard v Commonwealth Unpublished</vt:lpstr>
      <vt:lpstr>Sufficiency — Malicious Wounding Conway v Commonwealth  Unpublished</vt:lpstr>
      <vt:lpstr>Sufficiency — Attempted Capital Murder Howard v Commonwealth (con’t.) Unpublished</vt:lpstr>
      <vt:lpstr>Sufficiency — Contributing to Delinquency Miller v Commonwealth  Unpublished</vt:lpstr>
      <vt:lpstr>Sufficiency — Burglary Grimes v Commonwealth __Va.__ (2014)</vt:lpstr>
      <vt:lpstr>Sufficiency — Grand Larceny Winslow v Commonwealth __Va. App.__ (2015)</vt:lpstr>
      <vt:lpstr>Sufficiency — Contributing to Delinquency Miller v Commonwealth (con’t.) Unpublished</vt:lpstr>
      <vt:lpstr>Sufficiency — Indecent Liberties Farhoumand v Commonwealth __ Va. __ (2014)</vt:lpstr>
      <vt:lpstr>Sufficiency — PWID  Wallace v Commonwealth  Unpublished</vt:lpstr>
      <vt:lpstr>Sufficiency — Grand Larceny Neblett v Commonwealth Unpublished</vt:lpstr>
      <vt:lpstr>Sufficiency — Uttering Goodwin v Commonwealth __Va. App.__ (2015)</vt:lpstr>
      <vt:lpstr>Sufficiency — Conspiracy Velez-Suarez v Commonwealth  __Va. App. __(2015)</vt:lpstr>
      <vt:lpstr>Sufficiency — Conspiracy Velez-Suarez v Commonwealth (con’t.) __Va. App. __ (2015)</vt:lpstr>
      <vt:lpstr>Sufficiency — Resisting Arrest Joseph v Commonwealth  __Va. App. __ (2015)</vt:lpstr>
      <vt:lpstr>Sufficiency — Criminal Contempt Abdo v Commonwealth  __ Va. App. __ (2015)</vt:lpstr>
      <vt:lpstr>Inmate’s Right to Resist Burch v Commonwealth Unpublished</vt:lpstr>
      <vt:lpstr>Thank you to Darby Lowe &amp; Elliott Casey of the Albemarle County  Commonwealth’s Attorneys Office for their huge contributions to  the content of this  PowerPoint presentation.</vt:lpstr>
      <vt:lpstr>Slide 61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Ross Cooper Vaughan</dc:creator>
  <cp:lastModifiedBy>Jane ShermanChambers</cp:lastModifiedBy>
  <cp:revision>138</cp:revision>
  <dcterms:created xsi:type="dcterms:W3CDTF">2015-05-27T12:44:14Z</dcterms:created>
  <dcterms:modified xsi:type="dcterms:W3CDTF">2015-06-16T14:46:37Z</dcterms:modified>
</cp:coreProperties>
</file>