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handoutMasterIdLst>
    <p:handoutMasterId r:id="rId131"/>
  </p:handoutMasterIdLst>
  <p:sldIdLst>
    <p:sldId id="256" r:id="rId2"/>
    <p:sldId id="257" r:id="rId3"/>
    <p:sldId id="399" r:id="rId4"/>
    <p:sldId id="258" r:id="rId5"/>
    <p:sldId id="259" r:id="rId6"/>
    <p:sldId id="303" r:id="rId7"/>
    <p:sldId id="305" r:id="rId8"/>
    <p:sldId id="260" r:id="rId9"/>
    <p:sldId id="287" r:id="rId10"/>
    <p:sldId id="308" r:id="rId11"/>
    <p:sldId id="317" r:id="rId12"/>
    <p:sldId id="300" r:id="rId13"/>
    <p:sldId id="304" r:id="rId14"/>
    <p:sldId id="319" r:id="rId15"/>
    <p:sldId id="286" r:id="rId16"/>
    <p:sldId id="363" r:id="rId17"/>
    <p:sldId id="267" r:id="rId18"/>
    <p:sldId id="375" r:id="rId19"/>
    <p:sldId id="365" r:id="rId20"/>
    <p:sldId id="372" r:id="rId21"/>
    <p:sldId id="374" r:id="rId22"/>
    <p:sldId id="378" r:id="rId23"/>
    <p:sldId id="373" r:id="rId24"/>
    <p:sldId id="338" r:id="rId25"/>
    <p:sldId id="339" r:id="rId26"/>
    <p:sldId id="340" r:id="rId27"/>
    <p:sldId id="341" r:id="rId28"/>
    <p:sldId id="342" r:id="rId29"/>
    <p:sldId id="279" r:id="rId30"/>
    <p:sldId id="268" r:id="rId31"/>
    <p:sldId id="281" r:id="rId32"/>
    <p:sldId id="310" r:id="rId33"/>
    <p:sldId id="314" r:id="rId34"/>
    <p:sldId id="261" r:id="rId35"/>
    <p:sldId id="271" r:id="rId36"/>
    <p:sldId id="280" r:id="rId37"/>
    <p:sldId id="337" r:id="rId38"/>
    <p:sldId id="270" r:id="rId39"/>
    <p:sldId id="262" r:id="rId40"/>
    <p:sldId id="289" r:id="rId41"/>
    <p:sldId id="275" r:id="rId42"/>
    <p:sldId id="282" r:id="rId43"/>
    <p:sldId id="366" r:id="rId44"/>
    <p:sldId id="296" r:id="rId45"/>
    <p:sldId id="367" r:id="rId46"/>
    <p:sldId id="299" r:id="rId47"/>
    <p:sldId id="283" r:id="rId48"/>
    <p:sldId id="309" r:id="rId49"/>
    <p:sldId id="332" r:id="rId50"/>
    <p:sldId id="301" r:id="rId51"/>
    <p:sldId id="318" r:id="rId52"/>
    <p:sldId id="302" r:id="rId53"/>
    <p:sldId id="263" r:id="rId54"/>
    <p:sldId id="316" r:id="rId55"/>
    <p:sldId id="315" r:id="rId56"/>
    <p:sldId id="307" r:id="rId57"/>
    <p:sldId id="368" r:id="rId58"/>
    <p:sldId id="369" r:id="rId59"/>
    <p:sldId id="264" r:id="rId60"/>
    <p:sldId id="288" r:id="rId61"/>
    <p:sldId id="290" r:id="rId62"/>
    <p:sldId id="331" r:id="rId63"/>
    <p:sldId id="297" r:id="rId64"/>
    <p:sldId id="278" r:id="rId65"/>
    <p:sldId id="370" r:id="rId66"/>
    <p:sldId id="294" r:id="rId67"/>
    <p:sldId id="266" r:id="rId68"/>
    <p:sldId id="358" r:id="rId69"/>
    <p:sldId id="362" r:id="rId70"/>
    <p:sldId id="360" r:id="rId71"/>
    <p:sldId id="265" r:id="rId72"/>
    <p:sldId id="397" r:id="rId73"/>
    <p:sldId id="344" r:id="rId74"/>
    <p:sldId id="346" r:id="rId75"/>
    <p:sldId id="347" r:id="rId76"/>
    <p:sldId id="348" r:id="rId77"/>
    <p:sldId id="349" r:id="rId78"/>
    <p:sldId id="350" r:id="rId79"/>
    <p:sldId id="351" r:id="rId80"/>
    <p:sldId id="391" r:id="rId81"/>
    <p:sldId id="352" r:id="rId82"/>
    <p:sldId id="353" r:id="rId83"/>
    <p:sldId id="354" r:id="rId84"/>
    <p:sldId id="355" r:id="rId85"/>
    <p:sldId id="356" r:id="rId86"/>
    <p:sldId id="357" r:id="rId87"/>
    <p:sldId id="291" r:id="rId88"/>
    <p:sldId id="277" r:id="rId89"/>
    <p:sldId id="313" r:id="rId90"/>
    <p:sldId id="269" r:id="rId91"/>
    <p:sldId id="298" r:id="rId92"/>
    <p:sldId id="276" r:id="rId93"/>
    <p:sldId id="284" r:id="rId94"/>
    <p:sldId id="306" r:id="rId95"/>
    <p:sldId id="364" r:id="rId96"/>
    <p:sldId id="361" r:id="rId97"/>
    <p:sldId id="394" r:id="rId98"/>
    <p:sldId id="395" r:id="rId99"/>
    <p:sldId id="396" r:id="rId100"/>
    <p:sldId id="376" r:id="rId101"/>
    <p:sldId id="392" r:id="rId102"/>
    <p:sldId id="383" r:id="rId103"/>
    <p:sldId id="384" r:id="rId104"/>
    <p:sldId id="385" r:id="rId105"/>
    <p:sldId id="390" r:id="rId106"/>
    <p:sldId id="393" r:id="rId107"/>
    <p:sldId id="359" r:id="rId108"/>
    <p:sldId id="380" r:id="rId109"/>
    <p:sldId id="381" r:id="rId110"/>
    <p:sldId id="272" r:id="rId111"/>
    <p:sldId id="274" r:id="rId112"/>
    <p:sldId id="398" r:id="rId113"/>
    <p:sldId id="379" r:id="rId114"/>
    <p:sldId id="377" r:id="rId115"/>
    <p:sldId id="387" r:id="rId116"/>
    <p:sldId id="388" r:id="rId117"/>
    <p:sldId id="389" r:id="rId118"/>
    <p:sldId id="285" r:id="rId119"/>
    <p:sldId id="382" r:id="rId120"/>
    <p:sldId id="320" r:id="rId121"/>
    <p:sldId id="324" r:id="rId122"/>
    <p:sldId id="322" r:id="rId123"/>
    <p:sldId id="386" r:id="rId124"/>
    <p:sldId id="323" r:id="rId125"/>
    <p:sldId id="327" r:id="rId126"/>
    <p:sldId id="328" r:id="rId127"/>
    <p:sldId id="329" r:id="rId128"/>
    <p:sldId id="343" r:id="rId12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4689" autoAdjust="0"/>
  </p:normalViewPr>
  <p:slideViewPr>
    <p:cSldViewPr>
      <p:cViewPr varScale="1">
        <p:scale>
          <a:sx n="61" d="100"/>
          <a:sy n="61" d="100"/>
        </p:scale>
        <p:origin x="-96" y="-523"/>
      </p:cViewPr>
      <p:guideLst>
        <p:guide orient="horz" pos="2160"/>
        <p:guide pos="2880"/>
      </p:guideLst>
    </p:cSldViewPr>
  </p:slideViewPr>
  <p:outlineViewPr>
    <p:cViewPr>
      <p:scale>
        <a:sx n="33" d="100"/>
        <a:sy n="33" d="100"/>
      </p:scale>
      <p:origin x="0" y="16070"/>
    </p:cViewPr>
  </p:outlineViewPr>
  <p:notesTextViewPr>
    <p:cViewPr>
      <p:scale>
        <a:sx n="100" d="100"/>
        <a:sy n="100" d="100"/>
      </p:scale>
      <p:origin x="0" y="0"/>
    </p:cViewPr>
  </p:notesTextViewPr>
  <p:sorterViewPr>
    <p:cViewPr>
      <p:scale>
        <a:sx n="66" d="100"/>
        <a:sy n="66" d="100"/>
      </p:scale>
      <p:origin x="0" y="1093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9EE2372-07E2-4AC3-8024-7FB7989B1ADF}" type="datetimeFigureOut">
              <a:rPr lang="en-US" smtClean="0"/>
              <a:pPr/>
              <a:t>6/16/2015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7036B49-1676-4197-9B2C-CA6E5DB7859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7292741-CEA4-45F0-B121-6FDCE4C38628}" type="datetimeFigureOut">
              <a:rPr lang="en-US" smtClean="0"/>
              <a:pPr/>
              <a:t>6/16/2015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EE8E18EE-CC4B-4541-9062-950EEC85DAC2}"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E18EE-CC4B-4541-9062-950EEC85DAC2}"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E18EE-CC4B-4541-9062-950EEC85DAC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8E18EE-CC4B-4541-9062-950EEC85DAC2}" type="slidenum">
              <a:rPr lang="en-US" smtClean="0"/>
              <a:pPr/>
              <a:t>86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B61F17-C9A7-42B9-B471-6527AB54ED50}" type="datetime1">
              <a:rPr lang="en-US" smtClean="0"/>
              <a:pPr/>
              <a:t>6/16/2015</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EBEDC4-770D-4696-898F-93CFEFAEAD5C}" type="datetime1">
              <a:rPr lang="en-US" smtClean="0"/>
              <a:pPr/>
              <a:t>6/16/2015</a:t>
            </a:fld>
            <a:endParaRPr lang="en-US"/>
          </a:p>
        </p:txBody>
      </p:sp>
      <p:sp>
        <p:nvSpPr>
          <p:cNvPr id="6" name="Slide Number Placeholder 5"/>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44DA10-38FF-49E3-9036-2F9E54C12731}" type="datetime1">
              <a:rPr lang="en-US" smtClean="0"/>
              <a:pPr/>
              <a:t>6/16/2015</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AF4E5A-20BF-46EA-B44B-E96DAECFDB77}" type="datetime1">
              <a:rPr lang="en-US" smtClean="0"/>
              <a:pPr/>
              <a:t>6/16/2015</a:t>
            </a:fld>
            <a:endParaRPr lang="en-US"/>
          </a:p>
        </p:txBody>
      </p:sp>
      <p:sp>
        <p:nvSpPr>
          <p:cNvPr id="9" name="Slide Number Placeholder 8"/>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3C395-C6A3-4E90-9F44-3A75C9FF639C}" type="datetime1">
              <a:rPr lang="en-US" smtClean="0"/>
              <a:pPr/>
              <a:t>6/16/2015</a:t>
            </a:fld>
            <a:endParaRPr lang="en-US"/>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D0ADD-2083-4695-806E-B46B35F47167}" type="datetime1">
              <a:rPr lang="en-US" smtClean="0"/>
              <a:pPr/>
              <a:t>6/16/2015</a:t>
            </a:fld>
            <a:endParaRPr lang="en-US" dirty="0"/>
          </a:p>
        </p:txBody>
      </p:sp>
      <p:sp>
        <p:nvSpPr>
          <p:cNvPr id="7" name="Slide Number Placeholder 6"/>
          <p:cNvSpPr>
            <a:spLocks noGrp="1"/>
          </p:cNvSpPr>
          <p:nvPr>
            <p:ph type="sldNum" sz="quarter" idx="12"/>
          </p:nvPr>
        </p:nvSpPr>
        <p:spPr/>
        <p:txBody>
          <a:bodyPr/>
          <a:lstStyle/>
          <a:p>
            <a:fld id="{80BC0022-2A8E-4979-8726-E1200C30B1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BA5CD-1A4B-4967-B41F-C76597969CFE}" type="datetime1">
              <a:rPr lang="en-US" smtClean="0"/>
              <a:pPr/>
              <a:t>6/16/2015</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C0022-2A8E-4979-8726-E1200C30B10A}" type="slidenum">
              <a:rPr lang="en-US" smtClean="0"/>
              <a:pPr/>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www.cas.state.va.us/" TargetMode="External"/><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lis.virginia.gov/"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304800" y="762001"/>
            <a:ext cx="8610600" cy="3733799"/>
          </a:xfrm>
        </p:spPr>
        <p:txBody>
          <a:bodyPr>
            <a:normAutofit/>
          </a:bodyPr>
          <a:lstStyle/>
          <a:p>
            <a:r>
              <a:rPr lang="en-US" sz="6000" dirty="0" smtClean="0"/>
              <a:t>2015 Legislative Update</a:t>
            </a:r>
            <a:r>
              <a:rPr lang="en-US" sz="1300" dirty="0" smtClean="0"/>
              <a:t/>
            </a:r>
            <a:br>
              <a:rPr lang="en-US" sz="1300" dirty="0" smtClean="0"/>
            </a:br>
            <a:r>
              <a:rPr lang="en-US" sz="1300" dirty="0" smtClean="0"/>
              <a:t/>
            </a:r>
            <a:br>
              <a:rPr lang="en-US" sz="1300" dirty="0" smtClean="0"/>
            </a:br>
            <a:r>
              <a:rPr lang="en-US" sz="6000" dirty="0" smtClean="0"/>
              <a:t>for</a:t>
            </a:r>
            <a:r>
              <a:rPr lang="en-US" sz="1300" dirty="0" smtClean="0"/>
              <a:t/>
            </a:r>
            <a:br>
              <a:rPr lang="en-US" sz="1300" dirty="0" smtClean="0"/>
            </a:br>
            <a:r>
              <a:rPr lang="en-US" sz="1300" dirty="0" smtClean="0"/>
              <a:t> </a:t>
            </a:r>
            <a:r>
              <a:rPr lang="en-US" sz="6000" dirty="0" smtClean="0"/>
              <a:t/>
            </a:r>
            <a:br>
              <a:rPr lang="en-US" sz="6000" dirty="0" smtClean="0"/>
            </a:br>
            <a:r>
              <a:rPr lang="en-US" sz="6000" dirty="0" smtClean="0"/>
              <a:t>Law Enforcement</a:t>
            </a:r>
            <a:endParaRPr lang="en-US" sz="6000" dirty="0"/>
          </a:p>
        </p:txBody>
      </p:sp>
      <p:sp>
        <p:nvSpPr>
          <p:cNvPr id="9" name="Subtitle 8"/>
          <p:cNvSpPr>
            <a:spLocks noGrp="1"/>
          </p:cNvSpPr>
          <p:nvPr>
            <p:ph type="subTitle" idx="1"/>
          </p:nvPr>
        </p:nvSpPr>
        <p:spPr>
          <a:xfrm>
            <a:off x="1371600" y="5105400"/>
            <a:ext cx="6400800" cy="533400"/>
          </a:xfrm>
        </p:spPr>
        <p:txBody>
          <a:bodyPr>
            <a:normAutofit lnSpcReduction="10000"/>
          </a:bodyPr>
          <a:lstStyle/>
          <a:p>
            <a:endParaRPr lang="en-US" dirty="0" smtClean="0">
              <a:latin typeface="Tahoma" pitchFamily="34" charset="0"/>
              <a:ea typeface="Tahoma" pitchFamily="34" charset="0"/>
              <a:cs typeface="Tahoma" pitchFamily="34" charset="0"/>
            </a:endParaRPr>
          </a:p>
          <a:p>
            <a:endParaRPr lang="en-US" dirty="0">
              <a:latin typeface="Tahoma" pitchFamily="34" charset="0"/>
              <a:ea typeface="Tahoma" pitchFamily="34" charset="0"/>
              <a:cs typeface="Tahoma" pitchFamily="34" charset="0"/>
            </a:endParaRPr>
          </a:p>
        </p:txBody>
      </p:sp>
      <p:sp>
        <p:nvSpPr>
          <p:cNvPr id="5" name="Date Placeholder 4"/>
          <p:cNvSpPr>
            <a:spLocks noGrp="1"/>
          </p:cNvSpPr>
          <p:nvPr>
            <p:ph type="dt" sz="half" idx="10"/>
          </p:nvPr>
        </p:nvSpPr>
        <p:spPr/>
        <p:txBody>
          <a:bodyPr/>
          <a:lstStyle/>
          <a:p>
            <a:fld id="{5C4B8437-D3C1-41CD-9D9F-D317DB2A0F4B}" type="datetime1">
              <a:rPr lang="en-US" smtClean="0"/>
              <a:pPr/>
              <a:t>6/16/2015</a:t>
            </a:fld>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t>Real time location data; search warrant</a:t>
            </a:r>
            <a:r>
              <a:rPr lang="en-US" sz="3200" b="1" dirty="0" smtClean="0"/>
              <a:t/>
            </a:r>
            <a:br>
              <a:rPr lang="en-US" sz="3200" b="1" dirty="0" smtClean="0"/>
            </a:br>
            <a:r>
              <a:rPr lang="en-US" sz="2400" dirty="0" smtClean="0">
                <a:latin typeface="Arial" pitchFamily="34" charset="0"/>
                <a:cs typeface="Arial" pitchFamily="34" charset="0"/>
              </a:rPr>
              <a:t>HB2355</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Provides that a search warrant for real-time location data </a:t>
            </a:r>
            <a:r>
              <a:rPr lang="en-US" sz="2800" i="1" dirty="0" smtClean="0">
                <a:latin typeface="Arial" pitchFamily="34" charset="0"/>
                <a:cs typeface="Arial" pitchFamily="34" charset="0"/>
              </a:rPr>
              <a:t>shall</a:t>
            </a:r>
            <a:r>
              <a:rPr lang="en-US" sz="2800" dirty="0" smtClean="0">
                <a:latin typeface="Arial" pitchFamily="34" charset="0"/>
                <a:cs typeface="Arial" pitchFamily="34" charset="0"/>
              </a:rPr>
              <a:t> be issued if the judge or magistrate is satisfied that PC exists to show that this data is relevant to a crime </a:t>
            </a:r>
            <a:r>
              <a:rPr lang="en-US" sz="2800" i="1" dirty="0" smtClean="0">
                <a:latin typeface="Arial" pitchFamily="34" charset="0"/>
                <a:cs typeface="Arial" pitchFamily="34" charset="0"/>
              </a:rPr>
              <a:t>or</a:t>
            </a:r>
            <a:r>
              <a:rPr lang="en-US" sz="2800" dirty="0" smtClean="0">
                <a:latin typeface="Arial" pitchFamily="34" charset="0"/>
                <a:cs typeface="Arial" pitchFamily="34" charset="0"/>
              </a:rPr>
              <a:t> that there is an arrest warrant for the person sought.</a:t>
            </a:r>
          </a:p>
          <a:p>
            <a:r>
              <a:rPr lang="en-US" sz="2800" dirty="0" smtClean="0">
                <a:latin typeface="Arial" pitchFamily="34" charset="0"/>
                <a:cs typeface="Arial" pitchFamily="34" charset="0"/>
              </a:rPr>
              <a:t>Amends §19.2-70.3(C).  </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Notice required on transfer of prisoner</a:t>
            </a:r>
            <a:br>
              <a:rPr lang="en-US" sz="3200" b="1" dirty="0" smtClean="0"/>
            </a:br>
            <a:r>
              <a:rPr lang="en-US" sz="2400" dirty="0" smtClean="0">
                <a:latin typeface="Arial" pitchFamily="34" charset="0"/>
                <a:cs typeface="Arial" pitchFamily="34" charset="0"/>
              </a:rPr>
              <a:t>SB1311</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§§53.1-133.02 and 53.1-160.</a:t>
            </a:r>
          </a:p>
          <a:p>
            <a:r>
              <a:rPr lang="en-US" sz="2800" dirty="0" smtClean="0">
                <a:latin typeface="Arial" pitchFamily="34" charset="0"/>
                <a:cs typeface="Arial" pitchFamily="34" charset="0"/>
              </a:rPr>
              <a:t>Requires the sheriff, superintendent or DOC to notify a crime victim </a:t>
            </a:r>
            <a:r>
              <a:rPr lang="en-US" sz="2800" i="1" dirty="0" smtClean="0">
                <a:latin typeface="Arial" pitchFamily="34" charset="0"/>
                <a:cs typeface="Arial" pitchFamily="34" charset="0"/>
              </a:rPr>
              <a:t>as soon as practicable </a:t>
            </a:r>
            <a:r>
              <a:rPr lang="en-US" sz="2800" dirty="0" smtClean="0">
                <a:latin typeface="Arial" pitchFamily="34" charset="0"/>
                <a:cs typeface="Arial" pitchFamily="34" charset="0"/>
              </a:rPr>
              <a:t>following the transfer of a prisoner to another facility.</a:t>
            </a:r>
          </a:p>
          <a:p>
            <a:r>
              <a:rPr lang="en-US" sz="2800" dirty="0" smtClean="0">
                <a:latin typeface="Arial" pitchFamily="34" charset="0"/>
                <a:cs typeface="Arial" pitchFamily="34" charset="0"/>
              </a:rPr>
              <a:t>Currently, such notice must be provided at least 15 days prior to the transfer.</a:t>
            </a:r>
          </a:p>
          <a:p>
            <a:r>
              <a:rPr lang="en-US" sz="2800" dirty="0" smtClean="0">
                <a:latin typeface="Arial" pitchFamily="34" charset="0"/>
                <a:cs typeface="Arial" pitchFamily="34" charset="0"/>
              </a:rPr>
              <a:t>Notice shall be provided by first-class mail or telephone.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SCOPS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101</a:t>
            </a:fld>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265238"/>
          </a:xfrm>
        </p:spPr>
        <p:txBody>
          <a:bodyPr>
            <a:normAutofit/>
          </a:bodyPr>
          <a:lstStyle/>
          <a:p>
            <a:pPr algn="l"/>
            <a:r>
              <a:rPr lang="en-US" sz="3600" b="1" dirty="0" smtClean="0"/>
              <a:t>Special Conservators of the Peace</a:t>
            </a:r>
            <a:r>
              <a:rPr lang="en-US" sz="3200" dirty="0" smtClean="0"/>
              <a:t/>
            </a:r>
            <a:br>
              <a:rPr lang="en-US" sz="3200" dirty="0" smtClean="0"/>
            </a:br>
            <a:r>
              <a:rPr lang="en-US" sz="2400" dirty="0" smtClean="0">
                <a:latin typeface="Arial" pitchFamily="34" charset="0"/>
                <a:cs typeface="Arial" pitchFamily="34" charset="0"/>
              </a:rPr>
              <a:t>HB2206/SB1195</a:t>
            </a:r>
            <a:endParaRPr lang="en-US" sz="3200" dirty="0"/>
          </a:p>
        </p:txBody>
      </p:sp>
      <p:sp>
        <p:nvSpPr>
          <p:cNvPr id="9" name="Content Placeholder 8"/>
          <p:cNvSpPr>
            <a:spLocks noGrp="1"/>
          </p:cNvSpPr>
          <p:nvPr>
            <p:ph idx="1"/>
          </p:nvPr>
        </p:nvSpPr>
        <p:spPr>
          <a:xfrm>
            <a:off x="304800" y="1447801"/>
            <a:ext cx="8610600" cy="4343400"/>
          </a:xfrm>
        </p:spPr>
        <p:txBody>
          <a:bodyPr>
            <a:normAutofit/>
          </a:bodyPr>
          <a:lstStyle/>
          <a:p>
            <a:r>
              <a:rPr lang="en-US" sz="2400" dirty="0" smtClean="0">
                <a:latin typeface="Arial" pitchFamily="34" charset="0"/>
                <a:cs typeface="Arial" pitchFamily="34" charset="0"/>
              </a:rPr>
              <a:t>Amends §§9.1-150.2, 15.2-1748, and 19.2-13.</a:t>
            </a:r>
          </a:p>
          <a:p>
            <a:r>
              <a:rPr lang="en-US" sz="2400" dirty="0" smtClean="0">
                <a:latin typeface="Arial" pitchFamily="34" charset="0"/>
                <a:cs typeface="Arial" pitchFamily="34" charset="0"/>
              </a:rPr>
              <a:t>Makes changes to SCOPS statutes, including:</a:t>
            </a:r>
          </a:p>
          <a:p>
            <a:pPr marL="971550" lvl="1" indent="-514350">
              <a:buFont typeface="+mj-lt"/>
              <a:buAutoNum type="romanLcPeriod"/>
            </a:pPr>
            <a:r>
              <a:rPr lang="en-US" sz="2400" dirty="0" smtClean="0">
                <a:latin typeface="Arial" pitchFamily="34" charset="0"/>
                <a:cs typeface="Arial" pitchFamily="34" charset="0"/>
              </a:rPr>
              <a:t>98 hours of training for unarmed SCOPS/130 hours for armed SCOPS;</a:t>
            </a:r>
          </a:p>
          <a:p>
            <a:pPr marL="971550" lvl="1" indent="-514350">
              <a:buFont typeface="+mj-lt"/>
              <a:buAutoNum type="romanLcPeriod"/>
            </a:pPr>
            <a:r>
              <a:rPr lang="en-US" sz="2400" dirty="0" smtClean="0">
                <a:latin typeface="Arial" pitchFamily="34" charset="0"/>
                <a:cs typeface="Arial" pitchFamily="34" charset="0"/>
              </a:rPr>
              <a:t>Court retains jurisdiction over SCOPS throughout appointment;</a:t>
            </a:r>
          </a:p>
          <a:p>
            <a:pPr marL="971550" lvl="1" indent="-514350">
              <a:buFont typeface="+mj-lt"/>
              <a:buAutoNum type="romanLcPeriod"/>
            </a:pPr>
            <a:r>
              <a:rPr lang="en-US" sz="2400" dirty="0" smtClean="0">
                <a:latin typeface="Arial" pitchFamily="34" charset="0"/>
                <a:cs typeface="Arial" pitchFamily="34" charset="0"/>
              </a:rPr>
              <a:t>SCOP applications will be copied to CA and chief LEO;</a:t>
            </a:r>
          </a:p>
          <a:p>
            <a:pPr marL="971550" lvl="1" indent="-514350">
              <a:buFont typeface="+mj-lt"/>
              <a:buAutoNum type="romanLcPeriod"/>
            </a:pPr>
            <a:r>
              <a:rPr lang="en-US" sz="2400" dirty="0" smtClean="0">
                <a:latin typeface="Arial" pitchFamily="34" charset="0"/>
                <a:cs typeface="Arial" pitchFamily="34" charset="0"/>
              </a:rPr>
              <a:t>Creates appointment revocation process;</a:t>
            </a:r>
          </a:p>
          <a:p>
            <a:pPr marL="971550" lvl="1" indent="-514350">
              <a:buFont typeface="+mj-lt"/>
              <a:buAutoNum type="romanLcPeriod"/>
            </a:pPr>
            <a:r>
              <a:rPr lang="en-US" sz="2400" dirty="0" smtClean="0">
                <a:latin typeface="Arial" pitchFamily="34" charset="0"/>
                <a:cs typeface="Arial" pitchFamily="34" charset="0"/>
              </a:rPr>
              <a:t>Restricts corporate SCOPS to corporate property or immediately adjacent property; </a:t>
            </a:r>
          </a:p>
          <a:p>
            <a:pPr lvl="1"/>
            <a:endParaRPr lang="en-US" sz="2400" dirty="0" smtClean="0">
              <a:latin typeface="Arial" pitchFamily="34" charset="0"/>
              <a:cs typeface="Arial" pitchFamily="34" charset="0"/>
            </a:endParaRPr>
          </a:p>
          <a:p>
            <a:pPr lvl="1"/>
            <a:endParaRPr lang="en-US" sz="20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265238"/>
          </a:xfrm>
        </p:spPr>
        <p:txBody>
          <a:bodyPr>
            <a:normAutofit/>
          </a:bodyPr>
          <a:lstStyle/>
          <a:p>
            <a:pPr algn="l"/>
            <a:r>
              <a:rPr lang="en-US" sz="3600" b="1" dirty="0" smtClean="0"/>
              <a:t>Special Conservators of the Peace</a:t>
            </a:r>
            <a:r>
              <a:rPr lang="en-US" sz="3200" dirty="0" smtClean="0"/>
              <a:t/>
            </a:r>
            <a:br>
              <a:rPr lang="en-US" sz="3200" dirty="0" smtClean="0"/>
            </a:br>
            <a:r>
              <a:rPr lang="en-US" sz="2400" dirty="0" smtClean="0">
                <a:latin typeface="Arial" pitchFamily="34" charset="0"/>
                <a:cs typeface="Arial" pitchFamily="34" charset="0"/>
              </a:rPr>
              <a:t>HB2206/SB1195</a:t>
            </a:r>
            <a:endParaRPr lang="en-US" sz="3200" dirty="0"/>
          </a:p>
        </p:txBody>
      </p:sp>
      <p:sp>
        <p:nvSpPr>
          <p:cNvPr id="9" name="Content Placeholder 8"/>
          <p:cNvSpPr>
            <a:spLocks noGrp="1"/>
          </p:cNvSpPr>
          <p:nvPr>
            <p:ph idx="1"/>
          </p:nvPr>
        </p:nvSpPr>
        <p:spPr>
          <a:xfrm>
            <a:off x="304800" y="1447801"/>
            <a:ext cx="8610600" cy="4343400"/>
          </a:xfrm>
        </p:spPr>
        <p:txBody>
          <a:bodyPr>
            <a:normAutofit/>
          </a:bodyPr>
          <a:lstStyle/>
          <a:p>
            <a:pPr marL="971550" lvl="1" indent="-514350">
              <a:buFont typeface="+mj-lt"/>
              <a:buAutoNum type="romanLcPeriod" startAt="6"/>
            </a:pPr>
            <a:r>
              <a:rPr lang="en-US" sz="2400" dirty="0" smtClean="0">
                <a:latin typeface="Arial" pitchFamily="34" charset="0"/>
                <a:cs typeface="Arial" pitchFamily="34" charset="0"/>
              </a:rPr>
              <a:t>Appointment may allow use of Commonwealth seal and “Police” upon request and for good cause;</a:t>
            </a:r>
          </a:p>
          <a:p>
            <a:pPr marL="971550" lvl="1" indent="-514350">
              <a:buFont typeface="+mj-lt"/>
              <a:buAutoNum type="romanLcPeriod" startAt="6"/>
            </a:pPr>
            <a:r>
              <a:rPr lang="en-US" sz="2400" dirty="0" smtClean="0">
                <a:latin typeface="Arial" pitchFamily="34" charset="0"/>
                <a:cs typeface="Arial" pitchFamily="34" charset="0"/>
              </a:rPr>
              <a:t>Prohibition on use of blue lights, but allows for use of flashing lights upon request and for good cause;</a:t>
            </a:r>
          </a:p>
          <a:p>
            <a:pPr marL="971550" lvl="1" indent="-514350">
              <a:buFont typeface="+mj-lt"/>
              <a:buAutoNum type="romanLcPeriod" startAt="6"/>
            </a:pPr>
            <a:r>
              <a:rPr lang="en-US" sz="2400" dirty="0" smtClean="0">
                <a:latin typeface="Arial" pitchFamily="34" charset="0"/>
                <a:cs typeface="Arial" pitchFamily="34" charset="0"/>
              </a:rPr>
              <a:t>Appointment order must specify geographical limits; </a:t>
            </a:r>
          </a:p>
          <a:p>
            <a:pPr marL="971550" lvl="1" indent="-514350">
              <a:buFont typeface="+mj-lt"/>
              <a:buAutoNum type="romanLcPeriod" startAt="6"/>
            </a:pPr>
            <a:r>
              <a:rPr lang="en-US" sz="2400" dirty="0" smtClean="0">
                <a:latin typeface="Arial" pitchFamily="34" charset="0"/>
                <a:cs typeface="Arial" pitchFamily="34" charset="0"/>
              </a:rPr>
              <a:t>Requires all applicants for temporary registration to submit background check to DCJS;</a:t>
            </a:r>
          </a:p>
          <a:p>
            <a:pPr marL="971550" lvl="1" indent="-514350">
              <a:buFont typeface="+mj-lt"/>
              <a:buAutoNum type="romanLcPeriod" startAt="6"/>
            </a:pPr>
            <a:r>
              <a:rPr lang="en-US" sz="2400" dirty="0" smtClean="0">
                <a:latin typeface="Arial" pitchFamily="34" charset="0"/>
                <a:cs typeface="Arial" pitchFamily="34" charset="0"/>
              </a:rPr>
              <a:t>Prohibits registered sex offenders from qualifying;</a:t>
            </a:r>
          </a:p>
          <a:p>
            <a:pPr marL="971550" lvl="1" indent="-514350">
              <a:buFont typeface="+mj-lt"/>
              <a:buAutoNum type="romanLcPeriod" startAt="6"/>
            </a:pPr>
            <a:r>
              <a:rPr lang="en-US" sz="2400" dirty="0" smtClean="0">
                <a:latin typeface="Arial" pitchFamily="34" charset="0"/>
                <a:cs typeface="Arial" pitchFamily="34" charset="0"/>
              </a:rPr>
              <a:t>Must report arrests for certain misdemeanors and felonies within 3 days; </a:t>
            </a:r>
          </a:p>
          <a:p>
            <a:pPr marL="971550" lvl="1" indent="-514350">
              <a:buFont typeface="+mj-lt"/>
              <a:buAutoNum type="romanLcPeriod" startAt="6"/>
            </a:pPr>
            <a:endParaRPr lang="en-US" sz="2400" dirty="0" smtClean="0">
              <a:latin typeface="Arial" pitchFamily="34" charset="0"/>
              <a:cs typeface="Arial" pitchFamily="34" charset="0"/>
            </a:endParaRPr>
          </a:p>
          <a:p>
            <a:pPr lvl="1"/>
            <a:endParaRPr lang="en-US" sz="20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103</a:t>
            </a:fld>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265238"/>
          </a:xfrm>
        </p:spPr>
        <p:txBody>
          <a:bodyPr>
            <a:normAutofit/>
          </a:bodyPr>
          <a:lstStyle/>
          <a:p>
            <a:pPr algn="l"/>
            <a:r>
              <a:rPr lang="en-US" sz="3600" b="1" dirty="0" smtClean="0"/>
              <a:t>Special Conservators of the Peace</a:t>
            </a:r>
            <a:r>
              <a:rPr lang="en-US" sz="3200" dirty="0" smtClean="0"/>
              <a:t/>
            </a:r>
            <a:br>
              <a:rPr lang="en-US" sz="3200" dirty="0" smtClean="0"/>
            </a:br>
            <a:r>
              <a:rPr lang="en-US" sz="2400" dirty="0" smtClean="0">
                <a:latin typeface="Arial" pitchFamily="34" charset="0"/>
                <a:cs typeface="Arial" pitchFamily="34" charset="0"/>
              </a:rPr>
              <a:t>HB2206/SB1195</a:t>
            </a:r>
            <a:endParaRPr lang="en-US" sz="3200" dirty="0"/>
          </a:p>
        </p:txBody>
      </p:sp>
      <p:sp>
        <p:nvSpPr>
          <p:cNvPr id="9" name="Content Placeholder 8"/>
          <p:cNvSpPr>
            <a:spLocks noGrp="1"/>
          </p:cNvSpPr>
          <p:nvPr>
            <p:ph idx="1"/>
          </p:nvPr>
        </p:nvSpPr>
        <p:spPr>
          <a:xfrm>
            <a:off x="304800" y="1447801"/>
            <a:ext cx="8610600" cy="4343400"/>
          </a:xfrm>
        </p:spPr>
        <p:txBody>
          <a:bodyPr>
            <a:normAutofit/>
          </a:bodyPr>
          <a:lstStyle/>
          <a:p>
            <a:pPr marL="971550" lvl="1" indent="-514350">
              <a:buFont typeface="+mj-lt"/>
              <a:buAutoNum type="romanLcPeriod" startAt="12"/>
            </a:pPr>
            <a:r>
              <a:rPr lang="en-US" sz="2400" dirty="0" smtClean="0">
                <a:latin typeface="Arial" pitchFamily="34" charset="0"/>
                <a:cs typeface="Arial" pitchFamily="34" charset="0"/>
              </a:rPr>
              <a:t>Removes option for SCOP to be covered by a bond in lieu of insurance;</a:t>
            </a:r>
          </a:p>
          <a:p>
            <a:pPr marL="971550" lvl="1" indent="-514350">
              <a:buFont typeface="+mj-lt"/>
              <a:buAutoNum type="romanLcPeriod" startAt="12"/>
            </a:pPr>
            <a:r>
              <a:rPr lang="en-US" sz="2400" dirty="0" smtClean="0">
                <a:latin typeface="Arial" pitchFamily="34" charset="0"/>
                <a:cs typeface="Arial" pitchFamily="34" charset="0"/>
              </a:rPr>
              <a:t>All SCOPS must register with DCJS; </a:t>
            </a:r>
          </a:p>
          <a:p>
            <a:pPr marL="971550" lvl="1" indent="-514350">
              <a:buFont typeface="+mj-lt"/>
              <a:buAutoNum type="romanLcPeriod" startAt="12"/>
            </a:pPr>
            <a:r>
              <a:rPr lang="en-US" sz="2400" dirty="0" smtClean="0">
                <a:latin typeface="Arial" pitchFamily="34" charset="0"/>
                <a:cs typeface="Arial" pitchFamily="34" charset="0"/>
              </a:rPr>
              <a:t>Permits localities to enter into mutual aid agreements with any entity employing SCOPS.</a:t>
            </a:r>
          </a:p>
          <a:p>
            <a:pPr marL="571500" indent="-514350"/>
            <a:r>
              <a:rPr lang="en-US" sz="2800" dirty="0" smtClean="0">
                <a:latin typeface="Arial" pitchFamily="34" charset="0"/>
                <a:cs typeface="Arial" pitchFamily="34" charset="0"/>
              </a:rPr>
              <a:t>Existing SCOPS have 36 months to comply with new training standards.</a:t>
            </a:r>
          </a:p>
          <a:p>
            <a:pPr lvl="1"/>
            <a:endParaRPr lang="en-US" sz="20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104</a:t>
            </a:fld>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Special Conservators of the Peace; revocation or suspension</a:t>
            </a:r>
            <a:br>
              <a:rPr lang="en-US" sz="3200" b="1" dirty="0" smtClean="0"/>
            </a:br>
            <a:r>
              <a:rPr lang="en-US" sz="2400" dirty="0" smtClean="0">
                <a:latin typeface="Arial" pitchFamily="34" charset="0"/>
                <a:cs typeface="Arial" pitchFamily="34" charset="0"/>
              </a:rPr>
              <a:t>HB2369</a:t>
            </a:r>
            <a:endParaRPr lang="en-US" sz="3200" b="1" dirty="0"/>
          </a:p>
        </p:txBody>
      </p:sp>
      <p:sp>
        <p:nvSpPr>
          <p:cNvPr id="3" name="Content Placeholder 2"/>
          <p:cNvSpPr>
            <a:spLocks noGrp="1"/>
          </p:cNvSpPr>
          <p:nvPr>
            <p:ph idx="1"/>
          </p:nvPr>
        </p:nvSpPr>
        <p:spPr>
          <a:xfrm>
            <a:off x="228600" y="1524000"/>
            <a:ext cx="8763000" cy="4267200"/>
          </a:xfrm>
        </p:spPr>
        <p:txBody>
          <a:bodyPr>
            <a:noAutofit/>
          </a:bodyPr>
          <a:lstStyle/>
          <a:p>
            <a:r>
              <a:rPr lang="en-US" sz="2600" dirty="0" smtClean="0">
                <a:latin typeface="Arial" pitchFamily="34" charset="0"/>
                <a:cs typeface="Arial" pitchFamily="34" charset="0"/>
              </a:rPr>
              <a:t>Amends  §19.2-13.</a:t>
            </a:r>
          </a:p>
          <a:p>
            <a:r>
              <a:rPr lang="en-US" sz="2600" dirty="0" smtClean="0">
                <a:latin typeface="Arial" pitchFamily="34" charset="0"/>
                <a:cs typeface="Arial" pitchFamily="34" charset="0"/>
              </a:rPr>
              <a:t>Clarifies that CC judge retains jurisdiction after SCOP appointment order is entered.</a:t>
            </a:r>
          </a:p>
          <a:p>
            <a:r>
              <a:rPr lang="en-US" sz="2600" dirty="0" smtClean="0">
                <a:latin typeface="Arial" pitchFamily="34" charset="0"/>
                <a:cs typeface="Arial" pitchFamily="34" charset="0"/>
              </a:rPr>
              <a:t>CC judge may revoke SCOP appointment for good cause shown (after notice and hearing.)</a:t>
            </a:r>
          </a:p>
          <a:p>
            <a:pPr lvl="1"/>
            <a:r>
              <a:rPr lang="en-US" sz="2500" dirty="0" smtClean="0">
                <a:latin typeface="Arial" pitchFamily="34" charset="0"/>
                <a:cs typeface="Arial" pitchFamily="34" charset="0"/>
              </a:rPr>
              <a:t>CC judge may suspend SCOP appointment pending such hearing.</a:t>
            </a:r>
          </a:p>
          <a:p>
            <a:r>
              <a:rPr lang="en-US" sz="2600" dirty="0" smtClean="0">
                <a:latin typeface="Arial" pitchFamily="34" charset="0"/>
                <a:cs typeface="Arial" pitchFamily="34" charset="0"/>
              </a:rPr>
              <a:t>An SCOP is eligible for suspension and revocation if convicted of offense that would have made him ineligible for appointment initially.</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105</a:t>
            </a:fld>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Civil Matters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106</a:t>
            </a:fld>
            <a:endParaRPr 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rmAutofit/>
          </a:bodyPr>
          <a:lstStyle/>
          <a:p>
            <a:pPr algn="l"/>
            <a:r>
              <a:rPr lang="en-US" sz="3200" b="1" dirty="0" smtClean="0"/>
              <a:t>Arrest photos on internet; civil action</a:t>
            </a:r>
            <a:br>
              <a:rPr lang="en-US" sz="3200" b="1" dirty="0" smtClean="0"/>
            </a:br>
            <a:r>
              <a:rPr lang="en-US" sz="2400" dirty="0" smtClean="0">
                <a:latin typeface="Arial" pitchFamily="34" charset="0"/>
                <a:cs typeface="Arial" pitchFamily="34" charset="0"/>
              </a:rPr>
              <a:t>SB720</a:t>
            </a:r>
            <a:endParaRPr lang="en-US" sz="3200" b="1" dirty="0"/>
          </a:p>
        </p:txBody>
      </p:sp>
      <p:sp>
        <p:nvSpPr>
          <p:cNvPr id="3" name="Content Placeholder 2"/>
          <p:cNvSpPr>
            <a:spLocks noGrp="1"/>
          </p:cNvSpPr>
          <p:nvPr>
            <p:ph idx="1"/>
          </p:nvPr>
        </p:nvSpPr>
        <p:spPr>
          <a:xfrm>
            <a:off x="457200" y="1828800"/>
            <a:ext cx="8229600" cy="3962400"/>
          </a:xfrm>
        </p:spPr>
        <p:txBody>
          <a:bodyPr>
            <a:normAutofit/>
          </a:bodyPr>
          <a:lstStyle/>
          <a:p>
            <a:r>
              <a:rPr lang="en-US" sz="2800" dirty="0" smtClean="0">
                <a:latin typeface="Arial" pitchFamily="34" charset="0"/>
                <a:cs typeface="Arial" pitchFamily="34" charset="0"/>
              </a:rPr>
              <a:t>Adds §8.01-40.3.</a:t>
            </a:r>
          </a:p>
          <a:p>
            <a:r>
              <a:rPr lang="en-US" sz="2800" dirty="0" smtClean="0">
                <a:latin typeface="Arial" pitchFamily="34" charset="0"/>
                <a:cs typeface="Arial" pitchFamily="34" charset="0"/>
              </a:rPr>
              <a:t>Creates a civil action against any person who disseminates, publishes, etc., the criminal history of a charged or arrested individual when such person then solicits money to remove such information.</a:t>
            </a:r>
          </a:p>
          <a:p>
            <a:r>
              <a:rPr lang="en-US" sz="2800" dirty="0" smtClean="0">
                <a:latin typeface="Arial" pitchFamily="34" charset="0"/>
                <a:cs typeface="Arial" pitchFamily="34" charset="0"/>
              </a:rPr>
              <a:t>Penalty is actual damages or $500, whichever is greater, plus attorneys fees and costs. </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107</a:t>
            </a:fld>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Emergency care; forcible entry of motor vehicle; civil immunity</a:t>
            </a:r>
            <a:br>
              <a:rPr lang="en-US" sz="3200" b="1" dirty="0" smtClean="0"/>
            </a:br>
            <a:r>
              <a:rPr lang="en-US" sz="2400" dirty="0" smtClean="0">
                <a:latin typeface="Arial" pitchFamily="34" charset="0"/>
                <a:cs typeface="Arial" pitchFamily="34" charset="0"/>
              </a:rPr>
              <a:t>HB2082</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Expands  §8.01-225.</a:t>
            </a:r>
          </a:p>
          <a:p>
            <a:r>
              <a:rPr lang="en-US" sz="2800" dirty="0" smtClean="0">
                <a:latin typeface="Arial" pitchFamily="34" charset="0"/>
                <a:cs typeface="Arial" pitchFamily="34" charset="0"/>
              </a:rPr>
              <a:t>Civil immunity for rendering emergency care includes the forcible entry into a vehicle to remove an at-risk unattended minor, provided that the person attempted to get assistance from 911, law enforcement, fire services, etc., if feasible.</a:t>
            </a:r>
          </a:p>
          <a:p>
            <a:endParaRPr lang="en-US"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Civil immunity for volunteer first responders</a:t>
            </a:r>
            <a:br>
              <a:rPr lang="en-US" sz="3200" b="1" dirty="0" smtClean="0"/>
            </a:br>
            <a:r>
              <a:rPr lang="en-US" sz="2400" dirty="0" smtClean="0">
                <a:latin typeface="Arial" pitchFamily="34" charset="0"/>
                <a:cs typeface="Arial" pitchFamily="34" charset="0"/>
              </a:rPr>
              <a:t>SB845</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Adds  §8.01-225.3.</a:t>
            </a:r>
          </a:p>
          <a:p>
            <a:r>
              <a:rPr lang="en-US" sz="2800" dirty="0" smtClean="0">
                <a:latin typeface="Arial" pitchFamily="34" charset="0"/>
                <a:cs typeface="Arial" pitchFamily="34" charset="0"/>
              </a:rPr>
              <a:t>No volunteer firefighter or volunteer EMS personnel shall be civilly liable for injuries arising out of the operation of emergency vehicle’s lights and sirens while responding to an emergency </a:t>
            </a:r>
            <a:r>
              <a:rPr lang="en-US" sz="2800" i="1" dirty="0" smtClean="0">
                <a:latin typeface="Arial" pitchFamily="34" charset="0"/>
                <a:cs typeface="Arial" pitchFamily="34" charset="0"/>
              </a:rPr>
              <a:t>unless</a:t>
            </a:r>
            <a:r>
              <a:rPr lang="en-US" sz="2800" dirty="0" smtClean="0">
                <a:latin typeface="Arial" pitchFamily="34" charset="0"/>
                <a:cs typeface="Arial" pitchFamily="34" charset="0"/>
              </a:rPr>
              <a:t> such injuries result from gross negligence or willful or wanton misconduct.  </a:t>
            </a:r>
          </a:p>
          <a:p>
            <a:r>
              <a:rPr lang="en-US" sz="2800" i="1" dirty="0" smtClean="0">
                <a:latin typeface="Arial" pitchFamily="34" charset="0"/>
                <a:cs typeface="Arial" pitchFamily="34" charset="0"/>
              </a:rPr>
              <a:t>See</a:t>
            </a:r>
            <a:r>
              <a:rPr lang="en-US" sz="2800" dirty="0" smtClean="0">
                <a:latin typeface="Arial" pitchFamily="34" charset="0"/>
                <a:cs typeface="Arial" pitchFamily="34" charset="0"/>
              </a:rPr>
              <a:t> §8.01-225.3 for specific details.</a:t>
            </a:r>
          </a:p>
          <a:p>
            <a:endParaRPr lang="en-US" sz="2800" dirty="0" smtClean="0">
              <a:latin typeface="Arial" pitchFamily="34" charset="0"/>
              <a:cs typeface="Arial" pitchFamily="34" charset="0"/>
            </a:endParaRPr>
          </a:p>
          <a:p>
            <a:endParaRPr lang="en-US"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109</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Search warrants; computers, networks and other devices</a:t>
            </a:r>
            <a:br>
              <a:rPr lang="en-US" sz="3200" b="1" dirty="0" smtClean="0"/>
            </a:br>
            <a:r>
              <a:rPr lang="en-US" sz="2400" dirty="0" smtClean="0">
                <a:latin typeface="Arial" pitchFamily="34" charset="0"/>
                <a:cs typeface="Arial" pitchFamily="34" charset="0"/>
              </a:rPr>
              <a:t>SB1307</a:t>
            </a:r>
            <a:endParaRPr lang="en-US" sz="3200" b="1" dirty="0"/>
          </a:p>
        </p:txBody>
      </p:sp>
      <p:sp>
        <p:nvSpPr>
          <p:cNvPr id="3" name="Content Placeholder 2"/>
          <p:cNvSpPr>
            <a:spLocks noGrp="1"/>
          </p:cNvSpPr>
          <p:nvPr>
            <p:ph idx="1"/>
          </p:nvPr>
        </p:nvSpPr>
        <p:spPr/>
        <p:txBody>
          <a:bodyPr>
            <a:noAutofit/>
          </a:bodyPr>
          <a:lstStyle/>
          <a:p>
            <a:r>
              <a:rPr lang="en-US" sz="2600" dirty="0" smtClean="0">
                <a:latin typeface="Arial" pitchFamily="34" charset="0"/>
                <a:cs typeface="Arial" pitchFamily="34" charset="0"/>
              </a:rPr>
              <a:t>A search warrant for a computer, etc., shall be deemed to include its physical components and the electronic or digital information contained therein.</a:t>
            </a:r>
          </a:p>
          <a:p>
            <a:r>
              <a:rPr lang="en-US" sz="2600" dirty="0" smtClean="0">
                <a:latin typeface="Arial" pitchFamily="34" charset="0"/>
                <a:cs typeface="Arial" pitchFamily="34" charset="0"/>
              </a:rPr>
              <a:t>Any computer search conducted pursuant to a search warrant may be done in any location and is not limited to the location where the evidence was seized.</a:t>
            </a:r>
          </a:p>
          <a:p>
            <a:r>
              <a:rPr lang="en-US" sz="2600" dirty="0" smtClean="0">
                <a:latin typeface="Arial" pitchFamily="34" charset="0"/>
                <a:cs typeface="Arial" pitchFamily="34" charset="0"/>
              </a:rPr>
              <a:t>States that these provisions are declarative of existing law.</a:t>
            </a:r>
          </a:p>
          <a:p>
            <a:r>
              <a:rPr lang="en-US" sz="2600" dirty="0" smtClean="0">
                <a:latin typeface="Arial" pitchFamily="34" charset="0"/>
                <a:cs typeface="Arial" pitchFamily="34" charset="0"/>
              </a:rPr>
              <a:t>Amends §19.2-53 (B)(C).</a:t>
            </a:r>
            <a:endParaRPr lang="en-US" sz="26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a:t>
            </a:fld>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Miscellaneous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52400"/>
            <a:ext cx="8229600" cy="1265238"/>
          </a:xfrm>
        </p:spPr>
        <p:txBody>
          <a:bodyPr>
            <a:normAutofit fontScale="90000"/>
          </a:bodyPr>
          <a:lstStyle/>
          <a:p>
            <a:pPr algn="l"/>
            <a:r>
              <a:rPr lang="en-US" sz="3600" b="1" dirty="0" smtClean="0"/>
              <a:t>Private Police Departments; definition</a:t>
            </a:r>
            <a:r>
              <a:rPr lang="en-US" sz="3200" dirty="0" smtClean="0"/>
              <a:t/>
            </a:r>
            <a:br>
              <a:rPr lang="en-US" sz="3200" dirty="0" smtClean="0"/>
            </a:br>
            <a:r>
              <a:rPr lang="en-US" sz="2400" dirty="0" smtClean="0">
                <a:latin typeface="Arial" pitchFamily="34" charset="0"/>
                <a:cs typeface="Arial" pitchFamily="34" charset="0"/>
              </a:rPr>
              <a:t>HB1606/SB1217</a:t>
            </a:r>
            <a:endParaRPr lang="en-US" sz="3200" dirty="0"/>
          </a:p>
        </p:txBody>
      </p:sp>
      <p:sp>
        <p:nvSpPr>
          <p:cNvPr id="9" name="Content Placeholder 8"/>
          <p:cNvSpPr>
            <a:spLocks noGrp="1"/>
          </p:cNvSpPr>
          <p:nvPr>
            <p:ph idx="1"/>
          </p:nvPr>
        </p:nvSpPr>
        <p:spPr>
          <a:xfrm>
            <a:off x="152400" y="1447801"/>
            <a:ext cx="8763000" cy="4343400"/>
          </a:xfrm>
        </p:spPr>
        <p:txBody>
          <a:bodyPr>
            <a:normAutofit lnSpcReduction="10000"/>
          </a:bodyPr>
          <a:lstStyle/>
          <a:p>
            <a:r>
              <a:rPr lang="en-US" sz="2400" dirty="0" smtClean="0">
                <a:latin typeface="Arial" pitchFamily="34" charset="0"/>
                <a:cs typeface="Arial" pitchFamily="34" charset="0"/>
              </a:rPr>
              <a:t>Defines ‘private police dept.’ as any police dept. that employs private police officers operated by an entity authorized by statute to establish a private police dept.</a:t>
            </a:r>
          </a:p>
          <a:p>
            <a:r>
              <a:rPr lang="en-US" sz="2400" dirty="0" smtClean="0">
                <a:latin typeface="Arial" pitchFamily="34" charset="0"/>
                <a:cs typeface="Arial" pitchFamily="34" charset="0"/>
              </a:rPr>
              <a:t>Their authority is limited to property controlled by entity or contiguous property, if approved by local law enforcement.</a:t>
            </a:r>
          </a:p>
          <a:p>
            <a:r>
              <a:rPr lang="en-US" sz="2400" dirty="0" smtClean="0">
                <a:latin typeface="Arial" pitchFamily="34" charset="0"/>
                <a:cs typeface="Arial" pitchFamily="34" charset="0"/>
              </a:rPr>
              <a:t>Private police are subject to same laws, regulations and training requirements as law enforcement officers.</a:t>
            </a:r>
          </a:p>
          <a:p>
            <a:r>
              <a:rPr lang="en-US" sz="2400" dirty="0" err="1" smtClean="0">
                <a:latin typeface="Arial" pitchFamily="34" charset="0"/>
                <a:cs typeface="Arial" pitchFamily="34" charset="0"/>
              </a:rPr>
              <a:t>Aquia</a:t>
            </a:r>
            <a:r>
              <a:rPr lang="en-US" sz="2400" dirty="0" smtClean="0">
                <a:latin typeface="Arial" pitchFamily="34" charset="0"/>
                <a:cs typeface="Arial" pitchFamily="34" charset="0"/>
              </a:rPr>
              <a:t> Harbor PD, </a:t>
            </a:r>
            <a:r>
              <a:rPr lang="en-US" sz="2400" dirty="0" err="1" smtClean="0">
                <a:latin typeface="Arial" pitchFamily="34" charset="0"/>
                <a:cs typeface="Arial" pitchFamily="34" charset="0"/>
              </a:rPr>
              <a:t>Kingsmill</a:t>
            </a:r>
            <a:r>
              <a:rPr lang="en-US" sz="2400" dirty="0" smtClean="0">
                <a:latin typeface="Arial" pitchFamily="34" charset="0"/>
                <a:cs typeface="Arial" pitchFamily="34" charset="0"/>
              </a:rPr>
              <a:t> PD, Kings Dominion Park PD, Wintergreen PD, </a:t>
            </a:r>
            <a:r>
              <a:rPr lang="en-US" sz="2400" dirty="0" err="1" smtClean="0">
                <a:latin typeface="Arial" pitchFamily="34" charset="0"/>
                <a:cs typeface="Arial" pitchFamily="34" charset="0"/>
              </a:rPr>
              <a:t>Massanutten</a:t>
            </a:r>
            <a:r>
              <a:rPr lang="en-US" sz="2400" dirty="0" smtClean="0">
                <a:latin typeface="Arial" pitchFamily="34" charset="0"/>
                <a:cs typeface="Arial" pitchFamily="34" charset="0"/>
              </a:rPr>
              <a:t> PD, Bridgewater Airpark PD, Babcock &amp; Wilcox PD, </a:t>
            </a:r>
            <a:r>
              <a:rPr lang="en-US" sz="2400" dirty="0" err="1" smtClean="0">
                <a:latin typeface="Arial" pitchFamily="34" charset="0"/>
                <a:cs typeface="Arial" pitchFamily="34" charset="0"/>
              </a:rPr>
              <a:t>Carilion</a:t>
            </a:r>
            <a:r>
              <a:rPr lang="en-US" sz="2400" dirty="0" smtClean="0">
                <a:latin typeface="Arial" pitchFamily="34" charset="0"/>
                <a:cs typeface="Arial" pitchFamily="34" charset="0"/>
              </a:rPr>
              <a:t> PD, Lake Monticello PD.</a:t>
            </a:r>
          </a:p>
          <a:p>
            <a:r>
              <a:rPr lang="en-US" sz="2400" dirty="0" smtClean="0">
                <a:latin typeface="Arial" pitchFamily="34" charset="0"/>
                <a:cs typeface="Arial" pitchFamily="34" charset="0"/>
              </a:rPr>
              <a:t>Amends §§2.2-3701 and 9.1-101.</a:t>
            </a:r>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algn="l"/>
            <a:r>
              <a:rPr lang="en-US" sz="3200" b="1" dirty="0" smtClean="0"/>
              <a:t>Lynchburg airport; police department</a:t>
            </a:r>
            <a:br>
              <a:rPr lang="en-US" sz="3200" b="1" dirty="0" smtClean="0"/>
            </a:br>
            <a:r>
              <a:rPr lang="en-US" sz="2400" dirty="0" smtClean="0">
                <a:latin typeface="Arial" pitchFamily="34" charset="0"/>
                <a:cs typeface="Arial" pitchFamily="34" charset="0"/>
              </a:rPr>
              <a:t>HB2035</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Allows Lynchburg by ordinance to establish an airport police at Lynchburg Regional Airport.</a:t>
            </a:r>
          </a:p>
          <a:p>
            <a:r>
              <a:rPr lang="en-US" sz="2800" dirty="0" smtClean="0">
                <a:latin typeface="Arial" pitchFamily="34" charset="0"/>
                <a:cs typeface="Arial" pitchFamily="34" charset="0"/>
              </a:rPr>
              <a:t>Its authority will be limited to real property owned, leased or controlled by airport.</a:t>
            </a:r>
          </a:p>
          <a:p>
            <a:r>
              <a:rPr lang="en-US" sz="2800" dirty="0" smtClean="0">
                <a:latin typeface="Arial" pitchFamily="34" charset="0"/>
                <a:cs typeface="Arial" pitchFamily="34" charset="0"/>
              </a:rPr>
              <a:t>Its authority shall not supersede authority, duties or jurisdiction of local law enforcement.</a:t>
            </a:r>
          </a:p>
          <a:p>
            <a:r>
              <a:rPr lang="en-US" sz="2800" dirty="0" smtClean="0">
                <a:latin typeface="Arial" pitchFamily="34" charset="0"/>
                <a:cs typeface="Arial" pitchFamily="34" charset="0"/>
              </a:rPr>
              <a:t>Any airport police officer must complete the minimum compulsory training requirements for LEO’s.</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112</a:t>
            </a:fld>
            <a:endParaRPr lang="en-US" dirty="0"/>
          </a:p>
        </p:txBody>
      </p:sp>
      <p:sp>
        <p:nvSpPr>
          <p:cNvPr id="7" name="Rectangle 6"/>
          <p:cNvSpPr/>
          <p:nvPr/>
        </p:nvSpPr>
        <p:spPr>
          <a:xfrm>
            <a:off x="3832054" y="3244334"/>
            <a:ext cx="184731" cy="369332"/>
          </a:xfrm>
          <a:prstGeom prst="rect">
            <a:avLst/>
          </a:prstGeom>
        </p:spPr>
        <p:txBody>
          <a:bodyPr wrap="none">
            <a:spAutoFit/>
          </a:bodyPr>
          <a:lstStyle/>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Private investigators; personal protection specialist</a:t>
            </a:r>
            <a:br>
              <a:rPr lang="en-US" sz="3200" b="1" dirty="0" smtClean="0"/>
            </a:br>
            <a:r>
              <a:rPr lang="en-US" sz="2400" dirty="0" smtClean="0">
                <a:latin typeface="Arial" pitchFamily="34" charset="0"/>
                <a:cs typeface="Arial" pitchFamily="34" charset="0"/>
              </a:rPr>
              <a:t>HB1718</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§§9.1-139 and 9.1-144.</a:t>
            </a:r>
          </a:p>
          <a:p>
            <a:r>
              <a:rPr lang="en-US" sz="2800" dirty="0" smtClean="0">
                <a:latin typeface="Arial" pitchFamily="34" charset="0"/>
                <a:cs typeface="Arial" pitchFamily="34" charset="0"/>
              </a:rPr>
              <a:t>Allows a licensed private security business to hire as an independent contractor a personal protection specialist or private investigator who is registered with DCJS</a:t>
            </a:r>
            <a:r>
              <a:rPr lang="en-US" dirty="0" smtClean="0">
                <a:latin typeface="Arial" pitchFamily="34" charset="0"/>
                <a:cs typeface="Arial" pitchFamily="34" charset="0"/>
              </a:rPr>
              <a:t>.</a:t>
            </a:r>
          </a:p>
          <a:p>
            <a:r>
              <a:rPr lang="en-US" sz="2800" dirty="0" smtClean="0">
                <a:latin typeface="Arial" pitchFamily="34" charset="0"/>
                <a:cs typeface="Arial" pitchFamily="34" charset="0"/>
              </a:rPr>
              <a:t>Requires such independent contractors to maintain comprehensive general liability insurance.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113</a:t>
            </a:fld>
            <a:endParaRPr lang="en-US"/>
          </a:p>
        </p:txBody>
      </p:sp>
      <p:sp>
        <p:nvSpPr>
          <p:cNvPr id="7" name="Rectangle 6"/>
          <p:cNvSpPr/>
          <p:nvPr/>
        </p:nvSpPr>
        <p:spPr>
          <a:xfrm>
            <a:off x="3832054" y="3244334"/>
            <a:ext cx="184731" cy="369332"/>
          </a:xfrm>
          <a:prstGeom prst="rect">
            <a:avLst/>
          </a:prstGeom>
        </p:spPr>
        <p:txBody>
          <a:bodyPr wrap="none">
            <a:spAutoFit/>
          </a:bodyPr>
          <a:lstStyle/>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Right to breastfeed</a:t>
            </a:r>
            <a:br>
              <a:rPr lang="en-US" sz="3200" b="1" dirty="0" smtClean="0"/>
            </a:br>
            <a:r>
              <a:rPr lang="en-US" sz="2400" dirty="0" smtClean="0">
                <a:latin typeface="Arial" pitchFamily="34" charset="0"/>
                <a:cs typeface="Arial" pitchFamily="34" charset="0"/>
              </a:rPr>
              <a:t>HB1499/SB1427</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Creates  §32.1-370.</a:t>
            </a:r>
          </a:p>
          <a:p>
            <a:r>
              <a:rPr lang="en-US" sz="2800" dirty="0" smtClean="0">
                <a:latin typeface="Arial" pitchFamily="34" charset="0"/>
                <a:cs typeface="Arial" pitchFamily="34" charset="0"/>
              </a:rPr>
              <a:t>A mother may breastfeed in any place where she is lawfully present.</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114</a:t>
            </a:fld>
            <a:endParaRPr 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Employers; social media information</a:t>
            </a:r>
            <a:br>
              <a:rPr lang="en-US" sz="3200" b="1" dirty="0" smtClean="0"/>
            </a:br>
            <a:r>
              <a:rPr lang="en-US" sz="2400" dirty="0" smtClean="0">
                <a:latin typeface="Arial" pitchFamily="34" charset="0"/>
                <a:cs typeface="Arial" pitchFamily="34" charset="0"/>
              </a:rPr>
              <a:t>HB2081</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Creates  §40.1-28.7:5.</a:t>
            </a:r>
          </a:p>
          <a:p>
            <a:r>
              <a:rPr lang="en-US" sz="2800" dirty="0" smtClean="0">
                <a:latin typeface="Arial" pitchFamily="34" charset="0"/>
                <a:cs typeface="Arial" pitchFamily="34" charset="0"/>
              </a:rPr>
              <a:t>An employer may not require disclosure of a current or prospective employee’s social media username and password.</a:t>
            </a:r>
          </a:p>
          <a:p>
            <a:r>
              <a:rPr lang="en-US" sz="2800" dirty="0" smtClean="0">
                <a:latin typeface="Arial" pitchFamily="34" charset="0"/>
                <a:cs typeface="Arial" pitchFamily="34" charset="0"/>
              </a:rPr>
              <a:t>An employer may not require an employee to add employer to list of contacts associated with employee’s social media account.</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115</a:t>
            </a:fld>
            <a:endParaRPr 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DCJS; training standards for undercover work</a:t>
            </a:r>
            <a:br>
              <a:rPr lang="en-US" sz="3200" b="1" dirty="0" smtClean="0"/>
            </a:br>
            <a:r>
              <a:rPr lang="en-US" sz="2400" dirty="0" smtClean="0">
                <a:latin typeface="Arial" pitchFamily="34" charset="0"/>
                <a:cs typeface="Arial" pitchFamily="34" charset="0"/>
              </a:rPr>
              <a:t>HB2112</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Eliminates §9.1-102(6).</a:t>
            </a:r>
          </a:p>
          <a:p>
            <a:r>
              <a:rPr lang="en-US" sz="2800" dirty="0" smtClean="0">
                <a:latin typeface="Arial" pitchFamily="34" charset="0"/>
                <a:cs typeface="Arial" pitchFamily="34" charset="0"/>
              </a:rPr>
              <a:t>Eliminates requirement that DCJS establish compulsory training for LEO’s who have not completed the compulsory minimum training standards prior to assigning such officer to undercover investigation work.</a:t>
            </a:r>
          </a:p>
          <a:p>
            <a:r>
              <a:rPr lang="en-US" sz="2800" dirty="0" smtClean="0">
                <a:latin typeface="Arial" pitchFamily="34" charset="0"/>
                <a:cs typeface="Arial" pitchFamily="34" charset="0"/>
              </a:rPr>
              <a:t>Such training is not offered by academies due to liability and officer safety issues.</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116</a:t>
            </a:fld>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Bail bondsmen; felony arrest; reporting</a:t>
            </a:r>
            <a:br>
              <a:rPr lang="en-US" sz="3200" b="1" dirty="0" smtClean="0"/>
            </a:br>
            <a:r>
              <a:rPr lang="en-US" sz="2400" dirty="0" smtClean="0">
                <a:latin typeface="Arial" pitchFamily="34" charset="0"/>
                <a:cs typeface="Arial" pitchFamily="34" charset="0"/>
              </a:rPr>
              <a:t>HB2314</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§§9.1-185.8, 9.1-185.14, 9.1-186.11.</a:t>
            </a:r>
          </a:p>
          <a:p>
            <a:r>
              <a:rPr lang="en-US" sz="2800" dirty="0" smtClean="0">
                <a:latin typeface="Arial" pitchFamily="34" charset="0"/>
                <a:cs typeface="Arial" pitchFamily="34" charset="0"/>
              </a:rPr>
              <a:t>A bail bondsman shall report his/her felony arrest to DCJS within 10 days of arrest.</a:t>
            </a:r>
          </a:p>
          <a:p>
            <a:r>
              <a:rPr lang="en-US" sz="2800" dirty="0" smtClean="0">
                <a:latin typeface="Arial" pitchFamily="34" charset="0"/>
                <a:cs typeface="Arial" pitchFamily="34" charset="0"/>
              </a:rPr>
              <a:t>Such bondsman shall not issue any new bonds pending outcome of DCJS investigation.</a:t>
            </a:r>
          </a:p>
          <a:p>
            <a:r>
              <a:rPr lang="en-US" sz="2800" dirty="0" smtClean="0">
                <a:latin typeface="Arial" pitchFamily="34" charset="0"/>
                <a:cs typeface="Arial" pitchFamily="34" charset="0"/>
              </a:rPr>
              <a:t>Reduces from 30 to 10 calendar days the time within which a bail bondsmen must report certain information to DCJS.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117</a:t>
            </a:fld>
            <a:endParaRPr lang="en-US"/>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Industrial Hemp</a:t>
            </a:r>
            <a:br>
              <a:rPr lang="en-US" sz="3200" b="1" dirty="0" smtClean="0"/>
            </a:br>
            <a:r>
              <a:rPr lang="en-US" sz="2400" dirty="0" smtClean="0">
                <a:latin typeface="Arial" pitchFamily="34" charset="0"/>
                <a:cs typeface="Arial" pitchFamily="34" charset="0"/>
              </a:rPr>
              <a:t>HB1277/SB955</a:t>
            </a:r>
            <a:endParaRPr lang="en-US" sz="3200" b="1" dirty="0"/>
          </a:p>
        </p:txBody>
      </p:sp>
      <p:sp>
        <p:nvSpPr>
          <p:cNvPr id="6" name="Content Placeholder 5"/>
          <p:cNvSpPr>
            <a:spLocks noGrp="1"/>
          </p:cNvSpPr>
          <p:nvPr>
            <p:ph idx="1"/>
          </p:nvPr>
        </p:nvSpPr>
        <p:spPr/>
        <p:txBody>
          <a:bodyPr>
            <a:normAutofit fontScale="92500" lnSpcReduction="20000"/>
          </a:bodyPr>
          <a:lstStyle/>
          <a:p>
            <a:r>
              <a:rPr lang="en-US" sz="2800" dirty="0" smtClean="0">
                <a:latin typeface="Arial" pitchFamily="34" charset="0"/>
                <a:cs typeface="Arial" pitchFamily="34" charset="0"/>
              </a:rPr>
              <a:t>Adds Title 3.2, chapter 41.1, which governs the </a:t>
            </a:r>
            <a:r>
              <a:rPr lang="en-US" sz="2800" i="1" dirty="0" smtClean="0">
                <a:latin typeface="Arial" pitchFamily="34" charset="0"/>
                <a:cs typeface="Arial" pitchFamily="34" charset="0"/>
              </a:rPr>
              <a:t>licensed</a:t>
            </a:r>
            <a:r>
              <a:rPr lang="en-US" sz="2800" dirty="0" smtClean="0">
                <a:latin typeface="Arial" pitchFamily="34" charset="0"/>
                <a:cs typeface="Arial" pitchFamily="34" charset="0"/>
              </a:rPr>
              <a:t> production and manufacture of industrial hemp (§§3.2-4112 – 3.2-4120.)</a:t>
            </a:r>
          </a:p>
          <a:p>
            <a:r>
              <a:rPr lang="en-US" sz="2800" dirty="0" smtClean="0">
                <a:latin typeface="Arial" pitchFamily="34" charset="0"/>
                <a:cs typeface="Arial" pitchFamily="34" charset="0"/>
              </a:rPr>
              <a:t>Industrial hemp has a concentration of THC not greater than that allowed by federal law.</a:t>
            </a:r>
          </a:p>
          <a:p>
            <a:r>
              <a:rPr lang="en-US" sz="2800" dirty="0" smtClean="0">
                <a:latin typeface="Arial" pitchFamily="34" charset="0"/>
                <a:cs typeface="Arial" pitchFamily="34" charset="0"/>
              </a:rPr>
              <a:t>Federal law will control in the event of a conflict of laws.</a:t>
            </a:r>
          </a:p>
          <a:p>
            <a:r>
              <a:rPr lang="en-US" sz="2800" dirty="0" smtClean="0">
                <a:latin typeface="Arial" pitchFamily="34" charset="0"/>
                <a:cs typeface="Arial" pitchFamily="34" charset="0"/>
              </a:rPr>
              <a:t>In a criminal proceeding, burden is on defendant to prove an exemption to the Drug Control Act.</a:t>
            </a:r>
          </a:p>
          <a:p>
            <a:r>
              <a:rPr lang="en-US" sz="2800" dirty="0" smtClean="0">
                <a:latin typeface="Arial" pitchFamily="34" charset="0"/>
                <a:cs typeface="Arial" pitchFamily="34" charset="0"/>
              </a:rPr>
              <a:t>Amends §54.1-3401 to state that marijuana shall not include industrial hemp.</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Disposition of dead bodies</a:t>
            </a:r>
            <a:br>
              <a:rPr lang="en-US" sz="3200" b="1" dirty="0" smtClean="0"/>
            </a:br>
            <a:r>
              <a:rPr lang="en-US" sz="2400" dirty="0" smtClean="0">
                <a:latin typeface="Arial" pitchFamily="34" charset="0"/>
                <a:cs typeface="Arial" pitchFamily="34" charset="0"/>
              </a:rPr>
              <a:t>SB1434</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§§32.1-309.1 and 32.1-309.2.</a:t>
            </a:r>
          </a:p>
          <a:p>
            <a:r>
              <a:rPr lang="en-US" sz="2800" dirty="0" smtClean="0">
                <a:latin typeface="Arial" pitchFamily="34" charset="0"/>
                <a:cs typeface="Arial" pitchFamily="34" charset="0"/>
              </a:rPr>
              <a:t>Changes responsibility for who identifies a body and notifies next of kin </a:t>
            </a:r>
            <a:r>
              <a:rPr lang="en-US" sz="2800" b="1" dirty="0" smtClean="0">
                <a:latin typeface="Arial" pitchFamily="34" charset="0"/>
                <a:cs typeface="Arial" pitchFamily="34" charset="0"/>
              </a:rPr>
              <a:t>from</a:t>
            </a:r>
            <a:r>
              <a:rPr lang="en-US" sz="2800" dirty="0" smtClean="0">
                <a:latin typeface="Arial" pitchFamily="34" charset="0"/>
                <a:cs typeface="Arial" pitchFamily="34" charset="0"/>
              </a:rPr>
              <a:t> law enforcement in the city/county where body </a:t>
            </a:r>
            <a:r>
              <a:rPr lang="en-US" sz="2800" i="1" dirty="0" smtClean="0">
                <a:latin typeface="Arial" pitchFamily="34" charset="0"/>
                <a:cs typeface="Arial" pitchFamily="34" charset="0"/>
              </a:rPr>
              <a:t>is located </a:t>
            </a:r>
            <a:r>
              <a:rPr lang="en-US" sz="2800" b="1" dirty="0" smtClean="0">
                <a:latin typeface="Arial" pitchFamily="34" charset="0"/>
                <a:cs typeface="Arial" pitchFamily="34" charset="0"/>
              </a:rPr>
              <a:t>to</a:t>
            </a:r>
            <a:r>
              <a:rPr lang="en-US" sz="2800" dirty="0" smtClean="0">
                <a:latin typeface="Arial" pitchFamily="34" charset="0"/>
                <a:cs typeface="Arial" pitchFamily="34" charset="0"/>
              </a:rPr>
              <a:t> law enforcement in the city/county </a:t>
            </a:r>
            <a:r>
              <a:rPr lang="en-US" sz="2800" i="1" dirty="0" smtClean="0">
                <a:latin typeface="Arial" pitchFamily="34" charset="0"/>
                <a:cs typeface="Arial" pitchFamily="34" charset="0"/>
              </a:rPr>
              <a:t>where decedent resided.</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119</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rmAutofit fontScale="90000"/>
          </a:bodyPr>
          <a:lstStyle/>
          <a:p>
            <a:pPr algn="l"/>
            <a:r>
              <a:rPr lang="en-US" sz="3600" b="1" dirty="0" smtClean="0"/>
              <a:t>Administrative subpoenas; electronic communication services</a:t>
            </a:r>
            <a:r>
              <a:rPr lang="en-US" sz="3200" b="1" dirty="0" smtClean="0"/>
              <a:t/>
            </a:r>
            <a:br>
              <a:rPr lang="en-US" sz="3200" b="1" dirty="0" smtClean="0"/>
            </a:br>
            <a:r>
              <a:rPr lang="en-US" sz="2400" dirty="0" smtClean="0">
                <a:latin typeface="Arial" pitchFamily="34" charset="0"/>
                <a:cs typeface="Arial" pitchFamily="34" charset="0"/>
              </a:rPr>
              <a:t>HB1946/SB919</a:t>
            </a:r>
            <a:endParaRPr lang="en-US" sz="3200" b="1" dirty="0"/>
          </a:p>
        </p:txBody>
      </p:sp>
      <p:sp>
        <p:nvSpPr>
          <p:cNvPr id="3" name="Content Placeholder 2"/>
          <p:cNvSpPr>
            <a:spLocks noGrp="1"/>
          </p:cNvSpPr>
          <p:nvPr>
            <p:ph idx="1"/>
          </p:nvPr>
        </p:nvSpPr>
        <p:spPr>
          <a:xfrm>
            <a:off x="457200" y="1447801"/>
            <a:ext cx="8229600" cy="4343400"/>
          </a:xfrm>
        </p:spPr>
        <p:txBody>
          <a:bodyPr>
            <a:noAutofit/>
          </a:bodyPr>
          <a:lstStyle/>
          <a:p>
            <a:r>
              <a:rPr lang="en-US" sz="2400" dirty="0" smtClean="0">
                <a:latin typeface="Arial" pitchFamily="34" charset="0"/>
                <a:cs typeface="Arial" pitchFamily="34" charset="0"/>
              </a:rPr>
              <a:t>Permits AG’s, as well as CA’s, to issue administrative subpoenas to electronic communications services if relevant to investigation of certain crimes.</a:t>
            </a:r>
          </a:p>
          <a:p>
            <a:r>
              <a:rPr lang="en-US" sz="2400" dirty="0" smtClean="0">
                <a:latin typeface="Arial" pitchFamily="34" charset="0"/>
                <a:cs typeface="Arial" pitchFamily="34" charset="0"/>
              </a:rPr>
              <a:t>The subpoena shall order the service provider </a:t>
            </a:r>
            <a:r>
              <a:rPr lang="en-US" sz="2400" i="1" dirty="0" smtClean="0">
                <a:latin typeface="Arial" pitchFamily="34" charset="0"/>
                <a:cs typeface="Arial" pitchFamily="34" charset="0"/>
              </a:rPr>
              <a:t>not</a:t>
            </a:r>
            <a:r>
              <a:rPr lang="en-US" sz="2400" dirty="0" smtClean="0">
                <a:latin typeface="Arial" pitchFamily="34" charset="0"/>
                <a:cs typeface="Arial" pitchFamily="34" charset="0"/>
              </a:rPr>
              <a:t> to disclose existence of subpoena for 30 days upon written certification that:  1) victim is underage, 2) disclosure will endanger an individual, 3) disclosure will lead to flight from prosecution, 4) disclosure will lead to destruction of evidence, 5) disclosure will lead to witness intimidation, </a:t>
            </a:r>
            <a:r>
              <a:rPr lang="en-US" sz="2400" i="1" dirty="0" smtClean="0">
                <a:latin typeface="Arial" pitchFamily="34" charset="0"/>
                <a:cs typeface="Arial" pitchFamily="34" charset="0"/>
              </a:rPr>
              <a:t>or</a:t>
            </a:r>
            <a:r>
              <a:rPr lang="en-US" sz="2400" dirty="0" smtClean="0">
                <a:latin typeface="Arial" pitchFamily="34" charset="0"/>
                <a:cs typeface="Arial" pitchFamily="34" charset="0"/>
              </a:rPr>
              <a:t> 5) disclosure will seriously jeopardize an investigation.</a:t>
            </a:r>
          </a:p>
          <a:p>
            <a:r>
              <a:rPr lang="en-US" sz="2400" dirty="0" smtClean="0">
                <a:latin typeface="Arial" pitchFamily="34" charset="0"/>
                <a:cs typeface="Arial" pitchFamily="34" charset="0"/>
              </a:rPr>
              <a:t>Amends §19.2-10.2.</a:t>
            </a: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12</a:t>
            </a:fld>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a:bodyPr>
          <a:lstStyle/>
          <a:p>
            <a:r>
              <a:rPr lang="en-US" sz="6600" dirty="0" smtClean="0"/>
              <a:t>Mischief Managed</a:t>
            </a:r>
            <a:endParaRPr lang="en-US" sz="6600"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Asset Forfeiture</a:t>
            </a:r>
            <a:br>
              <a:rPr lang="en-US" sz="3200" b="1" dirty="0" smtClean="0"/>
            </a:br>
            <a:r>
              <a:rPr lang="en-US" sz="2400" dirty="0" smtClean="0">
                <a:latin typeface="Arial" pitchFamily="34" charset="0"/>
                <a:cs typeface="Arial" pitchFamily="34" charset="0"/>
              </a:rPr>
              <a:t>HB1287/SB684</a:t>
            </a:r>
            <a:endParaRPr lang="en-US" sz="3200" b="1" dirty="0"/>
          </a:p>
        </p:txBody>
      </p:sp>
      <p:sp>
        <p:nvSpPr>
          <p:cNvPr id="6" name="Content Placeholder 5"/>
          <p:cNvSpPr>
            <a:spLocks noGrp="1"/>
          </p:cNvSpPr>
          <p:nvPr>
            <p:ph idx="1"/>
          </p:nvPr>
        </p:nvSpPr>
        <p:spPr/>
        <p:txBody>
          <a:bodyPr>
            <a:normAutofit/>
          </a:bodyPr>
          <a:lstStyle/>
          <a:p>
            <a:pPr lvl="0"/>
            <a:r>
              <a:rPr lang="en-US" sz="2800" dirty="0" smtClean="0">
                <a:latin typeface="Arial" pitchFamily="34" charset="0"/>
                <a:cs typeface="Arial" pitchFamily="34" charset="0"/>
              </a:rPr>
              <a:t>Bills were introduced to restrict asset forfeiture to post-conviction and appeal.</a:t>
            </a:r>
          </a:p>
          <a:p>
            <a:pPr lvl="1">
              <a:buFont typeface="Wingdings" pitchFamily="2" charset="2"/>
              <a:buChar char="§"/>
            </a:pPr>
            <a:r>
              <a:rPr lang="en-US" dirty="0" smtClean="0">
                <a:latin typeface="Arial" pitchFamily="34" charset="0"/>
                <a:cs typeface="Arial" pitchFamily="34" charset="0"/>
              </a:rPr>
              <a:t>Only exception:  when forfeiture agreed to as part of a plea agreement.</a:t>
            </a:r>
          </a:p>
          <a:p>
            <a:pPr lvl="0"/>
            <a:r>
              <a:rPr lang="en-US" sz="2800" dirty="0" smtClean="0">
                <a:latin typeface="Arial" pitchFamily="34" charset="0"/>
                <a:cs typeface="Arial" pitchFamily="34" charset="0"/>
              </a:rPr>
              <a:t>Bills were sent to the Crime Commission for study.</a:t>
            </a: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Search of electronic evidence</a:t>
            </a:r>
            <a:br>
              <a:rPr lang="en-US" sz="3200" b="1" dirty="0" smtClean="0"/>
            </a:br>
            <a:r>
              <a:rPr lang="en-US" sz="2400" dirty="0" smtClean="0">
                <a:latin typeface="Arial" pitchFamily="34" charset="0"/>
                <a:cs typeface="Arial" pitchFamily="34" charset="0"/>
              </a:rPr>
              <a:t>HB1274/HB1349/SB1110</a:t>
            </a:r>
            <a:endParaRPr lang="en-US" sz="3200" b="1" dirty="0"/>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Bills were introduced to require a search warrant for</a:t>
            </a:r>
            <a:r>
              <a:rPr lang="en-US" sz="2800" i="1" dirty="0" smtClean="0">
                <a:latin typeface="Arial" pitchFamily="34" charset="0"/>
                <a:cs typeface="Arial" pitchFamily="34" charset="0"/>
              </a:rPr>
              <a:t> any </a:t>
            </a:r>
            <a:r>
              <a:rPr lang="en-US" sz="2800" dirty="0" smtClean="0">
                <a:latin typeface="Arial" pitchFamily="34" charset="0"/>
                <a:cs typeface="Arial" pitchFamily="34" charset="0"/>
              </a:rPr>
              <a:t>person to search </a:t>
            </a:r>
            <a:r>
              <a:rPr lang="en-US" sz="2800" i="1" dirty="0" smtClean="0">
                <a:latin typeface="Arial" pitchFamily="34" charset="0"/>
                <a:cs typeface="Arial" pitchFamily="34" charset="0"/>
              </a:rPr>
              <a:t>any</a:t>
            </a:r>
            <a:r>
              <a:rPr lang="en-US" sz="2800" dirty="0" smtClean="0">
                <a:latin typeface="Arial" pitchFamily="34" charset="0"/>
                <a:cs typeface="Arial" pitchFamily="34" charset="0"/>
              </a:rPr>
              <a:t> device for </a:t>
            </a:r>
            <a:r>
              <a:rPr lang="en-US" sz="2800" i="1" dirty="0" smtClean="0">
                <a:latin typeface="Arial" pitchFamily="34" charset="0"/>
                <a:cs typeface="Arial" pitchFamily="34" charset="0"/>
              </a:rPr>
              <a:t>any</a:t>
            </a:r>
            <a:r>
              <a:rPr lang="en-US" sz="2800" dirty="0" smtClean="0">
                <a:latin typeface="Arial" pitchFamily="34" charset="0"/>
                <a:cs typeface="Arial" pitchFamily="34" charset="0"/>
              </a:rPr>
              <a:t> reason.</a:t>
            </a:r>
          </a:p>
          <a:p>
            <a:r>
              <a:rPr lang="en-US" sz="2800" dirty="0" smtClean="0">
                <a:latin typeface="Arial" pitchFamily="34" charset="0"/>
                <a:cs typeface="Arial" pitchFamily="34" charset="0"/>
              </a:rPr>
              <a:t>Claimed to codify </a:t>
            </a:r>
            <a:r>
              <a:rPr lang="en-US" sz="2800" i="1" dirty="0" smtClean="0">
                <a:latin typeface="Arial" pitchFamily="34" charset="0"/>
                <a:cs typeface="Arial" pitchFamily="34" charset="0"/>
              </a:rPr>
              <a:t>Riley v. California</a:t>
            </a:r>
            <a:r>
              <a:rPr lang="en-US" sz="2800" dirty="0" smtClean="0">
                <a:latin typeface="Arial" pitchFamily="34" charset="0"/>
                <a:cs typeface="Arial" pitchFamily="34" charset="0"/>
              </a:rPr>
              <a:t>, 573 U.S. ___(2014).</a:t>
            </a:r>
          </a:p>
          <a:p>
            <a:r>
              <a:rPr lang="en-US" sz="2800" dirty="0" smtClean="0">
                <a:latin typeface="Arial" pitchFamily="34" charset="0"/>
                <a:cs typeface="Arial" pitchFamily="34" charset="0"/>
              </a:rPr>
              <a:t>Went far beyond the U.S. Supreme Court decision in </a:t>
            </a:r>
            <a:r>
              <a:rPr lang="en-US" sz="2800" i="1" dirty="0" smtClean="0">
                <a:latin typeface="Arial" pitchFamily="34" charset="0"/>
                <a:cs typeface="Arial" pitchFamily="34" charset="0"/>
              </a:rPr>
              <a:t>Riley</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Died in committee.</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Government Data Collection and Dissemination Practices Act</a:t>
            </a:r>
            <a:br>
              <a:rPr lang="en-US" sz="3200" b="1" dirty="0" smtClean="0"/>
            </a:br>
            <a:r>
              <a:rPr lang="en-US" sz="2400" dirty="0" smtClean="0">
                <a:latin typeface="Arial" pitchFamily="34" charset="0"/>
                <a:cs typeface="Arial" pitchFamily="34" charset="0"/>
              </a:rPr>
              <a:t>HB1673/SB965</a:t>
            </a:r>
            <a:endParaRPr lang="en-US" sz="3200" b="1" dirty="0"/>
          </a:p>
        </p:txBody>
      </p:sp>
      <p:sp>
        <p:nvSpPr>
          <p:cNvPr id="3" name="Content Placeholder 2"/>
          <p:cNvSpPr>
            <a:spLocks noGrp="1"/>
          </p:cNvSpPr>
          <p:nvPr>
            <p:ph idx="1"/>
          </p:nvPr>
        </p:nvSpPr>
        <p:spPr/>
        <p:txBody>
          <a:bodyPr>
            <a:normAutofit lnSpcReduction="10000"/>
          </a:bodyPr>
          <a:lstStyle/>
          <a:p>
            <a:r>
              <a:rPr lang="en-US" sz="2500" dirty="0" smtClean="0">
                <a:latin typeface="Arial" pitchFamily="34" charset="0"/>
                <a:cs typeface="Arial" pitchFamily="34" charset="0"/>
              </a:rPr>
              <a:t>Governor vetoed bills that would have prohibited law enforcement from using surveillance technology to collect or maintain personal information that was of unknown relevance and was not intended for prompt evaluation </a:t>
            </a:r>
            <a:r>
              <a:rPr lang="en-US" sz="2500" i="1" dirty="0" smtClean="0">
                <a:latin typeface="Arial" pitchFamily="34" charset="0"/>
                <a:cs typeface="Arial" pitchFamily="34" charset="0"/>
              </a:rPr>
              <a:t>unless a criminal or administrative warrant had been issued</a:t>
            </a:r>
            <a:r>
              <a:rPr lang="en-US" sz="2500" dirty="0" smtClean="0">
                <a:latin typeface="Arial" pitchFamily="34" charset="0"/>
                <a:cs typeface="Arial" pitchFamily="34" charset="0"/>
              </a:rPr>
              <a:t>.</a:t>
            </a:r>
          </a:p>
          <a:p>
            <a:r>
              <a:rPr lang="en-US" sz="2500" dirty="0" smtClean="0">
                <a:latin typeface="Arial" pitchFamily="34" charset="0"/>
                <a:cs typeface="Arial" pitchFamily="34" charset="0"/>
              </a:rPr>
              <a:t>Law enforcement would have been allowed to use license plate readers </a:t>
            </a:r>
            <a:r>
              <a:rPr lang="en-US" sz="2500" i="1" dirty="0" smtClean="0">
                <a:latin typeface="Arial" pitchFamily="34" charset="0"/>
                <a:cs typeface="Arial" pitchFamily="34" charset="0"/>
              </a:rPr>
              <a:t>if</a:t>
            </a:r>
            <a:r>
              <a:rPr lang="en-US" sz="2500" dirty="0" smtClean="0">
                <a:latin typeface="Arial" pitchFamily="34" charset="0"/>
                <a:cs typeface="Arial" pitchFamily="34" charset="0"/>
              </a:rPr>
              <a:t> 1) data was purged in 7 days, unless it was needed for an ongoing investigation, and 2) data was used only to investigate a crime or missing person.</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123</a:t>
            </a:fld>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401762"/>
          </a:xfrm>
        </p:spPr>
        <p:txBody>
          <a:bodyPr>
            <a:normAutofit fontScale="90000"/>
          </a:bodyPr>
          <a:lstStyle/>
          <a:p>
            <a:pPr algn="l"/>
            <a:r>
              <a:rPr lang="en-US" sz="3600" b="1" dirty="0" smtClean="0"/>
              <a:t>Constitutional Amendment to Search &amp; Seizure</a:t>
            </a:r>
            <a:r>
              <a:rPr lang="en-US" sz="3200" b="1" dirty="0" smtClean="0"/>
              <a:t/>
            </a:r>
            <a:br>
              <a:rPr lang="en-US" sz="3200" b="1" dirty="0" smtClean="0"/>
            </a:br>
            <a:r>
              <a:rPr lang="en-US" sz="2400" dirty="0" smtClean="0">
                <a:latin typeface="Arial" pitchFamily="34" charset="0"/>
                <a:cs typeface="Arial" pitchFamily="34" charset="0"/>
              </a:rPr>
              <a:t>HJ578/SJ302</a:t>
            </a:r>
            <a:endParaRPr lang="en-US" sz="3200" b="1" dirty="0"/>
          </a:p>
        </p:txBody>
      </p:sp>
      <p:sp>
        <p:nvSpPr>
          <p:cNvPr id="6" name="Content Placeholder 5"/>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Resolutions to radically change the Virginia Constitution by replacing the state equivalent of the Fourth Amendment.</a:t>
            </a:r>
          </a:p>
          <a:p>
            <a:r>
              <a:rPr lang="en-US" sz="2800" dirty="0" smtClean="0">
                <a:latin typeface="Arial" pitchFamily="34" charset="0"/>
                <a:cs typeface="Arial" pitchFamily="34" charset="0"/>
              </a:rPr>
              <a:t>These resolutions got an alarming amount of traction but were ultimately left in committee.</a:t>
            </a:r>
          </a:p>
          <a:p>
            <a:r>
              <a:rPr lang="en-US" sz="2800" dirty="0" smtClean="0">
                <a:latin typeface="Arial" pitchFamily="34" charset="0"/>
                <a:cs typeface="Arial" pitchFamily="34" charset="0"/>
              </a:rPr>
              <a:t>Stayed tuned for next year.</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124</a:t>
            </a:fld>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401762"/>
          </a:xfrm>
        </p:spPr>
        <p:txBody>
          <a:bodyPr>
            <a:normAutofit/>
          </a:bodyPr>
          <a:lstStyle/>
          <a:p>
            <a:pPr algn="l"/>
            <a:r>
              <a:rPr lang="en-US" sz="3600" b="1" dirty="0" smtClean="0"/>
              <a:t>Body-worn cameras</a:t>
            </a:r>
            <a:r>
              <a:rPr lang="en-US" sz="3200" b="1" dirty="0" smtClean="0"/>
              <a:t/>
            </a:r>
            <a:br>
              <a:rPr lang="en-US" sz="3200" b="1" dirty="0" smtClean="0"/>
            </a:br>
            <a:r>
              <a:rPr lang="en-US" sz="2400" dirty="0" smtClean="0">
                <a:latin typeface="Arial" pitchFamily="34" charset="0"/>
                <a:cs typeface="Arial" pitchFamily="34" charset="0"/>
              </a:rPr>
              <a:t>HB1521/HB1534/HB2280</a:t>
            </a:r>
            <a:endParaRPr lang="en-US" sz="3200" b="1" dirty="0"/>
          </a:p>
        </p:txBody>
      </p:sp>
      <p:sp>
        <p:nvSpPr>
          <p:cNvPr id="6" name="Content Placeholder 5"/>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Three separate bills were offered to require LEO’s to operate body-worn camera systems.</a:t>
            </a:r>
          </a:p>
          <a:p>
            <a:r>
              <a:rPr lang="en-US" sz="2800" dirty="0" smtClean="0">
                <a:latin typeface="Arial" pitchFamily="34" charset="0"/>
                <a:cs typeface="Arial" pitchFamily="34" charset="0"/>
              </a:rPr>
              <a:t>The bills took different approaches to usage, retention and access to the recordings.</a:t>
            </a:r>
          </a:p>
          <a:p>
            <a:r>
              <a:rPr lang="en-US" sz="2800" dirty="0" smtClean="0">
                <a:latin typeface="Arial" pitchFamily="34" charset="0"/>
                <a:cs typeface="Arial" pitchFamily="34" charset="0"/>
              </a:rPr>
              <a:t>The bills were sent to the Secure Commonwealth Panel (§2.2-222.3) for study.</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125</a:t>
            </a:fld>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600200"/>
            <a:ext cx="8229600" cy="2057400"/>
          </a:xfrm>
        </p:spPr>
        <p:txBody>
          <a:bodyPr>
            <a:normAutofit/>
          </a:bodyPr>
          <a:lstStyle/>
          <a:p>
            <a:r>
              <a:rPr lang="en-US" sz="6600" dirty="0" smtClean="0"/>
              <a:t>One that got away…</a:t>
            </a:r>
            <a:endParaRPr lang="en-US" sz="6600"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401762"/>
          </a:xfrm>
        </p:spPr>
        <p:txBody>
          <a:bodyPr>
            <a:normAutofit/>
          </a:bodyPr>
          <a:lstStyle/>
          <a:p>
            <a:pPr algn="l"/>
            <a:r>
              <a:rPr lang="en-US" sz="3600" b="1" dirty="0" smtClean="0"/>
              <a:t>Felony homicide</a:t>
            </a:r>
            <a:r>
              <a:rPr lang="en-US" sz="3200" b="1" dirty="0" smtClean="0"/>
              <a:t/>
            </a:r>
            <a:br>
              <a:rPr lang="en-US" sz="3200" b="1" dirty="0" smtClean="0"/>
            </a:br>
            <a:r>
              <a:rPr lang="en-US" sz="2400" dirty="0" smtClean="0">
                <a:latin typeface="Arial" pitchFamily="34" charset="0"/>
                <a:cs typeface="Arial" pitchFamily="34" charset="0"/>
              </a:rPr>
              <a:t>HB1427/HB1937/HB1638/SB1035</a:t>
            </a:r>
            <a:endParaRPr lang="en-US" sz="3200" b="1" dirty="0"/>
          </a:p>
        </p:txBody>
      </p:sp>
      <p:sp>
        <p:nvSpPr>
          <p:cNvPr id="6" name="Content Placeholder 5"/>
          <p:cNvSpPr>
            <a:spLocks noGrp="1"/>
          </p:cNvSpPr>
          <p:nvPr>
            <p:ph idx="1"/>
          </p:nvPr>
        </p:nvSpPr>
        <p:spPr>
          <a:xfrm>
            <a:off x="457200" y="1676400"/>
            <a:ext cx="8229600" cy="4114800"/>
          </a:xfrm>
        </p:spPr>
        <p:txBody>
          <a:bodyPr>
            <a:normAutofit/>
          </a:bodyPr>
          <a:lstStyle/>
          <a:p>
            <a:r>
              <a:rPr lang="en-US" sz="2600" dirty="0" smtClean="0">
                <a:latin typeface="Arial" pitchFamily="34" charset="0"/>
                <a:cs typeface="Arial" pitchFamily="34" charset="0"/>
              </a:rPr>
              <a:t>Felony homicide bills were introduced to overrule </a:t>
            </a:r>
            <a:r>
              <a:rPr lang="en-US" sz="2600" u="sng" dirty="0" smtClean="0">
                <a:latin typeface="Arial" pitchFamily="34" charset="0"/>
                <a:cs typeface="Arial" pitchFamily="34" charset="0"/>
              </a:rPr>
              <a:t>Woodard v. Commonwealth</a:t>
            </a:r>
            <a:r>
              <a:rPr lang="en-US" sz="2600" i="1" dirty="0" smtClean="0">
                <a:latin typeface="Arial" pitchFamily="34" charset="0"/>
                <a:cs typeface="Arial" pitchFamily="34" charset="0"/>
              </a:rPr>
              <a:t>, </a:t>
            </a:r>
            <a:r>
              <a:rPr lang="en-US" sz="2600" dirty="0" smtClean="0">
                <a:latin typeface="Arial" pitchFamily="34" charset="0"/>
                <a:cs typeface="Arial" pitchFamily="34" charset="0"/>
              </a:rPr>
              <a:t>61 Va. App. 567 (2014).  </a:t>
            </a:r>
          </a:p>
          <a:p>
            <a:r>
              <a:rPr lang="en-US" sz="2600" dirty="0" smtClean="0">
                <a:latin typeface="Arial" pitchFamily="34" charset="0"/>
                <a:cs typeface="Arial" pitchFamily="34" charset="0"/>
              </a:rPr>
              <a:t>All House bills rolled into HB1427 to create felony homicide for person who distributed Schedule I/II drugs to person who died from their use.</a:t>
            </a:r>
          </a:p>
          <a:p>
            <a:pPr lvl="1">
              <a:buFont typeface="Wingdings" pitchFamily="2" charset="2"/>
              <a:buChar char="§"/>
            </a:pPr>
            <a:r>
              <a:rPr lang="en-US" sz="2600" dirty="0" smtClean="0">
                <a:latin typeface="Arial" pitchFamily="34" charset="0"/>
                <a:cs typeface="Arial" pitchFamily="34" charset="0"/>
              </a:rPr>
              <a:t>Passed both houses, but died in conference committee.</a:t>
            </a:r>
          </a:p>
          <a:p>
            <a:r>
              <a:rPr lang="en-US" sz="2600" dirty="0" smtClean="0">
                <a:latin typeface="Arial" pitchFamily="34" charset="0"/>
                <a:cs typeface="Arial" pitchFamily="34" charset="0"/>
              </a:rPr>
              <a:t>SB1035 did not make it out of the Senate.</a:t>
            </a:r>
            <a:endParaRPr lang="en-US" sz="26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127</a:t>
            </a:fld>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128</a:t>
            </a:fld>
            <a:endParaRPr lang="en-US" dirty="0"/>
          </a:p>
        </p:txBody>
      </p:sp>
      <p:sp>
        <p:nvSpPr>
          <p:cNvPr id="4" name="Rectangle 3"/>
          <p:cNvSpPr/>
          <p:nvPr/>
        </p:nvSpPr>
        <p:spPr>
          <a:xfrm>
            <a:off x="533400" y="533400"/>
            <a:ext cx="8229600" cy="5847755"/>
          </a:xfrm>
          <a:prstGeom prst="rect">
            <a:avLst/>
          </a:prstGeom>
        </p:spPr>
        <p:txBody>
          <a:bodyPr wrap="square">
            <a:spAutoFit/>
          </a:bodyPr>
          <a:lstStyle/>
          <a:p>
            <a:pPr algn="ctr"/>
            <a:endParaRPr lang="en-US" dirty="0" smtClean="0"/>
          </a:p>
          <a:p>
            <a:pPr algn="ctr"/>
            <a:r>
              <a:rPr lang="en-US" sz="2000" b="1" dirty="0" smtClean="0">
                <a:solidFill>
                  <a:srgbClr val="C00000"/>
                </a:solidFill>
                <a:latin typeface="Georgia" pitchFamily="18" charset="0"/>
                <a:cs typeface="Arial" pitchFamily="34" charset="0"/>
              </a:rPr>
              <a:t>Thank you to those who assisted in the </a:t>
            </a:r>
          </a:p>
          <a:p>
            <a:pPr algn="ctr"/>
            <a:r>
              <a:rPr lang="en-US" sz="2000" b="1" dirty="0" smtClean="0">
                <a:solidFill>
                  <a:srgbClr val="C00000"/>
                </a:solidFill>
                <a:latin typeface="Georgia" pitchFamily="18" charset="0"/>
                <a:cs typeface="Arial" pitchFamily="34" charset="0"/>
              </a:rPr>
              <a:t>preparation of these materials:</a:t>
            </a:r>
          </a:p>
          <a:p>
            <a:pPr algn="ctr"/>
            <a:endParaRPr lang="en-US" dirty="0" smtClean="0">
              <a:solidFill>
                <a:srgbClr val="C00000"/>
              </a:solidFill>
              <a:latin typeface="Arial" pitchFamily="34" charset="0"/>
              <a:cs typeface="Arial" pitchFamily="34" charset="0"/>
            </a:endParaRPr>
          </a:p>
          <a:p>
            <a:pPr algn="ctr"/>
            <a:r>
              <a:rPr lang="en-US" sz="2000" i="1" dirty="0" smtClean="0">
                <a:solidFill>
                  <a:srgbClr val="C00000"/>
                </a:solidFill>
                <a:latin typeface="Arial" pitchFamily="34" charset="0"/>
                <a:cs typeface="Arial" pitchFamily="34" charset="0"/>
              </a:rPr>
              <a:t>Lori DiGiosia, Chief Deputy Commonwealth’s Attorney, Stafford County</a:t>
            </a:r>
          </a:p>
          <a:p>
            <a:pPr algn="ctr"/>
            <a:endParaRPr lang="en-US" sz="2000" i="1" dirty="0" smtClean="0">
              <a:solidFill>
                <a:srgbClr val="C00000"/>
              </a:solidFill>
              <a:latin typeface="Arial" pitchFamily="34" charset="0"/>
              <a:cs typeface="Arial" pitchFamily="34" charset="0"/>
            </a:endParaRPr>
          </a:p>
          <a:p>
            <a:pPr algn="ctr"/>
            <a:r>
              <a:rPr lang="en-US" sz="2000" i="1" dirty="0" smtClean="0">
                <a:solidFill>
                  <a:srgbClr val="C00000"/>
                </a:solidFill>
                <a:latin typeface="Arial" pitchFamily="34" charset="0"/>
                <a:cs typeface="Arial" pitchFamily="34" charset="0"/>
              </a:rPr>
              <a:t>Kenny Adcock, DCJS</a:t>
            </a:r>
          </a:p>
          <a:p>
            <a:pPr algn="ctr"/>
            <a:endParaRPr lang="en-US" sz="2000" i="1" dirty="0" smtClean="0">
              <a:solidFill>
                <a:srgbClr val="C00000"/>
              </a:solidFill>
              <a:latin typeface="Arial" pitchFamily="34" charset="0"/>
              <a:cs typeface="Arial" pitchFamily="34" charset="0"/>
            </a:endParaRPr>
          </a:p>
          <a:p>
            <a:pPr algn="ctr"/>
            <a:r>
              <a:rPr lang="en-US" sz="2000" i="1" dirty="0" smtClean="0">
                <a:solidFill>
                  <a:srgbClr val="C00000"/>
                </a:solidFill>
                <a:latin typeface="Arial" pitchFamily="34" charset="0"/>
                <a:cs typeface="Arial" pitchFamily="34" charset="0"/>
              </a:rPr>
              <a:t>Virginia State Police</a:t>
            </a:r>
          </a:p>
          <a:p>
            <a:pPr algn="ctr"/>
            <a:endParaRPr lang="en-US" dirty="0" smtClean="0"/>
          </a:p>
          <a:p>
            <a:pPr algn="ctr"/>
            <a:endParaRPr lang="en-US" dirty="0" smtClean="0"/>
          </a:p>
          <a:p>
            <a:pPr algn="ctr"/>
            <a:r>
              <a:rPr lang="en-US" dirty="0" smtClean="0"/>
              <a:t>Jane Sherman Chambers</a:t>
            </a:r>
          </a:p>
          <a:p>
            <a:pPr algn="ctr"/>
            <a:r>
              <a:rPr lang="en-US" dirty="0" smtClean="0"/>
              <a:t>Director, Commonwealth’s Attorneys’ Services Council</a:t>
            </a:r>
          </a:p>
          <a:p>
            <a:pPr algn="ctr"/>
            <a:r>
              <a:rPr lang="en-US" dirty="0" smtClean="0"/>
              <a:t>William &amp; Mary Law School</a:t>
            </a:r>
          </a:p>
          <a:p>
            <a:pPr algn="ctr"/>
            <a:r>
              <a:rPr lang="en-US" dirty="0" smtClean="0"/>
              <a:t>613 S. Henry Street, Room 220</a:t>
            </a:r>
          </a:p>
          <a:p>
            <a:pPr algn="ctr"/>
            <a:r>
              <a:rPr lang="en-US" dirty="0" smtClean="0"/>
              <a:t>P. O. Box 3549</a:t>
            </a:r>
          </a:p>
          <a:p>
            <a:pPr algn="ctr"/>
            <a:r>
              <a:rPr lang="en-US" dirty="0" smtClean="0"/>
              <a:t>Williamsburg, Virginia  23187</a:t>
            </a:r>
          </a:p>
          <a:p>
            <a:pPr algn="ctr"/>
            <a:r>
              <a:rPr lang="en-US" dirty="0" smtClean="0"/>
              <a:t>757-253-4146</a:t>
            </a:r>
          </a:p>
          <a:p>
            <a:pPr algn="ctr"/>
            <a:r>
              <a:rPr lang="en-US" dirty="0" smtClean="0">
                <a:hlinkClick r:id="rId2"/>
              </a:rPr>
              <a:t>jscham@wm.edu</a:t>
            </a:r>
            <a:r>
              <a:rPr lang="en-US" dirty="0" smtClean="0"/>
              <a:t> </a:t>
            </a:r>
          </a:p>
          <a:p>
            <a:pPr algn="ctr"/>
            <a:r>
              <a:rPr lang="en-US" dirty="0" smtClean="0">
                <a:hlinkClick r:id="rId3"/>
              </a:rPr>
              <a:t>www.cas.state.va.us</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Use of unmanned aircraft systems (drones); search warrant required</a:t>
            </a:r>
            <a:br>
              <a:rPr lang="en-US" sz="3200" b="1" dirty="0" smtClean="0"/>
            </a:br>
            <a:r>
              <a:rPr lang="en-US" sz="2400" dirty="0" smtClean="0">
                <a:latin typeface="Arial" pitchFamily="34" charset="0"/>
                <a:cs typeface="Arial" pitchFamily="34" charset="0"/>
              </a:rPr>
              <a:t>HB2125/SB1301</a:t>
            </a:r>
            <a:endParaRPr lang="en-US" sz="3200" b="1" dirty="0">
              <a:solidFill>
                <a:srgbClr val="FF0000"/>
              </a:solidFill>
            </a:endParaRPr>
          </a:p>
        </p:txBody>
      </p:sp>
      <p:sp>
        <p:nvSpPr>
          <p:cNvPr id="3" name="Content Placeholder 2"/>
          <p:cNvSpPr>
            <a:spLocks noGrp="1"/>
          </p:cNvSpPr>
          <p:nvPr>
            <p:ph idx="1"/>
          </p:nvPr>
        </p:nvSpPr>
        <p:spPr/>
        <p:txBody>
          <a:bodyPr>
            <a:normAutofit/>
          </a:bodyPr>
          <a:lstStyle/>
          <a:p>
            <a:r>
              <a:rPr lang="en-US" sz="2600" dirty="0" smtClean="0">
                <a:latin typeface="Arial" pitchFamily="34" charset="0"/>
                <a:cs typeface="Arial" pitchFamily="34" charset="0"/>
              </a:rPr>
              <a:t>Creates §19.2-60.1.</a:t>
            </a:r>
          </a:p>
          <a:p>
            <a:r>
              <a:rPr lang="en-US" sz="2600" dirty="0" smtClean="0">
                <a:latin typeface="Arial" pitchFamily="34" charset="0"/>
                <a:cs typeface="Arial" pitchFamily="34" charset="0"/>
              </a:rPr>
              <a:t>Replaces drone moratorium with absolute ban on their use by law enforcement without a warrant. </a:t>
            </a:r>
          </a:p>
          <a:p>
            <a:r>
              <a:rPr lang="en-US" sz="2600" dirty="0" smtClean="0">
                <a:latin typeface="Arial" pitchFamily="34" charset="0"/>
                <a:cs typeface="Arial" pitchFamily="34" charset="0"/>
              </a:rPr>
              <a:t>Exceptions:</a:t>
            </a:r>
          </a:p>
          <a:p>
            <a:pPr marL="914400" lvl="1" indent="-457200">
              <a:buFont typeface="+mj-lt"/>
              <a:buAutoNum type="arabicPeriod"/>
            </a:pPr>
            <a:r>
              <a:rPr lang="en-US" sz="2600" dirty="0" smtClean="0">
                <a:latin typeface="Arial" pitchFamily="34" charset="0"/>
                <a:cs typeface="Arial" pitchFamily="34" charset="0"/>
              </a:rPr>
              <a:t>Activation of Amber, Senior or Blue Alerts;</a:t>
            </a:r>
          </a:p>
          <a:p>
            <a:pPr marL="914400" lvl="1" indent="-457200">
              <a:buFont typeface="+mj-lt"/>
              <a:buAutoNum type="arabicPeriod"/>
            </a:pPr>
            <a:r>
              <a:rPr lang="en-US" sz="2600" dirty="0" smtClean="0">
                <a:latin typeface="Arial" pitchFamily="34" charset="0"/>
                <a:cs typeface="Arial" pitchFamily="34" charset="0"/>
              </a:rPr>
              <a:t>When necessary to alleviate immediate danger to a person;</a:t>
            </a:r>
          </a:p>
          <a:p>
            <a:pPr marL="914400" lvl="1" indent="-457200">
              <a:buFont typeface="+mj-lt"/>
              <a:buAutoNum type="arabicPeriod"/>
            </a:pPr>
            <a:r>
              <a:rPr lang="en-US" sz="2600" dirty="0" smtClean="0">
                <a:latin typeface="Arial" pitchFamily="34" charset="0"/>
                <a:cs typeface="Arial" pitchFamily="34" charset="0"/>
              </a:rPr>
              <a:t>For training exercises related to these uses; and</a:t>
            </a:r>
          </a:p>
          <a:p>
            <a:pPr marL="914400" lvl="1" indent="-457200">
              <a:buFont typeface="+mj-lt"/>
              <a:buAutoNum type="arabicPeriod"/>
            </a:pPr>
            <a:r>
              <a:rPr lang="en-US" sz="2600" dirty="0" smtClean="0">
                <a:latin typeface="Arial" pitchFamily="34" charset="0"/>
                <a:cs typeface="Arial" pitchFamily="34" charset="0"/>
              </a:rPr>
              <a:t>Consent given by person with legal authority.</a:t>
            </a:r>
          </a:p>
          <a:p>
            <a:pPr lvl="1"/>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Use of unmanned aircraft systems (drones); search warrant (con’t.)</a:t>
            </a:r>
            <a:br>
              <a:rPr lang="en-US" sz="3200" b="1" dirty="0" smtClean="0"/>
            </a:br>
            <a:r>
              <a:rPr lang="en-US" sz="2400" dirty="0" smtClean="0">
                <a:latin typeface="Arial" pitchFamily="34" charset="0"/>
                <a:cs typeface="Arial" pitchFamily="34" charset="0"/>
              </a:rPr>
              <a:t>HB2125/SB1301</a:t>
            </a:r>
            <a:endParaRPr lang="en-US" sz="3200" b="1" dirty="0">
              <a:solidFill>
                <a:srgbClr val="FF0000"/>
              </a:solidFill>
            </a:endParaRPr>
          </a:p>
        </p:txBody>
      </p:sp>
      <p:sp>
        <p:nvSpPr>
          <p:cNvPr id="3" name="Content Placeholder 2"/>
          <p:cNvSpPr>
            <a:spLocks noGrp="1"/>
          </p:cNvSpPr>
          <p:nvPr>
            <p:ph idx="1"/>
          </p:nvPr>
        </p:nvSpPr>
        <p:spPr>
          <a:xfrm>
            <a:off x="457200" y="1600200"/>
            <a:ext cx="8229600" cy="4190999"/>
          </a:xfrm>
        </p:spPr>
        <p:txBody>
          <a:bodyPr>
            <a:normAutofit lnSpcReduction="10000"/>
          </a:bodyPr>
          <a:lstStyle/>
          <a:p>
            <a:r>
              <a:rPr lang="en-US" sz="2400" dirty="0" smtClean="0">
                <a:latin typeface="Arial" pitchFamily="34" charset="0"/>
                <a:cs typeface="Arial" pitchFamily="34" charset="0"/>
              </a:rPr>
              <a:t>Warrant requirement </a:t>
            </a:r>
            <a:r>
              <a:rPr lang="en-US" sz="2400" i="1" dirty="0" smtClean="0">
                <a:latin typeface="Arial" pitchFamily="34" charset="0"/>
                <a:cs typeface="Arial" pitchFamily="34" charset="0"/>
              </a:rPr>
              <a:t>does not apply</a:t>
            </a:r>
            <a:r>
              <a:rPr lang="en-US" sz="2400" dirty="0" smtClean="0">
                <a:latin typeface="Arial" pitchFamily="34" charset="0"/>
                <a:cs typeface="Arial" pitchFamily="34" charset="0"/>
              </a:rPr>
              <a:t> </a:t>
            </a:r>
            <a:r>
              <a:rPr lang="en-US" sz="2400" i="1" dirty="0" smtClean="0">
                <a:latin typeface="Arial" pitchFamily="34" charset="0"/>
                <a:cs typeface="Arial" pitchFamily="34" charset="0"/>
              </a:rPr>
              <a:t>for uses other than law enforcement</a:t>
            </a:r>
            <a:r>
              <a:rPr lang="en-US" sz="2400" dirty="0" smtClean="0">
                <a:latin typeface="Arial" pitchFamily="34" charset="0"/>
                <a:cs typeface="Arial" pitchFamily="34" charset="0"/>
              </a:rPr>
              <a:t>:</a:t>
            </a:r>
          </a:p>
          <a:p>
            <a:pPr lvl="1">
              <a:buFont typeface="Wingdings" pitchFamily="2" charset="2"/>
              <a:buChar char="§"/>
            </a:pPr>
            <a:r>
              <a:rPr lang="en-US" sz="2400" dirty="0" smtClean="0">
                <a:latin typeface="Arial" pitchFamily="34" charset="0"/>
                <a:cs typeface="Arial" pitchFamily="34" charset="0"/>
              </a:rPr>
              <a:t>Damage, traffic, flood and fire assessment; </a:t>
            </a:r>
          </a:p>
          <a:p>
            <a:pPr lvl="1">
              <a:buFont typeface="Wingdings" pitchFamily="2" charset="2"/>
              <a:buChar char="§"/>
            </a:pPr>
            <a:r>
              <a:rPr lang="en-US" sz="2400" dirty="0" smtClean="0">
                <a:latin typeface="Arial" pitchFamily="34" charset="0"/>
                <a:cs typeface="Arial" pitchFamily="34" charset="0"/>
              </a:rPr>
              <a:t>Private, commercial or recreational use; </a:t>
            </a:r>
          </a:p>
          <a:p>
            <a:pPr lvl="1">
              <a:buFont typeface="Wingdings" pitchFamily="2" charset="2"/>
              <a:buChar char="§"/>
            </a:pPr>
            <a:r>
              <a:rPr lang="en-US" sz="2400" dirty="0" smtClean="0">
                <a:latin typeface="Arial" pitchFamily="34" charset="0"/>
                <a:cs typeface="Arial" pitchFamily="34" charset="0"/>
              </a:rPr>
              <a:t>Research and development; or</a:t>
            </a:r>
          </a:p>
          <a:p>
            <a:pPr lvl="1">
              <a:buFont typeface="Wingdings" pitchFamily="2" charset="2"/>
              <a:buChar char="§"/>
            </a:pPr>
            <a:r>
              <a:rPr lang="en-US" sz="2400" dirty="0" smtClean="0">
                <a:latin typeface="Arial" pitchFamily="34" charset="0"/>
                <a:cs typeface="Arial" pitchFamily="34" charset="0"/>
              </a:rPr>
              <a:t>Military training and readiness.</a:t>
            </a:r>
          </a:p>
          <a:p>
            <a:r>
              <a:rPr lang="en-US" sz="2400" dirty="0" smtClean="0">
                <a:latin typeface="Arial" pitchFamily="34" charset="0"/>
                <a:cs typeface="Arial" pitchFamily="34" charset="0"/>
              </a:rPr>
              <a:t>No weaponized drone may be used by a Commonwealth agent except at the Space Port and Naval/Aegis facilities at Wallops Island.</a:t>
            </a:r>
          </a:p>
          <a:p>
            <a:r>
              <a:rPr lang="en-US" sz="2400" dirty="0" smtClean="0">
                <a:latin typeface="Arial" pitchFamily="34" charset="0"/>
                <a:cs typeface="Arial" pitchFamily="34" charset="0"/>
              </a:rPr>
              <a:t>Evidence obtained in violation of this section will be inadmissible in criminal or civil proceeding.</a:t>
            </a:r>
          </a:p>
          <a:p>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sz="3600" b="1" dirty="0" smtClean="0"/>
              <a:t>Noncommercial vessels; reasonable suspicion</a:t>
            </a:r>
            <a:r>
              <a:rPr lang="en-US" sz="3200" b="1" dirty="0" smtClean="0"/>
              <a:t/>
            </a:r>
            <a:br>
              <a:rPr lang="en-US" sz="3200" b="1" dirty="0" smtClean="0"/>
            </a:br>
            <a:r>
              <a:rPr lang="en-US" sz="2400" dirty="0" smtClean="0">
                <a:latin typeface="Arial" pitchFamily="34" charset="0"/>
                <a:cs typeface="Arial" pitchFamily="34" charset="0"/>
              </a:rPr>
              <a:t>HB1298</a:t>
            </a:r>
            <a:endParaRPr lang="en-US" sz="3200" b="1" dirty="0">
              <a:solidFill>
                <a:srgbClr val="FF0000"/>
              </a:solidFill>
            </a:endParaRPr>
          </a:p>
        </p:txBody>
      </p:sp>
      <p:sp>
        <p:nvSpPr>
          <p:cNvPr id="3" name="Content Placeholder 2"/>
          <p:cNvSpPr>
            <a:spLocks noGrp="1"/>
          </p:cNvSpPr>
          <p:nvPr>
            <p:ph idx="1"/>
          </p:nvPr>
        </p:nvSpPr>
        <p:spPr>
          <a:xfrm>
            <a:off x="457200" y="1447799"/>
            <a:ext cx="8229600" cy="4343401"/>
          </a:xfrm>
        </p:spPr>
        <p:txBody>
          <a:bodyPr>
            <a:noAutofit/>
          </a:bodyPr>
          <a:lstStyle/>
          <a:p>
            <a:r>
              <a:rPr lang="en-US" sz="2600" dirty="0" smtClean="0">
                <a:latin typeface="Arial" pitchFamily="34" charset="0"/>
                <a:cs typeface="Arial" pitchFamily="34" charset="0"/>
              </a:rPr>
              <a:t>Requires LEO’s to have reasonable suspicion to stop, board or inspect a noncommercial vessel.</a:t>
            </a:r>
          </a:p>
          <a:p>
            <a:r>
              <a:rPr lang="en-US" sz="2600" dirty="0" smtClean="0">
                <a:latin typeface="Arial" pitchFamily="34" charset="0"/>
                <a:cs typeface="Arial" pitchFamily="34" charset="0"/>
              </a:rPr>
              <a:t>Conservation police officers and Virginia Marine Police can: </a:t>
            </a:r>
          </a:p>
          <a:p>
            <a:pPr marL="857250" lvl="1" indent="-457200">
              <a:buFont typeface="+mj-lt"/>
              <a:buAutoNum type="arabicPeriod"/>
            </a:pPr>
            <a:r>
              <a:rPr lang="en-US" sz="2600" dirty="0" smtClean="0">
                <a:latin typeface="Arial" pitchFamily="34" charset="0"/>
                <a:cs typeface="Arial" pitchFamily="34" charset="0"/>
              </a:rPr>
              <a:t>Stop, board and inspect for hunting, fishing and trapping licenses or creel and bag limits; and </a:t>
            </a:r>
          </a:p>
          <a:p>
            <a:pPr marL="857250" lvl="1" indent="-457200">
              <a:buFont typeface="+mj-lt"/>
              <a:buAutoNum type="arabicPeriod"/>
            </a:pPr>
            <a:r>
              <a:rPr lang="en-US" sz="2600" dirty="0" smtClean="0">
                <a:latin typeface="Arial" pitchFamily="34" charset="0"/>
                <a:cs typeface="Arial" pitchFamily="34" charset="0"/>
              </a:rPr>
              <a:t>Conduct safety checkpoints in accordance with established policies of both agencies.</a:t>
            </a:r>
          </a:p>
          <a:p>
            <a:r>
              <a:rPr lang="en-US" sz="2600" dirty="0" smtClean="0">
                <a:latin typeface="Arial" pitchFamily="34" charset="0"/>
                <a:cs typeface="Arial" pitchFamily="34" charset="0"/>
              </a:rPr>
              <a:t>Amends §§19.2-10.3 and 29.1-745.</a:t>
            </a:r>
            <a:endParaRPr lang="en-US" sz="26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600" b="1" dirty="0" smtClean="0"/>
              <a:t>Seizure of property; inventory required</a:t>
            </a:r>
            <a:r>
              <a:rPr lang="en-US" sz="3200" b="1" dirty="0" smtClean="0"/>
              <a:t/>
            </a:r>
            <a:br>
              <a:rPr lang="en-US" sz="3200" b="1" dirty="0" smtClean="0"/>
            </a:br>
            <a:r>
              <a:rPr lang="en-US" sz="2400" dirty="0" smtClean="0">
                <a:latin typeface="Arial" pitchFamily="34" charset="0"/>
                <a:cs typeface="Arial" pitchFamily="34" charset="0"/>
              </a:rPr>
              <a:t>SB721</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§19.2-386.2.</a:t>
            </a:r>
          </a:p>
          <a:p>
            <a:r>
              <a:rPr lang="en-US" sz="2800" dirty="0" smtClean="0">
                <a:latin typeface="Arial" pitchFamily="34" charset="0"/>
                <a:cs typeface="Arial" pitchFamily="34" charset="0"/>
              </a:rPr>
              <a:t>When any property is seized, the agency seizing the property shall, </a:t>
            </a:r>
            <a:r>
              <a:rPr lang="en-US" sz="2800" i="1" dirty="0" smtClean="0">
                <a:latin typeface="Arial" pitchFamily="34" charset="0"/>
                <a:cs typeface="Arial" pitchFamily="34" charset="0"/>
              </a:rPr>
              <a:t>as soon as practicable </a:t>
            </a:r>
            <a:r>
              <a:rPr lang="en-US" sz="2800" dirty="0" smtClean="0">
                <a:latin typeface="Arial" pitchFamily="34" charset="0"/>
                <a:cs typeface="Arial" pitchFamily="34" charset="0"/>
              </a:rPr>
              <a:t>after the seizure, conduct an inventory and provide a copy of the inventory to the owner.</a:t>
            </a:r>
          </a:p>
          <a:p>
            <a:r>
              <a:rPr lang="en-US" sz="2800" dirty="0" smtClean="0">
                <a:latin typeface="Arial" pitchFamily="34" charset="0"/>
                <a:cs typeface="Arial" pitchFamily="34" charset="0"/>
              </a:rPr>
              <a:t>Failure to comply with this requirement does not invalidate the forfeiture.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3600" b="1" dirty="0" smtClean="0"/>
              <a:t>Missing persons; waiting period before accepting report</a:t>
            </a:r>
            <a:r>
              <a:rPr lang="en-US" sz="3200" b="1" dirty="0" smtClean="0"/>
              <a:t/>
            </a:r>
            <a:br>
              <a:rPr lang="en-US" sz="3200" b="1" dirty="0" smtClean="0"/>
            </a:br>
            <a:r>
              <a:rPr lang="en-US" sz="2700" dirty="0" smtClean="0">
                <a:latin typeface="Arial" pitchFamily="34" charset="0"/>
                <a:cs typeface="Arial" pitchFamily="34" charset="0"/>
              </a:rPr>
              <a:t>HB1808/SB1184</a:t>
            </a:r>
            <a:endParaRPr lang="en-US" sz="27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600" dirty="0" smtClean="0">
                <a:latin typeface="Arial" pitchFamily="34" charset="0"/>
                <a:cs typeface="Arial" pitchFamily="34" charset="0"/>
              </a:rPr>
              <a:t>No local law-enforcement agency shall have a policy that requires a waiting period before accepting a critically missing adult report.</a:t>
            </a:r>
          </a:p>
          <a:p>
            <a:r>
              <a:rPr lang="en-US" sz="2600" dirty="0" smtClean="0">
                <a:latin typeface="Arial" pitchFamily="34" charset="0"/>
                <a:cs typeface="Arial" pitchFamily="34" charset="0"/>
              </a:rPr>
              <a:t>The Department of Emergency Management shall establish a Coordinator of Search &amp; Rescue (with 11 enumerated duties.)</a:t>
            </a:r>
          </a:p>
          <a:p>
            <a:r>
              <a:rPr lang="en-US" sz="2600" dirty="0" smtClean="0">
                <a:latin typeface="Arial" pitchFamily="34" charset="0"/>
                <a:cs typeface="Arial" pitchFamily="34" charset="0"/>
              </a:rPr>
              <a:t>DCJS shall establish training standards and develop a model policy for missing children, missing adults and search and rescue protocol.</a:t>
            </a:r>
            <a:endParaRPr lang="en-US" sz="26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Per diem medicolegal death investigators</a:t>
            </a:r>
            <a:br>
              <a:rPr lang="en-US" sz="3200" b="1" dirty="0" smtClean="0"/>
            </a:br>
            <a:r>
              <a:rPr lang="en-US" sz="2400" dirty="0" smtClean="0">
                <a:latin typeface="Arial" pitchFamily="34" charset="0"/>
                <a:cs typeface="Arial" pitchFamily="34" charset="0"/>
              </a:rPr>
              <a:t>HB1607</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Creates  §32.1-282.1.</a:t>
            </a:r>
          </a:p>
          <a:p>
            <a:r>
              <a:rPr lang="en-US" sz="2800" dirty="0" smtClean="0">
                <a:latin typeface="Arial" pitchFamily="34" charset="0"/>
                <a:cs typeface="Arial" pitchFamily="34" charset="0"/>
              </a:rPr>
              <a:t>The Chief Medical Examiner may appoint per diem medicolegal death investigators to assist the Office of the Chief Medical Examiner.</a:t>
            </a:r>
          </a:p>
          <a:p>
            <a:r>
              <a:rPr lang="en-US" sz="2800" dirty="0" smtClean="0">
                <a:latin typeface="Arial" pitchFamily="34" charset="0"/>
                <a:cs typeface="Arial" pitchFamily="34" charset="0"/>
              </a:rPr>
              <a:t>Per diem medicolegal death investigators shall be agents of the Commonwealth.</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lgn="l"/>
            <a:r>
              <a:rPr lang="en-US" sz="3600" b="1" dirty="0" smtClean="0"/>
              <a:t>Blood samples; search warrant; civil immunity</a:t>
            </a:r>
            <a:r>
              <a:rPr lang="en-US" sz="3200" b="1" dirty="0" smtClean="0"/>
              <a:t/>
            </a:r>
            <a:br>
              <a:rPr lang="en-US" sz="3200" b="1" dirty="0" smtClean="0"/>
            </a:br>
            <a:r>
              <a:rPr lang="en-US" sz="2400" dirty="0" smtClean="0">
                <a:latin typeface="Arial" pitchFamily="34" charset="0"/>
                <a:cs typeface="Arial" pitchFamily="34" charset="0"/>
              </a:rPr>
              <a:t>SB832</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Adds §19.2-53.1.</a:t>
            </a:r>
          </a:p>
          <a:p>
            <a:r>
              <a:rPr lang="en-US" sz="2800" dirty="0" smtClean="0">
                <a:latin typeface="Arial" pitchFamily="34" charset="0"/>
                <a:cs typeface="Arial" pitchFamily="34" charset="0"/>
              </a:rPr>
              <a:t>Any person authorized by law to draw blood pursuant to a search warrant shall have civil immunity, except in cases of negligence in the withdrawing of blood or willful misconduct.</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2</a:t>
            </a:fld>
            <a:endParaRPr lang="en-US" dirty="0"/>
          </a:p>
        </p:txBody>
      </p:sp>
      <p:sp>
        <p:nvSpPr>
          <p:cNvPr id="4" name="Rectangle 3"/>
          <p:cNvSpPr/>
          <p:nvPr/>
        </p:nvSpPr>
        <p:spPr>
          <a:xfrm>
            <a:off x="838200" y="609600"/>
            <a:ext cx="7696200" cy="5016758"/>
          </a:xfrm>
          <a:prstGeom prst="rect">
            <a:avLst/>
          </a:prstGeom>
        </p:spPr>
        <p:txBody>
          <a:bodyPr wrap="square">
            <a:spAutoFit/>
          </a:bodyPr>
          <a:lstStyle/>
          <a:p>
            <a:pPr algn="ctr"/>
            <a:r>
              <a:rPr lang="en-US" sz="3200" dirty="0" smtClean="0">
                <a:latin typeface="Arial" pitchFamily="34" charset="0"/>
                <a:cs typeface="Arial" pitchFamily="34" charset="0"/>
              </a:rPr>
              <a:t>More detailed information about individual bills (including the final text and legislative history) is available at the General Assembly website: </a:t>
            </a:r>
            <a:r>
              <a:rPr lang="en-US" sz="3200" dirty="0" smtClean="0">
                <a:latin typeface="Arial" pitchFamily="34" charset="0"/>
                <a:cs typeface="Arial" pitchFamily="34" charset="0"/>
                <a:hlinkClick r:id="rId2"/>
              </a:rPr>
              <a:t>http://lis.virginia.gov</a:t>
            </a:r>
            <a:r>
              <a:rPr lang="en-US" sz="3200" dirty="0" smtClean="0">
                <a:latin typeface="Arial" pitchFamily="34" charset="0"/>
                <a:cs typeface="Arial" pitchFamily="34" charset="0"/>
              </a:rPr>
              <a:t>. </a:t>
            </a:r>
          </a:p>
          <a:p>
            <a:pPr algn="ctr"/>
            <a:endParaRPr lang="en-US" sz="3200" dirty="0" smtClean="0">
              <a:latin typeface="Arial" pitchFamily="34" charset="0"/>
              <a:cs typeface="Arial" pitchFamily="34" charset="0"/>
            </a:endParaRPr>
          </a:p>
          <a:p>
            <a:pPr algn="ctr"/>
            <a:r>
              <a:rPr lang="en-US" sz="3200" dirty="0" smtClean="0">
                <a:latin typeface="Arial" pitchFamily="34" charset="0"/>
                <a:cs typeface="Arial" pitchFamily="34" charset="0"/>
              </a:rPr>
              <a:t>New laws are effective on July 1, 2015, </a:t>
            </a:r>
            <a:r>
              <a:rPr lang="en-US" sz="3200" u="sng" dirty="0" smtClean="0">
                <a:latin typeface="Arial" pitchFamily="34" charset="0"/>
                <a:cs typeface="Arial" pitchFamily="34" charset="0"/>
              </a:rPr>
              <a:t>unless they include an emergency clause making the law effective upon the Governor’s signature.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362200"/>
            <a:ext cx="8229600" cy="1524000"/>
          </a:xfrm>
        </p:spPr>
        <p:txBody>
          <a:bodyPr/>
          <a:lstStyle/>
          <a:p>
            <a:r>
              <a:rPr lang="en-US" sz="6000" dirty="0" smtClean="0"/>
              <a:t>Mental</a:t>
            </a:r>
            <a:r>
              <a:rPr lang="en-US" dirty="0" smtClean="0"/>
              <a:t> </a:t>
            </a:r>
            <a:r>
              <a:rPr lang="en-US" sz="6000" dirty="0" smtClean="0"/>
              <a:t>Health</a:t>
            </a:r>
            <a:endParaRPr lang="en-US" sz="6000"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200" b="1" dirty="0" smtClean="0"/>
              <a:t>Temporary detention; person subject to emergency custody order</a:t>
            </a:r>
            <a:br>
              <a:rPr lang="en-US" sz="3200" b="1" dirty="0" smtClean="0"/>
            </a:br>
            <a:r>
              <a:rPr lang="en-US" sz="2400" dirty="0" smtClean="0">
                <a:latin typeface="Arial" pitchFamily="34" charset="0"/>
                <a:cs typeface="Arial" pitchFamily="34" charset="0"/>
              </a:rPr>
              <a:t>SB1114</a:t>
            </a:r>
            <a:endParaRPr lang="en-US" sz="3200" b="1" dirty="0"/>
          </a:p>
        </p:txBody>
      </p:sp>
      <p:sp>
        <p:nvSpPr>
          <p:cNvPr id="3" name="Content Placeholder 2"/>
          <p:cNvSpPr>
            <a:spLocks noGrp="1"/>
          </p:cNvSpPr>
          <p:nvPr>
            <p:ph idx="1"/>
          </p:nvPr>
        </p:nvSpPr>
        <p:spPr>
          <a:xfrm>
            <a:off x="457200" y="1447800"/>
            <a:ext cx="8382000" cy="4343400"/>
          </a:xfrm>
        </p:spPr>
        <p:txBody>
          <a:bodyPr>
            <a:noAutofit/>
          </a:bodyPr>
          <a:lstStyle/>
          <a:p>
            <a:r>
              <a:rPr lang="en-US" sz="2700" dirty="0" smtClean="0">
                <a:latin typeface="Arial" pitchFamily="34" charset="0"/>
                <a:cs typeface="Arial" pitchFamily="34" charset="0"/>
              </a:rPr>
              <a:t>Amends §§ 37.2-808 and 37.2-1104.</a:t>
            </a:r>
          </a:p>
          <a:p>
            <a:r>
              <a:rPr lang="en-US" sz="2700" dirty="0" smtClean="0">
                <a:latin typeface="Arial" pitchFamily="34" charset="0"/>
                <a:cs typeface="Arial" pitchFamily="34" charset="0"/>
              </a:rPr>
              <a:t>An order may be issued for temporary detention for testing, observation, etc., of a person already the subject of an emergency custody order. </a:t>
            </a:r>
          </a:p>
          <a:p>
            <a:r>
              <a:rPr lang="en-US" sz="2700" dirty="0" smtClean="0">
                <a:latin typeface="Arial" pitchFamily="34" charset="0"/>
                <a:cs typeface="Arial" pitchFamily="34" charset="0"/>
              </a:rPr>
              <a:t>Upon completion of testing, observation, etc., the ER or temporary detaining facility shall notify CSB.</a:t>
            </a:r>
          </a:p>
          <a:p>
            <a:r>
              <a:rPr lang="en-US" sz="2700" dirty="0" smtClean="0">
                <a:latin typeface="Arial" pitchFamily="34" charset="0"/>
                <a:cs typeface="Arial" pitchFamily="34" charset="0"/>
              </a:rPr>
              <a:t>CSB shall complete evaluation before expiration of temporary detention order.</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Temporary detention order; custody</a:t>
            </a:r>
            <a:br>
              <a:rPr lang="en-US" sz="3200" b="1" dirty="0" smtClean="0"/>
            </a:br>
            <a:r>
              <a:rPr lang="en-US" sz="2400" dirty="0" smtClean="0">
                <a:latin typeface="Arial" pitchFamily="34" charset="0"/>
                <a:cs typeface="Arial" pitchFamily="34" charset="0"/>
              </a:rPr>
              <a:t>HB1694/SB966</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§§16.1-340.1:1 and 37.2-809.1.</a:t>
            </a:r>
          </a:p>
          <a:p>
            <a:r>
              <a:rPr lang="en-US" sz="2800" dirty="0" smtClean="0">
                <a:latin typeface="Arial" pitchFamily="34" charset="0"/>
                <a:cs typeface="Arial" pitchFamily="34" charset="0"/>
              </a:rPr>
              <a:t>Removes the requirement that a person subject to a temporary DO remain in custody of the CSB for the duration of the order.  </a:t>
            </a:r>
          </a:p>
          <a:p>
            <a:r>
              <a:rPr lang="en-US" sz="2800" dirty="0" smtClean="0">
                <a:latin typeface="Arial" pitchFamily="34" charset="0"/>
                <a:cs typeface="Arial" pitchFamily="34" charset="0"/>
              </a:rPr>
              <a:t>Fixes conflict with other Code sections</a:t>
            </a:r>
            <a:r>
              <a:rPr lang="en-US" dirty="0" smtClean="0">
                <a:latin typeface="Arial" pitchFamily="34" charset="0"/>
                <a:cs typeface="Arial" pitchFamily="34" charset="0"/>
              </a:rPr>
              <a:t>.</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Dissemination of criminal history information </a:t>
            </a:r>
            <a:br>
              <a:rPr lang="en-US" sz="3200" b="1" dirty="0" smtClean="0"/>
            </a:br>
            <a:r>
              <a:rPr lang="en-US" sz="2400" dirty="0" smtClean="0">
                <a:latin typeface="Arial" pitchFamily="34" charset="0"/>
                <a:cs typeface="Arial" pitchFamily="34" charset="0"/>
              </a:rPr>
              <a:t>SB1264</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§19.2-389.</a:t>
            </a:r>
          </a:p>
          <a:p>
            <a:r>
              <a:rPr lang="en-US" sz="2800" dirty="0" smtClean="0">
                <a:latin typeface="Arial" pitchFamily="34" charset="0"/>
                <a:cs typeface="Arial" pitchFamily="34" charset="0"/>
              </a:rPr>
              <a:t>Criminal history information requested by law enforcement for criminal justice purposes will now include determinations for the following:</a:t>
            </a:r>
          </a:p>
          <a:p>
            <a:pPr marL="914400" lvl="1" indent="-514350">
              <a:buFont typeface="+mj-lt"/>
              <a:buAutoNum type="arabicPeriod"/>
            </a:pPr>
            <a:r>
              <a:rPr lang="en-US" dirty="0" smtClean="0">
                <a:latin typeface="Arial" pitchFamily="34" charset="0"/>
                <a:cs typeface="Arial" pitchFamily="34" charset="0"/>
              </a:rPr>
              <a:t>Adjudications of incapacity;</a:t>
            </a:r>
          </a:p>
          <a:p>
            <a:pPr marL="914400" lvl="1" indent="-514350">
              <a:buFont typeface="+mj-lt"/>
              <a:buAutoNum type="arabicPeriod"/>
            </a:pPr>
            <a:r>
              <a:rPr lang="en-US" dirty="0" smtClean="0">
                <a:latin typeface="Arial" pitchFamily="34" charset="0"/>
                <a:cs typeface="Arial" pitchFamily="34" charset="0"/>
              </a:rPr>
              <a:t>Orders for involuntary or outpatient treatment;</a:t>
            </a:r>
          </a:p>
          <a:p>
            <a:pPr marL="914400" lvl="1" indent="-514350">
              <a:buFont typeface="+mj-lt"/>
              <a:buAutoNum type="arabicPeriod"/>
            </a:pPr>
            <a:r>
              <a:rPr lang="en-US" dirty="0" smtClean="0">
                <a:latin typeface="Arial" pitchFamily="34" charset="0"/>
                <a:cs typeface="Arial" pitchFamily="34" charset="0"/>
              </a:rPr>
              <a:t>Temporary detention order for person who agreed to voluntary admission.</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fontScale="90000"/>
          </a:bodyPr>
          <a:lstStyle/>
          <a:p>
            <a:r>
              <a:rPr lang="en-US" sz="6600" dirty="0" smtClean="0"/>
              <a:t>Campus Sexual Assault</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algn="l"/>
            <a:r>
              <a:rPr lang="en-US" sz="3600" b="1" dirty="0" smtClean="0"/>
              <a:t>Campus police; sexual assault reporting</a:t>
            </a:r>
            <a:r>
              <a:rPr lang="en-US" sz="3200" b="1" dirty="0" smtClean="0"/>
              <a:t/>
            </a:r>
            <a:br>
              <a:rPr lang="en-US" sz="3200" b="1" dirty="0" smtClean="0"/>
            </a:br>
            <a:r>
              <a:rPr lang="en-US" sz="2400" dirty="0" smtClean="0">
                <a:latin typeface="Arial" pitchFamily="34" charset="0"/>
                <a:cs typeface="Arial" pitchFamily="34" charset="0"/>
              </a:rPr>
              <a:t>HB1785</a:t>
            </a:r>
            <a:endParaRPr lang="en-US" sz="2700" b="1" dirty="0">
              <a:solidFill>
                <a:srgbClr val="FF0000"/>
              </a:solidFill>
            </a:endParaRPr>
          </a:p>
        </p:txBody>
      </p:sp>
      <p:sp>
        <p:nvSpPr>
          <p:cNvPr id="5" name="Content Placeholder 4"/>
          <p:cNvSpPr>
            <a:spLocks noGrp="1"/>
          </p:cNvSpPr>
          <p:nvPr>
            <p:ph idx="1"/>
          </p:nvPr>
        </p:nvSpPr>
        <p:spPr>
          <a:xfrm>
            <a:off x="457200" y="1676400"/>
            <a:ext cx="8229600" cy="4114800"/>
          </a:xfrm>
        </p:spPr>
        <p:txBody>
          <a:bodyPr>
            <a:noAutofit/>
          </a:bodyPr>
          <a:lstStyle/>
          <a:p>
            <a:r>
              <a:rPr lang="en-US" sz="2600" dirty="0" smtClean="0">
                <a:latin typeface="Arial" pitchFamily="34" charset="0"/>
                <a:cs typeface="Arial" pitchFamily="34" charset="0"/>
              </a:rPr>
              <a:t>Requires campus police/campus security departments to have mutual aid agreements with local law enforcement or VSP.</a:t>
            </a:r>
          </a:p>
          <a:p>
            <a:r>
              <a:rPr lang="en-US" sz="2600" dirty="0" smtClean="0">
                <a:latin typeface="Arial" pitchFamily="34" charset="0"/>
                <a:cs typeface="Arial" pitchFamily="34" charset="0"/>
              </a:rPr>
              <a:t>These agreements shall include provision that either campus police or local law enforcement/VSP notify the CA within 48 hours of the commencement of an investigation for a </a:t>
            </a:r>
            <a:r>
              <a:rPr lang="en-US" sz="2600" i="1" dirty="0" smtClean="0">
                <a:latin typeface="Arial" pitchFamily="34" charset="0"/>
                <a:cs typeface="Arial" pitchFamily="34" charset="0"/>
              </a:rPr>
              <a:t>felony</a:t>
            </a:r>
            <a:r>
              <a:rPr lang="en-US" sz="2600" dirty="0" smtClean="0">
                <a:latin typeface="Arial" pitchFamily="34" charset="0"/>
                <a:cs typeface="Arial" pitchFamily="34" charset="0"/>
              </a:rPr>
              <a:t> sexual assault occurring on campus or in a non-campus building.</a:t>
            </a:r>
          </a:p>
          <a:p>
            <a:r>
              <a:rPr lang="en-US" sz="2600" dirty="0" smtClean="0">
                <a:latin typeface="Arial" pitchFamily="34" charset="0"/>
                <a:cs typeface="Arial" pitchFamily="34" charset="0"/>
              </a:rPr>
              <a:t>Does not require disclosure of victim identifying information.</a:t>
            </a:r>
            <a:endParaRPr lang="en-US" sz="26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algn="l"/>
            <a:r>
              <a:rPr lang="en-US" sz="3600" b="1" dirty="0" smtClean="0"/>
              <a:t>Higher education; reporting acts of sexual violence </a:t>
            </a:r>
            <a:r>
              <a:rPr lang="en-US" sz="3200" b="1" dirty="0" smtClean="0"/>
              <a:t/>
            </a:r>
            <a:br>
              <a:rPr lang="en-US" sz="3200" b="1" dirty="0" smtClean="0"/>
            </a:br>
            <a:r>
              <a:rPr lang="en-US" sz="2400" dirty="0" smtClean="0">
                <a:latin typeface="Arial" pitchFamily="34" charset="0"/>
                <a:cs typeface="Arial" pitchFamily="34" charset="0"/>
              </a:rPr>
              <a:t>HB1930/SB712</a:t>
            </a:r>
            <a:endParaRPr lang="en-US" sz="3200" b="1" dirty="0">
              <a:solidFill>
                <a:srgbClr val="FF0000"/>
              </a:solidFill>
            </a:endParaRPr>
          </a:p>
        </p:txBody>
      </p:sp>
      <p:sp>
        <p:nvSpPr>
          <p:cNvPr id="5" name="Content Placeholder 4"/>
          <p:cNvSpPr>
            <a:spLocks noGrp="1"/>
          </p:cNvSpPr>
          <p:nvPr>
            <p:ph idx="1"/>
          </p:nvPr>
        </p:nvSpPr>
        <p:spPr>
          <a:xfrm>
            <a:off x="228600" y="1676400"/>
            <a:ext cx="8686800" cy="4267200"/>
          </a:xfrm>
        </p:spPr>
        <p:txBody>
          <a:bodyPr>
            <a:noAutofit/>
          </a:bodyPr>
          <a:lstStyle/>
          <a:p>
            <a:r>
              <a:rPr lang="en-US" sz="2400" dirty="0" smtClean="0">
                <a:latin typeface="Arial" pitchFamily="34" charset="0"/>
                <a:cs typeface="Arial" pitchFamily="34" charset="0"/>
              </a:rPr>
              <a:t>Adds §§23-9.2:15, 23-9.2:16, 23-9.2:17.</a:t>
            </a:r>
          </a:p>
          <a:p>
            <a:r>
              <a:rPr lang="en-US" sz="2400" dirty="0" smtClean="0">
                <a:latin typeface="Arial" pitchFamily="34" charset="0"/>
                <a:cs typeface="Arial" pitchFamily="34" charset="0"/>
              </a:rPr>
              <a:t>Note: Sexual violence is a broader term than sexual assault.</a:t>
            </a:r>
          </a:p>
          <a:p>
            <a:r>
              <a:rPr lang="en-US" sz="2400" dirty="0" smtClean="0">
                <a:latin typeface="Arial" pitchFamily="34" charset="0"/>
                <a:cs typeface="Arial" pitchFamily="34" charset="0"/>
              </a:rPr>
              <a:t>Requires any ‘responsible employee’ who, in the course of his employment, learns that an act of sexual violence occurred against a student or on campus/in a non-campus building shall report it to the Title IX Coordinator </a:t>
            </a:r>
            <a:r>
              <a:rPr lang="en-US" sz="2400" i="1" dirty="0" smtClean="0">
                <a:latin typeface="Arial" pitchFamily="34" charset="0"/>
                <a:cs typeface="Arial" pitchFamily="34" charset="0"/>
              </a:rPr>
              <a:t>as soon as practicable </a:t>
            </a:r>
            <a:r>
              <a:rPr lang="en-US" sz="2400" dirty="0" smtClean="0">
                <a:latin typeface="Arial" pitchFamily="34" charset="0"/>
                <a:cs typeface="Arial" pitchFamily="34" charset="0"/>
              </a:rPr>
              <a:t>after addressing immediate needs of victim.  (Includes exception for privileged communications.)</a:t>
            </a:r>
          </a:p>
          <a:p>
            <a:r>
              <a:rPr lang="en-US" sz="2400" dirty="0" smtClean="0">
                <a:latin typeface="Arial" pitchFamily="34" charset="0"/>
                <a:cs typeface="Arial" pitchFamily="34" charset="0"/>
              </a:rPr>
              <a:t>The Title IX Coordinator shall report it (including personally identifying information) to a review committee which will meet within 72 hours.</a:t>
            </a:r>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algn="l"/>
            <a:r>
              <a:rPr lang="en-US" sz="3600" b="1" dirty="0" smtClean="0"/>
              <a:t>Higher education; reporting acts of sexual violence (con’t.)</a:t>
            </a:r>
            <a:r>
              <a:rPr lang="en-US" sz="3200" b="1" dirty="0" smtClean="0"/>
              <a:t/>
            </a:r>
            <a:br>
              <a:rPr lang="en-US" sz="3200" b="1" dirty="0" smtClean="0"/>
            </a:br>
            <a:r>
              <a:rPr lang="en-US" sz="2400" dirty="0" smtClean="0">
                <a:latin typeface="Arial" pitchFamily="34" charset="0"/>
                <a:cs typeface="Arial" pitchFamily="34" charset="0"/>
              </a:rPr>
              <a:t>HB1930/SB712</a:t>
            </a:r>
            <a:endParaRPr lang="en-US" sz="3200" b="1" dirty="0"/>
          </a:p>
        </p:txBody>
      </p:sp>
      <p:sp>
        <p:nvSpPr>
          <p:cNvPr id="5" name="Content Placeholder 4"/>
          <p:cNvSpPr>
            <a:spLocks noGrp="1"/>
          </p:cNvSpPr>
          <p:nvPr>
            <p:ph idx="1"/>
          </p:nvPr>
        </p:nvSpPr>
        <p:spPr>
          <a:xfrm>
            <a:off x="152400" y="1524000"/>
            <a:ext cx="8686800" cy="4267200"/>
          </a:xfrm>
        </p:spPr>
        <p:txBody>
          <a:bodyPr>
            <a:noAutofit/>
          </a:bodyPr>
          <a:lstStyle/>
          <a:p>
            <a:r>
              <a:rPr lang="en-US" sz="2400" dirty="0" smtClean="0">
                <a:latin typeface="Arial" pitchFamily="34" charset="0"/>
                <a:cs typeface="Arial" pitchFamily="34" charset="0"/>
              </a:rPr>
              <a:t>If it is determined that the disclosure of the information is necessary for public safety, the rep from law enforcement on review committee shall immediately disclose </a:t>
            </a:r>
            <a:r>
              <a:rPr lang="en-US" sz="2400" i="1" dirty="0" smtClean="0">
                <a:latin typeface="Arial" pitchFamily="34" charset="0"/>
                <a:cs typeface="Arial" pitchFamily="34" charset="0"/>
              </a:rPr>
              <a:t>all</a:t>
            </a:r>
            <a:r>
              <a:rPr lang="en-US" sz="2400" dirty="0" smtClean="0">
                <a:latin typeface="Arial" pitchFamily="34" charset="0"/>
                <a:cs typeface="Arial" pitchFamily="34" charset="0"/>
              </a:rPr>
              <a:t> information to law enforcement agency responsible for investigation.</a:t>
            </a:r>
          </a:p>
          <a:p>
            <a:r>
              <a:rPr lang="en-US" sz="2400" dirty="0" smtClean="0">
                <a:latin typeface="Arial" pitchFamily="34" charset="0"/>
                <a:cs typeface="Arial" pitchFamily="34" charset="0"/>
              </a:rPr>
              <a:t>The Title IX Coordinator will notify victim of the disclosure.  </a:t>
            </a:r>
          </a:p>
          <a:p>
            <a:r>
              <a:rPr lang="en-US" sz="2400" dirty="0" smtClean="0">
                <a:latin typeface="Arial" pitchFamily="34" charset="0"/>
                <a:cs typeface="Arial" pitchFamily="34" charset="0"/>
              </a:rPr>
              <a:t>If the alleged act is a </a:t>
            </a:r>
            <a:r>
              <a:rPr lang="en-US" sz="2400" i="1" dirty="0" smtClean="0">
                <a:latin typeface="Arial" pitchFamily="34" charset="0"/>
                <a:cs typeface="Arial" pitchFamily="34" charset="0"/>
              </a:rPr>
              <a:t>felony</a:t>
            </a:r>
            <a:r>
              <a:rPr lang="en-US" sz="2400" dirty="0" smtClean="0">
                <a:latin typeface="Arial" pitchFamily="34" charset="0"/>
                <a:cs typeface="Arial" pitchFamily="34" charset="0"/>
              </a:rPr>
              <a:t>, law enforcement or member of the review committee shall consult with the CA (or designated ACA) within 24 hours.</a:t>
            </a:r>
          </a:p>
          <a:p>
            <a:r>
              <a:rPr lang="en-US" sz="2400" dirty="0" smtClean="0">
                <a:latin typeface="Arial" pitchFamily="34" charset="0"/>
                <a:cs typeface="Arial" pitchFamily="34" charset="0"/>
              </a:rPr>
              <a:t>Victim must be provided with information about options and services.</a:t>
            </a:r>
          </a:p>
          <a:p>
            <a:r>
              <a:rPr lang="en-US" sz="2400" dirty="0" smtClean="0">
                <a:latin typeface="Arial" pitchFamily="34" charset="0"/>
                <a:cs typeface="Arial" pitchFamily="34" charset="0"/>
              </a:rPr>
              <a:t>Victim is not required to report.</a:t>
            </a:r>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a:xfrm>
            <a:off x="6629400" y="6324600"/>
            <a:ext cx="2133600" cy="365125"/>
          </a:xfrm>
        </p:spPr>
        <p:txBody>
          <a:bodyPr/>
          <a:lstStyle/>
          <a:p>
            <a:fld id="{80BC0022-2A8E-4979-8726-E1200C30B10A}"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pPr algn="l"/>
            <a:r>
              <a:rPr lang="en-US" sz="3600" b="1" dirty="0" smtClean="0"/>
              <a:t>Academic transcripts; higher ed.</a:t>
            </a:r>
            <a:r>
              <a:rPr lang="en-US" sz="3200" b="1" dirty="0" smtClean="0"/>
              <a:t/>
            </a:r>
            <a:br>
              <a:rPr lang="en-US" sz="3200" b="1" dirty="0" smtClean="0"/>
            </a:br>
            <a:r>
              <a:rPr lang="en-US" sz="2400" dirty="0" smtClean="0">
                <a:latin typeface="Arial" pitchFamily="34" charset="0"/>
                <a:cs typeface="Arial" pitchFamily="34" charset="0"/>
              </a:rPr>
              <a:t>SB1193</a:t>
            </a:r>
            <a:endParaRPr lang="en-US" sz="3200" b="1" dirty="0"/>
          </a:p>
        </p:txBody>
      </p:sp>
      <p:sp>
        <p:nvSpPr>
          <p:cNvPr id="5" name="Content Placeholder 4"/>
          <p:cNvSpPr>
            <a:spLocks noGrp="1"/>
          </p:cNvSpPr>
          <p:nvPr>
            <p:ph idx="1"/>
          </p:nvPr>
        </p:nvSpPr>
        <p:spPr>
          <a:xfrm>
            <a:off x="304800" y="1524000"/>
            <a:ext cx="8534400" cy="4267200"/>
          </a:xfrm>
        </p:spPr>
        <p:txBody>
          <a:bodyPr>
            <a:noAutofit/>
          </a:bodyPr>
          <a:lstStyle/>
          <a:p>
            <a:r>
              <a:rPr lang="en-US" sz="2800" dirty="0" smtClean="0">
                <a:latin typeface="Arial" pitchFamily="34" charset="0"/>
                <a:cs typeface="Arial" pitchFamily="34" charset="0"/>
              </a:rPr>
              <a:t>Creates  §23-9.2-15.</a:t>
            </a:r>
          </a:p>
          <a:p>
            <a:r>
              <a:rPr lang="en-US" sz="2800" dirty="0" smtClean="0">
                <a:latin typeface="Arial" pitchFamily="34" charset="0"/>
                <a:cs typeface="Arial" pitchFamily="34" charset="0"/>
              </a:rPr>
              <a:t>A </a:t>
            </a:r>
            <a:r>
              <a:rPr lang="en-US" sz="2800" i="1" dirty="0" smtClean="0">
                <a:latin typeface="Arial" pitchFamily="34" charset="0"/>
                <a:cs typeface="Arial" pitchFamily="34" charset="0"/>
              </a:rPr>
              <a:t>prominent notation </a:t>
            </a:r>
            <a:r>
              <a:rPr lang="en-US" sz="2800" dirty="0" smtClean="0">
                <a:latin typeface="Arial" pitchFamily="34" charset="0"/>
                <a:cs typeface="Arial" pitchFamily="34" charset="0"/>
              </a:rPr>
              <a:t>shall be included on a student’s academic transcript if they are dismissed, suspended or withdrawn while under investigation for violation(s) of the college or university’s code of conduct.</a:t>
            </a:r>
          </a:p>
          <a:p>
            <a:r>
              <a:rPr lang="en-US" sz="2800" dirty="0" smtClean="0">
                <a:latin typeface="Arial" pitchFamily="34" charset="0"/>
                <a:cs typeface="Arial" pitchFamily="34" charset="0"/>
              </a:rPr>
              <a:t>Bill includes provision for removal of notation under certain conditions.</a:t>
            </a:r>
          </a:p>
          <a:p>
            <a:r>
              <a:rPr lang="en-US" sz="2800" dirty="0" smtClean="0">
                <a:latin typeface="Arial" pitchFamily="34" charset="0"/>
                <a:cs typeface="Arial" pitchFamily="34" charset="0"/>
              </a:rPr>
              <a:t>Exception for VMI because of demerit system.</a:t>
            </a:r>
          </a:p>
          <a:p>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a:xfrm>
            <a:off x="6629400" y="6324600"/>
            <a:ext cx="2133600" cy="365125"/>
          </a:xfrm>
        </p:spPr>
        <p:txBody>
          <a:bodyPr/>
          <a:lstStyle/>
          <a:p>
            <a:fld id="{80BC0022-2A8E-4979-8726-E1200C30B10A}"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09800"/>
            <a:ext cx="8229600" cy="1371600"/>
          </a:xfrm>
        </p:spPr>
        <p:txBody>
          <a:bodyPr>
            <a:normAutofit/>
          </a:bodyPr>
          <a:lstStyle/>
          <a:p>
            <a:r>
              <a:rPr lang="en-US" sz="6600" dirty="0" smtClean="0"/>
              <a:t>Venue</a:t>
            </a:r>
            <a:endParaRPr lang="en-US" sz="6600"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3</a:t>
            </a:fld>
            <a:endParaRPr lang="en-US" dirty="0"/>
          </a:p>
        </p:txBody>
      </p:sp>
      <p:sp>
        <p:nvSpPr>
          <p:cNvPr id="4" name="Rectangle 3"/>
          <p:cNvSpPr/>
          <p:nvPr/>
        </p:nvSpPr>
        <p:spPr>
          <a:xfrm>
            <a:off x="457200" y="457201"/>
            <a:ext cx="8382000" cy="2554545"/>
          </a:xfrm>
          <a:prstGeom prst="rect">
            <a:avLst/>
          </a:prstGeom>
        </p:spPr>
        <p:txBody>
          <a:bodyPr wrap="square">
            <a:spAutoFit/>
          </a:bodyPr>
          <a:lstStyle/>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u="sng" dirty="0" smtClean="0">
              <a:solidFill>
                <a:srgbClr val="C00000"/>
              </a:solidFill>
              <a:latin typeface="Arial" pitchFamily="34" charset="0"/>
              <a:ea typeface="Tahoma" pitchFamily="34" charset="0"/>
              <a:cs typeface="Arial" pitchFamily="34" charset="0"/>
            </a:endParaRPr>
          </a:p>
          <a:p>
            <a:pPr algn="ctr"/>
            <a:endParaRPr lang="en-US" sz="3200" b="1" u="sng" dirty="0" smtClean="0">
              <a:solidFill>
                <a:srgbClr val="C00000"/>
              </a:solidFill>
              <a:latin typeface="Arial" pitchFamily="34" charset="0"/>
              <a:ea typeface="Tahoma" pitchFamily="34" charset="0"/>
              <a:cs typeface="Arial" pitchFamily="34" charset="0"/>
            </a:endParaRPr>
          </a:p>
        </p:txBody>
      </p:sp>
      <p:sp>
        <p:nvSpPr>
          <p:cNvPr id="5" name="Rectangle 4"/>
          <p:cNvSpPr/>
          <p:nvPr/>
        </p:nvSpPr>
        <p:spPr>
          <a:xfrm>
            <a:off x="762000" y="533400"/>
            <a:ext cx="7620000" cy="4647426"/>
          </a:xfrm>
          <a:prstGeom prst="rect">
            <a:avLst/>
          </a:prstGeom>
        </p:spPr>
        <p:txBody>
          <a:bodyPr wrap="square">
            <a:spAutoFit/>
          </a:bodyPr>
          <a:lstStyle/>
          <a:p>
            <a:pPr algn="ctr"/>
            <a:r>
              <a:rPr lang="en-US" sz="3200" dirty="0" smtClean="0">
                <a:latin typeface="Arial" pitchFamily="34" charset="0"/>
                <a:ea typeface="Tahoma" pitchFamily="34" charset="0"/>
                <a:cs typeface="Arial" pitchFamily="34" charset="0"/>
              </a:rPr>
              <a:t>This PowerPoint presentation has been prepared to assist with law enforcement training.  It does NOT include slides for every new law enforcement-related bill.</a:t>
            </a: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a:p>
            <a:pPr algn="ctr"/>
            <a:endParaRPr lang="en-US" sz="2800" dirty="0" smtClean="0">
              <a:solidFill>
                <a:srgbClr val="C00000"/>
              </a:solidFill>
              <a:latin typeface="Arial" pitchFamily="34" charset="0"/>
              <a:ea typeface="Tahoma" pitchFamily="34" charset="0"/>
              <a:cs typeface="Arial" pitchFamily="34" charset="0"/>
            </a:endParaRPr>
          </a:p>
        </p:txBody>
      </p:sp>
      <p:sp>
        <p:nvSpPr>
          <p:cNvPr id="6" name="Rectangle 5"/>
          <p:cNvSpPr/>
          <p:nvPr/>
        </p:nvSpPr>
        <p:spPr>
          <a:xfrm>
            <a:off x="0" y="2828836"/>
            <a:ext cx="8991600" cy="2462213"/>
          </a:xfrm>
          <a:prstGeom prst="rect">
            <a:avLst/>
          </a:prstGeom>
        </p:spPr>
        <p:txBody>
          <a:bodyPr wrap="square">
            <a:spAutoFit/>
          </a:bodyPr>
          <a:lstStyle/>
          <a:p>
            <a:pPr algn="ctr">
              <a:lnSpc>
                <a:spcPct val="150000"/>
              </a:lnSpc>
            </a:pPr>
            <a:r>
              <a:rPr lang="en-US" sz="3200" dirty="0" smtClean="0">
                <a:latin typeface="Arial" pitchFamily="34" charset="0"/>
                <a:ea typeface="Tahoma" pitchFamily="34" charset="0"/>
                <a:cs typeface="Arial" pitchFamily="34" charset="0"/>
              </a:rPr>
              <a:t>Please consult the </a:t>
            </a:r>
          </a:p>
          <a:p>
            <a:pPr algn="ctr">
              <a:lnSpc>
                <a:spcPct val="150000"/>
              </a:lnSpc>
            </a:pPr>
            <a:r>
              <a:rPr lang="en-US" sz="2800" b="1" dirty="0" smtClean="0">
                <a:solidFill>
                  <a:srgbClr val="C00000"/>
                </a:solidFill>
                <a:latin typeface="+mj-lt"/>
                <a:ea typeface="Tahoma" pitchFamily="34" charset="0"/>
                <a:cs typeface="Arial" pitchFamily="34" charset="0"/>
              </a:rPr>
              <a:t>2015</a:t>
            </a:r>
            <a:r>
              <a:rPr lang="en-US" sz="2800" dirty="0" smtClean="0">
                <a:solidFill>
                  <a:srgbClr val="C00000"/>
                </a:solidFill>
                <a:latin typeface="+mj-lt"/>
                <a:ea typeface="Tahoma" pitchFamily="34" charset="0"/>
                <a:cs typeface="Arial" pitchFamily="34" charset="0"/>
              </a:rPr>
              <a:t> </a:t>
            </a:r>
            <a:r>
              <a:rPr lang="en-US" sz="2800" b="1" i="1" dirty="0" smtClean="0">
                <a:solidFill>
                  <a:srgbClr val="C00000"/>
                </a:solidFill>
                <a:ea typeface="Tahoma" pitchFamily="34" charset="0"/>
                <a:cs typeface="Arial" pitchFamily="34" charset="0"/>
              </a:rPr>
              <a:t>LEGISLATIVE UPDATE MASTER LIST </a:t>
            </a:r>
          </a:p>
          <a:p>
            <a:pPr algn="ctr"/>
            <a:r>
              <a:rPr lang="en-US" sz="3200" dirty="0" smtClean="0">
                <a:latin typeface="Arial" pitchFamily="34" charset="0"/>
                <a:ea typeface="Tahoma" pitchFamily="34" charset="0"/>
                <a:cs typeface="Arial" pitchFamily="34" charset="0"/>
              </a:rPr>
              <a:t>to review summaries of</a:t>
            </a:r>
          </a:p>
          <a:p>
            <a:pPr algn="ctr"/>
            <a:r>
              <a:rPr lang="en-US" sz="3200" dirty="0" smtClean="0">
                <a:latin typeface="Arial" pitchFamily="34" charset="0"/>
                <a:ea typeface="Tahoma" pitchFamily="34" charset="0"/>
                <a:cs typeface="Arial" pitchFamily="34" charset="0"/>
              </a:rPr>
              <a:t>all 2015 bills of interest to law enforcement.</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Criminal cases; venue</a:t>
            </a:r>
            <a:br>
              <a:rPr lang="en-US" sz="3200" b="1" dirty="0" smtClean="0"/>
            </a:br>
            <a:r>
              <a:rPr lang="en-US" sz="2400" dirty="0" smtClean="0">
                <a:latin typeface="Arial" pitchFamily="34" charset="0"/>
                <a:cs typeface="Arial" pitchFamily="34" charset="0"/>
              </a:rPr>
              <a:t>SB1290</a:t>
            </a:r>
            <a:endParaRPr lang="en-US" sz="3200" b="1" dirty="0"/>
          </a:p>
        </p:txBody>
      </p:sp>
      <p:sp>
        <p:nvSpPr>
          <p:cNvPr id="3" name="Content Placeholder 2"/>
          <p:cNvSpPr>
            <a:spLocks noGrp="1"/>
          </p:cNvSpPr>
          <p:nvPr>
            <p:ph idx="1"/>
          </p:nvPr>
        </p:nvSpPr>
        <p:spPr>
          <a:xfrm>
            <a:off x="304800" y="1600201"/>
            <a:ext cx="8534400" cy="4190999"/>
          </a:xfrm>
        </p:spPr>
        <p:txBody>
          <a:bodyPr>
            <a:normAutofit fontScale="92500" lnSpcReduction="20000"/>
          </a:bodyPr>
          <a:lstStyle/>
          <a:p>
            <a:r>
              <a:rPr lang="en-US" sz="2800" dirty="0" smtClean="0">
                <a:latin typeface="Arial" pitchFamily="34" charset="0"/>
                <a:cs typeface="Arial" pitchFamily="34" charset="0"/>
              </a:rPr>
              <a:t>Amends §§19.2-244 and 19.2-247.</a:t>
            </a:r>
          </a:p>
          <a:p>
            <a:r>
              <a:rPr lang="en-US" sz="2800" dirty="0" smtClean="0">
                <a:latin typeface="Arial" pitchFamily="34" charset="0"/>
                <a:cs typeface="Arial" pitchFamily="34" charset="0"/>
              </a:rPr>
              <a:t>If venue cannot be readily determined, it may be had in the county or city in Virginia:</a:t>
            </a:r>
          </a:p>
          <a:p>
            <a:pPr marL="971550" lvl="1" indent="-514350">
              <a:buFont typeface="+mj-lt"/>
              <a:buAutoNum type="arabicPeriod"/>
            </a:pPr>
            <a:r>
              <a:rPr lang="en-US" dirty="0" smtClean="0">
                <a:latin typeface="Arial" pitchFamily="34" charset="0"/>
                <a:cs typeface="Arial" pitchFamily="34" charset="0"/>
              </a:rPr>
              <a:t>In which the defendant resides;</a:t>
            </a:r>
          </a:p>
          <a:p>
            <a:pPr marL="971550" lvl="1" indent="-514350">
              <a:buFont typeface="+mj-lt"/>
              <a:buAutoNum type="arabicPeriod"/>
            </a:pPr>
            <a:r>
              <a:rPr lang="en-US" dirty="0" smtClean="0">
                <a:latin typeface="Arial" pitchFamily="34" charset="0"/>
                <a:cs typeface="Arial" pitchFamily="34" charset="0"/>
              </a:rPr>
              <a:t>Where a non-resident defendant is apprehended; or</a:t>
            </a:r>
          </a:p>
          <a:p>
            <a:pPr marL="971550" lvl="1" indent="-514350">
              <a:buFont typeface="+mj-lt"/>
              <a:buAutoNum type="arabicPeriod"/>
            </a:pPr>
            <a:r>
              <a:rPr lang="en-US" dirty="0" smtClean="0">
                <a:latin typeface="Arial" pitchFamily="34" charset="0"/>
                <a:cs typeface="Arial" pitchFamily="34" charset="0"/>
              </a:rPr>
              <a:t>Where a related offense was committed, if defendant is a non-resident not apprehended in Virginia.</a:t>
            </a:r>
          </a:p>
          <a:p>
            <a:r>
              <a:rPr lang="en-US" sz="2800" dirty="0" smtClean="0">
                <a:latin typeface="Arial" pitchFamily="34" charset="0"/>
                <a:cs typeface="Arial" pitchFamily="34" charset="0"/>
              </a:rPr>
              <a:t>Venue for homicide cases expanded to include city or county where </a:t>
            </a:r>
            <a:r>
              <a:rPr lang="en-US" sz="2800" i="1" dirty="0" smtClean="0">
                <a:latin typeface="Arial" pitchFamily="34" charset="0"/>
                <a:cs typeface="Arial" pitchFamily="34" charset="0"/>
              </a:rPr>
              <a:t>any part </a:t>
            </a:r>
            <a:r>
              <a:rPr lang="en-US" sz="2800" dirty="0" smtClean="0">
                <a:latin typeface="Arial" pitchFamily="34" charset="0"/>
                <a:cs typeface="Arial" pitchFamily="34" charset="0"/>
              </a:rPr>
              <a:t>of the body was found.</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Indecent liberties; venue</a:t>
            </a:r>
            <a:br>
              <a:rPr lang="en-US" sz="3200" b="1" dirty="0" smtClean="0"/>
            </a:br>
            <a:r>
              <a:rPr lang="en-US" sz="2400" dirty="0" smtClean="0">
                <a:latin typeface="Arial" pitchFamily="34" charset="0"/>
                <a:cs typeface="Arial" pitchFamily="34" charset="0"/>
              </a:rPr>
              <a:t>SB915</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Cleans up §18.2-359.</a:t>
            </a:r>
          </a:p>
          <a:p>
            <a:r>
              <a:rPr lang="en-US" sz="2800" dirty="0" smtClean="0">
                <a:latin typeface="Arial" pitchFamily="34" charset="0"/>
                <a:cs typeface="Arial" pitchFamily="34" charset="0"/>
              </a:rPr>
              <a:t>Establishes that venue for indecent liberties is the same - regardless of whether or not there was a custodial or supervisory relationship.</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Creation of unlawful images; venue</a:t>
            </a:r>
            <a:br>
              <a:rPr lang="en-US" sz="3200" b="1" dirty="0" smtClean="0"/>
            </a:br>
            <a:r>
              <a:rPr lang="en-US" sz="2400" dirty="0" smtClean="0">
                <a:latin typeface="Arial" pitchFamily="34" charset="0"/>
                <a:cs typeface="Arial" pitchFamily="34" charset="0"/>
              </a:rPr>
              <a:t>SB709</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Establishes that venue for creation of unlawful images in violation of §18.2- 386.1 is the same as for violations of the Computer Crimes Act. </a:t>
            </a:r>
          </a:p>
          <a:p>
            <a:r>
              <a:rPr lang="en-US" sz="2800" dirty="0" smtClean="0">
                <a:latin typeface="Arial" pitchFamily="34" charset="0"/>
                <a:cs typeface="Arial" pitchFamily="34" charset="0"/>
              </a:rPr>
              <a:t>Amends §19.2-249.2.</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Medicaid violations; venue</a:t>
            </a:r>
            <a:br>
              <a:rPr lang="en-US" sz="3200" b="1" dirty="0" smtClean="0"/>
            </a:br>
            <a:r>
              <a:rPr lang="en-US" sz="2400" dirty="0" smtClean="0">
                <a:latin typeface="Arial" pitchFamily="34" charset="0"/>
                <a:cs typeface="Arial" pitchFamily="34" charset="0"/>
              </a:rPr>
              <a:t>SB1086</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Establishes that venue for false statement or application for Medicaid payment, in violation of §32.1-314, shall be in the city/county:</a:t>
            </a:r>
          </a:p>
          <a:p>
            <a:pPr marL="914400" lvl="1" indent="-514350">
              <a:buFont typeface="+mj-lt"/>
              <a:buAutoNum type="arabicPeriod"/>
            </a:pPr>
            <a:r>
              <a:rPr lang="en-US" dirty="0" smtClean="0">
                <a:latin typeface="Arial" pitchFamily="34" charset="0"/>
                <a:cs typeface="Arial" pitchFamily="34" charset="0"/>
              </a:rPr>
              <a:t>Where any act was performed in furtherance of the offense, or</a:t>
            </a:r>
          </a:p>
          <a:p>
            <a:pPr marL="914400" lvl="1" indent="-514350">
              <a:buFont typeface="+mj-lt"/>
              <a:buAutoNum type="arabicPeriod"/>
            </a:pPr>
            <a:r>
              <a:rPr lang="en-US" dirty="0" smtClean="0">
                <a:latin typeface="Arial" pitchFamily="34" charset="0"/>
                <a:cs typeface="Arial" pitchFamily="34" charset="0"/>
              </a:rPr>
              <a:t>Where the person charged resided at the time of the offense.</a:t>
            </a:r>
          </a:p>
          <a:p>
            <a:r>
              <a:rPr lang="en-US" sz="2800" dirty="0" smtClean="0">
                <a:latin typeface="Arial" pitchFamily="34" charset="0"/>
                <a:cs typeface="Arial" pitchFamily="34" charset="0"/>
              </a:rPr>
              <a:t>Amends §32.1-314.</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905000"/>
          </a:xfrm>
        </p:spPr>
        <p:txBody>
          <a:bodyPr>
            <a:normAutofit/>
          </a:bodyPr>
          <a:lstStyle/>
          <a:p>
            <a:r>
              <a:rPr lang="en-US" sz="6600" dirty="0" smtClean="0"/>
              <a:t>Pretrial</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Strangulation; family or household member;  admission to bail </a:t>
            </a:r>
            <a:br>
              <a:rPr lang="en-US" sz="3200" b="1" dirty="0" smtClean="0"/>
            </a:br>
            <a:r>
              <a:rPr lang="en-US" sz="2400" dirty="0" smtClean="0">
                <a:latin typeface="Arial" pitchFamily="34" charset="0"/>
                <a:cs typeface="Arial" pitchFamily="34" charset="0"/>
              </a:rPr>
              <a:t>HB2120</a:t>
            </a:r>
            <a:endParaRPr lang="en-US" sz="3200" b="1" dirty="0"/>
          </a:p>
        </p:txBody>
      </p:sp>
      <p:sp>
        <p:nvSpPr>
          <p:cNvPr id="3" name="Content Placeholder 2"/>
          <p:cNvSpPr>
            <a:spLocks noGrp="1"/>
          </p:cNvSpPr>
          <p:nvPr>
            <p:ph idx="1"/>
          </p:nvPr>
        </p:nvSpPr>
        <p:spPr>
          <a:xfrm>
            <a:off x="457200" y="1752600"/>
            <a:ext cx="8229600" cy="4038600"/>
          </a:xfrm>
        </p:spPr>
        <p:txBody>
          <a:bodyPr>
            <a:normAutofit/>
          </a:bodyPr>
          <a:lstStyle/>
          <a:p>
            <a:r>
              <a:rPr lang="en-US" sz="2800" dirty="0" smtClean="0">
                <a:latin typeface="Arial" pitchFamily="34" charset="0"/>
                <a:cs typeface="Arial" pitchFamily="34" charset="0"/>
              </a:rPr>
              <a:t>Amends §19.2-120.</a:t>
            </a:r>
          </a:p>
          <a:p>
            <a:r>
              <a:rPr lang="en-US" sz="2800" dirty="0" smtClean="0">
                <a:latin typeface="Arial" pitchFamily="34" charset="0"/>
                <a:cs typeface="Arial" pitchFamily="34" charset="0"/>
              </a:rPr>
              <a:t>Adds strangulation of a family or household member to list of crimes for which there is a rebuttal presumption against bond.</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Capital cases; determination of mental retardation</a:t>
            </a:r>
            <a:r>
              <a:rPr lang="en-US" sz="3200" b="1" dirty="0" smtClean="0"/>
              <a:t/>
            </a:r>
            <a:br>
              <a:rPr lang="en-US" sz="3200" b="1" dirty="0" smtClean="0"/>
            </a:br>
            <a:r>
              <a:rPr lang="en-US" sz="2400" dirty="0" smtClean="0">
                <a:latin typeface="Arial" pitchFamily="34" charset="0"/>
                <a:cs typeface="Arial" pitchFamily="34" charset="0"/>
              </a:rPr>
              <a:t>SB855</a:t>
            </a:r>
            <a:endParaRPr lang="en-US" sz="3200" b="1" dirty="0"/>
          </a:p>
        </p:txBody>
      </p:sp>
      <p:sp>
        <p:nvSpPr>
          <p:cNvPr id="3" name="Content Placeholder 2"/>
          <p:cNvSpPr>
            <a:spLocks noGrp="1"/>
          </p:cNvSpPr>
          <p:nvPr>
            <p:ph idx="1"/>
          </p:nvPr>
        </p:nvSpPr>
        <p:spPr>
          <a:xfrm>
            <a:off x="457200" y="1752600"/>
            <a:ext cx="8229600" cy="4038600"/>
          </a:xfrm>
        </p:spPr>
        <p:txBody>
          <a:bodyPr>
            <a:normAutofit lnSpcReduction="10000"/>
          </a:bodyPr>
          <a:lstStyle/>
          <a:p>
            <a:r>
              <a:rPr lang="en-US" sz="2600" dirty="0" smtClean="0">
                <a:latin typeface="Arial" pitchFamily="34" charset="0"/>
                <a:cs typeface="Arial" pitchFamily="34" charset="0"/>
              </a:rPr>
              <a:t>AG’s bill in response to </a:t>
            </a:r>
            <a:r>
              <a:rPr lang="en-US" sz="2600" i="1" dirty="0" smtClean="0">
                <a:latin typeface="Arial" pitchFamily="34" charset="0"/>
                <a:cs typeface="Arial" pitchFamily="34" charset="0"/>
              </a:rPr>
              <a:t>Hall v. Florida (U.S., May 27, 2014).</a:t>
            </a:r>
          </a:p>
          <a:p>
            <a:r>
              <a:rPr lang="en-US" sz="2600" dirty="0" smtClean="0">
                <a:latin typeface="Arial" pitchFamily="34" charset="0"/>
                <a:cs typeface="Arial" pitchFamily="34" charset="0"/>
              </a:rPr>
              <a:t>Amends §19.2-264.3:1.1. </a:t>
            </a:r>
          </a:p>
          <a:p>
            <a:r>
              <a:rPr lang="en-US" sz="2600" dirty="0" smtClean="0">
                <a:latin typeface="Arial" pitchFamily="34" charset="0"/>
                <a:cs typeface="Arial" pitchFamily="34" charset="0"/>
              </a:rPr>
              <a:t>Clarifies procedure to be followed in reporting scores of tests for mental retardation in capital cases.</a:t>
            </a:r>
          </a:p>
          <a:p>
            <a:r>
              <a:rPr lang="en-US" sz="2600" dirty="0" smtClean="0">
                <a:latin typeface="Arial" pitchFamily="34" charset="0"/>
                <a:cs typeface="Arial" pitchFamily="34" charset="0"/>
              </a:rPr>
              <a:t>Measures shall be reported as a </a:t>
            </a:r>
            <a:r>
              <a:rPr lang="en-US" sz="2600" i="1" u="sng" dirty="0" smtClean="0">
                <a:latin typeface="Arial" pitchFamily="34" charset="0"/>
                <a:cs typeface="Arial" pitchFamily="34" charset="0"/>
              </a:rPr>
              <a:t>range of scores </a:t>
            </a:r>
            <a:r>
              <a:rPr lang="en-US" sz="2600" dirty="0" smtClean="0">
                <a:latin typeface="Arial" pitchFamily="34" charset="0"/>
                <a:cs typeface="Arial" pitchFamily="34" charset="0"/>
              </a:rPr>
              <a:t>calculated by adding and subtracting the standard error of measurement identified by the test publisher to the defendant’s earned score.</a:t>
            </a:r>
            <a:endParaRPr lang="en-US" sz="2600" i="1" u="sng" dirty="0" smtClean="0">
              <a:latin typeface="Arial" pitchFamily="34" charset="0"/>
              <a:cs typeface="Arial" pitchFamily="34" charset="0"/>
            </a:endParaRPr>
          </a:p>
          <a:p>
            <a:endParaRPr lang="en-US" sz="2400" dirty="0" smtClean="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a:xfrm>
            <a:off x="6553200" y="6324600"/>
            <a:ext cx="2133600" cy="365125"/>
          </a:xfrm>
        </p:spPr>
        <p:txBody>
          <a:bodyPr/>
          <a:lstStyle/>
          <a:p>
            <a:fld id="{80BC0022-2A8E-4979-8726-E1200C30B10A}"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905000"/>
          </a:xfrm>
        </p:spPr>
        <p:txBody>
          <a:bodyPr>
            <a:normAutofit/>
          </a:bodyPr>
          <a:lstStyle/>
          <a:p>
            <a:r>
              <a:rPr lang="en-US" sz="6600" dirty="0" smtClean="0"/>
              <a:t>Trial</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fontScale="90000"/>
          </a:bodyPr>
          <a:lstStyle/>
          <a:p>
            <a:pPr algn="l"/>
            <a:r>
              <a:rPr lang="en-US" sz="3600" b="1" dirty="0" smtClean="0"/>
              <a:t>Preliminary hearing; certification of ancillary misdemeanors</a:t>
            </a:r>
            <a:r>
              <a:rPr lang="en-US" sz="3200" dirty="0" smtClean="0"/>
              <a:t/>
            </a:r>
            <a:br>
              <a:rPr lang="en-US" sz="3200" dirty="0" smtClean="0"/>
            </a:br>
            <a:r>
              <a:rPr lang="en-US" sz="2700" dirty="0" smtClean="0">
                <a:latin typeface="Arial" pitchFamily="34" charset="0"/>
                <a:cs typeface="Arial" pitchFamily="34" charset="0"/>
              </a:rPr>
              <a:t>HB2049</a:t>
            </a:r>
            <a:endParaRPr lang="en-US" sz="27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Adds §19.2-190.1.</a:t>
            </a:r>
          </a:p>
          <a:p>
            <a:r>
              <a:rPr lang="en-US" sz="2800" dirty="0" smtClean="0">
                <a:latin typeface="Arial" pitchFamily="34" charset="0"/>
                <a:cs typeface="Arial" pitchFamily="34" charset="0"/>
              </a:rPr>
              <a:t>Upon certification of any felony, ancillary misdemeanors also shall be certified if consented to by both the Commonwealth and defense.</a:t>
            </a:r>
          </a:p>
          <a:p>
            <a:r>
              <a:rPr lang="en-US" sz="2800" dirty="0" smtClean="0">
                <a:latin typeface="Arial" pitchFamily="34" charset="0"/>
                <a:cs typeface="Arial" pitchFamily="34" charset="0"/>
              </a:rPr>
              <a:t>Any misdemeanor certified under this section shall proceed in the same manner as a misdemeanor appeal.</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905000"/>
          </a:xfrm>
        </p:spPr>
        <p:txBody>
          <a:bodyPr>
            <a:normAutofit/>
          </a:bodyPr>
          <a:lstStyle/>
          <a:p>
            <a:r>
              <a:rPr lang="en-US" sz="6600" dirty="0" smtClean="0"/>
              <a:t>Crimes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4</a:t>
            </a:fld>
            <a:endParaRPr lang="en-US"/>
          </a:p>
        </p:txBody>
      </p:sp>
      <p:sp>
        <p:nvSpPr>
          <p:cNvPr id="4" name="Rectangle 3"/>
          <p:cNvSpPr/>
          <p:nvPr/>
        </p:nvSpPr>
        <p:spPr>
          <a:xfrm>
            <a:off x="304800" y="990600"/>
            <a:ext cx="8458200" cy="2985433"/>
          </a:xfrm>
          <a:prstGeom prst="rect">
            <a:avLst/>
          </a:prstGeom>
        </p:spPr>
        <p:txBody>
          <a:bodyPr wrap="square">
            <a:spAutoFit/>
          </a:bodyPr>
          <a:lstStyle/>
          <a:p>
            <a:endParaRPr lang="en-US" sz="2800" b="1" dirty="0" smtClean="0">
              <a:latin typeface="Arial" pitchFamily="34" charset="0"/>
              <a:ea typeface="Tahoma" pitchFamily="34" charset="0"/>
              <a:cs typeface="Arial" pitchFamily="34" charset="0"/>
            </a:endParaRPr>
          </a:p>
          <a:p>
            <a:pPr algn="ctr"/>
            <a:r>
              <a:rPr lang="en-US" sz="3200" dirty="0" smtClean="0">
                <a:latin typeface="Arial" pitchFamily="34" charset="0"/>
                <a:ea typeface="Tahoma" pitchFamily="34" charset="0"/>
                <a:cs typeface="Arial" pitchFamily="34" charset="0"/>
              </a:rPr>
              <a:t>You are encouraged to rely </a:t>
            </a:r>
            <a:r>
              <a:rPr lang="en-US" sz="3200" i="1" dirty="0" smtClean="0">
                <a:latin typeface="Arial" pitchFamily="34" charset="0"/>
                <a:ea typeface="Tahoma" pitchFamily="34" charset="0"/>
                <a:cs typeface="Arial" pitchFamily="34" charset="0"/>
              </a:rPr>
              <a:t>only</a:t>
            </a:r>
            <a:r>
              <a:rPr lang="en-US" sz="3200" dirty="0" smtClean="0">
                <a:latin typeface="Arial" pitchFamily="34" charset="0"/>
                <a:ea typeface="Tahoma" pitchFamily="34" charset="0"/>
                <a:cs typeface="Arial" pitchFamily="34" charset="0"/>
              </a:rPr>
              <a:t> on the final version of the legislation itself.  </a:t>
            </a:r>
          </a:p>
          <a:p>
            <a:pPr algn="ctr"/>
            <a:endParaRPr lang="en-US" sz="3200" b="1" dirty="0" smtClean="0">
              <a:solidFill>
                <a:srgbClr val="C00000"/>
              </a:solidFill>
              <a:latin typeface="Arial" pitchFamily="34" charset="0"/>
              <a:ea typeface="Tahoma" pitchFamily="34" charset="0"/>
              <a:cs typeface="Arial" pitchFamily="34" charset="0"/>
            </a:endParaRPr>
          </a:p>
          <a:p>
            <a:pPr algn="ctr"/>
            <a:r>
              <a:rPr lang="en-US" sz="3200" b="1" u="sng" dirty="0" smtClean="0">
                <a:solidFill>
                  <a:srgbClr val="C00000"/>
                </a:solidFill>
                <a:latin typeface="Arial" pitchFamily="34" charset="0"/>
                <a:ea typeface="Tahoma" pitchFamily="34" charset="0"/>
                <a:cs typeface="Arial" pitchFamily="34" charset="0"/>
              </a:rPr>
              <a:t>Carefully read the text of the legislation before taking enforcement action.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325562"/>
          </a:xfrm>
        </p:spPr>
        <p:txBody>
          <a:bodyPr>
            <a:normAutofit fontScale="90000"/>
          </a:bodyPr>
          <a:lstStyle/>
          <a:p>
            <a:pPr algn="l"/>
            <a:r>
              <a:rPr lang="en-US" sz="3600" b="1" dirty="0" smtClean="0"/>
              <a:t>Enticing another into a house with intent to commit certain felonies</a:t>
            </a:r>
            <a:r>
              <a:rPr lang="en-US" sz="3200" b="1" dirty="0" smtClean="0"/>
              <a:t/>
            </a:r>
            <a:br>
              <a:rPr lang="en-US" sz="3200" b="1" dirty="0" smtClean="0"/>
            </a:br>
            <a:r>
              <a:rPr lang="en-US" sz="2400" dirty="0" smtClean="0">
                <a:latin typeface="Arial" pitchFamily="34" charset="0"/>
                <a:cs typeface="Arial" pitchFamily="34" charset="0"/>
              </a:rPr>
              <a:t>HB1493</a:t>
            </a:r>
            <a:endParaRPr lang="en-US" sz="3200" b="1" dirty="0"/>
          </a:p>
        </p:txBody>
      </p:sp>
      <p:sp>
        <p:nvSpPr>
          <p:cNvPr id="6" name="Content Placeholder 5"/>
          <p:cNvSpPr>
            <a:spLocks noGrp="1"/>
          </p:cNvSpPr>
          <p:nvPr>
            <p:ph idx="1"/>
          </p:nvPr>
        </p:nvSpPr>
        <p:spPr/>
        <p:txBody>
          <a:bodyPr>
            <a:normAutofit/>
          </a:bodyPr>
          <a:lstStyle/>
          <a:p>
            <a:r>
              <a:rPr lang="en-US" sz="2400" dirty="0" smtClean="0">
                <a:latin typeface="Arial" pitchFamily="34" charset="0"/>
                <a:cs typeface="Arial" pitchFamily="34" charset="0"/>
              </a:rPr>
              <a:t>Creates §18.2-50.3.</a:t>
            </a:r>
          </a:p>
          <a:p>
            <a:r>
              <a:rPr lang="en-US" sz="2400" dirty="0" smtClean="0">
                <a:latin typeface="Arial" pitchFamily="34" charset="0"/>
                <a:cs typeface="Arial" pitchFamily="34" charset="0"/>
              </a:rPr>
              <a:t>It is a Class 6 felony to entice, etc., a person into a house with the intent to commit the following felonies:</a:t>
            </a:r>
          </a:p>
          <a:p>
            <a:pPr marL="857250" lvl="1" indent="-457200">
              <a:buFont typeface="+mj-lt"/>
              <a:buAutoNum type="arabicPeriod"/>
            </a:pPr>
            <a:r>
              <a:rPr lang="en-US" sz="2200" dirty="0" smtClean="0">
                <a:latin typeface="Arial" pitchFamily="34" charset="0"/>
                <a:cs typeface="Arial" pitchFamily="34" charset="0"/>
              </a:rPr>
              <a:t>Murder - § § 18.2-31,18.2-32, 18.2-32.1;</a:t>
            </a:r>
          </a:p>
          <a:p>
            <a:pPr marL="857250" lvl="1" indent="-457200">
              <a:buFont typeface="+mj-lt"/>
              <a:buAutoNum type="arabicPeriod"/>
            </a:pPr>
            <a:r>
              <a:rPr lang="en-US" sz="2200" dirty="0" smtClean="0">
                <a:latin typeface="Arial" pitchFamily="34" charset="0"/>
                <a:cs typeface="Arial" pitchFamily="34" charset="0"/>
              </a:rPr>
              <a:t>Abduction - §18.2-48;</a:t>
            </a:r>
          </a:p>
          <a:p>
            <a:pPr marL="857250" lvl="1" indent="-457200">
              <a:buFont typeface="+mj-lt"/>
              <a:buAutoNum type="arabicPeriod"/>
            </a:pPr>
            <a:r>
              <a:rPr lang="en-US" sz="2200" dirty="0" smtClean="0">
                <a:latin typeface="Arial" pitchFamily="34" charset="0"/>
                <a:cs typeface="Arial" pitchFamily="34" charset="0"/>
              </a:rPr>
              <a:t>Aggravated Malicious Wounding - §18.2-51.2;</a:t>
            </a:r>
          </a:p>
          <a:p>
            <a:pPr marL="857250" lvl="1" indent="-457200">
              <a:buFont typeface="+mj-lt"/>
              <a:buAutoNum type="arabicPeriod"/>
            </a:pPr>
            <a:r>
              <a:rPr lang="en-US" sz="2200" dirty="0" smtClean="0">
                <a:latin typeface="Arial" pitchFamily="34" charset="0"/>
                <a:cs typeface="Arial" pitchFamily="34" charset="0"/>
              </a:rPr>
              <a:t>Robbery - §18.2-58;</a:t>
            </a:r>
          </a:p>
          <a:p>
            <a:pPr marL="857250" lvl="1" indent="-457200">
              <a:buFont typeface="+mj-lt"/>
              <a:buAutoNum type="arabicPeriod"/>
            </a:pPr>
            <a:r>
              <a:rPr lang="en-US" sz="2200" dirty="0" smtClean="0">
                <a:latin typeface="Arial" pitchFamily="34" charset="0"/>
                <a:cs typeface="Arial" pitchFamily="34" charset="0"/>
              </a:rPr>
              <a:t>Rape - §18.2-61;</a:t>
            </a:r>
          </a:p>
          <a:p>
            <a:pPr marL="857250" lvl="1" indent="-457200">
              <a:buFont typeface="+mj-lt"/>
              <a:buAutoNum type="arabicPeriod"/>
            </a:pPr>
            <a:r>
              <a:rPr lang="en-US" sz="2200" dirty="0" smtClean="0">
                <a:latin typeface="Arial" pitchFamily="34" charset="0"/>
                <a:cs typeface="Arial" pitchFamily="34" charset="0"/>
              </a:rPr>
              <a:t>Sodomy - §18.2-67.1; and</a:t>
            </a:r>
          </a:p>
          <a:p>
            <a:pPr marL="857250" lvl="1" indent="-457200">
              <a:buFont typeface="+mj-lt"/>
              <a:buAutoNum type="arabicPeriod"/>
            </a:pPr>
            <a:r>
              <a:rPr lang="en-US" sz="2200" dirty="0" smtClean="0">
                <a:latin typeface="Arial" pitchFamily="34" charset="0"/>
                <a:cs typeface="Arial" pitchFamily="34" charset="0"/>
              </a:rPr>
              <a:t>Object Sexual Penetration - §18.2-67.2. </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A&amp;B; felony</a:t>
            </a:r>
            <a:br>
              <a:rPr lang="en-US" sz="3200" b="1" dirty="0" smtClean="0"/>
            </a:br>
            <a:r>
              <a:rPr lang="en-US" sz="2400" dirty="0" smtClean="0">
                <a:latin typeface="Arial" pitchFamily="34" charset="0"/>
                <a:cs typeface="Arial" pitchFamily="34" charset="0"/>
              </a:rPr>
              <a:t>HB1611</a:t>
            </a:r>
            <a:endParaRPr lang="en-US" sz="3200" b="1"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Clarifies §18.2-57 (C).</a:t>
            </a:r>
          </a:p>
          <a:p>
            <a:r>
              <a:rPr lang="en-US" sz="2800" dirty="0" smtClean="0">
                <a:latin typeface="Arial" pitchFamily="34" charset="0"/>
                <a:cs typeface="Arial" pitchFamily="34" charset="0"/>
              </a:rPr>
              <a:t>It is a Class 6 felony to commit an A&amp;B against a judge, magistrate, law enforcement officer, correctional officer, etc., engaged in the performance of his public duties </a:t>
            </a:r>
            <a:r>
              <a:rPr lang="en-US" sz="2800" i="1" u="sng" dirty="0" smtClean="0">
                <a:latin typeface="Arial" pitchFamily="34" charset="0"/>
                <a:cs typeface="Arial" pitchFamily="34" charset="0"/>
              </a:rPr>
              <a:t>anywhere in the Commonwealth</a:t>
            </a:r>
            <a:r>
              <a:rPr lang="en-US" sz="2800" i="1" dirty="0" smtClean="0">
                <a:latin typeface="Arial" pitchFamily="34" charset="0"/>
                <a:cs typeface="Arial" pitchFamily="34" charset="0"/>
              </a:rPr>
              <a:t>.</a:t>
            </a:r>
          </a:p>
          <a:p>
            <a:r>
              <a:rPr lang="en-US" sz="2800" dirty="0" smtClean="0">
                <a:latin typeface="Arial" pitchFamily="34" charset="0"/>
                <a:cs typeface="Arial" pitchFamily="34" charset="0"/>
              </a:rPr>
              <a:t>States that this provision is declarative of existing law.</a:t>
            </a:r>
          </a:p>
          <a:p>
            <a:pPr>
              <a:buNone/>
            </a:pPr>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algn="l"/>
            <a:r>
              <a:rPr lang="en-US" sz="3600" b="1" dirty="0" smtClean="0"/>
              <a:t>Child pornography and obscenity offenses; penalties</a:t>
            </a:r>
            <a:r>
              <a:rPr lang="en-US" sz="3200" b="1" dirty="0" smtClean="0"/>
              <a:t/>
            </a:r>
            <a:br>
              <a:rPr lang="en-US" sz="3200" b="1" dirty="0" smtClean="0"/>
            </a:br>
            <a:r>
              <a:rPr lang="en-US" sz="2700" dirty="0" smtClean="0">
                <a:latin typeface="Arial" pitchFamily="34" charset="0"/>
                <a:cs typeface="Arial" pitchFamily="34" charset="0"/>
              </a:rPr>
              <a:t>SB1056</a:t>
            </a:r>
            <a:endParaRPr lang="en-US" sz="2700"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343400"/>
          </a:xfrm>
        </p:spPr>
        <p:txBody>
          <a:bodyPr>
            <a:normAutofit/>
          </a:bodyPr>
          <a:lstStyle/>
          <a:p>
            <a:r>
              <a:rPr lang="en-US" sz="2400" dirty="0" smtClean="0">
                <a:latin typeface="Arial" pitchFamily="34" charset="0"/>
                <a:cs typeface="Arial" pitchFamily="34" charset="0"/>
              </a:rPr>
              <a:t>Amends §§18.2-374.1:1 and 18.2-381.</a:t>
            </a:r>
          </a:p>
          <a:p>
            <a:r>
              <a:rPr lang="en-US" sz="2400" dirty="0" smtClean="0">
                <a:latin typeface="Arial" pitchFamily="34" charset="0"/>
                <a:cs typeface="Arial" pitchFamily="34" charset="0"/>
              </a:rPr>
              <a:t>Adds mens rea of “knowingly” and removes requirement of proving lascivious intent.</a:t>
            </a:r>
          </a:p>
          <a:p>
            <a:r>
              <a:rPr lang="en-US" sz="2400" dirty="0" smtClean="0">
                <a:latin typeface="Arial" pitchFamily="34" charset="0"/>
                <a:cs typeface="Arial" pitchFamily="34" charset="0"/>
              </a:rPr>
              <a:t>Clarifies that it is Class 6 felony for 2</a:t>
            </a:r>
            <a:r>
              <a:rPr lang="en-US" sz="2400" baseline="30000" dirty="0" smtClean="0">
                <a:latin typeface="Arial" pitchFamily="34" charset="0"/>
                <a:cs typeface="Arial" pitchFamily="34" charset="0"/>
              </a:rPr>
              <a:t>nd</a:t>
            </a:r>
            <a:r>
              <a:rPr lang="en-US" sz="2400" dirty="0" smtClean="0">
                <a:latin typeface="Arial" pitchFamily="34" charset="0"/>
                <a:cs typeface="Arial" pitchFamily="34" charset="0"/>
              </a:rPr>
              <a:t>  or sub. offenses:</a:t>
            </a:r>
          </a:p>
          <a:p>
            <a:pPr lvl="1">
              <a:buFont typeface="Wingdings" pitchFamily="2" charset="2"/>
              <a:buChar char="§"/>
            </a:pPr>
            <a:r>
              <a:rPr lang="en-US" sz="2200" dirty="0" smtClean="0">
                <a:latin typeface="Arial" pitchFamily="34" charset="0"/>
                <a:cs typeface="Arial" pitchFamily="34" charset="0"/>
              </a:rPr>
              <a:t>§18.2-374 – Production, etc., of obscene materials</a:t>
            </a:r>
          </a:p>
          <a:p>
            <a:pPr lvl="1">
              <a:buFont typeface="Wingdings" pitchFamily="2" charset="2"/>
              <a:buChar char="§"/>
            </a:pPr>
            <a:r>
              <a:rPr lang="en-US" sz="2200" dirty="0" smtClean="0">
                <a:latin typeface="Arial" pitchFamily="34" charset="0"/>
                <a:cs typeface="Arial" pitchFamily="34" charset="0"/>
              </a:rPr>
              <a:t>§18.2-375 – Obscene exhibitions and performances</a:t>
            </a:r>
          </a:p>
          <a:p>
            <a:pPr lvl="1">
              <a:buFont typeface="Wingdings" pitchFamily="2" charset="2"/>
              <a:buChar char="§"/>
            </a:pPr>
            <a:r>
              <a:rPr lang="en-US" sz="2200" dirty="0" smtClean="0">
                <a:latin typeface="Arial" pitchFamily="34" charset="0"/>
                <a:cs typeface="Arial" pitchFamily="34" charset="0"/>
              </a:rPr>
              <a:t>§18.2-376 – Advertising obscene items, exhibitions, etc.</a:t>
            </a:r>
          </a:p>
          <a:p>
            <a:pPr lvl="1">
              <a:buFont typeface="Wingdings" pitchFamily="2" charset="2"/>
              <a:buChar char="§"/>
            </a:pPr>
            <a:r>
              <a:rPr lang="en-US" sz="2200" dirty="0" smtClean="0">
                <a:latin typeface="Arial" pitchFamily="34" charset="0"/>
                <a:cs typeface="Arial" pitchFamily="34" charset="0"/>
              </a:rPr>
              <a:t>§18.2-377 – Placards, posters, etc. for obscene items</a:t>
            </a:r>
          </a:p>
          <a:p>
            <a:pPr lvl="1">
              <a:buFont typeface="Wingdings" pitchFamily="2" charset="2"/>
              <a:buChar char="§"/>
            </a:pPr>
            <a:r>
              <a:rPr lang="en-US" sz="2200" dirty="0" smtClean="0">
                <a:latin typeface="Arial" pitchFamily="34" charset="0"/>
                <a:cs typeface="Arial" pitchFamily="34" charset="0"/>
              </a:rPr>
              <a:t>§18.2-378 – Coercing acceptance of obscene articles, etc.</a:t>
            </a:r>
          </a:p>
          <a:p>
            <a:pPr lvl="1">
              <a:buFont typeface="Wingdings" pitchFamily="2" charset="2"/>
              <a:buChar char="§"/>
            </a:pPr>
            <a:r>
              <a:rPr lang="en-US" sz="2200" dirty="0" smtClean="0">
                <a:latin typeface="Arial" pitchFamily="34" charset="0"/>
                <a:cs typeface="Arial" pitchFamily="34" charset="0"/>
              </a:rPr>
              <a:t>§18.2-379 – Employing minor to assist in these offenses</a:t>
            </a:r>
          </a:p>
          <a:p>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fontScale="90000"/>
          </a:bodyPr>
          <a:lstStyle/>
          <a:p>
            <a:pPr algn="l"/>
            <a:r>
              <a:rPr lang="en-US" sz="3600" b="1" dirty="0" smtClean="0"/>
              <a:t>Cigarette laws; administration and enforcement</a:t>
            </a:r>
            <a:r>
              <a:rPr lang="en-US" sz="3200" b="1" dirty="0" smtClean="0"/>
              <a:t/>
            </a:r>
            <a:br>
              <a:rPr lang="en-US" sz="3200" b="1" dirty="0" smtClean="0"/>
            </a:br>
            <a:r>
              <a:rPr lang="en-US" sz="2400" dirty="0" smtClean="0">
                <a:latin typeface="Arial" pitchFamily="34" charset="0"/>
                <a:cs typeface="Arial" pitchFamily="34" charset="0"/>
              </a:rPr>
              <a:t>HB1955/SB1232</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524000"/>
            <a:ext cx="8458200" cy="4267200"/>
          </a:xfrm>
        </p:spPr>
        <p:txBody>
          <a:bodyPr>
            <a:normAutofit fontScale="92500"/>
          </a:bodyPr>
          <a:lstStyle/>
          <a:p>
            <a:r>
              <a:rPr lang="en-US" sz="2800" dirty="0" smtClean="0">
                <a:latin typeface="Arial" pitchFamily="34" charset="0"/>
                <a:cs typeface="Arial" pitchFamily="34" charset="0"/>
              </a:rPr>
              <a:t>Amends §§ 58.1-1000, 58.1-1007, adds 3.2-4206.01.</a:t>
            </a:r>
          </a:p>
          <a:p>
            <a:r>
              <a:rPr lang="en-US" sz="2800" dirty="0" smtClean="0">
                <a:latin typeface="Arial" pitchFamily="34" charset="0"/>
                <a:cs typeface="Arial" pitchFamily="34" charset="0"/>
              </a:rPr>
              <a:t>Modifies several provisions of cigarette laws by:</a:t>
            </a:r>
          </a:p>
          <a:p>
            <a:pPr lvl="1"/>
            <a:r>
              <a:rPr lang="en-US" dirty="0" smtClean="0">
                <a:latin typeface="Arial" pitchFamily="34" charset="0"/>
                <a:cs typeface="Arial" pitchFamily="34" charset="0"/>
              </a:rPr>
              <a:t>Prohibiting persons convicted of certain offenses from being authorized holders;</a:t>
            </a:r>
          </a:p>
          <a:p>
            <a:pPr lvl="1"/>
            <a:r>
              <a:rPr lang="en-US" dirty="0" smtClean="0">
                <a:latin typeface="Arial" pitchFamily="34" charset="0"/>
                <a:cs typeface="Arial" pitchFamily="34" charset="0"/>
              </a:rPr>
              <a:t>Requiring OAG to list ineligible holders on their website (CA or LEO may request that an ineligible holder be added - need certified Court order);</a:t>
            </a:r>
          </a:p>
          <a:p>
            <a:pPr lvl="1"/>
            <a:r>
              <a:rPr lang="en-US" dirty="0" smtClean="0">
                <a:latin typeface="Arial" pitchFamily="34" charset="0"/>
                <a:cs typeface="Arial" pitchFamily="34" charset="0"/>
              </a:rPr>
              <a:t>Authorizing additional entities to audit and inspect records involving cigarettes.</a:t>
            </a:r>
          </a:p>
          <a:p>
            <a:pPr lvl="1"/>
            <a:endParaRPr lang="en-US"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Cigarette trafficking</a:t>
            </a:r>
            <a:br>
              <a:rPr lang="en-US" sz="3200" b="1" dirty="0" smtClean="0"/>
            </a:br>
            <a:r>
              <a:rPr lang="en-US" sz="2400" dirty="0" smtClean="0">
                <a:latin typeface="Arial" pitchFamily="34" charset="0"/>
                <a:cs typeface="Arial" pitchFamily="34" charset="0"/>
              </a:rPr>
              <a:t>HB1807/SB1231</a:t>
            </a:r>
            <a:endParaRPr lang="en-US" sz="3200" b="1" dirty="0"/>
          </a:p>
        </p:txBody>
      </p:sp>
      <p:sp>
        <p:nvSpPr>
          <p:cNvPr id="3" name="Content Placeholder 2"/>
          <p:cNvSpPr>
            <a:spLocks noGrp="1"/>
          </p:cNvSpPr>
          <p:nvPr>
            <p:ph idx="1"/>
          </p:nvPr>
        </p:nvSpPr>
        <p:spPr>
          <a:xfrm>
            <a:off x="304800" y="1447799"/>
            <a:ext cx="8458200" cy="4343401"/>
          </a:xfrm>
        </p:spPr>
        <p:txBody>
          <a:bodyPr>
            <a:normAutofit lnSpcReduction="10000"/>
          </a:bodyPr>
          <a:lstStyle/>
          <a:p>
            <a:r>
              <a:rPr lang="en-US" sz="2400" dirty="0" smtClean="0">
                <a:latin typeface="Arial" pitchFamily="34" charset="0"/>
                <a:cs typeface="Arial" pitchFamily="34" charset="0"/>
              </a:rPr>
              <a:t>Lowers felony threshold for PWID contraband cigarettes from 500 cartons to 200 cartons.</a:t>
            </a:r>
          </a:p>
          <a:p>
            <a:r>
              <a:rPr lang="en-US" sz="2400" dirty="0" smtClean="0">
                <a:latin typeface="Arial" pitchFamily="34" charset="0"/>
                <a:cs typeface="Arial" pitchFamily="34" charset="0"/>
              </a:rPr>
              <a:t>Creates criminal and civil penalties for purchasing cigarettes using:</a:t>
            </a:r>
          </a:p>
          <a:p>
            <a:pPr marL="914400" lvl="1" indent="-514350">
              <a:buFont typeface="+mj-lt"/>
              <a:buAutoNum type="arabicPeriod"/>
            </a:pPr>
            <a:r>
              <a:rPr lang="en-US" sz="2400" dirty="0" smtClean="0">
                <a:latin typeface="Arial" pitchFamily="34" charset="0"/>
                <a:cs typeface="Arial" pitchFamily="34" charset="0"/>
              </a:rPr>
              <a:t>A forged business license;</a:t>
            </a:r>
          </a:p>
          <a:p>
            <a:pPr marL="914400" lvl="1" indent="-514350">
              <a:buFont typeface="+mj-lt"/>
              <a:buAutoNum type="arabicPeriod"/>
            </a:pPr>
            <a:r>
              <a:rPr lang="en-US" sz="2400" dirty="0" smtClean="0">
                <a:latin typeface="Arial" pitchFamily="34" charset="0"/>
                <a:cs typeface="Arial" pitchFamily="34" charset="0"/>
              </a:rPr>
              <a:t>A business license obtained by false pretenses;</a:t>
            </a:r>
          </a:p>
          <a:p>
            <a:pPr marL="914400" lvl="1" indent="-514350">
              <a:buFont typeface="+mj-lt"/>
              <a:buAutoNum type="arabicPeriod"/>
            </a:pPr>
            <a:r>
              <a:rPr lang="en-US" sz="2400" dirty="0" smtClean="0">
                <a:latin typeface="Arial" pitchFamily="34" charset="0"/>
                <a:cs typeface="Arial" pitchFamily="34" charset="0"/>
              </a:rPr>
              <a:t>A forged or invalid Virginia sales and use tax exemption certificate; or</a:t>
            </a:r>
          </a:p>
          <a:p>
            <a:pPr marL="914400" lvl="1" indent="-514350">
              <a:buFont typeface="+mj-lt"/>
              <a:buAutoNum type="arabicPeriod"/>
            </a:pPr>
            <a:r>
              <a:rPr lang="en-US" sz="2400" dirty="0" smtClean="0">
                <a:latin typeface="Arial" pitchFamily="34" charset="0"/>
                <a:cs typeface="Arial" pitchFamily="34" charset="0"/>
              </a:rPr>
              <a:t>A Virginia sales and use tax exemption certificate obtained by false pretenses.</a:t>
            </a:r>
          </a:p>
          <a:p>
            <a:pPr marL="514350" indent="-514350"/>
            <a:r>
              <a:rPr lang="en-US" sz="2400" dirty="0" smtClean="0">
                <a:latin typeface="Arial" pitchFamily="34" charset="0"/>
                <a:cs typeface="Arial" pitchFamily="34" charset="0"/>
              </a:rPr>
              <a:t>Amends §58.1-1017.1 and adds §58.1-1017.3.</a:t>
            </a:r>
          </a:p>
          <a:p>
            <a:pPr marL="514350" indent="-514350">
              <a:buNone/>
            </a:pPr>
            <a:endParaRPr lang="en-US"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p:spPr>
        <p:txBody>
          <a:bodyPr>
            <a:normAutofit fontScale="90000"/>
          </a:bodyPr>
          <a:lstStyle/>
          <a:p>
            <a:pPr algn="l"/>
            <a:r>
              <a:rPr lang="en-US" sz="3600" b="1" dirty="0" smtClean="0"/>
              <a:t>Purchase of tobacco products by minors; liquid nicotine packaging; penalty</a:t>
            </a:r>
            <a:r>
              <a:rPr lang="en-US" sz="3200" b="1" dirty="0" smtClean="0"/>
              <a:t/>
            </a:r>
            <a:br>
              <a:rPr lang="en-US" sz="3200" b="1" dirty="0" smtClean="0"/>
            </a:br>
            <a:r>
              <a:rPr lang="en-US" sz="2400" dirty="0" smtClean="0">
                <a:latin typeface="Arial" pitchFamily="34" charset="0"/>
                <a:cs typeface="Arial" pitchFamily="34" charset="0"/>
              </a:rPr>
              <a:t>HB2036/SB1325</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981200"/>
            <a:ext cx="8229600" cy="3810000"/>
          </a:xfrm>
        </p:spPr>
        <p:txBody>
          <a:bodyPr>
            <a:normAutofit lnSpcReduction="10000"/>
          </a:bodyPr>
          <a:lstStyle/>
          <a:p>
            <a:r>
              <a:rPr lang="en-US" sz="2800" dirty="0" smtClean="0">
                <a:latin typeface="Arial" pitchFamily="34" charset="0"/>
                <a:cs typeface="Arial" pitchFamily="34" charset="0"/>
              </a:rPr>
              <a:t>Amends §18.2-371.2  and adds Chapter 23.2.</a:t>
            </a:r>
          </a:p>
          <a:p>
            <a:r>
              <a:rPr lang="en-US" sz="2800" dirty="0" smtClean="0">
                <a:latin typeface="Arial" pitchFamily="34" charset="0"/>
                <a:cs typeface="Arial" pitchFamily="34" charset="0"/>
              </a:rPr>
              <a:t>Provides that an adult must sign for mail ordered tobacco or nicotine vapor products.   Current law requires signature of purchaser.</a:t>
            </a:r>
          </a:p>
          <a:p>
            <a:r>
              <a:rPr lang="en-US" sz="2800" dirty="0" smtClean="0">
                <a:latin typeface="Arial" pitchFamily="34" charset="0"/>
                <a:cs typeface="Arial" pitchFamily="34" charset="0"/>
              </a:rPr>
              <a:t>Provides that no person may sell a liquid nicotine container after 10/1/2015 unless it is in child-resistant packaging.  Existing inventory may be sold thru 1/1/2016.  </a:t>
            </a:r>
          </a:p>
          <a:p>
            <a:r>
              <a:rPr lang="en-US" sz="2800" dirty="0" smtClean="0">
                <a:latin typeface="Arial" pitchFamily="34" charset="0"/>
                <a:cs typeface="Arial" pitchFamily="34" charset="0"/>
              </a:rPr>
              <a:t>Violation is a Class 4 misdemeanor.</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l"/>
            <a:r>
              <a:rPr lang="en-US" sz="3600" b="1" dirty="0" smtClean="0"/>
              <a:t>Powdered or crystalline alcohol; penalty</a:t>
            </a:r>
            <a:r>
              <a:rPr lang="en-US" sz="3200" b="1" dirty="0" smtClean="0"/>
              <a:t/>
            </a:r>
            <a:br>
              <a:rPr lang="en-US" sz="3200" b="1" dirty="0" smtClean="0"/>
            </a:br>
            <a:r>
              <a:rPr lang="en-US" sz="2400" dirty="0" smtClean="0">
                <a:latin typeface="Arial" pitchFamily="34" charset="0"/>
                <a:cs typeface="Arial" pitchFamily="34" charset="0"/>
              </a:rPr>
              <a:t>HB1908/SB1034</a:t>
            </a:r>
            <a:endParaRPr lang="en-US" sz="3200" b="1" dirty="0"/>
          </a:p>
        </p:txBody>
      </p:sp>
      <p:sp>
        <p:nvSpPr>
          <p:cNvPr id="3" name="Content Placeholder 2"/>
          <p:cNvSpPr>
            <a:spLocks noGrp="1"/>
          </p:cNvSpPr>
          <p:nvPr>
            <p:ph idx="1"/>
          </p:nvPr>
        </p:nvSpPr>
        <p:spPr>
          <a:xfrm>
            <a:off x="381000" y="1676400"/>
            <a:ext cx="8458200" cy="4114800"/>
          </a:xfrm>
        </p:spPr>
        <p:txBody>
          <a:bodyPr>
            <a:normAutofit fontScale="92500"/>
          </a:bodyPr>
          <a:lstStyle/>
          <a:p>
            <a:r>
              <a:rPr lang="en-US" sz="2800" dirty="0" smtClean="0">
                <a:latin typeface="Arial" pitchFamily="34" charset="0"/>
                <a:cs typeface="Arial" pitchFamily="34" charset="0"/>
              </a:rPr>
              <a:t>Adds powdered or crystalline alcohol to definition of alcoholic beverage.</a:t>
            </a:r>
          </a:p>
          <a:p>
            <a:r>
              <a:rPr lang="en-US" sz="2800" dirty="0" smtClean="0">
                <a:latin typeface="Arial" pitchFamily="34" charset="0"/>
                <a:cs typeface="Arial" pitchFamily="34" charset="0"/>
              </a:rPr>
              <a:t>No container sold or shipped into Virginia shall include powdered or crystalline alcohol.</a:t>
            </a:r>
          </a:p>
          <a:p>
            <a:r>
              <a:rPr lang="en-US" sz="2800" dirty="0" smtClean="0">
                <a:latin typeface="Arial" pitchFamily="34" charset="0"/>
                <a:cs typeface="Arial" pitchFamily="34" charset="0"/>
              </a:rPr>
              <a:t>The possession, sale, purchase and use of powdered or crystalline alcohol shall be a Class 1 misdemeanor.</a:t>
            </a:r>
          </a:p>
          <a:p>
            <a:r>
              <a:rPr lang="en-US" sz="2800" dirty="0" smtClean="0">
                <a:latin typeface="Arial" pitchFamily="34" charset="0"/>
                <a:cs typeface="Arial" pitchFamily="34" charset="0"/>
              </a:rPr>
              <a:t>Amends §§4.1-100 and 4.1-103 and adds §4.1-302.2.</a:t>
            </a:r>
          </a:p>
          <a:p>
            <a:r>
              <a:rPr lang="en-US" sz="2800" dirty="0" smtClean="0">
                <a:latin typeface="Arial" pitchFamily="34" charset="0"/>
                <a:cs typeface="Arial" pitchFamily="34" charset="0"/>
              </a:rPr>
              <a:t>Emergency clause added by Governor. </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Horse tripping; penalty</a:t>
            </a:r>
            <a:br>
              <a:rPr lang="en-US" sz="3200" b="1" dirty="0" smtClean="0"/>
            </a:br>
            <a:r>
              <a:rPr lang="en-US" sz="2400" dirty="0" smtClean="0">
                <a:latin typeface="Arial" pitchFamily="34" charset="0"/>
                <a:cs typeface="Arial" pitchFamily="34" charset="0"/>
              </a:rPr>
              <a:t>SB1081</a:t>
            </a:r>
            <a:endParaRPr lang="en-US" sz="3200"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Amends §3.2-6570 – Cruelty to Animals.</a:t>
            </a:r>
          </a:p>
          <a:p>
            <a:r>
              <a:rPr lang="en-US" sz="2800" dirty="0" smtClean="0">
                <a:latin typeface="Arial" pitchFamily="34" charset="0"/>
                <a:cs typeface="Arial" pitchFamily="34" charset="0"/>
              </a:rPr>
              <a:t>Prohibits the rodeo contest of ‘horse tripping’ (which is just like it sounds.)</a:t>
            </a:r>
          </a:p>
          <a:p>
            <a:r>
              <a:rPr lang="en-US" sz="2800" dirty="0" smtClean="0">
                <a:latin typeface="Arial" pitchFamily="34" charset="0"/>
                <a:cs typeface="Arial" pitchFamily="34" charset="0"/>
              </a:rPr>
              <a:t>First offense is a Class 1 misdemeanor; second or subsequent is a Class 6 felony.</a:t>
            </a:r>
          </a:p>
          <a:p>
            <a:r>
              <a:rPr lang="en-US" sz="2800" dirty="0" smtClean="0">
                <a:latin typeface="Arial" pitchFamily="34" charset="0"/>
                <a:cs typeface="Arial" pitchFamily="34" charset="0"/>
              </a:rPr>
              <a:t>Exemption for practices used in administration of veterinary care.</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a:p>
            <a:endParaRPr lang="en-US" dirty="0"/>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pPr algn="l"/>
            <a:r>
              <a:rPr lang="en-US" sz="3200" b="1" dirty="0" smtClean="0"/>
              <a:t>Wireless communication device; possession by prisoner; penalty</a:t>
            </a:r>
            <a:br>
              <a:rPr lang="en-US" sz="3200" b="1" dirty="0" smtClean="0"/>
            </a:br>
            <a:r>
              <a:rPr lang="en-US" sz="2400" dirty="0" smtClean="0">
                <a:latin typeface="Arial" pitchFamily="34" charset="0"/>
                <a:cs typeface="Arial" pitchFamily="34" charset="0"/>
              </a:rPr>
              <a:t>HB2385</a:t>
            </a:r>
            <a:endParaRPr lang="en-US" sz="3200" b="1" dirty="0"/>
          </a:p>
        </p:txBody>
      </p:sp>
      <p:sp>
        <p:nvSpPr>
          <p:cNvPr id="3" name="Content Placeholder 2"/>
          <p:cNvSpPr>
            <a:spLocks noGrp="1"/>
          </p:cNvSpPr>
          <p:nvPr>
            <p:ph idx="1"/>
          </p:nvPr>
        </p:nvSpPr>
        <p:spPr>
          <a:xfrm>
            <a:off x="457200" y="1752600"/>
            <a:ext cx="8229600" cy="4038600"/>
          </a:xfrm>
        </p:spPr>
        <p:txBody>
          <a:bodyPr>
            <a:normAutofit/>
          </a:bodyPr>
          <a:lstStyle/>
          <a:p>
            <a:r>
              <a:rPr lang="en-US" sz="2800" dirty="0" smtClean="0">
                <a:latin typeface="Arial" pitchFamily="34" charset="0"/>
                <a:cs typeface="Arial" pitchFamily="34" charset="0"/>
              </a:rPr>
              <a:t>Current law prohibits the conveyance to, or possession of, </a:t>
            </a:r>
            <a:r>
              <a:rPr lang="en-US" sz="2800" i="1" dirty="0" smtClean="0">
                <a:latin typeface="Arial" pitchFamily="34" charset="0"/>
                <a:cs typeface="Arial" pitchFamily="34" charset="0"/>
              </a:rPr>
              <a:t>cellular telephones</a:t>
            </a:r>
            <a:r>
              <a:rPr lang="en-US" sz="2800" dirty="0" smtClean="0">
                <a:latin typeface="Arial" pitchFamily="34" charset="0"/>
                <a:cs typeface="Arial" pitchFamily="34" charset="0"/>
              </a:rPr>
              <a:t> by prisoners.</a:t>
            </a:r>
          </a:p>
          <a:p>
            <a:r>
              <a:rPr lang="en-US" sz="2800" dirty="0" smtClean="0">
                <a:latin typeface="Arial" pitchFamily="34" charset="0"/>
                <a:cs typeface="Arial" pitchFamily="34" charset="0"/>
              </a:rPr>
              <a:t>This bill expands this prohibition to include </a:t>
            </a:r>
            <a:r>
              <a:rPr lang="en-US" sz="2800" i="1" dirty="0" smtClean="0">
                <a:latin typeface="Arial" pitchFamily="34" charset="0"/>
                <a:cs typeface="Arial" pitchFamily="34" charset="0"/>
              </a:rPr>
              <a:t>wireless communications devices.</a:t>
            </a:r>
          </a:p>
          <a:p>
            <a:r>
              <a:rPr lang="en-US" sz="2800" dirty="0" smtClean="0">
                <a:latin typeface="Arial" pitchFamily="34" charset="0"/>
                <a:cs typeface="Arial" pitchFamily="34" charset="0"/>
              </a:rPr>
              <a:t>Any violation is a Class 6 felony.</a:t>
            </a:r>
          </a:p>
          <a:p>
            <a:r>
              <a:rPr lang="en-US" sz="2800" dirty="0" smtClean="0">
                <a:latin typeface="Arial" pitchFamily="34" charset="0"/>
                <a:cs typeface="Arial" pitchFamily="34" charset="0"/>
              </a:rPr>
              <a:t>Amends §18.2-431.1.</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fontScale="90000"/>
          </a:bodyPr>
          <a:lstStyle/>
          <a:p>
            <a:r>
              <a:rPr lang="en-US" sz="6600" dirty="0" smtClean="0"/>
              <a:t>Commercial Sex Trafficking</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0"/>
            <a:ext cx="8229600" cy="1905000"/>
          </a:xfrm>
        </p:spPr>
        <p:txBody>
          <a:bodyPr>
            <a:normAutofit/>
          </a:bodyPr>
          <a:lstStyle/>
          <a:p>
            <a:r>
              <a:rPr lang="en-US" sz="6000" dirty="0" smtClean="0"/>
              <a:t>Ethics</a:t>
            </a:r>
            <a:endParaRPr lang="en-US" sz="6000" dirty="0">
              <a:solidFill>
                <a:srgbClr val="FF0000"/>
              </a:solidFill>
            </a:endParaRPr>
          </a:p>
        </p:txBody>
      </p:sp>
      <p:sp>
        <p:nvSpPr>
          <p:cNvPr id="2" name="Date Placeholder 1"/>
          <p:cNvSpPr>
            <a:spLocks noGrp="1"/>
          </p:cNvSpPr>
          <p:nvPr>
            <p:ph type="dt" sz="half" idx="10"/>
          </p:nvPr>
        </p:nvSpPr>
        <p:spPr/>
        <p:txBody>
          <a:bodyPr/>
          <a:lstStyle/>
          <a:p>
            <a:fld id="{9940F3C3-0F3D-4ECF-AF1D-81CB906511F5}" type="datetime1">
              <a:rPr lang="en-US" smtClean="0"/>
              <a:pPr/>
              <a:t>6/16/2015</a:t>
            </a:fld>
            <a:endParaRPr lang="en-US"/>
          </a:p>
        </p:txBody>
      </p:sp>
      <p:sp>
        <p:nvSpPr>
          <p:cNvPr id="3" name="Slide Number Placeholder 2"/>
          <p:cNvSpPr>
            <a:spLocks noGrp="1"/>
          </p:cNvSpPr>
          <p:nvPr>
            <p:ph type="sldNum" sz="quarter" idx="12"/>
          </p:nvPr>
        </p:nvSpPr>
        <p:spPr/>
        <p:txBody>
          <a:bodyPr/>
          <a:lstStyle/>
          <a:p>
            <a:fld id="{80BC0022-2A8E-4979-8726-E1200C30B10A}"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Commercial sex trafficking</a:t>
            </a:r>
            <a:br>
              <a:rPr lang="en-US" sz="3200" b="1" dirty="0" smtClean="0"/>
            </a:br>
            <a:r>
              <a:rPr lang="en-US" sz="2400" dirty="0" smtClean="0">
                <a:latin typeface="Arial" pitchFamily="34" charset="0"/>
                <a:cs typeface="Arial" pitchFamily="34" charset="0"/>
              </a:rPr>
              <a:t>HB1964/SB1188</a:t>
            </a:r>
            <a:endParaRPr lang="en-US" sz="3200" b="1" dirty="0"/>
          </a:p>
        </p:txBody>
      </p:sp>
      <p:sp>
        <p:nvSpPr>
          <p:cNvPr id="6" name="Content Placeholder 5"/>
          <p:cNvSpPr>
            <a:spLocks noGrp="1"/>
          </p:cNvSpPr>
          <p:nvPr>
            <p:ph idx="1"/>
          </p:nvPr>
        </p:nvSpPr>
        <p:spPr>
          <a:xfrm>
            <a:off x="304800" y="1600201"/>
            <a:ext cx="8610600" cy="4190999"/>
          </a:xfrm>
        </p:spPr>
        <p:txBody>
          <a:bodyPr>
            <a:normAutofit/>
          </a:bodyPr>
          <a:lstStyle/>
          <a:p>
            <a:r>
              <a:rPr lang="en-US" sz="2600" dirty="0" smtClean="0">
                <a:latin typeface="Arial" pitchFamily="34" charset="0"/>
                <a:cs typeface="Arial" pitchFamily="34" charset="0"/>
              </a:rPr>
              <a:t>Amends Title 18.2, Chapter 8, Article 3 – </a:t>
            </a:r>
            <a:r>
              <a:rPr lang="en-US" sz="2600" i="1" dirty="0" smtClean="0">
                <a:latin typeface="Arial" pitchFamily="34" charset="0"/>
                <a:cs typeface="Arial" pitchFamily="34" charset="0"/>
              </a:rPr>
              <a:t>Commercial Sex Trafficking, Prostitution, etc.</a:t>
            </a:r>
          </a:p>
          <a:p>
            <a:r>
              <a:rPr lang="en-US" sz="2600" dirty="0" smtClean="0">
                <a:latin typeface="Arial" pitchFamily="34" charset="0"/>
                <a:cs typeface="Arial" pitchFamily="34" charset="0"/>
              </a:rPr>
              <a:t>Creates §18.2-357.1: </a:t>
            </a:r>
          </a:p>
          <a:p>
            <a:pPr lvl="1">
              <a:buFont typeface="Wingdings" pitchFamily="2" charset="2"/>
              <a:buChar char="§"/>
            </a:pPr>
            <a:r>
              <a:rPr lang="en-US" sz="2400" dirty="0" smtClean="0">
                <a:latin typeface="Arial" pitchFamily="34" charset="0"/>
                <a:cs typeface="Arial" pitchFamily="34" charset="0"/>
              </a:rPr>
              <a:t>Commercial sex trafficking is a Class 5 felony - §18.2-357.1(A).</a:t>
            </a:r>
          </a:p>
          <a:p>
            <a:pPr lvl="1">
              <a:buFont typeface="Wingdings" pitchFamily="2" charset="2"/>
              <a:buChar char="§"/>
            </a:pPr>
            <a:r>
              <a:rPr lang="en-US" sz="2400" dirty="0" smtClean="0">
                <a:latin typeface="Arial" pitchFamily="34" charset="0"/>
                <a:cs typeface="Arial" pitchFamily="34" charset="0"/>
              </a:rPr>
              <a:t>Any person who violates (A) through use of force, threat, intimidation or deception is guilty of a Class 4 felony - §18.2-357.1 (B).</a:t>
            </a:r>
          </a:p>
          <a:p>
            <a:pPr lvl="1">
              <a:buFont typeface="Wingdings" pitchFamily="2" charset="2"/>
              <a:buChar char="§"/>
            </a:pPr>
            <a:r>
              <a:rPr lang="en-US" sz="2400" dirty="0" smtClean="0">
                <a:latin typeface="Arial" pitchFamily="34" charset="0"/>
                <a:cs typeface="Arial" pitchFamily="34" charset="0"/>
              </a:rPr>
              <a:t>Any adult who violates (A) with an underage person is guilty of a Class 3 felony - §18.2-357.1 (C).</a:t>
            </a:r>
          </a:p>
          <a:p>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50</a:t>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Commercial sex trafficking (con’t.)</a:t>
            </a:r>
            <a:br>
              <a:rPr lang="en-US" sz="3200" b="1" dirty="0" smtClean="0"/>
            </a:br>
            <a:r>
              <a:rPr lang="en-US" sz="2400" dirty="0" smtClean="0">
                <a:latin typeface="Arial" pitchFamily="34" charset="0"/>
                <a:cs typeface="Arial" pitchFamily="34" charset="0"/>
              </a:rPr>
              <a:t>HB1964/SB1188</a:t>
            </a:r>
            <a:endParaRPr lang="en-US" sz="3200" b="1" dirty="0"/>
          </a:p>
        </p:txBody>
      </p:sp>
      <p:sp>
        <p:nvSpPr>
          <p:cNvPr id="6" name="Content Placeholder 5"/>
          <p:cNvSpPr>
            <a:spLocks noGrp="1"/>
          </p:cNvSpPr>
          <p:nvPr>
            <p:ph idx="1"/>
          </p:nvPr>
        </p:nvSpPr>
        <p:spPr>
          <a:xfrm>
            <a:off x="304800" y="1600201"/>
            <a:ext cx="8610600" cy="4190999"/>
          </a:xfrm>
        </p:spPr>
        <p:txBody>
          <a:bodyPr>
            <a:normAutofit/>
          </a:bodyPr>
          <a:lstStyle/>
          <a:p>
            <a:r>
              <a:rPr lang="en-US" sz="2600" dirty="0" smtClean="0">
                <a:latin typeface="Arial" pitchFamily="34" charset="0"/>
                <a:cs typeface="Arial" pitchFamily="34" charset="0"/>
              </a:rPr>
              <a:t>Creates Class 3 felony for violations involving minors:</a:t>
            </a:r>
          </a:p>
          <a:p>
            <a:pPr lvl="1">
              <a:buFont typeface="Wingdings" pitchFamily="2" charset="2"/>
              <a:buChar char="§"/>
            </a:pPr>
            <a:r>
              <a:rPr lang="en-US" sz="2600" dirty="0" smtClean="0">
                <a:latin typeface="Arial" pitchFamily="34" charset="0"/>
                <a:cs typeface="Arial" pitchFamily="34" charset="0"/>
              </a:rPr>
              <a:t>§18.2-356 – Receiving money for procuring person</a:t>
            </a:r>
          </a:p>
          <a:p>
            <a:pPr lvl="1">
              <a:buFont typeface="Wingdings" pitchFamily="2" charset="2"/>
              <a:buChar char="§"/>
            </a:pPr>
            <a:r>
              <a:rPr lang="en-US" sz="2600" dirty="0" smtClean="0">
                <a:latin typeface="Arial" pitchFamily="34" charset="0"/>
                <a:cs typeface="Arial" pitchFamily="34" charset="0"/>
              </a:rPr>
              <a:t>§18.2-357 – Receiving money from earnings of a prostitute</a:t>
            </a:r>
          </a:p>
          <a:p>
            <a:r>
              <a:rPr lang="en-US" sz="2600" dirty="0" smtClean="0">
                <a:latin typeface="Arial" pitchFamily="34" charset="0"/>
                <a:cs typeface="Arial" pitchFamily="34" charset="0"/>
              </a:rPr>
              <a:t>Criminal sex trafficking §18.2-357.1 was added to definition of violent felony for purposes of sentencing guidelines, predicate criminal acts for street gangs, RICO, multi-jurisdictional grand jury, asset forfeiture, and Sex Offender Registry (if minor is solicited.)</a:t>
            </a:r>
          </a:p>
          <a:p>
            <a:pPr>
              <a:buFont typeface="Wingdings" pitchFamily="2" charset="2"/>
              <a:buChar char="§"/>
            </a:pPr>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dirty="0"/>
          </a:p>
        </p:txBody>
      </p:sp>
      <p:sp>
        <p:nvSpPr>
          <p:cNvPr id="4" name="Slide Number Placeholder 3"/>
          <p:cNvSpPr>
            <a:spLocks noGrp="1"/>
          </p:cNvSpPr>
          <p:nvPr>
            <p:ph type="sldNum" sz="quarter" idx="12"/>
          </p:nvPr>
        </p:nvSpPr>
        <p:spPr/>
        <p:txBody>
          <a:bodyPr/>
          <a:lstStyle/>
          <a:p>
            <a:fld id="{80BC0022-2A8E-4979-8726-E1200C30B10A}" type="slidenum">
              <a:rPr lang="en-US" smtClean="0"/>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Prostitution; pandering, etc.; penalty</a:t>
            </a:r>
            <a:br>
              <a:rPr lang="en-US" sz="3200" b="1" dirty="0" smtClean="0"/>
            </a:br>
            <a:r>
              <a:rPr lang="en-US" sz="2400" dirty="0" smtClean="0">
                <a:latin typeface="Arial" pitchFamily="34" charset="0"/>
                <a:cs typeface="Arial" pitchFamily="34" charset="0"/>
              </a:rPr>
              <a:t>HB2040</a:t>
            </a:r>
            <a:endParaRPr lang="en-US" sz="3200" b="1" dirty="0"/>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Increases from a Class 4 felony to a Class 3 felony  the penalty for pandering </a:t>
            </a:r>
            <a:r>
              <a:rPr lang="en-US" sz="2800" i="1" dirty="0" smtClean="0">
                <a:latin typeface="Arial" pitchFamily="34" charset="0"/>
                <a:cs typeface="Arial" pitchFamily="34" charset="0"/>
              </a:rPr>
              <a:t>involving a minor.</a:t>
            </a:r>
          </a:p>
          <a:p>
            <a:r>
              <a:rPr lang="en-US" sz="2800" dirty="0" smtClean="0">
                <a:latin typeface="Arial" pitchFamily="34" charset="0"/>
                <a:cs typeface="Arial" pitchFamily="34" charset="0"/>
              </a:rPr>
              <a:t>Amends §18.2-355.</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447800"/>
          </a:xfrm>
        </p:spPr>
        <p:txBody>
          <a:bodyPr>
            <a:normAutofit/>
          </a:bodyPr>
          <a:lstStyle/>
          <a:p>
            <a:r>
              <a:rPr lang="en-US" sz="6600" dirty="0" smtClean="0"/>
              <a:t>Firearms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325562"/>
          </a:xfrm>
        </p:spPr>
        <p:txBody>
          <a:bodyPr>
            <a:normAutofit fontScale="90000"/>
          </a:bodyPr>
          <a:lstStyle/>
          <a:p>
            <a:pPr algn="l"/>
            <a:r>
              <a:rPr lang="en-US" sz="3600" b="1" dirty="0" smtClean="0"/>
              <a:t>Firearms, other weapons; possession on school property</a:t>
            </a:r>
            <a:r>
              <a:rPr lang="en-US" sz="3200" dirty="0" smtClean="0"/>
              <a:t/>
            </a:r>
            <a:br>
              <a:rPr lang="en-US" sz="3200" dirty="0" smtClean="0"/>
            </a:br>
            <a:r>
              <a:rPr lang="en-US" sz="2400" dirty="0" smtClean="0">
                <a:latin typeface="Arial" pitchFamily="34" charset="0"/>
                <a:cs typeface="Arial" pitchFamily="34" charset="0"/>
              </a:rPr>
              <a:t>SB1191</a:t>
            </a:r>
            <a:endParaRPr lang="en-US" sz="3200" b="1" dirty="0"/>
          </a:p>
        </p:txBody>
      </p:sp>
      <p:sp>
        <p:nvSpPr>
          <p:cNvPr id="6" name="Content Placeholder 5"/>
          <p:cNvSpPr>
            <a:spLocks noGrp="1"/>
          </p:cNvSpPr>
          <p:nvPr>
            <p:ph idx="1"/>
          </p:nvPr>
        </p:nvSpPr>
        <p:spPr>
          <a:xfrm>
            <a:off x="457200" y="1752600"/>
            <a:ext cx="8229600" cy="4038600"/>
          </a:xfrm>
        </p:spPr>
        <p:txBody>
          <a:bodyPr>
            <a:normAutofit/>
          </a:bodyPr>
          <a:lstStyle/>
          <a:p>
            <a:r>
              <a:rPr lang="en-US" sz="2800" dirty="0" smtClean="0">
                <a:latin typeface="Arial" pitchFamily="34" charset="0"/>
                <a:cs typeface="Arial" pitchFamily="34" charset="0"/>
              </a:rPr>
              <a:t>Adds </a:t>
            </a:r>
            <a:r>
              <a:rPr lang="en-US" sz="2800" i="1" dirty="0" smtClean="0">
                <a:latin typeface="Arial" pitchFamily="34" charset="0"/>
                <a:cs typeface="Arial" pitchFamily="34" charset="0"/>
              </a:rPr>
              <a:t>mens rea </a:t>
            </a:r>
            <a:r>
              <a:rPr lang="en-US" sz="2800" dirty="0" smtClean="0">
                <a:latin typeface="Arial" pitchFamily="34" charset="0"/>
                <a:cs typeface="Arial" pitchFamily="34" charset="0"/>
              </a:rPr>
              <a:t>of “knowingly” to prohibitions on possession of firearm, stun weapon, knife or certain other weapons on school property.</a:t>
            </a:r>
          </a:p>
          <a:p>
            <a:r>
              <a:rPr lang="en-US" sz="2800" dirty="0" smtClean="0">
                <a:latin typeface="Arial" pitchFamily="34" charset="0"/>
                <a:cs typeface="Arial" pitchFamily="34" charset="0"/>
              </a:rPr>
              <a:t>Amends §18.2-308.1(A)(B)(C).</a:t>
            </a: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l"/>
            <a:r>
              <a:rPr lang="en-US" sz="3200" b="1" dirty="0" smtClean="0"/>
              <a:t>Firearms; restoration of rights; venue</a:t>
            </a:r>
            <a:r>
              <a:rPr lang="en-US" sz="3200" dirty="0" smtClean="0"/>
              <a:t/>
            </a:r>
            <a:br>
              <a:rPr lang="en-US" sz="3200" dirty="0" smtClean="0"/>
            </a:br>
            <a:r>
              <a:rPr lang="en-US" sz="2400" dirty="0" smtClean="0">
                <a:latin typeface="Arial" pitchFamily="34" charset="0"/>
                <a:cs typeface="Arial" pitchFamily="34" charset="0"/>
              </a:rPr>
              <a:t>HB 1666</a:t>
            </a:r>
            <a:endParaRPr lang="en-US" sz="3200" b="1" dirty="0"/>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Establishes venue for petitions for restoration of gun rights for current non-residents.</a:t>
            </a:r>
          </a:p>
          <a:p>
            <a:r>
              <a:rPr lang="en-US" sz="2800" dirty="0" smtClean="0">
                <a:latin typeface="Arial" pitchFamily="34" charset="0"/>
                <a:cs typeface="Arial" pitchFamily="34" charset="0"/>
              </a:rPr>
              <a:t>Non-residents may petition the circuit court where their last felony conviction occurred or where they were adjudicated delinquent.  </a:t>
            </a:r>
          </a:p>
          <a:p>
            <a:r>
              <a:rPr lang="en-US" sz="2800" dirty="0" smtClean="0">
                <a:latin typeface="Arial" pitchFamily="34" charset="0"/>
                <a:cs typeface="Arial" pitchFamily="34" charset="0"/>
              </a:rPr>
              <a:t>Current law does not provide venue for a non-resident’s restoration petition.</a:t>
            </a:r>
          </a:p>
          <a:p>
            <a:r>
              <a:rPr lang="en-US" sz="2800" dirty="0" smtClean="0">
                <a:latin typeface="Arial" pitchFamily="34" charset="0"/>
                <a:cs typeface="Arial" pitchFamily="34" charset="0"/>
              </a:rPr>
              <a:t>Amends §18.2-308.2 (C).</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447800"/>
          </a:xfrm>
        </p:spPr>
        <p:txBody>
          <a:bodyPr>
            <a:normAutofit fontScale="90000"/>
          </a:bodyPr>
          <a:lstStyle/>
          <a:p>
            <a:pPr algn="l"/>
            <a:r>
              <a:rPr lang="en-US" sz="3600" b="1" dirty="0" smtClean="0"/>
              <a:t>Firearms, etc.; possession by felons; restoration of rights</a:t>
            </a:r>
            <a:r>
              <a:rPr lang="en-US" sz="3200" dirty="0" smtClean="0"/>
              <a:t/>
            </a:r>
            <a:br>
              <a:rPr lang="en-US" sz="3200" dirty="0" smtClean="0"/>
            </a:br>
            <a:r>
              <a:rPr lang="en-US" sz="2400" dirty="0" smtClean="0">
                <a:latin typeface="Arial" pitchFamily="34" charset="0"/>
                <a:cs typeface="Arial" pitchFamily="34" charset="0"/>
              </a:rPr>
              <a:t>HB2286</a:t>
            </a:r>
            <a:endParaRPr lang="en-US" sz="3200" b="1" dirty="0"/>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Prohibition on possession/transportation of firearms, ammunition, stun weapons and explosive materials by felons </a:t>
            </a:r>
            <a:r>
              <a:rPr lang="en-US" sz="2800" i="1" dirty="0" smtClean="0">
                <a:latin typeface="Arial" pitchFamily="34" charset="0"/>
                <a:cs typeface="Arial" pitchFamily="34" charset="0"/>
              </a:rPr>
              <a:t>does not apply </a:t>
            </a:r>
            <a:r>
              <a:rPr lang="en-US" sz="2800" dirty="0" smtClean="0">
                <a:latin typeface="Arial" pitchFamily="34" charset="0"/>
                <a:cs typeface="Arial" pitchFamily="34" charset="0"/>
              </a:rPr>
              <a:t>to a felon whose rights were restored in another state.</a:t>
            </a:r>
          </a:p>
          <a:p>
            <a:r>
              <a:rPr lang="en-US" sz="2800" dirty="0" smtClean="0">
                <a:latin typeface="Arial" pitchFamily="34" charset="0"/>
                <a:cs typeface="Arial" pitchFamily="34" charset="0"/>
              </a:rPr>
              <a:t>Amends §18.2-308.2 (B).</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pPr algn="l"/>
            <a:r>
              <a:rPr lang="en-US" sz="3200" b="1" dirty="0" smtClean="0"/>
              <a:t>Transfer, etc., of firearm from licensed dealer; criminal history</a:t>
            </a:r>
            <a:br>
              <a:rPr lang="en-US" sz="3200" b="1" dirty="0" smtClean="0"/>
            </a:br>
            <a:r>
              <a:rPr lang="en-US" sz="2400" dirty="0" smtClean="0">
                <a:latin typeface="Arial" pitchFamily="34" charset="0"/>
                <a:cs typeface="Arial" pitchFamily="34" charset="0"/>
              </a:rPr>
              <a:t>HB1702</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Adds §18.2-308.2:2 (Q).</a:t>
            </a:r>
          </a:p>
          <a:p>
            <a:r>
              <a:rPr lang="en-US" sz="2800" dirty="0" smtClean="0">
                <a:latin typeface="Arial" pitchFamily="34" charset="0"/>
                <a:cs typeface="Arial" pitchFamily="34" charset="0"/>
              </a:rPr>
              <a:t>Provides that a licensed firearm dealer may perform a record check before selling, trading, renting or transferring a firearm that is owned by the dealer but is not in his inventory.</a:t>
            </a:r>
          </a:p>
          <a:p>
            <a:r>
              <a:rPr lang="en-US" sz="2800" dirty="0" smtClean="0">
                <a:latin typeface="Arial" pitchFamily="34" charset="0"/>
                <a:cs typeface="Arial" pitchFamily="34" charset="0"/>
              </a:rPr>
              <a:t>Current law requires a record check only if the firearm is in the dealer’s inventory.</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pPr algn="l"/>
            <a:r>
              <a:rPr lang="en-US" sz="3200" b="1" dirty="0" smtClean="0"/>
              <a:t>Unclaimed firearms; retention period; donation to DFS</a:t>
            </a:r>
            <a:br>
              <a:rPr lang="en-US" sz="3200" b="1" dirty="0" smtClean="0"/>
            </a:br>
            <a:r>
              <a:rPr lang="en-US" sz="2400" dirty="0" smtClean="0">
                <a:latin typeface="Arial" pitchFamily="34" charset="0"/>
                <a:cs typeface="Arial" pitchFamily="34" charset="0"/>
              </a:rPr>
              <a:t>SB936</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905000"/>
            <a:ext cx="8229600" cy="3886200"/>
          </a:xfrm>
        </p:spPr>
        <p:txBody>
          <a:bodyPr>
            <a:normAutofit/>
          </a:bodyPr>
          <a:lstStyle/>
          <a:p>
            <a:r>
              <a:rPr lang="en-US" sz="2800" dirty="0" smtClean="0">
                <a:latin typeface="Arial" pitchFamily="34" charset="0"/>
                <a:cs typeface="Arial" pitchFamily="34" charset="0"/>
              </a:rPr>
              <a:t>Amends §§15.2-1721, 30-34.2:2, 52-11.5.</a:t>
            </a:r>
          </a:p>
          <a:p>
            <a:r>
              <a:rPr lang="en-US" sz="2800" dirty="0" smtClean="0">
                <a:latin typeface="Arial" pitchFamily="34" charset="0"/>
                <a:cs typeface="Arial" pitchFamily="34" charset="0"/>
              </a:rPr>
              <a:t>Permits law enforcement agencies to donate unclaimed firearms to the Dept. of Forensic Science. </a:t>
            </a:r>
          </a:p>
          <a:p>
            <a:r>
              <a:rPr lang="en-US" sz="2800" dirty="0" smtClean="0">
                <a:latin typeface="Arial" pitchFamily="34" charset="0"/>
                <a:cs typeface="Arial" pitchFamily="34" charset="0"/>
              </a:rPr>
              <a:t>This bill extends from 60 to 120 days the period for which law enforcement must retain unclaimed firearms before donating or destroying them.</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447800"/>
          </a:xfrm>
        </p:spPr>
        <p:txBody>
          <a:bodyPr>
            <a:normAutofit/>
          </a:bodyPr>
          <a:lstStyle/>
          <a:p>
            <a:r>
              <a:rPr lang="en-US" sz="6600" dirty="0" smtClean="0"/>
              <a:t>Drugs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325562"/>
          </a:xfrm>
        </p:spPr>
        <p:txBody>
          <a:bodyPr>
            <a:normAutofit fontScale="90000"/>
          </a:bodyPr>
          <a:lstStyle/>
          <a:p>
            <a:pPr algn="l"/>
            <a:r>
              <a:rPr lang="en-US" sz="3600" b="1" dirty="0" smtClean="0"/>
              <a:t>General Assembly, State and Local Government Conflicts of Interest Act</a:t>
            </a:r>
            <a:r>
              <a:rPr lang="en-US" sz="3200" b="1" dirty="0" smtClean="0"/>
              <a:t/>
            </a:r>
            <a:br>
              <a:rPr lang="en-US" sz="3200" b="1" dirty="0" smtClean="0"/>
            </a:br>
            <a:r>
              <a:rPr lang="en-US" sz="2400" dirty="0" smtClean="0">
                <a:latin typeface="Arial" pitchFamily="34" charset="0"/>
                <a:cs typeface="Arial" pitchFamily="34" charset="0"/>
              </a:rPr>
              <a:t>HB2070/SB1424</a:t>
            </a:r>
            <a:endParaRPr lang="en-US" sz="3200" b="1" dirty="0"/>
          </a:p>
        </p:txBody>
      </p:sp>
      <p:sp>
        <p:nvSpPr>
          <p:cNvPr id="7" name="Content Placeholder 6"/>
          <p:cNvSpPr>
            <a:spLocks noGrp="1"/>
          </p:cNvSpPr>
          <p:nvPr>
            <p:ph idx="1"/>
          </p:nvPr>
        </p:nvSpPr>
        <p:spPr>
          <a:xfrm>
            <a:off x="457200" y="1676400"/>
            <a:ext cx="8229600" cy="4190999"/>
          </a:xfrm>
        </p:spPr>
        <p:txBody>
          <a:bodyPr>
            <a:normAutofit/>
          </a:bodyPr>
          <a:lstStyle/>
          <a:p>
            <a:r>
              <a:rPr lang="en-US" sz="2800" dirty="0" smtClean="0">
                <a:latin typeface="Arial" pitchFamily="34" charset="0"/>
                <a:cs typeface="Arial" pitchFamily="34" charset="0"/>
              </a:rPr>
              <a:t>Any person who knowingly and intentionally makes a false statement of material fact on a Statement of Economic Interest is guilty of a Class 5 felony. §2.2-3117.</a:t>
            </a:r>
          </a:p>
          <a:p>
            <a:r>
              <a:rPr lang="en-US" sz="2800" dirty="0" smtClean="0">
                <a:latin typeface="Arial" pitchFamily="34" charset="0"/>
                <a:cs typeface="Arial" pitchFamily="34" charset="0"/>
              </a:rPr>
              <a:t>Any legislator who commits this offense also shall be subject to disciplinary action by the house in which he/she sits.  §30-111.</a:t>
            </a:r>
          </a:p>
          <a:p>
            <a:r>
              <a:rPr lang="en-US" sz="2800" dirty="0" smtClean="0">
                <a:latin typeface="Arial" pitchFamily="34" charset="0"/>
                <a:cs typeface="Arial" pitchFamily="34" charset="0"/>
              </a:rPr>
              <a:t>Delayed effective date of January 1, 2016.  </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a:t>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dirty="0" smtClean="0"/>
              <a:t>Naloxone; administration by first responders</a:t>
            </a:r>
            <a:br>
              <a:rPr lang="en-US" sz="3200" b="1" dirty="0" smtClean="0"/>
            </a:br>
            <a:r>
              <a:rPr lang="en-US" sz="2400" dirty="0" smtClean="0">
                <a:latin typeface="Arial" pitchFamily="34" charset="0"/>
                <a:cs typeface="Arial" pitchFamily="34" charset="0"/>
              </a:rPr>
              <a:t>HB1458/HB1833/SB1186</a:t>
            </a:r>
            <a:endParaRPr lang="en-US" sz="3200" b="1" dirty="0"/>
          </a:p>
        </p:txBody>
      </p:sp>
      <p:sp>
        <p:nvSpPr>
          <p:cNvPr id="3" name="Content Placeholder 2"/>
          <p:cNvSpPr>
            <a:spLocks noGrp="1"/>
          </p:cNvSpPr>
          <p:nvPr>
            <p:ph idx="1"/>
          </p:nvPr>
        </p:nvSpPr>
        <p:spPr>
          <a:xfrm>
            <a:off x="152400" y="1600201"/>
            <a:ext cx="8763000" cy="4190999"/>
          </a:xfrm>
        </p:spPr>
        <p:txBody>
          <a:bodyPr>
            <a:normAutofit fontScale="92500" lnSpcReduction="10000"/>
          </a:bodyPr>
          <a:lstStyle/>
          <a:p>
            <a:r>
              <a:rPr lang="en-US" sz="2900" dirty="0" smtClean="0">
                <a:latin typeface="Arial" pitchFamily="34" charset="0"/>
                <a:cs typeface="Arial" pitchFamily="34" charset="0"/>
              </a:rPr>
              <a:t>LEO’s and firefighters who have completed a training program may administer Naloxone.</a:t>
            </a:r>
          </a:p>
          <a:p>
            <a:r>
              <a:rPr lang="en-US" sz="2900" dirty="0" smtClean="0">
                <a:latin typeface="Arial" pitchFamily="34" charset="0"/>
                <a:cs typeface="Arial" pitchFamily="34" charset="0"/>
              </a:rPr>
              <a:t>A prescriber may issue order for pharmacist to dispense Naloxone to those first responders who are allowed by law to administer it.</a:t>
            </a:r>
          </a:p>
          <a:p>
            <a:r>
              <a:rPr lang="en-US" sz="2900" dirty="0" smtClean="0">
                <a:latin typeface="Arial" pitchFamily="34" charset="0"/>
                <a:cs typeface="Arial" pitchFamily="34" charset="0"/>
              </a:rPr>
              <a:t>Any person permitted by law to prescribe, dispense or administer Naloxone to person believed to be over-dosing shall not be liable for ordinary negligence in rendering such treatment.</a:t>
            </a:r>
          </a:p>
          <a:p>
            <a:r>
              <a:rPr lang="en-US" sz="2900" dirty="0" smtClean="0">
                <a:latin typeface="Arial" pitchFamily="34" charset="0"/>
                <a:cs typeface="Arial" pitchFamily="34" charset="0"/>
              </a:rPr>
              <a:t>Emergency clause added by Governor.</a:t>
            </a:r>
          </a:p>
          <a:p>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60</a:t>
            </a:fld>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3200" b="1" dirty="0" smtClean="0"/>
              <a:t>Safe reporting of overdoses</a:t>
            </a:r>
            <a:br>
              <a:rPr lang="en-US" sz="3200" b="1" dirty="0" smtClean="0"/>
            </a:br>
            <a:r>
              <a:rPr lang="en-US" sz="2400" dirty="0" smtClean="0">
                <a:latin typeface="Arial" pitchFamily="34" charset="0"/>
                <a:cs typeface="Arial" pitchFamily="34" charset="0"/>
              </a:rPr>
              <a:t>HB1500/SB892</a:t>
            </a:r>
            <a:endParaRPr lang="en-US" sz="3200" b="1" dirty="0"/>
          </a:p>
        </p:txBody>
      </p:sp>
      <p:sp>
        <p:nvSpPr>
          <p:cNvPr id="3" name="Content Placeholder 2"/>
          <p:cNvSpPr>
            <a:spLocks noGrp="1"/>
          </p:cNvSpPr>
          <p:nvPr>
            <p:ph idx="1"/>
          </p:nvPr>
        </p:nvSpPr>
        <p:spPr>
          <a:xfrm>
            <a:off x="304800" y="1219200"/>
            <a:ext cx="8610600" cy="4572001"/>
          </a:xfrm>
        </p:spPr>
        <p:txBody>
          <a:bodyPr>
            <a:noAutofit/>
          </a:bodyPr>
          <a:lstStyle/>
          <a:p>
            <a:r>
              <a:rPr lang="en-US" sz="2800" dirty="0" smtClean="0">
                <a:latin typeface="Arial" pitchFamily="34" charset="0"/>
                <a:cs typeface="Arial" pitchFamily="34" charset="0"/>
              </a:rPr>
              <a:t>Adds §18.2-251.03.</a:t>
            </a:r>
          </a:p>
          <a:p>
            <a:r>
              <a:rPr lang="en-US" sz="2800" dirty="0" smtClean="0">
                <a:latin typeface="Arial" pitchFamily="34" charset="0"/>
                <a:cs typeface="Arial" pitchFamily="34" charset="0"/>
              </a:rPr>
              <a:t>Creates an affirmative defense to the following offenses if caught while seeking emergency medical attention (for self or others) for an overdose: </a:t>
            </a:r>
          </a:p>
          <a:p>
            <a:pPr lvl="1">
              <a:buFont typeface="Wingdings" pitchFamily="2" charset="2"/>
              <a:buChar char="§"/>
            </a:pPr>
            <a:r>
              <a:rPr lang="en-US" dirty="0" smtClean="0">
                <a:latin typeface="Arial" pitchFamily="34" charset="0"/>
                <a:cs typeface="Arial" pitchFamily="34" charset="0"/>
              </a:rPr>
              <a:t>unlawful possession, purchase or consumption of alcohol,</a:t>
            </a:r>
          </a:p>
          <a:p>
            <a:pPr lvl="1">
              <a:buFont typeface="Wingdings" pitchFamily="2" charset="2"/>
              <a:buChar char="§"/>
            </a:pPr>
            <a:r>
              <a:rPr lang="en-US" dirty="0" smtClean="0">
                <a:latin typeface="Arial" pitchFamily="34" charset="0"/>
                <a:cs typeface="Arial" pitchFamily="34" charset="0"/>
              </a:rPr>
              <a:t>drunk in public, and  </a:t>
            </a:r>
          </a:p>
          <a:p>
            <a:pPr lvl="1">
              <a:buFont typeface="Wingdings" pitchFamily="2" charset="2"/>
              <a:buChar char="§"/>
            </a:pPr>
            <a:r>
              <a:rPr lang="en-US" dirty="0" smtClean="0">
                <a:latin typeface="Arial" pitchFamily="34" charset="0"/>
                <a:cs typeface="Arial" pitchFamily="34" charset="0"/>
              </a:rPr>
              <a:t>unlawful possession of drugs and paraphernalia.</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61</a:t>
            </a:fld>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3200" b="1" dirty="0" smtClean="0"/>
              <a:t>Safe reporting of overdoses (con’t.)</a:t>
            </a:r>
            <a:br>
              <a:rPr lang="en-US" sz="3200" b="1" dirty="0" smtClean="0"/>
            </a:br>
            <a:r>
              <a:rPr lang="en-US" sz="2400" dirty="0" smtClean="0">
                <a:latin typeface="Arial" pitchFamily="34" charset="0"/>
                <a:cs typeface="Arial" pitchFamily="34" charset="0"/>
              </a:rPr>
              <a:t>HB1500/SB892</a:t>
            </a:r>
            <a:endParaRPr lang="en-US" sz="3200" b="1" dirty="0"/>
          </a:p>
        </p:txBody>
      </p:sp>
      <p:sp>
        <p:nvSpPr>
          <p:cNvPr id="3" name="Content Placeholder 2"/>
          <p:cNvSpPr>
            <a:spLocks noGrp="1"/>
          </p:cNvSpPr>
          <p:nvPr>
            <p:ph idx="1"/>
          </p:nvPr>
        </p:nvSpPr>
        <p:spPr>
          <a:xfrm>
            <a:off x="304800" y="1219200"/>
            <a:ext cx="8610600" cy="4572001"/>
          </a:xfrm>
        </p:spPr>
        <p:txBody>
          <a:bodyPr>
            <a:noAutofit/>
          </a:bodyPr>
          <a:lstStyle/>
          <a:p>
            <a:r>
              <a:rPr lang="en-US" sz="2800" dirty="0" smtClean="0">
                <a:latin typeface="Arial" pitchFamily="34" charset="0"/>
                <a:cs typeface="Arial" pitchFamily="34" charset="0"/>
              </a:rPr>
              <a:t>To invoke the affirmative defense, defendant must: </a:t>
            </a:r>
          </a:p>
          <a:p>
            <a:pPr lvl="1">
              <a:buFont typeface="Wingdings" pitchFamily="2" charset="2"/>
              <a:buChar char="§"/>
            </a:pPr>
            <a:r>
              <a:rPr lang="en-US" dirty="0" smtClean="0">
                <a:latin typeface="Arial" pitchFamily="34" charset="0"/>
                <a:cs typeface="Arial" pitchFamily="34" charset="0"/>
              </a:rPr>
              <a:t>Remain at scene or where transported for medical attention; </a:t>
            </a:r>
          </a:p>
          <a:p>
            <a:pPr lvl="1">
              <a:buFont typeface="Wingdings" pitchFamily="2" charset="2"/>
              <a:buChar char="§"/>
            </a:pPr>
            <a:r>
              <a:rPr lang="en-US" dirty="0" smtClean="0">
                <a:latin typeface="Arial" pitchFamily="34" charset="0"/>
                <a:cs typeface="Arial" pitchFamily="34" charset="0"/>
              </a:rPr>
              <a:t>Identify himself to law enforcement; and </a:t>
            </a:r>
          </a:p>
          <a:p>
            <a:pPr lvl="1">
              <a:buFont typeface="Wingdings" pitchFamily="2" charset="2"/>
              <a:buChar char="§"/>
            </a:pPr>
            <a:r>
              <a:rPr lang="en-US" dirty="0" smtClean="0">
                <a:latin typeface="Arial" pitchFamily="34" charset="0"/>
                <a:cs typeface="Arial" pitchFamily="34" charset="0"/>
              </a:rPr>
              <a:t>Cooperate with criminal investigation, if requested.  </a:t>
            </a:r>
          </a:p>
          <a:p>
            <a:r>
              <a:rPr lang="en-US" sz="2800" dirty="0" smtClean="0">
                <a:latin typeface="Arial" pitchFamily="34" charset="0"/>
                <a:cs typeface="Arial" pitchFamily="34" charset="0"/>
              </a:rPr>
              <a:t>Affirmative defense cannot be asserted if medical attention was sought during execution of a search warrant or during a lawful search or arrest.</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62</a:t>
            </a:fld>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Prescription Monitoring Program (PMP); requirements of dispensers</a:t>
            </a:r>
            <a:br>
              <a:rPr lang="en-US" sz="3200" b="1" dirty="0" smtClean="0"/>
            </a:br>
            <a:r>
              <a:rPr lang="en-US" sz="2400" dirty="0" smtClean="0">
                <a:latin typeface="Arial" pitchFamily="34" charset="0"/>
                <a:cs typeface="Arial" pitchFamily="34" charset="0"/>
              </a:rPr>
              <a:t>HB1841</a:t>
            </a:r>
            <a:endParaRPr lang="en-US" sz="3200" b="1" dirty="0"/>
          </a:p>
        </p:txBody>
      </p:sp>
      <p:sp>
        <p:nvSpPr>
          <p:cNvPr id="3" name="Content Placeholder 2"/>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Every dispenser licensed by the Board of Pharmacy shall register with the PMP.</a:t>
            </a:r>
          </a:p>
          <a:p>
            <a:r>
              <a:rPr lang="en-US" sz="2800" dirty="0" smtClean="0">
                <a:latin typeface="Arial" pitchFamily="34" charset="0"/>
                <a:cs typeface="Arial" pitchFamily="34" charset="0"/>
              </a:rPr>
              <a:t>Registered prescribers of benzodiazepine or opiates shall, </a:t>
            </a:r>
            <a:r>
              <a:rPr lang="en-US" sz="2800" i="1" dirty="0" smtClean="0">
                <a:latin typeface="Arial" pitchFamily="34" charset="0"/>
                <a:cs typeface="Arial" pitchFamily="34" charset="0"/>
              </a:rPr>
              <a:t>at the onset</a:t>
            </a:r>
            <a:r>
              <a:rPr lang="en-US" sz="2800" dirty="0" smtClean="0">
                <a:latin typeface="Arial" pitchFamily="34" charset="0"/>
                <a:cs typeface="Arial" pitchFamily="34" charset="0"/>
              </a:rPr>
              <a:t> of treatment to last more than 90 days, request information to determine if patient is prescribed other covered substances.</a:t>
            </a:r>
          </a:p>
          <a:p>
            <a:r>
              <a:rPr lang="en-US" sz="2800" dirty="0" smtClean="0">
                <a:latin typeface="Arial" pitchFamily="34" charset="0"/>
                <a:cs typeface="Arial" pitchFamily="34" charset="0"/>
              </a:rPr>
              <a:t>Amends  §54.1-2522.1 and adds §54.1-2522.2.</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Prescription Monitoring Program (PMP); disclosure of information</a:t>
            </a:r>
            <a:br>
              <a:rPr lang="en-US" sz="3200" b="1" dirty="0" smtClean="0"/>
            </a:br>
            <a:r>
              <a:rPr lang="en-US" sz="2400" dirty="0" smtClean="0">
                <a:latin typeface="Arial" pitchFamily="34" charset="0"/>
                <a:cs typeface="Arial" pitchFamily="34" charset="0"/>
              </a:rPr>
              <a:t>SB817</a:t>
            </a:r>
            <a:endParaRPr lang="en-US" sz="3200" b="1" dirty="0"/>
          </a:p>
        </p:txBody>
      </p:sp>
      <p:sp>
        <p:nvSpPr>
          <p:cNvPr id="3" name="Content Placeholder 2"/>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Creates additional exception to confidentiality of PMPs.</a:t>
            </a:r>
          </a:p>
          <a:p>
            <a:r>
              <a:rPr lang="en-US" sz="2800" dirty="0" smtClean="0">
                <a:latin typeface="Arial" pitchFamily="34" charset="0"/>
                <a:cs typeface="Arial" pitchFamily="34" charset="0"/>
              </a:rPr>
              <a:t>Allows the Dept. of Health Professions to disclose to probation &amp; parole officers information  from the PMP regarding their supervisees.</a:t>
            </a:r>
          </a:p>
          <a:p>
            <a:r>
              <a:rPr lang="en-US" sz="2800" dirty="0" smtClean="0">
                <a:latin typeface="Arial" pitchFamily="34" charset="0"/>
                <a:cs typeface="Arial" pitchFamily="34" charset="0"/>
              </a:rPr>
              <a:t>Amends  §54.1-2523.</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Prescription Monitoring Program (PMP); disclosure of information</a:t>
            </a:r>
            <a:br>
              <a:rPr lang="en-US" sz="3200" b="1" dirty="0" smtClean="0"/>
            </a:br>
            <a:r>
              <a:rPr lang="en-US" sz="2400" dirty="0" smtClean="0">
                <a:latin typeface="Arial" pitchFamily="34" charset="0"/>
                <a:cs typeface="Arial" pitchFamily="34" charset="0"/>
              </a:rPr>
              <a:t>HB1810</a:t>
            </a:r>
            <a:endParaRPr lang="en-US" sz="3200" b="1" dirty="0"/>
          </a:p>
        </p:txBody>
      </p:sp>
      <p:sp>
        <p:nvSpPr>
          <p:cNvPr id="3" name="Content Placeholder 2"/>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Amends  §54.1-2523.</a:t>
            </a:r>
          </a:p>
          <a:p>
            <a:r>
              <a:rPr lang="en-US" sz="2800" dirty="0" smtClean="0">
                <a:latin typeface="Arial" pitchFamily="34" charset="0"/>
                <a:cs typeface="Arial" pitchFamily="34" charset="0"/>
              </a:rPr>
              <a:t>PMP records:</a:t>
            </a:r>
          </a:p>
          <a:p>
            <a:pPr lvl="1"/>
            <a:r>
              <a:rPr lang="en-US" dirty="0" smtClean="0">
                <a:latin typeface="Arial" pitchFamily="34" charset="0"/>
                <a:cs typeface="Arial" pitchFamily="34" charset="0"/>
              </a:rPr>
              <a:t>Shall not be subject to civil subpoena;</a:t>
            </a:r>
          </a:p>
          <a:p>
            <a:pPr lvl="1"/>
            <a:r>
              <a:rPr lang="en-US" dirty="0" smtClean="0">
                <a:latin typeface="Arial" pitchFamily="34" charset="0"/>
                <a:cs typeface="Arial" pitchFamily="34" charset="0"/>
              </a:rPr>
              <a:t>Shall not be disclosed or produced in a civil proceeding; and</a:t>
            </a:r>
          </a:p>
          <a:p>
            <a:pPr lvl="1"/>
            <a:r>
              <a:rPr lang="en-US" dirty="0" smtClean="0">
                <a:latin typeface="Arial" pitchFamily="34" charset="0"/>
                <a:cs typeface="Arial" pitchFamily="34" charset="0"/>
              </a:rPr>
              <a:t>Shall not be admissible as evidence in a civil proceeding.</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Hospices; notice to pharmacies</a:t>
            </a:r>
            <a:br>
              <a:rPr lang="en-US" sz="3200" b="1" dirty="0" smtClean="0"/>
            </a:br>
            <a:r>
              <a:rPr lang="en-US" sz="2400" dirty="0" smtClean="0">
                <a:latin typeface="Arial" pitchFamily="34" charset="0"/>
                <a:cs typeface="Arial" pitchFamily="34" charset="0"/>
              </a:rPr>
              <a:t>HB1738</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Adds §32.1-162.5:1.</a:t>
            </a:r>
          </a:p>
          <a:p>
            <a:r>
              <a:rPr lang="en-US" sz="2800" dirty="0" smtClean="0">
                <a:latin typeface="Arial" pitchFamily="34" charset="0"/>
                <a:cs typeface="Arial" pitchFamily="34" charset="0"/>
              </a:rPr>
              <a:t>Hospices shall notify all pharmacies that have filled prescriptions for Schedule II controlled substances, as authorized by law, </a:t>
            </a:r>
            <a:r>
              <a:rPr lang="en-US" sz="2800" i="1" dirty="0" smtClean="0">
                <a:latin typeface="Arial" pitchFamily="34" charset="0"/>
                <a:cs typeface="Arial" pitchFamily="34" charset="0"/>
              </a:rPr>
              <a:t>within 48 hours of a patient’s death.</a:t>
            </a:r>
            <a:endParaRPr lang="en-US" sz="2800" i="1"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l"/>
            <a:r>
              <a:rPr lang="en-US" sz="3600" b="1" dirty="0" smtClean="0"/>
              <a:t>Cannabidiol oil and THC-A oil; possession of marijuana</a:t>
            </a:r>
            <a:r>
              <a:rPr lang="en-US" sz="3200" b="1" dirty="0" smtClean="0"/>
              <a:t/>
            </a:r>
            <a:br>
              <a:rPr lang="en-US" sz="3200" b="1" dirty="0" smtClean="0"/>
            </a:br>
            <a:r>
              <a:rPr lang="en-US" sz="2400" dirty="0" smtClean="0">
                <a:latin typeface="Arial" pitchFamily="34" charset="0"/>
                <a:cs typeface="Arial" pitchFamily="34" charset="0"/>
              </a:rPr>
              <a:t>HB1445/SB1235</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267200"/>
          </a:xfrm>
        </p:spPr>
        <p:txBody>
          <a:bodyPr>
            <a:normAutofit lnSpcReduction="10000"/>
          </a:bodyPr>
          <a:lstStyle/>
          <a:p>
            <a:r>
              <a:rPr lang="en-US" sz="2600" dirty="0" smtClean="0">
                <a:latin typeface="Arial" pitchFamily="34" charset="0"/>
                <a:cs typeface="Arial" pitchFamily="34" charset="0"/>
              </a:rPr>
              <a:t>Amends § 18.2-250.1 - Possession of Marijuana </a:t>
            </a:r>
          </a:p>
          <a:p>
            <a:r>
              <a:rPr lang="en-US" sz="2600" dirty="0" smtClean="0">
                <a:latin typeface="Arial" pitchFamily="34" charset="0"/>
                <a:cs typeface="Arial" pitchFamily="34" charset="0"/>
              </a:rPr>
              <a:t>Creates affirmative defense if possession of cannabidiol oil or THC-A oil is:</a:t>
            </a:r>
          </a:p>
          <a:p>
            <a:pPr marL="914400" lvl="1" indent="-457200">
              <a:buFont typeface="+mj-lt"/>
              <a:buAutoNum type="arabicPeriod"/>
            </a:pPr>
            <a:r>
              <a:rPr lang="en-US" sz="2600" dirty="0" smtClean="0">
                <a:latin typeface="Arial" pitchFamily="34" charset="0"/>
                <a:cs typeface="Arial" pitchFamily="34" charset="0"/>
              </a:rPr>
              <a:t>Pursuant to a valid certification; </a:t>
            </a:r>
            <a:r>
              <a:rPr lang="en-US" sz="2600" i="1" dirty="0" smtClean="0">
                <a:latin typeface="Arial" pitchFamily="34" charset="0"/>
                <a:cs typeface="Arial" pitchFamily="34" charset="0"/>
              </a:rPr>
              <a:t>and</a:t>
            </a:r>
          </a:p>
          <a:p>
            <a:pPr marL="914400" lvl="1" indent="-457200">
              <a:buFont typeface="+mj-lt"/>
              <a:buAutoNum type="arabicPeriod"/>
            </a:pPr>
            <a:r>
              <a:rPr lang="en-US" sz="2600" dirty="0" smtClean="0">
                <a:latin typeface="Arial" pitchFamily="34" charset="0"/>
                <a:cs typeface="Arial" pitchFamily="34" charset="0"/>
              </a:rPr>
              <a:t>For treatment of intractable epilepsy.</a:t>
            </a:r>
          </a:p>
          <a:p>
            <a:r>
              <a:rPr lang="en-US" sz="2600" dirty="0" smtClean="0">
                <a:latin typeface="Arial" pitchFamily="34" charset="0"/>
                <a:cs typeface="Arial" pitchFamily="34" charset="0"/>
              </a:rPr>
              <a:t>Written certification form will be developed with Board of Medicine and distributed by OES.</a:t>
            </a:r>
          </a:p>
          <a:p>
            <a:r>
              <a:rPr lang="en-US" sz="2600" dirty="0" smtClean="0">
                <a:latin typeface="Arial" pitchFamily="34" charset="0"/>
                <a:cs typeface="Arial" pitchFamily="34" charset="0"/>
              </a:rPr>
              <a:t>No practitioner will be prosecuted for dispensing pursuant to a valid certification.</a:t>
            </a:r>
          </a:p>
          <a:p>
            <a:r>
              <a:rPr lang="en-US" sz="2600" dirty="0" smtClean="0">
                <a:latin typeface="Arial" pitchFamily="34" charset="0"/>
                <a:cs typeface="Arial" pitchFamily="34" charset="0"/>
              </a:rPr>
              <a:t>Signed by Governor; effective February 26, 2015.  </a:t>
            </a:r>
          </a:p>
          <a:p>
            <a:pPr lvl="1"/>
            <a:endParaRPr lang="en-US" sz="2400" dirty="0" smtClean="0">
              <a:latin typeface="Arial" pitchFamily="34" charset="0"/>
              <a:cs typeface="Arial" pitchFamily="34" charset="0"/>
            </a:endParaRPr>
          </a:p>
          <a:p>
            <a:pPr lvl="1">
              <a:buNone/>
            </a:pP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67</a:t>
            </a:fld>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Controlled substances; scheduling</a:t>
            </a:r>
            <a:br>
              <a:rPr lang="en-US" sz="3200" b="1" dirty="0" smtClean="0"/>
            </a:br>
            <a:r>
              <a:rPr lang="en-US" sz="2400" dirty="0" smtClean="0">
                <a:latin typeface="Arial" pitchFamily="34" charset="0"/>
                <a:cs typeface="Arial" pitchFamily="34" charset="0"/>
              </a:rPr>
              <a:t>HB1839</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 54.1-3450 and 54.1-3452.</a:t>
            </a:r>
          </a:p>
          <a:p>
            <a:r>
              <a:rPr lang="en-US" sz="2800" dirty="0" smtClean="0">
                <a:latin typeface="Arial" pitchFamily="34" charset="0"/>
                <a:cs typeface="Arial" pitchFamily="34" charset="0"/>
              </a:rPr>
              <a:t>Removes hydrocodone combination products from Schedule III.</a:t>
            </a:r>
          </a:p>
          <a:p>
            <a:r>
              <a:rPr lang="en-US" sz="2800" dirty="0" smtClean="0">
                <a:latin typeface="Arial" pitchFamily="34" charset="0"/>
                <a:cs typeface="Arial" pitchFamily="34" charset="0"/>
              </a:rPr>
              <a:t>Classifies alfaxalone, suvorexant and tramadol as Schedule IV controlled substances.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Controlled substances; Schedule I</a:t>
            </a:r>
            <a:br>
              <a:rPr lang="en-US" sz="3200" b="1" dirty="0" smtClean="0"/>
            </a:br>
            <a:r>
              <a:rPr lang="en-US" sz="2400" dirty="0" smtClean="0">
                <a:latin typeface="Arial" pitchFamily="34" charset="0"/>
                <a:cs typeface="Arial" pitchFamily="34" charset="0"/>
              </a:rPr>
              <a:t>HB1564/SB1380</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§54.1-3446.</a:t>
            </a:r>
          </a:p>
          <a:p>
            <a:r>
              <a:rPr lang="en-US" sz="2800" dirty="0" smtClean="0">
                <a:latin typeface="Arial" pitchFamily="34" charset="0"/>
                <a:cs typeface="Arial" pitchFamily="34" charset="0"/>
              </a:rPr>
              <a:t>Adds several unpronounceable substances to Schedule I.</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066800"/>
          </a:xfrm>
        </p:spPr>
        <p:txBody>
          <a:bodyPr>
            <a:normAutofit/>
          </a:bodyPr>
          <a:lstStyle/>
          <a:p>
            <a:pPr algn="l"/>
            <a:r>
              <a:rPr lang="en-US" sz="3200" b="1" dirty="0" smtClean="0"/>
              <a:t>Conflicts of Interest Act (con’t.)</a:t>
            </a:r>
            <a:br>
              <a:rPr lang="en-US" sz="3200" b="1" dirty="0" smtClean="0"/>
            </a:br>
            <a:r>
              <a:rPr lang="en-US" sz="2400" dirty="0" smtClean="0">
                <a:latin typeface="Arial" pitchFamily="34" charset="0"/>
                <a:cs typeface="Arial" pitchFamily="34" charset="0"/>
              </a:rPr>
              <a:t>HB2070/SB1424</a:t>
            </a:r>
            <a:endParaRPr lang="en-US" sz="3200" b="1" dirty="0"/>
          </a:p>
        </p:txBody>
      </p:sp>
      <p:sp>
        <p:nvSpPr>
          <p:cNvPr id="7" name="Content Placeholder 6"/>
          <p:cNvSpPr>
            <a:spLocks noGrp="1"/>
          </p:cNvSpPr>
          <p:nvPr>
            <p:ph idx="1"/>
          </p:nvPr>
        </p:nvSpPr>
        <p:spPr>
          <a:xfrm>
            <a:off x="457200" y="990600"/>
            <a:ext cx="8229600" cy="4953000"/>
          </a:xfrm>
        </p:spPr>
        <p:txBody>
          <a:bodyPr>
            <a:normAutofit lnSpcReduction="10000"/>
          </a:bodyPr>
          <a:lstStyle/>
          <a:p>
            <a:r>
              <a:rPr lang="en-US" sz="2400" dirty="0" smtClean="0">
                <a:latin typeface="Arial" pitchFamily="34" charset="0"/>
                <a:cs typeface="Arial" pitchFamily="34" charset="0"/>
              </a:rPr>
              <a:t>Requires the CA to initiate civil proceedings against persons who knowingly provide a gift after applying for or receiving a grant or loan under the Commonwealth’s Development Opportunity Fund.  </a:t>
            </a:r>
            <a:r>
              <a:rPr lang="en-US" sz="2400" smtClean="0">
                <a:latin typeface="Arial" pitchFamily="34" charset="0"/>
                <a:cs typeface="Arial" pitchFamily="34" charset="0"/>
              </a:rPr>
              <a:t>§2.2-115.</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Requires the CA to assess and collect civil penalty from any </a:t>
            </a:r>
            <a:r>
              <a:rPr lang="en-US" sz="2400" i="1" dirty="0" smtClean="0">
                <a:latin typeface="Arial" pitchFamily="34" charset="0"/>
                <a:cs typeface="Arial" pitchFamily="34" charset="0"/>
              </a:rPr>
              <a:t>local </a:t>
            </a:r>
            <a:r>
              <a:rPr lang="en-US" sz="2400" dirty="0" smtClean="0">
                <a:latin typeface="Arial" pitchFamily="34" charset="0"/>
                <a:cs typeface="Arial" pitchFamily="34" charset="0"/>
              </a:rPr>
              <a:t>officer or employee who does not timely file a Statement of Economic Interest. §2.2-3124.</a:t>
            </a:r>
          </a:p>
          <a:p>
            <a:r>
              <a:rPr lang="en-US" sz="2400" dirty="0" smtClean="0">
                <a:latin typeface="Arial" pitchFamily="34" charset="0"/>
                <a:cs typeface="Arial" pitchFamily="34" charset="0"/>
              </a:rPr>
              <a:t>The AG shall assess and collect civil penalties for any </a:t>
            </a:r>
            <a:r>
              <a:rPr lang="en-US" sz="2400" i="1" dirty="0" smtClean="0">
                <a:latin typeface="Arial" pitchFamily="34" charset="0"/>
                <a:cs typeface="Arial" pitchFamily="34" charset="0"/>
              </a:rPr>
              <a:t>state</a:t>
            </a:r>
            <a:r>
              <a:rPr lang="en-US" sz="2400" dirty="0" smtClean="0">
                <a:latin typeface="Arial" pitchFamily="34" charset="0"/>
                <a:cs typeface="Arial" pitchFamily="34" charset="0"/>
              </a:rPr>
              <a:t> officer or employee’s failure to timely file a Disclosure Form.</a:t>
            </a:r>
          </a:p>
          <a:p>
            <a:r>
              <a:rPr lang="en-US" sz="2400" dirty="0" smtClean="0">
                <a:latin typeface="Arial" pitchFamily="34" charset="0"/>
                <a:cs typeface="Arial" pitchFamily="34" charset="0"/>
              </a:rPr>
              <a:t>Penalties collected will go to General Fund for use by VA Conflict of Interest Advisory Council.</a:t>
            </a:r>
          </a:p>
          <a:p>
            <a:r>
              <a:rPr lang="en-US" sz="2400" dirty="0" smtClean="0">
                <a:latin typeface="Arial" pitchFamily="34" charset="0"/>
                <a:cs typeface="Arial" pitchFamily="34" charset="0"/>
              </a:rPr>
              <a:t>Delayed effective date of January 1, 2016.  </a:t>
            </a:r>
            <a:endParaRPr lang="en-US" sz="24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a:t>
            </a:fld>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rmAutofit/>
          </a:bodyPr>
          <a:lstStyle/>
          <a:p>
            <a:pPr algn="l"/>
            <a:r>
              <a:rPr lang="en-US" sz="3200" b="1" dirty="0" smtClean="0"/>
              <a:t>Drugs forfeited to law enforcement; research and training</a:t>
            </a:r>
            <a:br>
              <a:rPr lang="en-US" sz="3200" b="1" dirty="0" smtClean="0"/>
            </a:br>
            <a:r>
              <a:rPr lang="en-US" sz="2400" dirty="0" smtClean="0">
                <a:latin typeface="Arial" pitchFamily="34" charset="0"/>
                <a:cs typeface="Arial" pitchFamily="34" charset="0"/>
              </a:rPr>
              <a:t>SB1241</a:t>
            </a:r>
            <a:endParaRPr lang="en-US" sz="3200" b="1" dirty="0"/>
          </a:p>
        </p:txBody>
      </p:sp>
      <p:sp>
        <p:nvSpPr>
          <p:cNvPr id="3" name="Content Placeholder 2"/>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Adds §19.2-386.23.</a:t>
            </a:r>
          </a:p>
          <a:p>
            <a:r>
              <a:rPr lang="en-US" sz="2800" dirty="0" smtClean="0">
                <a:latin typeface="Arial" pitchFamily="34" charset="0"/>
                <a:cs typeface="Arial" pitchFamily="34" charset="0"/>
              </a:rPr>
              <a:t>Changes requirement that law enforcement destroy drugs forfeited by court order “within 12 months” to “when they are no longer needed for research and training purposes.”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70</a:t>
            </a:fld>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Traffic</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b="1" dirty="0" smtClean="0"/>
              <a:t>Transportation network companies (TNC’s); </a:t>
            </a:r>
            <a:r>
              <a:rPr lang="en-US" sz="3200" b="1" dirty="0" err="1" smtClean="0"/>
              <a:t>Uber</a:t>
            </a:r>
            <a:r>
              <a:rPr lang="en-US" sz="3200" b="1" dirty="0" smtClean="0"/>
              <a:t> and </a:t>
            </a:r>
            <a:r>
              <a:rPr lang="en-US" sz="3200" b="1" dirty="0" err="1" smtClean="0"/>
              <a:t>Lyft</a:t>
            </a:r>
            <a:r>
              <a:rPr lang="en-US" sz="3200" b="1" dirty="0" smtClean="0"/>
              <a:t/>
            </a:r>
            <a:br>
              <a:rPr lang="en-US" sz="3200" b="1" dirty="0" smtClean="0"/>
            </a:br>
            <a:r>
              <a:rPr lang="en-US" sz="2400" dirty="0" smtClean="0">
                <a:latin typeface="Arial" pitchFamily="34" charset="0"/>
                <a:cs typeface="Arial" pitchFamily="34" charset="0"/>
              </a:rPr>
              <a:t>HB1662/SB1025</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sz="2800" dirty="0" smtClean="0">
                <a:latin typeface="Arial" pitchFamily="34" charset="0"/>
                <a:cs typeface="Arial" pitchFamily="34" charset="0"/>
              </a:rPr>
              <a:t>Amends many §46.2 sections. </a:t>
            </a:r>
          </a:p>
          <a:p>
            <a:r>
              <a:rPr lang="en-US" sz="2800" dirty="0" smtClean="0">
                <a:latin typeface="Arial" pitchFamily="34" charset="0"/>
                <a:cs typeface="Arial" pitchFamily="34" charset="0"/>
              </a:rPr>
              <a:t>Creates new regulations for TNC’s. </a:t>
            </a:r>
            <a:r>
              <a:rPr lang="en-US" sz="2800" i="1" dirty="0" smtClean="0">
                <a:latin typeface="Arial" pitchFamily="34" charset="0"/>
                <a:cs typeface="Arial" pitchFamily="34" charset="0"/>
              </a:rPr>
              <a:t>See</a:t>
            </a:r>
            <a:r>
              <a:rPr lang="en-US" sz="2800" dirty="0" smtClean="0">
                <a:latin typeface="Arial" pitchFamily="34" charset="0"/>
                <a:cs typeface="Arial" pitchFamily="34" charset="0"/>
              </a:rPr>
              <a:t> bill language and materials distributed by DMV.</a:t>
            </a:r>
          </a:p>
          <a:p>
            <a:pPr lvl="1"/>
            <a:r>
              <a:rPr lang="en-US" dirty="0" smtClean="0">
                <a:latin typeface="Arial" pitchFamily="34" charset="0"/>
                <a:cs typeface="Arial" pitchFamily="34" charset="0"/>
              </a:rPr>
              <a:t>http://dmvnow.com/webdoc/pdf/dmv279.pdf</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Will be overseen by DMV and enforced by DMV special agents, VSP and local law enforcement.</a:t>
            </a:r>
          </a:p>
          <a:p>
            <a:r>
              <a:rPr lang="en-US" sz="2800" dirty="0" smtClean="0">
                <a:latin typeface="Arial" pitchFamily="34" charset="0"/>
                <a:cs typeface="Arial" pitchFamily="34" charset="0"/>
              </a:rPr>
              <a:t>Knowing and willful violation of TNC regulation is a misdemeanor subject to $5,000 fine per violation and a civil penalty of  up to $1,000 per violation.</a:t>
            </a:r>
          </a:p>
          <a:p>
            <a:endParaRPr lang="en-US" sz="2800" dirty="0" smtClean="0">
              <a:latin typeface="Arial" pitchFamily="34" charset="0"/>
              <a:cs typeface="Arial" pitchFamily="34" charset="0"/>
            </a:endParaRP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72</a:t>
            </a:fld>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Following too closely</a:t>
            </a:r>
            <a:br>
              <a:rPr lang="en-US" sz="3200" b="1" dirty="0" smtClean="0"/>
            </a:br>
            <a:r>
              <a:rPr lang="en-US" sz="2400" dirty="0" smtClean="0">
                <a:latin typeface="Arial" pitchFamily="34" charset="0"/>
                <a:cs typeface="Arial" pitchFamily="34" charset="0"/>
              </a:rPr>
              <a:t>HB1342/SB1220</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 46.2-816.</a:t>
            </a:r>
          </a:p>
          <a:p>
            <a:r>
              <a:rPr lang="en-US" sz="2800" dirty="0" smtClean="0">
                <a:latin typeface="Arial" pitchFamily="34" charset="0"/>
                <a:cs typeface="Arial" pitchFamily="34" charset="0"/>
              </a:rPr>
              <a:t>Includes non-motor vehicles among vehicles behind which a driver is prohibited from following more closely than is reasonable.</a:t>
            </a:r>
          </a:p>
          <a:p>
            <a:r>
              <a:rPr lang="en-US" sz="2800" dirty="0" smtClean="0">
                <a:latin typeface="Arial" pitchFamily="34" charset="0"/>
                <a:cs typeface="Arial" pitchFamily="34" charset="0"/>
              </a:rPr>
              <a:t>Examples:  bicycles, electric power-assisted bikes, mopeds, electric assistive mobility devices.</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Amber flashing lights</a:t>
            </a:r>
            <a:br>
              <a:rPr lang="en-US" sz="3200" b="1" dirty="0" smtClean="0"/>
            </a:br>
            <a:r>
              <a:rPr lang="en-US" sz="2400" dirty="0" smtClean="0">
                <a:latin typeface="Arial" pitchFamily="34" charset="0"/>
                <a:cs typeface="Arial" pitchFamily="34" charset="0"/>
              </a:rPr>
              <a:t>HB1344</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 46.2-1025.</a:t>
            </a:r>
          </a:p>
          <a:p>
            <a:r>
              <a:rPr lang="en-US" sz="2800" dirty="0" smtClean="0">
                <a:latin typeface="Arial" pitchFamily="34" charset="0"/>
                <a:cs typeface="Arial" pitchFamily="34" charset="0"/>
              </a:rPr>
              <a:t>Allows vehicles assisting with traffic incidents or traffic management to use flashing, blinking or alternating amber warning lights.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t>HOT lanes; law enforcement use</a:t>
            </a:r>
            <a:br>
              <a:rPr lang="en-US" sz="3200" b="1" dirty="0" smtClean="0"/>
            </a:br>
            <a:r>
              <a:rPr lang="en-US" sz="2400" dirty="0" smtClean="0">
                <a:latin typeface="Arial" pitchFamily="34" charset="0"/>
                <a:cs typeface="Arial" pitchFamily="34" charset="0"/>
              </a:rPr>
              <a:t>HB2235</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066800"/>
            <a:ext cx="8229600" cy="4724401"/>
          </a:xfrm>
        </p:spPr>
        <p:txBody>
          <a:bodyPr>
            <a:noAutofit/>
          </a:bodyPr>
          <a:lstStyle/>
          <a:p>
            <a:r>
              <a:rPr lang="en-US" sz="2800" dirty="0" smtClean="0">
                <a:latin typeface="Arial" pitchFamily="34" charset="0"/>
                <a:cs typeface="Arial" pitchFamily="34" charset="0"/>
              </a:rPr>
              <a:t>Amends § 33.2-500.</a:t>
            </a:r>
          </a:p>
          <a:p>
            <a:r>
              <a:rPr lang="en-US" sz="2800" dirty="0" smtClean="0">
                <a:latin typeface="Arial" pitchFamily="34" charset="0"/>
                <a:cs typeface="Arial" pitchFamily="34" charset="0"/>
              </a:rPr>
              <a:t>Law enforcement may use HOT lanes without paying a toll when:</a:t>
            </a:r>
          </a:p>
          <a:p>
            <a:pPr lvl="1"/>
            <a:r>
              <a:rPr lang="en-US" dirty="0" smtClean="0">
                <a:latin typeface="Arial" pitchFamily="34" charset="0"/>
                <a:cs typeface="Arial" pitchFamily="34" charset="0"/>
              </a:rPr>
              <a:t>Responding to an emergency incident;</a:t>
            </a:r>
          </a:p>
          <a:p>
            <a:pPr lvl="1"/>
            <a:r>
              <a:rPr lang="en-US" dirty="0" smtClean="0">
                <a:latin typeface="Arial" pitchFamily="34" charset="0"/>
                <a:cs typeface="Arial" pitchFamily="34" charset="0"/>
              </a:rPr>
              <a:t>Patrolling HOT lanes pursuant to agreement with HOT lane operator;</a:t>
            </a:r>
          </a:p>
          <a:p>
            <a:pPr lvl="1"/>
            <a:r>
              <a:rPr lang="en-US" dirty="0" smtClean="0">
                <a:latin typeface="Arial" pitchFamily="34" charset="0"/>
                <a:cs typeface="Arial" pitchFamily="34" charset="0"/>
              </a:rPr>
              <a:t>Conducting time-sensitive investigation, surveillance or actual pursuit of criminal suspects.</a:t>
            </a:r>
          </a:p>
          <a:p>
            <a:r>
              <a:rPr lang="en-US" sz="2800" dirty="0" smtClean="0">
                <a:latin typeface="Arial" pitchFamily="34" charset="0"/>
                <a:cs typeface="Arial" pitchFamily="34" charset="0"/>
              </a:rPr>
              <a:t>NOT while commuting to the workplace.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Antique motor vehicles; exhaust systems</a:t>
            </a:r>
            <a:r>
              <a:rPr lang="en-US" sz="3200" b="1" dirty="0" smtClean="0"/>
              <a:t/>
            </a:r>
            <a:br>
              <a:rPr lang="en-US" sz="3200" b="1" dirty="0" smtClean="0"/>
            </a:br>
            <a:r>
              <a:rPr lang="en-US" sz="2400" dirty="0" smtClean="0">
                <a:latin typeface="Arial" pitchFamily="34" charset="0"/>
                <a:cs typeface="Arial" pitchFamily="34" charset="0"/>
              </a:rPr>
              <a:t>HB1551/SB702</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§46.2-1049.</a:t>
            </a:r>
          </a:p>
          <a:p>
            <a:r>
              <a:rPr lang="en-US" sz="2800" dirty="0" smtClean="0">
                <a:latin typeface="Arial" pitchFamily="34" charset="0"/>
                <a:cs typeface="Arial" pitchFamily="34" charset="0"/>
              </a:rPr>
              <a:t>Exempts an antique motor vehicle manufactured before 1950 from requirement that the exhaust system “prevent excessive or unusual noise.”</a:t>
            </a:r>
          </a:p>
          <a:p>
            <a:r>
              <a:rPr lang="en-US" sz="2800" dirty="0" smtClean="0">
                <a:latin typeface="Arial" pitchFamily="34" charset="0"/>
                <a:cs typeface="Arial" pitchFamily="34" charset="0"/>
              </a:rPr>
              <a:t>To qualify for exemption: 1) the engine must be comparable to that designed as standard factory equipment for that vehicle, and 2) the exhaust system must be in “good working order.”</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Passing when overtaking a vehicle</a:t>
            </a:r>
            <a:br>
              <a:rPr lang="en-US" sz="3200" b="1" dirty="0" smtClean="0"/>
            </a:br>
            <a:r>
              <a:rPr lang="en-US" sz="2400" dirty="0" smtClean="0">
                <a:latin typeface="Arial" pitchFamily="34" charset="0"/>
                <a:cs typeface="Arial" pitchFamily="34" charset="0"/>
              </a:rPr>
              <a:t>HB1379</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§46.2-838.</a:t>
            </a:r>
          </a:p>
          <a:p>
            <a:r>
              <a:rPr lang="en-US" sz="2800" dirty="0" smtClean="0">
                <a:latin typeface="Arial" pitchFamily="34" charset="0"/>
                <a:cs typeface="Arial" pitchFamily="34" charset="0"/>
              </a:rPr>
              <a:t>A driver overtaking a stationary vehicle displaying flashing, blinking or alternating amber lights shall proceed with due caution and maintain a safe speed for highway conditions.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Passing stationary refuse collection vehicles</a:t>
            </a:r>
            <a:r>
              <a:rPr lang="en-US" sz="3200" b="1" dirty="0" smtClean="0"/>
              <a:t/>
            </a:r>
            <a:br>
              <a:rPr lang="en-US" sz="3200" b="1" dirty="0" smtClean="0"/>
            </a:br>
            <a:r>
              <a:rPr lang="en-US" sz="2400" dirty="0" smtClean="0">
                <a:latin typeface="Arial" pitchFamily="34" charset="0"/>
                <a:cs typeface="Arial" pitchFamily="34" charset="0"/>
              </a:rPr>
              <a:t>HB1649</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§46.2-838.</a:t>
            </a:r>
          </a:p>
          <a:p>
            <a:r>
              <a:rPr lang="en-US" sz="2800" dirty="0" smtClean="0">
                <a:latin typeface="Arial" pitchFamily="34" charset="0"/>
                <a:cs typeface="Arial" pitchFamily="34" charset="0"/>
              </a:rPr>
              <a:t>On a 4+ lane highway, a driver overtaking a stationary refuse collection vehicle shall yield the right of way by making a lane change into a non-adjacent lane, or</a:t>
            </a:r>
          </a:p>
          <a:p>
            <a:r>
              <a:rPr lang="en-US" sz="2800" dirty="0" smtClean="0">
                <a:latin typeface="Arial" pitchFamily="34" charset="0"/>
                <a:cs typeface="Arial" pitchFamily="34" charset="0"/>
              </a:rPr>
              <a:t>On a highway of less than 4 lanes, decrease speed to 10 mph below speed limit and pass at least 2 feet to the left of the stationary vehicle.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l"/>
            <a:r>
              <a:rPr lang="en-US" sz="3600" b="1" dirty="0" smtClean="0"/>
              <a:t>Motorcycles and autocycles; brake lights</a:t>
            </a:r>
            <a:r>
              <a:rPr lang="en-US" sz="3200" b="1" dirty="0" smtClean="0"/>
              <a:t/>
            </a:r>
            <a:br>
              <a:rPr lang="en-US" sz="3200" b="1" dirty="0" smtClean="0"/>
            </a:br>
            <a:r>
              <a:rPr lang="en-US" sz="2400" dirty="0" smtClean="0">
                <a:latin typeface="Arial" pitchFamily="34" charset="0"/>
                <a:cs typeface="Arial" pitchFamily="34" charset="0"/>
              </a:rPr>
              <a:t>HB1700</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§46.2-1012.</a:t>
            </a:r>
          </a:p>
          <a:p>
            <a:r>
              <a:rPr lang="en-US" sz="2800" dirty="0" smtClean="0">
                <a:latin typeface="Arial" pitchFamily="34" charset="0"/>
                <a:cs typeface="Arial" pitchFamily="34" charset="0"/>
              </a:rPr>
              <a:t>Repeals the 5 second maximum duration of increased brightness of motorcycles and auto-cycle brake lights when the vehicle’s brakes are applied.</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905000"/>
          </a:xfrm>
        </p:spPr>
        <p:txBody>
          <a:bodyPr>
            <a:normAutofit/>
          </a:bodyPr>
          <a:lstStyle/>
          <a:p>
            <a:r>
              <a:rPr lang="en-US" sz="6600" dirty="0" smtClean="0"/>
              <a:t>Investigations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Motorcycles; standing on footpegs</a:t>
            </a:r>
            <a:br>
              <a:rPr lang="en-US" sz="3200" b="1" dirty="0" smtClean="0"/>
            </a:br>
            <a:r>
              <a:rPr lang="en-US" sz="2400" dirty="0" smtClean="0">
                <a:latin typeface="Arial" pitchFamily="34" charset="0"/>
                <a:cs typeface="Arial" pitchFamily="34" charset="0"/>
              </a:rPr>
              <a:t>SB836</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§46.2-909.</a:t>
            </a:r>
          </a:p>
          <a:p>
            <a:r>
              <a:rPr lang="en-US" sz="2800" dirty="0" smtClean="0">
                <a:latin typeface="Arial" pitchFamily="34" charset="0"/>
                <a:cs typeface="Arial" pitchFamily="34" charset="0"/>
              </a:rPr>
              <a:t>Allows an operator of a motorcycle (not a 3-wheeled vehicle) to stand on footpegs, for no longer than is necessary, when dictated by safety concerns.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Towing vehicles with occupants</a:t>
            </a:r>
            <a:br>
              <a:rPr lang="en-US" sz="3200" b="1" dirty="0" smtClean="0"/>
            </a:br>
            <a:r>
              <a:rPr lang="en-US" sz="2400" dirty="0" smtClean="0">
                <a:latin typeface="Arial" pitchFamily="34" charset="0"/>
                <a:cs typeface="Arial" pitchFamily="34" charset="0"/>
              </a:rPr>
              <a:t>SB793</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§46.2-118.</a:t>
            </a:r>
          </a:p>
          <a:p>
            <a:r>
              <a:rPr lang="en-US" sz="2800" dirty="0" smtClean="0">
                <a:latin typeface="Arial" pitchFamily="34" charset="0"/>
                <a:cs typeface="Arial" pitchFamily="34" charset="0"/>
              </a:rPr>
              <a:t>Prohibits tow truck drivers and towing &amp; recovery operators from knowingly permitting a person to occupy a vehicle being towed.</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81</a:t>
            </a:fld>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l"/>
            <a:r>
              <a:rPr lang="en-US" sz="3600" b="1" dirty="0" smtClean="0"/>
              <a:t>Comprehensive changes to commercial motor carrier statutes</a:t>
            </a:r>
            <a:r>
              <a:rPr lang="en-US" sz="3200" b="1" dirty="0" smtClean="0"/>
              <a:t/>
            </a:r>
            <a:br>
              <a:rPr lang="en-US" sz="3200" b="1" dirty="0" smtClean="0"/>
            </a:br>
            <a:r>
              <a:rPr lang="en-US" sz="2400" dirty="0" smtClean="0">
                <a:latin typeface="Arial" pitchFamily="34" charset="0"/>
                <a:cs typeface="Arial" pitchFamily="34" charset="0"/>
              </a:rPr>
              <a:t>HB2038</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several motor carrier and commercial drivers’ licensing laws.</a:t>
            </a:r>
          </a:p>
          <a:p>
            <a:r>
              <a:rPr lang="en-US" sz="2800" dirty="0" smtClean="0">
                <a:latin typeface="Arial" pitchFamily="34" charset="0"/>
                <a:cs typeface="Arial" pitchFamily="34" charset="0"/>
              </a:rPr>
              <a:t>Brings Virginia into compliance with federal regulations.</a:t>
            </a:r>
          </a:p>
          <a:p>
            <a:r>
              <a:rPr lang="en-US" sz="2800" i="1" dirty="0" smtClean="0">
                <a:latin typeface="Arial" pitchFamily="34" charset="0"/>
                <a:cs typeface="Arial" pitchFamily="34" charset="0"/>
              </a:rPr>
              <a:t>See</a:t>
            </a:r>
            <a:r>
              <a:rPr lang="en-US" sz="2800" dirty="0" smtClean="0">
                <a:latin typeface="Arial" pitchFamily="34" charset="0"/>
                <a:cs typeface="Arial" pitchFamily="34" charset="0"/>
              </a:rPr>
              <a:t> HB2038 for more information.</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Off-road motorcycles converted to on-road use; titling &amp; registration; penalty</a:t>
            </a:r>
            <a:r>
              <a:rPr lang="en-US" sz="3200" b="1" dirty="0" smtClean="0"/>
              <a:t/>
            </a:r>
            <a:br>
              <a:rPr lang="en-US" sz="3200" b="1" dirty="0" smtClean="0"/>
            </a:br>
            <a:r>
              <a:rPr lang="en-US" sz="2400" dirty="0" smtClean="0">
                <a:latin typeface="Arial" pitchFamily="34" charset="0"/>
                <a:cs typeface="Arial" pitchFamily="34" charset="0"/>
              </a:rPr>
              <a:t>SB1003</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981200"/>
            <a:ext cx="8229600" cy="3810000"/>
          </a:xfrm>
        </p:spPr>
        <p:txBody>
          <a:bodyPr>
            <a:normAutofit/>
          </a:bodyPr>
          <a:lstStyle/>
          <a:p>
            <a:r>
              <a:rPr lang="en-US" sz="2800" dirty="0" smtClean="0">
                <a:latin typeface="Arial" pitchFamily="34" charset="0"/>
                <a:cs typeface="Arial" pitchFamily="34" charset="0"/>
              </a:rPr>
              <a:t>Adds §46.2-602.4; amends §46.2-625.</a:t>
            </a:r>
          </a:p>
          <a:p>
            <a:r>
              <a:rPr lang="en-US" sz="2800" dirty="0" smtClean="0">
                <a:latin typeface="Arial" pitchFamily="34" charset="0"/>
                <a:cs typeface="Arial" pitchFamily="34" charset="0"/>
              </a:rPr>
              <a:t>Establishes titling and registration requirements for off-road motorcycles converted for on-road use.</a:t>
            </a:r>
          </a:p>
          <a:p>
            <a:r>
              <a:rPr lang="en-US" sz="2800" dirty="0" smtClean="0">
                <a:latin typeface="Arial" pitchFamily="34" charset="0"/>
                <a:cs typeface="Arial" pitchFamily="34" charset="0"/>
              </a:rPr>
              <a:t>Owners must certify that the vehicle: 1) passed inspection, 2) meets federal safety standards and 3) is properly labeled.</a:t>
            </a:r>
          </a:p>
          <a:p>
            <a:r>
              <a:rPr lang="en-US" sz="2800" dirty="0" smtClean="0">
                <a:latin typeface="Arial" pitchFamily="34" charset="0"/>
                <a:cs typeface="Arial" pitchFamily="34" charset="0"/>
              </a:rPr>
              <a:t>Class 1 misdemeanor to falsify certification.</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dirty="0"/>
          </a:p>
        </p:txBody>
      </p:sp>
      <p:sp>
        <p:nvSpPr>
          <p:cNvPr id="5" name="Slide Number Placeholder 4"/>
          <p:cNvSpPr>
            <a:spLocks noGrp="1"/>
          </p:cNvSpPr>
          <p:nvPr>
            <p:ph type="sldNum" sz="quarter" idx="12"/>
          </p:nvPr>
        </p:nvSpPr>
        <p:spPr/>
        <p:txBody>
          <a:bodyPr/>
          <a:lstStyle/>
          <a:p>
            <a:fld id="{80BC0022-2A8E-4979-8726-E1200C30B10A}"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Passing on a double yellow line</a:t>
            </a:r>
            <a:br>
              <a:rPr lang="en-US" sz="3200" b="1" dirty="0" smtClean="0"/>
            </a:br>
            <a:r>
              <a:rPr lang="en-US" sz="2400" dirty="0" smtClean="0">
                <a:latin typeface="Arial" pitchFamily="34" charset="0"/>
                <a:cs typeface="Arial" pitchFamily="34" charset="0"/>
              </a:rPr>
              <a:t>SB781</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§46.2-804.</a:t>
            </a:r>
          </a:p>
          <a:p>
            <a:r>
              <a:rPr lang="en-US" sz="2800" dirty="0" smtClean="0">
                <a:latin typeface="Arial" pitchFamily="34" charset="0"/>
                <a:cs typeface="Arial" pitchFamily="34" charset="0"/>
              </a:rPr>
              <a:t>Allows drivers to cross double yellow line or a solid yellow adjacent to a broken yellow line in order to pass a pedestrian or device moved by human power, </a:t>
            </a:r>
            <a:r>
              <a:rPr lang="en-US" sz="2800" i="1" dirty="0" smtClean="0">
                <a:latin typeface="Arial" pitchFamily="34" charset="0"/>
                <a:cs typeface="Arial" pitchFamily="34" charset="0"/>
              </a:rPr>
              <a:t>if </a:t>
            </a:r>
            <a:r>
              <a:rPr lang="en-US" sz="2800" dirty="0" smtClean="0">
                <a:latin typeface="Arial" pitchFamily="34" charset="0"/>
                <a:cs typeface="Arial" pitchFamily="34" charset="0"/>
              </a:rPr>
              <a:t>such movement is made safely.</a:t>
            </a:r>
          </a:p>
          <a:p>
            <a:r>
              <a:rPr lang="en-US" sz="2800" dirty="0" smtClean="0">
                <a:latin typeface="Arial" pitchFamily="34" charset="0"/>
                <a:cs typeface="Arial" pitchFamily="34" charset="0"/>
              </a:rPr>
              <a:t>Such devices include bicycles, skateboards and foot-scooters.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Access to DMV accident reports</a:t>
            </a:r>
            <a:br>
              <a:rPr lang="en-US" sz="3200" b="1" dirty="0" smtClean="0"/>
            </a:br>
            <a:r>
              <a:rPr lang="en-US" sz="2400" dirty="0" smtClean="0">
                <a:latin typeface="Arial" pitchFamily="34" charset="0"/>
                <a:cs typeface="Arial" pitchFamily="34" charset="0"/>
              </a:rPr>
              <a:t>HB1748</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Amends §46.2-380.</a:t>
            </a:r>
          </a:p>
          <a:p>
            <a:r>
              <a:rPr lang="en-US" sz="2800" dirty="0" smtClean="0">
                <a:latin typeface="Arial" pitchFamily="34" charset="0"/>
                <a:cs typeface="Arial" pitchFamily="34" charset="0"/>
              </a:rPr>
              <a:t>Grants next of kin of any person injured or killed in an accident (except for minors) access to DMV accident reports.  </a:t>
            </a:r>
          </a:p>
          <a:p>
            <a:r>
              <a:rPr lang="en-US" sz="2800" dirty="0" smtClean="0">
                <a:latin typeface="Arial" pitchFamily="34" charset="0"/>
                <a:cs typeface="Arial" pitchFamily="34" charset="0"/>
              </a:rPr>
              <a:t>Access to reports involving a minor is only available to parents or guardian.</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Parking in residential areas; public right of way</a:t>
            </a:r>
            <a:r>
              <a:rPr lang="en-US" sz="3200" b="1" dirty="0" smtClean="0"/>
              <a:t/>
            </a:r>
            <a:br>
              <a:rPr lang="en-US" sz="3200" b="1" dirty="0" smtClean="0"/>
            </a:br>
            <a:r>
              <a:rPr lang="en-US" sz="2400" dirty="0" smtClean="0">
                <a:latin typeface="Arial" pitchFamily="34" charset="0"/>
                <a:cs typeface="Arial" pitchFamily="34" charset="0"/>
              </a:rPr>
              <a:t>HB1593</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Creates §15.2-968.01.</a:t>
            </a:r>
          </a:p>
          <a:p>
            <a:r>
              <a:rPr lang="en-US" sz="2800" dirty="0" smtClean="0">
                <a:latin typeface="Arial" pitchFamily="34" charset="0"/>
                <a:cs typeface="Arial" pitchFamily="34" charset="0"/>
              </a:rPr>
              <a:t>Localities may by ordinance permit vehicle parking within residential areas in a public right-of-way that constitutes a part of the state highway system </a:t>
            </a:r>
            <a:r>
              <a:rPr lang="en-US" sz="2800" i="1" dirty="0" smtClean="0">
                <a:latin typeface="Arial" pitchFamily="34" charset="0"/>
                <a:cs typeface="Arial" pitchFamily="34" charset="0"/>
              </a:rPr>
              <a:t>so long as </a:t>
            </a:r>
            <a:r>
              <a:rPr lang="en-US" sz="2800" dirty="0" smtClean="0">
                <a:latin typeface="Arial" pitchFamily="34" charset="0"/>
                <a:cs typeface="Arial" pitchFamily="34" charset="0"/>
              </a:rPr>
              <a:t>the vehicle does not obstruct the right-of-way.</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447800"/>
          </a:xfrm>
        </p:spPr>
        <p:txBody>
          <a:bodyPr>
            <a:normAutofit/>
          </a:bodyPr>
          <a:lstStyle/>
          <a:p>
            <a:pPr algn="l"/>
            <a:r>
              <a:rPr lang="en-US" sz="3200" b="1" dirty="0" smtClean="0"/>
              <a:t>DUI; convictions under federal laws or laws of other states</a:t>
            </a:r>
            <a:br>
              <a:rPr lang="en-US" sz="3200" b="1" dirty="0" smtClean="0"/>
            </a:br>
            <a:r>
              <a:rPr lang="en-US" sz="2400" dirty="0" smtClean="0">
                <a:latin typeface="Arial" pitchFamily="34" charset="0"/>
                <a:cs typeface="Arial" pitchFamily="34" charset="0"/>
              </a:rPr>
              <a:t>HB 1639</a:t>
            </a:r>
            <a:endParaRPr lang="en-US" sz="3200" b="1" dirty="0"/>
          </a:p>
        </p:txBody>
      </p:sp>
      <p:sp>
        <p:nvSpPr>
          <p:cNvPr id="6" name="Content Placeholder 5"/>
          <p:cNvSpPr>
            <a:spLocks noGrp="1"/>
          </p:cNvSpPr>
          <p:nvPr>
            <p:ph idx="1"/>
          </p:nvPr>
        </p:nvSpPr>
        <p:spPr/>
        <p:txBody>
          <a:bodyPr>
            <a:normAutofit/>
          </a:bodyPr>
          <a:lstStyle/>
          <a:p>
            <a:r>
              <a:rPr lang="en-US" sz="2800" dirty="0" smtClean="0">
                <a:latin typeface="Arial" pitchFamily="34" charset="0"/>
                <a:cs typeface="Arial" pitchFamily="34" charset="0"/>
              </a:rPr>
              <a:t>Persons convicted in federal court of an offense substantially similar to Virginia DUI may petition GDC for ASAP and restricted OL.</a:t>
            </a:r>
          </a:p>
          <a:p>
            <a:r>
              <a:rPr lang="en-US" sz="2800" dirty="0" smtClean="0">
                <a:latin typeface="Arial" pitchFamily="34" charset="0"/>
                <a:cs typeface="Arial" pitchFamily="34" charset="0"/>
              </a:rPr>
              <a:t>A person convicted under a substantially similar state or federal DUI must install an ignition interlock in order to qualify for a restricted OL.</a:t>
            </a:r>
          </a:p>
          <a:p>
            <a:r>
              <a:rPr lang="en-US" sz="2800" dirty="0" smtClean="0">
                <a:latin typeface="Arial" pitchFamily="34" charset="0"/>
                <a:cs typeface="Arial" pitchFamily="34" charset="0"/>
              </a:rPr>
              <a:t>Emergency clause added by Governor.</a:t>
            </a:r>
          </a:p>
          <a:p>
            <a:r>
              <a:rPr lang="en-US" sz="2800" dirty="0" smtClean="0">
                <a:latin typeface="Arial" pitchFamily="34" charset="0"/>
                <a:cs typeface="Arial" pitchFamily="34" charset="0"/>
              </a:rPr>
              <a:t>Amends §§18.2-271.1 and 46.2-391.01.</a:t>
            </a:r>
            <a:endParaRPr lang="en-US" sz="28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87</a:t>
            </a:fld>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Post-conviction</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88</a:t>
            </a:fld>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524000"/>
          </a:xfrm>
        </p:spPr>
        <p:txBody>
          <a:bodyPr>
            <a:normAutofit/>
          </a:bodyPr>
          <a:lstStyle/>
          <a:p>
            <a:pPr algn="l"/>
            <a:r>
              <a:rPr lang="en-US" sz="3200" b="1" dirty="0" smtClean="0"/>
              <a:t>Expungement of police and court records; hearing</a:t>
            </a:r>
            <a:r>
              <a:rPr lang="en-US" sz="2400" b="1" dirty="0" smtClean="0">
                <a:latin typeface="Arial" pitchFamily="34" charset="0"/>
                <a:cs typeface="Arial" pitchFamily="34" charset="0"/>
              </a:rPr>
              <a:t/>
            </a:r>
            <a:br>
              <a:rPr lang="en-US" sz="2400" b="1" dirty="0" smtClean="0">
                <a:latin typeface="Arial" pitchFamily="34" charset="0"/>
                <a:cs typeface="Arial" pitchFamily="34" charset="0"/>
              </a:rPr>
            </a:br>
            <a:r>
              <a:rPr lang="en-US" sz="2400" dirty="0" smtClean="0">
                <a:latin typeface="Arial" pitchFamily="34" charset="0"/>
                <a:cs typeface="Arial" pitchFamily="34" charset="0"/>
              </a:rPr>
              <a:t>SB908</a:t>
            </a:r>
            <a:endParaRPr lang="en-US" sz="3200" b="1" dirty="0"/>
          </a:p>
        </p:txBody>
      </p:sp>
      <p:sp>
        <p:nvSpPr>
          <p:cNvPr id="6" name="Content Placeholder 5"/>
          <p:cNvSpPr>
            <a:spLocks noGrp="1"/>
          </p:cNvSpPr>
          <p:nvPr>
            <p:ph idx="1"/>
          </p:nvPr>
        </p:nvSpPr>
        <p:spPr>
          <a:xfrm>
            <a:off x="457200" y="1600201"/>
            <a:ext cx="8382000" cy="4419599"/>
          </a:xfrm>
        </p:spPr>
        <p:txBody>
          <a:bodyPr>
            <a:normAutofit/>
          </a:bodyPr>
          <a:lstStyle/>
          <a:p>
            <a:r>
              <a:rPr lang="en-US" sz="2400" dirty="0" smtClean="0">
                <a:latin typeface="Arial" pitchFamily="34" charset="0"/>
                <a:cs typeface="Arial" pitchFamily="34" charset="0"/>
              </a:rPr>
              <a:t>Within 21 days of service, CA can provide written notice that he/she does not object to a petition for expungement.</a:t>
            </a:r>
          </a:p>
          <a:p>
            <a:pPr lvl="1">
              <a:buFont typeface="Wingdings" pitchFamily="2" charset="2"/>
              <a:buChar char="§"/>
            </a:pPr>
            <a:r>
              <a:rPr lang="en-US" sz="2400" dirty="0" smtClean="0">
                <a:latin typeface="Arial" pitchFamily="34" charset="0"/>
                <a:cs typeface="Arial" pitchFamily="34" charset="0"/>
              </a:rPr>
              <a:t>If charge to be expunged is a felony, notice must stipulate that continued existence of information related to arrest may constitute a manifest injustice to petitioner.</a:t>
            </a:r>
          </a:p>
          <a:p>
            <a:r>
              <a:rPr lang="en-US" sz="2400" dirty="0" smtClean="0">
                <a:latin typeface="Arial" pitchFamily="34" charset="0"/>
                <a:cs typeface="Arial" pitchFamily="34" charset="0"/>
              </a:rPr>
              <a:t>If such notice is given, Court may enter expungement order </a:t>
            </a:r>
            <a:r>
              <a:rPr lang="en-US" sz="2400" i="1" dirty="0" smtClean="0">
                <a:latin typeface="Arial" pitchFamily="34" charset="0"/>
                <a:cs typeface="Arial" pitchFamily="34" charset="0"/>
              </a:rPr>
              <a:t>without a hearing</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Creates procedure for destruction of fingerprint card.</a:t>
            </a:r>
          </a:p>
          <a:p>
            <a:r>
              <a:rPr lang="en-US" sz="2400" dirty="0" smtClean="0">
                <a:latin typeface="Arial" pitchFamily="34" charset="0"/>
                <a:cs typeface="Arial" pitchFamily="34" charset="0"/>
              </a:rPr>
              <a:t>Amends §19.2-392.2 (D)(E)(F).</a:t>
            </a:r>
            <a:endParaRPr lang="en-US" sz="2400"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t>Telecommunications records; warrant requirement</a:t>
            </a:r>
            <a:r>
              <a:rPr lang="en-US" sz="3200" b="1" dirty="0" smtClean="0"/>
              <a:t/>
            </a:r>
            <a:br>
              <a:rPr lang="en-US" sz="3200" b="1" dirty="0" smtClean="0"/>
            </a:br>
            <a:r>
              <a:rPr lang="en-US" sz="2400" dirty="0" smtClean="0">
                <a:latin typeface="Arial" pitchFamily="34" charset="0"/>
                <a:cs typeface="Arial" pitchFamily="34" charset="0"/>
              </a:rPr>
              <a:t>HB1408</a:t>
            </a:r>
            <a:endParaRPr lang="en-US" sz="3200" b="1" dirty="0">
              <a:solidFill>
                <a:srgbClr val="FF0000"/>
              </a:solidFill>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Adds §19.2-70.3 (K).</a:t>
            </a:r>
          </a:p>
          <a:p>
            <a:r>
              <a:rPr lang="en-US" sz="2800" dirty="0" smtClean="0">
                <a:latin typeface="Arial" pitchFamily="34" charset="0"/>
                <a:cs typeface="Arial" pitchFamily="34" charset="0"/>
              </a:rPr>
              <a:t>If an LEO would be required to get a search warrant to obtain electronic communications or real-time location data, an LEO may not use </a:t>
            </a:r>
            <a:r>
              <a:rPr lang="en-US" sz="2800" i="1" dirty="0" smtClean="0">
                <a:latin typeface="Arial" pitchFamily="34" charset="0"/>
                <a:cs typeface="Arial" pitchFamily="34" charset="0"/>
              </a:rPr>
              <a:t>a device</a:t>
            </a:r>
            <a:r>
              <a:rPr lang="en-US" sz="2800" dirty="0" smtClean="0">
                <a:latin typeface="Arial" pitchFamily="34" charset="0"/>
                <a:cs typeface="Arial" pitchFamily="34" charset="0"/>
              </a:rPr>
              <a:t> to collect such data without first obtaining a search warrant authorizing use of the device.</a:t>
            </a:r>
          </a:p>
          <a:p>
            <a:r>
              <a:rPr lang="en-US" sz="2800" dirty="0" smtClean="0">
                <a:latin typeface="Arial" pitchFamily="34" charset="0"/>
                <a:cs typeface="Arial" pitchFamily="34" charset="0"/>
              </a:rPr>
              <a:t>Exceptions listed in §19.2-70.3 (E).</a:t>
            </a:r>
          </a:p>
          <a:p>
            <a:r>
              <a:rPr lang="en-US" sz="2800" dirty="0" smtClean="0">
                <a:latin typeface="Arial" pitchFamily="34" charset="0"/>
                <a:cs typeface="Arial" pitchFamily="34" charset="0"/>
              </a:rPr>
              <a:t>Addresses use of “stingrays”.</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a:t>
            </a:fld>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rmAutofit/>
          </a:bodyPr>
          <a:lstStyle/>
          <a:p>
            <a:pPr algn="l"/>
            <a:r>
              <a:rPr lang="en-US" sz="3200" b="1" dirty="0" smtClean="0"/>
              <a:t>DNA; analysis upon conviction of certain additional misdemeanors </a:t>
            </a:r>
            <a:br>
              <a:rPr lang="en-US" sz="3200" b="1" dirty="0" smtClean="0"/>
            </a:br>
            <a:r>
              <a:rPr lang="en-US" sz="2400" dirty="0" smtClean="0">
                <a:latin typeface="Arial" pitchFamily="34" charset="0"/>
                <a:cs typeface="Arial" pitchFamily="34" charset="0"/>
              </a:rPr>
              <a:t>HB1928/SB1187</a:t>
            </a:r>
            <a:endParaRPr lang="en-US" sz="3200" b="1" dirty="0"/>
          </a:p>
        </p:txBody>
      </p:sp>
      <p:sp>
        <p:nvSpPr>
          <p:cNvPr id="3" name="Content Placeholder 2"/>
          <p:cNvSpPr>
            <a:spLocks noGrp="1"/>
          </p:cNvSpPr>
          <p:nvPr>
            <p:ph idx="1"/>
          </p:nvPr>
        </p:nvSpPr>
        <p:spPr>
          <a:xfrm>
            <a:off x="457200" y="1371601"/>
            <a:ext cx="8229600" cy="4495800"/>
          </a:xfrm>
        </p:spPr>
        <p:txBody>
          <a:bodyPr>
            <a:noAutofit/>
          </a:bodyPr>
          <a:lstStyle/>
          <a:p>
            <a:r>
              <a:rPr lang="en-US" sz="2400" dirty="0" smtClean="0">
                <a:latin typeface="Arial" pitchFamily="34" charset="0"/>
                <a:cs typeface="Arial" pitchFamily="34" charset="0"/>
              </a:rPr>
              <a:t>DNA collection expanded - shall be collected from every person convicted of the following misdemeanors:</a:t>
            </a:r>
          </a:p>
          <a:p>
            <a:pPr marL="914400" lvl="1" indent="-457200">
              <a:buFont typeface="+mj-lt"/>
              <a:buAutoNum type="arabicPeriod"/>
            </a:pPr>
            <a:r>
              <a:rPr lang="en-US" sz="2200" dirty="0" smtClean="0">
                <a:latin typeface="Arial" pitchFamily="34" charset="0"/>
                <a:cs typeface="Arial" pitchFamily="34" charset="0"/>
              </a:rPr>
              <a:t>Violation of protective order (§16.2-253.2);</a:t>
            </a:r>
          </a:p>
          <a:p>
            <a:pPr marL="914400" lvl="1" indent="-457200">
              <a:buFont typeface="+mj-lt"/>
              <a:buAutoNum type="arabicPeriod"/>
            </a:pPr>
            <a:r>
              <a:rPr lang="en-US" sz="2200" dirty="0" smtClean="0">
                <a:latin typeface="Arial" pitchFamily="34" charset="0"/>
                <a:cs typeface="Arial" pitchFamily="34" charset="0"/>
              </a:rPr>
              <a:t>Stalking (§18.2-60.3);</a:t>
            </a:r>
          </a:p>
          <a:p>
            <a:pPr marL="914400" lvl="1" indent="-457200">
              <a:buFont typeface="+mj-lt"/>
              <a:buAutoNum type="arabicPeriod"/>
            </a:pPr>
            <a:r>
              <a:rPr lang="en-US" sz="2200" dirty="0" smtClean="0">
                <a:latin typeface="Arial" pitchFamily="34" charset="0"/>
                <a:cs typeface="Arial" pitchFamily="34" charset="0"/>
              </a:rPr>
              <a:t>Violation of protective order (§18.2-60.4);</a:t>
            </a:r>
          </a:p>
          <a:p>
            <a:pPr marL="914400" lvl="1" indent="-457200">
              <a:buFont typeface="+mj-lt"/>
              <a:buAutoNum type="arabicPeriod"/>
            </a:pPr>
            <a:r>
              <a:rPr lang="en-US" sz="2200" dirty="0" smtClean="0">
                <a:latin typeface="Arial" pitchFamily="34" charset="0"/>
                <a:cs typeface="Arial" pitchFamily="34" charset="0"/>
              </a:rPr>
              <a:t>Infected sexual battery (§18.2-67.4:1); </a:t>
            </a:r>
          </a:p>
          <a:p>
            <a:pPr marL="914400" lvl="1" indent="-457200">
              <a:buFont typeface="+mj-lt"/>
              <a:buAutoNum type="arabicPeriod"/>
            </a:pPr>
            <a:r>
              <a:rPr lang="en-US" sz="2200" dirty="0" smtClean="0">
                <a:latin typeface="Arial" pitchFamily="34" charset="0"/>
                <a:cs typeface="Arial" pitchFamily="34" charset="0"/>
              </a:rPr>
              <a:t>Unauthorized use of vehicle, etc. (§18.2-102); </a:t>
            </a:r>
          </a:p>
          <a:p>
            <a:pPr marL="914400" lvl="1" indent="-457200">
              <a:buFont typeface="+mj-lt"/>
              <a:buAutoNum type="arabicPeriod"/>
            </a:pPr>
            <a:r>
              <a:rPr lang="en-US" sz="2200" dirty="0" smtClean="0">
                <a:latin typeface="Arial" pitchFamily="34" charset="0"/>
                <a:cs typeface="Arial" pitchFamily="34" charset="0"/>
              </a:rPr>
              <a:t>Unlawful entry (§18.2-121);</a:t>
            </a:r>
          </a:p>
          <a:p>
            <a:pPr marL="914400" lvl="1" indent="-457200">
              <a:buFont typeface="+mj-lt"/>
              <a:buAutoNum type="arabicPeriod"/>
            </a:pPr>
            <a:r>
              <a:rPr lang="en-US" sz="2200" dirty="0" smtClean="0">
                <a:latin typeface="Arial" pitchFamily="34" charset="0"/>
                <a:cs typeface="Arial" pitchFamily="34" charset="0"/>
              </a:rPr>
              <a:t>Indecent exposure (§18.2-387);</a:t>
            </a:r>
          </a:p>
          <a:p>
            <a:pPr marL="914400" lvl="1" indent="-457200">
              <a:buFont typeface="+mj-lt"/>
              <a:buAutoNum type="arabicPeriod"/>
            </a:pPr>
            <a:r>
              <a:rPr lang="en-US" sz="2200" dirty="0" smtClean="0">
                <a:latin typeface="Arial" pitchFamily="34" charset="0"/>
                <a:cs typeface="Arial" pitchFamily="34" charset="0"/>
              </a:rPr>
              <a:t>Obscene sexual display (§18.2-387.1); and</a:t>
            </a:r>
          </a:p>
          <a:p>
            <a:pPr marL="914400" lvl="1" indent="-457200">
              <a:buFont typeface="+mj-lt"/>
              <a:buAutoNum type="arabicPeriod"/>
            </a:pPr>
            <a:r>
              <a:rPr lang="en-US" sz="2200" dirty="0" smtClean="0">
                <a:latin typeface="Arial" pitchFamily="34" charset="0"/>
                <a:cs typeface="Arial" pitchFamily="34" charset="0"/>
              </a:rPr>
              <a:t>Resisting arrest (§18.2-479.1).</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90</a:t>
            </a:fld>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Writs of actual innocence; bail </a:t>
            </a:r>
            <a:br>
              <a:rPr lang="en-US" sz="3200" b="1" dirty="0" smtClean="0"/>
            </a:br>
            <a:r>
              <a:rPr lang="en-US" sz="2400" dirty="0" smtClean="0">
                <a:latin typeface="Arial" pitchFamily="34" charset="0"/>
                <a:cs typeface="Arial" pitchFamily="34" charset="0"/>
              </a:rPr>
              <a:t>HB1882</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When the AG joins in a petition for a writ of actual innocence, petitioner may move for a bail hearing in the circuit court that entered the felony conviction.</a:t>
            </a:r>
          </a:p>
          <a:p>
            <a:r>
              <a:rPr lang="en-US" sz="2800" dirty="0" smtClean="0">
                <a:latin typeface="Arial" pitchFamily="34" charset="0"/>
                <a:cs typeface="Arial" pitchFamily="34" charset="0"/>
              </a:rPr>
              <a:t>Amends §17.1-513 and adds §§19.2-327.2:1 and 19.2-327.10:1.  </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91</a:t>
            </a:fld>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249362"/>
          </a:xfrm>
        </p:spPr>
        <p:txBody>
          <a:bodyPr>
            <a:normAutofit fontScale="90000"/>
          </a:bodyPr>
          <a:lstStyle/>
          <a:p>
            <a:pPr algn="l"/>
            <a:r>
              <a:rPr lang="en-US" sz="3600" b="1" dirty="0" smtClean="0"/>
              <a:t>Sexually violent predators (SVP);</a:t>
            </a:r>
            <a:br>
              <a:rPr lang="en-US" sz="3600" b="1" dirty="0" smtClean="0"/>
            </a:br>
            <a:r>
              <a:rPr lang="en-US" sz="3600" b="1" dirty="0" smtClean="0"/>
              <a:t>conditional release plan; notice</a:t>
            </a:r>
            <a:r>
              <a:rPr lang="en-US" sz="3200" b="1" dirty="0" smtClean="0"/>
              <a:t/>
            </a:r>
            <a:br>
              <a:rPr lang="en-US" sz="3200" b="1" dirty="0" smtClean="0"/>
            </a:br>
            <a:r>
              <a:rPr lang="en-US" sz="2400" dirty="0" smtClean="0">
                <a:latin typeface="Arial" pitchFamily="34" charset="0"/>
                <a:cs typeface="Arial" pitchFamily="34" charset="0"/>
              </a:rPr>
              <a:t>HB2303</a:t>
            </a:r>
            <a:endParaRPr lang="en-US" sz="3200" b="1" dirty="0"/>
          </a:p>
        </p:txBody>
      </p:sp>
      <p:sp>
        <p:nvSpPr>
          <p:cNvPr id="7" name="Content Placeholder 6"/>
          <p:cNvSpPr>
            <a:spLocks noGrp="1"/>
          </p:cNvSpPr>
          <p:nvPr>
            <p:ph idx="1"/>
          </p:nvPr>
        </p:nvSpPr>
        <p:spPr>
          <a:xfrm>
            <a:off x="457200" y="1600200"/>
            <a:ext cx="8458200" cy="4419600"/>
          </a:xfrm>
        </p:spPr>
        <p:txBody>
          <a:bodyPr>
            <a:normAutofit fontScale="92500" lnSpcReduction="10000"/>
          </a:bodyPr>
          <a:lstStyle/>
          <a:p>
            <a:r>
              <a:rPr lang="en-US" sz="2800" dirty="0" smtClean="0">
                <a:latin typeface="Arial" pitchFamily="34" charset="0"/>
                <a:cs typeface="Arial" pitchFamily="34" charset="0"/>
              </a:rPr>
              <a:t>Amends §§ 37.2-910, 37.2-911, 37.2- 913, 37.2-914.</a:t>
            </a:r>
          </a:p>
          <a:p>
            <a:r>
              <a:rPr lang="en-US" sz="2800" dirty="0" smtClean="0">
                <a:latin typeface="Arial" pitchFamily="34" charset="0"/>
                <a:cs typeface="Arial" pitchFamily="34" charset="0"/>
              </a:rPr>
              <a:t>Requires notification of SVP conditional release plan to the CA, the chief LEO and the governing body of the locality that is the proposed location of SVP’s residence upon conditional release.</a:t>
            </a:r>
          </a:p>
          <a:p>
            <a:r>
              <a:rPr lang="en-US" sz="2800" dirty="0" smtClean="0">
                <a:latin typeface="Arial" pitchFamily="34" charset="0"/>
                <a:cs typeface="Arial" pitchFamily="34" charset="0"/>
              </a:rPr>
              <a:t>Adds requirement that petitions for the following must now also be copied to the CA where SVP resides:</a:t>
            </a:r>
          </a:p>
          <a:p>
            <a:pPr lvl="1"/>
            <a:r>
              <a:rPr lang="en-US" dirty="0" smtClean="0">
                <a:latin typeface="Arial" pitchFamily="34" charset="0"/>
                <a:cs typeface="Arial" pitchFamily="34" charset="0"/>
              </a:rPr>
              <a:t>Modification of conditional release plan;</a:t>
            </a:r>
          </a:p>
          <a:p>
            <a:pPr lvl="1"/>
            <a:r>
              <a:rPr lang="en-US" dirty="0" smtClean="0">
                <a:latin typeface="Arial" pitchFamily="34" charset="0"/>
                <a:cs typeface="Arial" pitchFamily="34" charset="0"/>
              </a:rPr>
              <a:t>Revocation of conditional release plan;</a:t>
            </a:r>
          </a:p>
          <a:p>
            <a:pPr lvl="1"/>
            <a:r>
              <a:rPr lang="en-US" dirty="0" smtClean="0">
                <a:latin typeface="Arial" pitchFamily="34" charset="0"/>
                <a:cs typeface="Arial" pitchFamily="34" charset="0"/>
              </a:rPr>
              <a:t>Re-release after a revocation. </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92</a:t>
            </a:fld>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Supplement to the Sex Offender Registry – “Robby’s Rule”</a:t>
            </a:r>
            <a:br>
              <a:rPr lang="en-US" sz="3200" b="1" dirty="0" smtClean="0"/>
            </a:br>
            <a:r>
              <a:rPr lang="en-US" sz="2400" dirty="0" smtClean="0">
                <a:latin typeface="Arial" pitchFamily="34" charset="0"/>
                <a:cs typeface="Arial" pitchFamily="34" charset="0"/>
              </a:rPr>
              <a:t>HB1353/SB1074</a:t>
            </a:r>
            <a:endParaRPr lang="en-US" sz="3200" b="1" dirty="0"/>
          </a:p>
        </p:txBody>
      </p:sp>
      <p:sp>
        <p:nvSpPr>
          <p:cNvPr id="3" name="Content Placeholder 2"/>
          <p:cNvSpPr>
            <a:spLocks noGrp="1"/>
          </p:cNvSpPr>
          <p:nvPr>
            <p:ph idx="1"/>
          </p:nvPr>
        </p:nvSpPr>
        <p:spPr>
          <a:xfrm>
            <a:off x="457200" y="1600201"/>
            <a:ext cx="8382000" cy="4190999"/>
          </a:xfrm>
        </p:spPr>
        <p:txBody>
          <a:bodyPr>
            <a:noAutofit/>
          </a:bodyPr>
          <a:lstStyle/>
          <a:p>
            <a:r>
              <a:rPr lang="en-US" sz="2600" dirty="0" smtClean="0">
                <a:latin typeface="Arial" pitchFamily="34" charset="0"/>
                <a:cs typeface="Arial" pitchFamily="34" charset="0"/>
              </a:rPr>
              <a:t>Requires VSP to create Supplement to Sex Offender Registry that would include information on those convicted between July 1, 1980 and June 30, 1994.  </a:t>
            </a:r>
          </a:p>
          <a:p>
            <a:r>
              <a:rPr lang="en-US" sz="2600" dirty="0" smtClean="0">
                <a:latin typeface="Arial" pitchFamily="34" charset="0"/>
                <a:cs typeface="Arial" pitchFamily="34" charset="0"/>
              </a:rPr>
              <a:t>Information to include:  name, birth year, conviction date, jurisdiction of offense, age at conviction and name/code section of offense.</a:t>
            </a:r>
          </a:p>
          <a:p>
            <a:r>
              <a:rPr lang="en-US" sz="2600" dirty="0" smtClean="0">
                <a:latin typeface="Arial" pitchFamily="34" charset="0"/>
                <a:cs typeface="Arial" pitchFamily="34" charset="0"/>
              </a:rPr>
              <a:t>Supplement to be posted on VSP website.</a:t>
            </a:r>
          </a:p>
          <a:p>
            <a:r>
              <a:rPr lang="en-US" sz="2600" dirty="0" smtClean="0">
                <a:latin typeface="Arial" pitchFamily="34" charset="0"/>
                <a:cs typeface="Arial" pitchFamily="34" charset="0"/>
              </a:rPr>
              <a:t>Includes procedure for removal of information from Supplement.</a:t>
            </a:r>
          </a:p>
          <a:p>
            <a:r>
              <a:rPr lang="en-US" sz="2600" dirty="0" smtClean="0">
                <a:latin typeface="Arial" pitchFamily="34" charset="0"/>
                <a:cs typeface="Arial" pitchFamily="34" charset="0"/>
              </a:rPr>
              <a:t>Supplement to be compiled by January 1, 2016.</a:t>
            </a:r>
            <a:endParaRPr lang="en-US" sz="26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93</a:t>
            </a:fld>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pPr algn="l"/>
            <a:r>
              <a:rPr lang="en-US" sz="3600" b="1" dirty="0" smtClean="0"/>
              <a:t>Sex offender registry; registration verification</a:t>
            </a:r>
            <a:r>
              <a:rPr lang="en-US" sz="3200" b="1" dirty="0" smtClean="0"/>
              <a:t/>
            </a:r>
            <a:br>
              <a:rPr lang="en-US" sz="3200" b="1" dirty="0" smtClean="0"/>
            </a:br>
            <a:r>
              <a:rPr lang="en-US" sz="2400" dirty="0" smtClean="0">
                <a:latin typeface="Arial" pitchFamily="34" charset="0"/>
                <a:cs typeface="Arial" pitchFamily="34" charset="0"/>
              </a:rPr>
              <a:t>HB2228/SB918</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Arial" pitchFamily="34" charset="0"/>
                <a:cs typeface="Arial" pitchFamily="34" charset="0"/>
              </a:rPr>
              <a:t>Currently physical verification of registration information is carried out by DOC or community supervisory personnel.</a:t>
            </a:r>
          </a:p>
          <a:p>
            <a:r>
              <a:rPr lang="en-US" sz="2800" dirty="0" smtClean="0">
                <a:latin typeface="Arial" pitchFamily="34" charset="0"/>
                <a:cs typeface="Arial" pitchFamily="34" charset="0"/>
              </a:rPr>
              <a:t>This bill allows DOC to have this physical verification done by Virginia State Police.</a:t>
            </a:r>
          </a:p>
          <a:p>
            <a:r>
              <a:rPr lang="en-US" sz="2800" dirty="0" smtClean="0">
                <a:latin typeface="Arial" pitchFamily="34" charset="0"/>
                <a:cs typeface="Arial" pitchFamily="34" charset="0"/>
              </a:rPr>
              <a:t>Amends §9.1-907.</a:t>
            </a:r>
            <a:endParaRPr lang="en-US" sz="2800"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94</a:t>
            </a:fld>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t>Sex offender registry; collection of DNA samples</a:t>
            </a:r>
            <a:r>
              <a:rPr lang="en-US" sz="3200" b="1" dirty="0" smtClean="0"/>
              <a:t/>
            </a:r>
            <a:br>
              <a:rPr lang="en-US" sz="3200" b="1" dirty="0" smtClean="0"/>
            </a:br>
            <a:r>
              <a:rPr lang="en-US" sz="2400" dirty="0" smtClean="0">
                <a:latin typeface="Arial" pitchFamily="34" charset="0"/>
                <a:cs typeface="Arial" pitchFamily="34" charset="0"/>
              </a:rPr>
              <a:t>HB1578</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114800"/>
          </a:xfrm>
        </p:spPr>
        <p:txBody>
          <a:bodyPr>
            <a:normAutofit/>
          </a:bodyPr>
          <a:lstStyle/>
          <a:p>
            <a:r>
              <a:rPr lang="en-US" sz="2800" dirty="0" smtClean="0">
                <a:latin typeface="Arial" pitchFamily="34" charset="0"/>
                <a:cs typeface="Arial" pitchFamily="34" charset="0"/>
              </a:rPr>
              <a:t>Adds §19.2-310.2 (F).</a:t>
            </a:r>
          </a:p>
          <a:p>
            <a:r>
              <a:rPr lang="en-US" sz="2800" dirty="0" smtClean="0">
                <a:latin typeface="Arial" pitchFamily="34" charset="0"/>
                <a:cs typeface="Arial" pitchFamily="34" charset="0"/>
              </a:rPr>
              <a:t>Requires VSP to verify that sex offender DNA samples are received by DFS.</a:t>
            </a:r>
          </a:p>
          <a:p>
            <a:r>
              <a:rPr lang="en-US" sz="2800" dirty="0" smtClean="0">
                <a:latin typeface="Arial" pitchFamily="34" charset="0"/>
                <a:cs typeface="Arial" pitchFamily="34" charset="0"/>
              </a:rPr>
              <a:t>Where a sample has not been received, VSP or its designee shall obtain the sample.</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95</a:t>
            </a:fld>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rmAutofit/>
          </a:bodyPr>
          <a:lstStyle/>
          <a:p>
            <a:pPr algn="l"/>
            <a:r>
              <a:rPr lang="en-US" sz="3200" b="1" dirty="0" smtClean="0"/>
              <a:t>Sex offenses prohibiting entry onto school property; hearing</a:t>
            </a:r>
            <a:br>
              <a:rPr lang="en-US" sz="3200" b="1" dirty="0" smtClean="0"/>
            </a:br>
            <a:r>
              <a:rPr lang="en-US" sz="2400" dirty="0" smtClean="0">
                <a:latin typeface="Arial" pitchFamily="34" charset="0"/>
                <a:cs typeface="Arial" pitchFamily="34" charset="0"/>
              </a:rPr>
              <a:t>HB1366</a:t>
            </a:r>
            <a:endParaRPr lang="en-US" sz="3200" b="1" dirty="0"/>
          </a:p>
        </p:txBody>
      </p:sp>
      <p:sp>
        <p:nvSpPr>
          <p:cNvPr id="3" name="Content Placeholder 2"/>
          <p:cNvSpPr>
            <a:spLocks noGrp="1"/>
          </p:cNvSpPr>
          <p:nvPr>
            <p:ph idx="1"/>
          </p:nvPr>
        </p:nvSpPr>
        <p:spPr>
          <a:xfrm>
            <a:off x="457200" y="1828800"/>
            <a:ext cx="8229600" cy="3962400"/>
          </a:xfrm>
        </p:spPr>
        <p:txBody>
          <a:bodyPr>
            <a:normAutofit lnSpcReduction="10000"/>
          </a:bodyPr>
          <a:lstStyle/>
          <a:p>
            <a:r>
              <a:rPr lang="en-US" sz="2800" dirty="0" smtClean="0">
                <a:latin typeface="Arial" pitchFamily="34" charset="0"/>
                <a:cs typeface="Arial" pitchFamily="34" charset="0"/>
              </a:rPr>
              <a:t>Amends §18.2-370.5.</a:t>
            </a:r>
          </a:p>
          <a:p>
            <a:r>
              <a:rPr lang="en-US" sz="2800" dirty="0" smtClean="0">
                <a:latin typeface="Arial" pitchFamily="34" charset="0"/>
                <a:cs typeface="Arial" pitchFamily="34" charset="0"/>
              </a:rPr>
              <a:t>Sex offenders who petition Circuit Court to enter a school or daycare center must publish a notice of the time and place of their hearing for 2 successive weeks in a newspaper of general circulation, and</a:t>
            </a:r>
          </a:p>
          <a:p>
            <a:r>
              <a:rPr lang="en-US" sz="2800" dirty="0" smtClean="0">
                <a:latin typeface="Arial" pitchFamily="34" charset="0"/>
                <a:cs typeface="Arial" pitchFamily="34" charset="0"/>
              </a:rPr>
              <a:t>Provide notice to school board chairman and superintendant of public instruction if petition is for a public school.</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96</a:t>
            </a:fld>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676400"/>
          </a:xfrm>
        </p:spPr>
        <p:txBody>
          <a:bodyPr>
            <a:normAutofit/>
          </a:bodyPr>
          <a:lstStyle/>
          <a:p>
            <a:r>
              <a:rPr lang="en-US" sz="6600" dirty="0" smtClean="0"/>
              <a:t>Transfer of Prisoners</a:t>
            </a:r>
            <a:endParaRPr lang="en-US" sz="6600" dirty="0"/>
          </a:p>
        </p:txBody>
      </p:sp>
      <p:sp>
        <p:nvSpPr>
          <p:cNvPr id="3" name="Date Placeholder 2"/>
          <p:cNvSpPr>
            <a:spLocks noGrp="1"/>
          </p:cNvSpPr>
          <p:nvPr>
            <p:ph type="dt" sz="half" idx="10"/>
          </p:nvPr>
        </p:nvSpPr>
        <p:spPr/>
        <p:txBody>
          <a:bodyPr/>
          <a:lstStyle/>
          <a:p>
            <a:fld id="{0D270188-9262-4A56-BE0A-6B5E79B823DF}" type="datetime1">
              <a:rPr lang="en-US" smtClean="0"/>
              <a:pPr/>
              <a:t>6/16/2015</a:t>
            </a:fld>
            <a:endParaRPr lang="en-US"/>
          </a:p>
        </p:txBody>
      </p:sp>
      <p:sp>
        <p:nvSpPr>
          <p:cNvPr id="4" name="Slide Number Placeholder 3"/>
          <p:cNvSpPr>
            <a:spLocks noGrp="1"/>
          </p:cNvSpPr>
          <p:nvPr>
            <p:ph type="sldNum" sz="quarter" idx="12"/>
          </p:nvPr>
        </p:nvSpPr>
        <p:spPr/>
        <p:txBody>
          <a:bodyPr/>
          <a:lstStyle/>
          <a:p>
            <a:fld id="{80BC0022-2A8E-4979-8726-E1200C30B10A}" type="slidenum">
              <a:rPr lang="en-US" smtClean="0"/>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DOC; interstate transfer of prisoners</a:t>
            </a:r>
            <a:br>
              <a:rPr lang="en-US" sz="3200" b="1" dirty="0" smtClean="0"/>
            </a:br>
            <a:r>
              <a:rPr lang="en-US" sz="2400" dirty="0" smtClean="0">
                <a:latin typeface="Arial" pitchFamily="34" charset="0"/>
                <a:cs typeface="Arial" pitchFamily="34" charset="0"/>
              </a:rPr>
              <a:t>SB1258</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Amends §§53.1-10 and 43.1-31.1.</a:t>
            </a:r>
          </a:p>
          <a:p>
            <a:r>
              <a:rPr lang="en-US" sz="2800" dirty="0" smtClean="0">
                <a:latin typeface="Arial" pitchFamily="34" charset="0"/>
                <a:cs typeface="Arial" pitchFamily="34" charset="0"/>
              </a:rPr>
              <a:t>Authorizes federal and other states’ personnel to retain jurisdiction over any prisoner they transport within Virginia.</a:t>
            </a:r>
          </a:p>
          <a:p>
            <a:r>
              <a:rPr lang="en-US" sz="2800" dirty="0" smtClean="0">
                <a:latin typeface="Arial" pitchFamily="34" charset="0"/>
                <a:cs typeface="Arial" pitchFamily="34" charset="0"/>
              </a:rPr>
              <a:t>Authorizes Virginia DOC to transport prisoners across state lines.</a:t>
            </a:r>
          </a:p>
          <a:p>
            <a:r>
              <a:rPr lang="en-US" sz="2800" dirty="0" smtClean="0">
                <a:latin typeface="Arial" pitchFamily="34" charset="0"/>
                <a:cs typeface="Arial" pitchFamily="34" charset="0"/>
              </a:rPr>
              <a:t>Authorizes DOC Director to enter into reciprocal agreements with other states’ correction agencies regarding such transports.</a:t>
            </a:r>
          </a:p>
          <a:p>
            <a:endParaRPr lang="en-US" sz="28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98</a:t>
            </a:fld>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normAutofit/>
          </a:bodyPr>
          <a:lstStyle/>
          <a:p>
            <a:pPr algn="l"/>
            <a:r>
              <a:rPr lang="en-US" sz="3200" b="1" dirty="0" smtClean="0"/>
              <a:t>Incarcerated persons; transfer to ICE</a:t>
            </a:r>
            <a:br>
              <a:rPr lang="en-US" sz="3200" b="1" dirty="0" smtClean="0"/>
            </a:br>
            <a:r>
              <a:rPr lang="en-US" sz="2400" dirty="0" smtClean="0">
                <a:latin typeface="Arial" pitchFamily="34" charset="0"/>
                <a:cs typeface="Arial" pitchFamily="34" charset="0"/>
              </a:rPr>
              <a:t>HB2043/SB1361</a:t>
            </a:r>
            <a:endParaRPr lang="en-US" sz="3200" b="1" dirty="0"/>
          </a:p>
        </p:txBody>
      </p:sp>
      <p:sp>
        <p:nvSpPr>
          <p:cNvPr id="3" name="Content Placeholder 2"/>
          <p:cNvSpPr>
            <a:spLocks noGrp="1"/>
          </p:cNvSpPr>
          <p:nvPr>
            <p:ph idx="1"/>
          </p:nvPr>
        </p:nvSpPr>
        <p:spPr>
          <a:xfrm>
            <a:off x="457200" y="1676400"/>
            <a:ext cx="8382000" cy="4114800"/>
          </a:xfrm>
        </p:spPr>
        <p:txBody>
          <a:bodyPr>
            <a:noAutofit/>
          </a:bodyPr>
          <a:lstStyle/>
          <a:p>
            <a:r>
              <a:rPr lang="en-US" sz="2800" dirty="0" smtClean="0">
                <a:latin typeface="Arial" pitchFamily="34" charset="0"/>
                <a:cs typeface="Arial" pitchFamily="34" charset="0"/>
              </a:rPr>
              <a:t>Creates  §53.1-220.2.</a:t>
            </a:r>
          </a:p>
          <a:p>
            <a:r>
              <a:rPr lang="en-US" sz="2800" dirty="0" smtClean="0">
                <a:latin typeface="Arial" pitchFamily="34" charset="0"/>
                <a:cs typeface="Arial" pitchFamily="34" charset="0"/>
              </a:rPr>
              <a:t>DOC Director, sheriff, etc., maintaining custody of an alien may, upon receipt of a detainer from ICE, transfer custody of alien to ICE no more than 5 days prior to the date he would otherwise have been released.</a:t>
            </a:r>
          </a:p>
          <a:p>
            <a:r>
              <a:rPr lang="en-US" sz="2800" dirty="0" smtClean="0">
                <a:latin typeface="Arial" pitchFamily="34" charset="0"/>
                <a:cs typeface="Arial" pitchFamily="34" charset="0"/>
              </a:rPr>
              <a:t>Upon such transfer, alien will receive credit for number of days remaining before he would otherwise have been released.</a:t>
            </a:r>
          </a:p>
        </p:txBody>
      </p:sp>
      <p:sp>
        <p:nvSpPr>
          <p:cNvPr id="4" name="Date Placeholder 3"/>
          <p:cNvSpPr>
            <a:spLocks noGrp="1"/>
          </p:cNvSpPr>
          <p:nvPr>
            <p:ph type="dt" sz="half" idx="10"/>
          </p:nvPr>
        </p:nvSpPr>
        <p:spPr/>
        <p:txBody>
          <a:bodyPr/>
          <a:lstStyle/>
          <a:p>
            <a:fld id="{ED906F68-EEBF-4007-AE8B-A4365E8A3C23}" type="datetime1">
              <a:rPr lang="en-US" smtClean="0"/>
              <a:pPr/>
              <a:t>6/16/2015</a:t>
            </a:fld>
            <a:endParaRPr lang="en-US"/>
          </a:p>
        </p:txBody>
      </p:sp>
      <p:sp>
        <p:nvSpPr>
          <p:cNvPr id="5" name="Slide Number Placeholder 4"/>
          <p:cNvSpPr>
            <a:spLocks noGrp="1"/>
          </p:cNvSpPr>
          <p:nvPr>
            <p:ph type="sldNum" sz="quarter" idx="12"/>
          </p:nvPr>
        </p:nvSpPr>
        <p:spPr/>
        <p:txBody>
          <a:bodyPr/>
          <a:lstStyle/>
          <a:p>
            <a:fld id="{80BC0022-2A8E-4979-8726-E1200C30B10A}" type="slidenum">
              <a:rPr lang="en-US" smtClean="0"/>
              <a:pPr/>
              <a:t>99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TEMPLATE-CASC Master Slide</Template>
  <TotalTime>20337</TotalTime>
  <Words>6008</Words>
  <Application>Microsoft Office PowerPoint</Application>
  <PresentationFormat>On-screen Show (4:3)</PresentationFormat>
  <Paragraphs>819</Paragraphs>
  <Slides>128</Slides>
  <Notes>3</Notes>
  <HiddenSlides>0</HiddenSlides>
  <MMClips>0</MMClips>
  <ScaleCrop>false</ScaleCrop>
  <HeadingPairs>
    <vt:vector size="4" baseType="variant">
      <vt:variant>
        <vt:lpstr>Theme</vt:lpstr>
      </vt:variant>
      <vt:variant>
        <vt:i4>1</vt:i4>
      </vt:variant>
      <vt:variant>
        <vt:lpstr>Slide Titles</vt:lpstr>
      </vt:variant>
      <vt:variant>
        <vt:i4>128</vt:i4>
      </vt:variant>
    </vt:vector>
  </HeadingPairs>
  <TitlesOfParts>
    <vt:vector size="129" baseType="lpstr">
      <vt:lpstr>TEMPLATE-CASC Master Slide</vt:lpstr>
      <vt:lpstr>2015 Legislative Update  for   Law Enforcement</vt:lpstr>
      <vt:lpstr>Slide 2</vt:lpstr>
      <vt:lpstr>Slide 3</vt:lpstr>
      <vt:lpstr>Slide 4</vt:lpstr>
      <vt:lpstr>Ethics</vt:lpstr>
      <vt:lpstr>General Assembly, State and Local Government Conflicts of Interest Act HB2070/SB1424</vt:lpstr>
      <vt:lpstr>Conflicts of Interest Act (con’t.) HB2070/SB1424</vt:lpstr>
      <vt:lpstr>Investigations</vt:lpstr>
      <vt:lpstr>Telecommunications records; warrant requirement HB1408</vt:lpstr>
      <vt:lpstr>Real time location data; search warrant HB2355</vt:lpstr>
      <vt:lpstr>Search warrants; computers, networks and other devices SB1307</vt:lpstr>
      <vt:lpstr>Administrative subpoenas; electronic communication services HB1946/SB919</vt:lpstr>
      <vt:lpstr>Use of unmanned aircraft systems (drones); search warrant required HB2125/SB1301</vt:lpstr>
      <vt:lpstr>Use of unmanned aircraft systems (drones); search warrant (con’t.) HB2125/SB1301</vt:lpstr>
      <vt:lpstr>Noncommercial vessels; reasonable suspicion HB1298</vt:lpstr>
      <vt:lpstr>Seizure of property; inventory required SB721</vt:lpstr>
      <vt:lpstr>Missing persons; waiting period before accepting report HB1808/SB1184</vt:lpstr>
      <vt:lpstr>Per diem medicolegal death investigators HB1607</vt:lpstr>
      <vt:lpstr>Blood samples; search warrant; civil immunity SB832</vt:lpstr>
      <vt:lpstr>Mental Health</vt:lpstr>
      <vt:lpstr>Temporary detention; person subject to emergency custody order SB1114</vt:lpstr>
      <vt:lpstr>Temporary detention order; custody HB1694/SB966</vt:lpstr>
      <vt:lpstr>Dissemination of criminal history information  SB1264</vt:lpstr>
      <vt:lpstr>Campus Sexual Assault</vt:lpstr>
      <vt:lpstr>Campus police; sexual assault reporting HB1785</vt:lpstr>
      <vt:lpstr>Higher education; reporting acts of sexual violence  HB1930/SB712</vt:lpstr>
      <vt:lpstr>Higher education; reporting acts of sexual violence (con’t.) HB1930/SB712</vt:lpstr>
      <vt:lpstr>Academic transcripts; higher ed. SB1193</vt:lpstr>
      <vt:lpstr>Venue</vt:lpstr>
      <vt:lpstr>Criminal cases; venue SB1290</vt:lpstr>
      <vt:lpstr>Indecent liberties; venue SB915</vt:lpstr>
      <vt:lpstr>Creation of unlawful images; venue SB709</vt:lpstr>
      <vt:lpstr>Medicaid violations; venue SB1086</vt:lpstr>
      <vt:lpstr>Pretrial</vt:lpstr>
      <vt:lpstr>Strangulation; family or household member;  admission to bail  HB2120</vt:lpstr>
      <vt:lpstr>Capital cases; determination of mental retardation SB855</vt:lpstr>
      <vt:lpstr>Trial</vt:lpstr>
      <vt:lpstr>Preliminary hearing; certification of ancillary misdemeanors HB2049</vt:lpstr>
      <vt:lpstr>Crimes</vt:lpstr>
      <vt:lpstr>Enticing another into a house with intent to commit certain felonies HB1493</vt:lpstr>
      <vt:lpstr>A&amp;B; felony HB1611</vt:lpstr>
      <vt:lpstr>Child pornography and obscenity offenses; penalties SB1056</vt:lpstr>
      <vt:lpstr>Cigarette laws; administration and enforcement HB1955/SB1232</vt:lpstr>
      <vt:lpstr>Cigarette trafficking HB1807/SB1231</vt:lpstr>
      <vt:lpstr>Purchase of tobacco products by minors; liquid nicotine packaging; penalty HB2036/SB1325</vt:lpstr>
      <vt:lpstr>Powdered or crystalline alcohol; penalty HB1908/SB1034</vt:lpstr>
      <vt:lpstr>Horse tripping; penalty SB1081</vt:lpstr>
      <vt:lpstr>Wireless communication device; possession by prisoner; penalty HB2385</vt:lpstr>
      <vt:lpstr>Commercial Sex Trafficking</vt:lpstr>
      <vt:lpstr>Commercial sex trafficking HB1964/SB1188</vt:lpstr>
      <vt:lpstr>Commercial sex trafficking (con’t.) HB1964/SB1188</vt:lpstr>
      <vt:lpstr>Prostitution; pandering, etc.; penalty HB2040</vt:lpstr>
      <vt:lpstr>Firearms</vt:lpstr>
      <vt:lpstr>Firearms, other weapons; possession on school property SB1191</vt:lpstr>
      <vt:lpstr>Firearms; restoration of rights; venue HB 1666</vt:lpstr>
      <vt:lpstr>Firearms, etc.; possession by felons; restoration of rights HB2286</vt:lpstr>
      <vt:lpstr>Transfer, etc., of firearm from licensed dealer; criminal history HB1702</vt:lpstr>
      <vt:lpstr>Unclaimed firearms; retention period; donation to DFS SB936</vt:lpstr>
      <vt:lpstr>Drugs</vt:lpstr>
      <vt:lpstr>Naloxone; administration by first responders HB1458/HB1833/SB1186</vt:lpstr>
      <vt:lpstr>Safe reporting of overdoses HB1500/SB892</vt:lpstr>
      <vt:lpstr>Safe reporting of overdoses (con’t.) HB1500/SB892</vt:lpstr>
      <vt:lpstr>Prescription Monitoring Program (PMP); requirements of dispensers HB1841</vt:lpstr>
      <vt:lpstr>Prescription Monitoring Program (PMP); disclosure of information SB817</vt:lpstr>
      <vt:lpstr>Prescription Monitoring Program (PMP); disclosure of information HB1810</vt:lpstr>
      <vt:lpstr>Hospices; notice to pharmacies HB1738</vt:lpstr>
      <vt:lpstr>Cannabidiol oil and THC-A oil; possession of marijuana HB1445/SB1235</vt:lpstr>
      <vt:lpstr>Controlled substances; scheduling HB1839</vt:lpstr>
      <vt:lpstr>Controlled substances; Schedule I HB1564/SB1380</vt:lpstr>
      <vt:lpstr>Drugs forfeited to law enforcement; research and training SB1241</vt:lpstr>
      <vt:lpstr>Traffic</vt:lpstr>
      <vt:lpstr>Transportation network companies (TNC’s); Uber and Lyft HB1662/SB1025</vt:lpstr>
      <vt:lpstr>Following too closely HB1342/SB1220</vt:lpstr>
      <vt:lpstr>Amber flashing lights HB1344</vt:lpstr>
      <vt:lpstr>HOT lanes; law enforcement use HB2235</vt:lpstr>
      <vt:lpstr>Antique motor vehicles; exhaust systems HB1551/SB702</vt:lpstr>
      <vt:lpstr>Passing when overtaking a vehicle HB1379</vt:lpstr>
      <vt:lpstr>Passing stationary refuse collection vehicles HB1649</vt:lpstr>
      <vt:lpstr>Motorcycles and autocycles; brake lights HB1700</vt:lpstr>
      <vt:lpstr>Motorcycles; standing on footpegs SB836</vt:lpstr>
      <vt:lpstr>Towing vehicles with occupants SB793</vt:lpstr>
      <vt:lpstr>Comprehensive changes to commercial motor carrier statutes HB2038</vt:lpstr>
      <vt:lpstr>Off-road motorcycles converted to on-road use; titling &amp; registration; penalty SB1003</vt:lpstr>
      <vt:lpstr>Passing on a double yellow line SB781</vt:lpstr>
      <vt:lpstr>Access to DMV accident reports HB1748</vt:lpstr>
      <vt:lpstr>Parking in residential areas; public right of way HB1593</vt:lpstr>
      <vt:lpstr>DUI; convictions under federal laws or laws of other states HB 1639</vt:lpstr>
      <vt:lpstr>Post-conviction</vt:lpstr>
      <vt:lpstr>Expungement of police and court records; hearing SB908</vt:lpstr>
      <vt:lpstr>DNA; analysis upon conviction of certain additional misdemeanors  HB1928/SB1187</vt:lpstr>
      <vt:lpstr>Writs of actual innocence; bail  HB1882</vt:lpstr>
      <vt:lpstr>Sexually violent predators (SVP); conditional release plan; notice HB2303</vt:lpstr>
      <vt:lpstr>Supplement to the Sex Offender Registry – “Robby’s Rule” HB1353/SB1074</vt:lpstr>
      <vt:lpstr>Sex offender registry; registration verification HB2228/SB918</vt:lpstr>
      <vt:lpstr>Sex offender registry; collection of DNA samples HB1578</vt:lpstr>
      <vt:lpstr>Sex offenses prohibiting entry onto school property; hearing HB1366</vt:lpstr>
      <vt:lpstr>Transfer of Prisoners</vt:lpstr>
      <vt:lpstr>DOC; interstate transfer of prisoners SB1258</vt:lpstr>
      <vt:lpstr>Incarcerated persons; transfer to ICE HB2043/SB1361</vt:lpstr>
      <vt:lpstr>Notice required on transfer of prisoner SB1311</vt:lpstr>
      <vt:lpstr>SCOPS</vt:lpstr>
      <vt:lpstr>Special Conservators of the Peace HB2206/SB1195</vt:lpstr>
      <vt:lpstr>Special Conservators of the Peace HB2206/SB1195</vt:lpstr>
      <vt:lpstr>Special Conservators of the Peace HB2206/SB1195</vt:lpstr>
      <vt:lpstr>Special Conservators of the Peace; revocation or suspension HB2369</vt:lpstr>
      <vt:lpstr>Civil Matters</vt:lpstr>
      <vt:lpstr>Arrest photos on internet; civil action SB720</vt:lpstr>
      <vt:lpstr>Emergency care; forcible entry of motor vehicle; civil immunity HB2082</vt:lpstr>
      <vt:lpstr>Civil immunity for volunteer first responders SB845</vt:lpstr>
      <vt:lpstr>Miscellaneous</vt:lpstr>
      <vt:lpstr>Private Police Departments; definition HB1606/SB1217</vt:lpstr>
      <vt:lpstr>Lynchburg airport; police department HB2035</vt:lpstr>
      <vt:lpstr>Private investigators; personal protection specialist HB1718</vt:lpstr>
      <vt:lpstr>Right to breastfeed HB1499/SB1427</vt:lpstr>
      <vt:lpstr>Employers; social media information HB2081</vt:lpstr>
      <vt:lpstr>DCJS; training standards for undercover work HB2112</vt:lpstr>
      <vt:lpstr>Bail bondsmen; felony arrest; reporting HB2314</vt:lpstr>
      <vt:lpstr>Industrial Hemp HB1277/SB955</vt:lpstr>
      <vt:lpstr>Disposition of dead bodies SB1434</vt:lpstr>
      <vt:lpstr>Mischief Managed</vt:lpstr>
      <vt:lpstr>Asset Forfeiture HB1287/SB684</vt:lpstr>
      <vt:lpstr>Search of electronic evidence HB1274/HB1349/SB1110</vt:lpstr>
      <vt:lpstr>Government Data Collection and Dissemination Practices Act HB1673/SB965</vt:lpstr>
      <vt:lpstr>Constitutional Amendment to Search &amp; Seizure HJ578/SJ302</vt:lpstr>
      <vt:lpstr>Body-worn cameras HB1521/HB1534/HB2280</vt:lpstr>
      <vt:lpstr>One that got away…</vt:lpstr>
      <vt:lpstr>Felony homicide HB1427/HB1937/HB1638/SB1035</vt:lpstr>
      <vt:lpstr>Slide 128</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 ShermanChambers</dc:creator>
  <cp:lastModifiedBy>Jane ShermanChambers</cp:lastModifiedBy>
  <cp:revision>422</cp:revision>
  <dcterms:created xsi:type="dcterms:W3CDTF">2015-03-04T18:50:57Z</dcterms:created>
  <dcterms:modified xsi:type="dcterms:W3CDTF">2015-06-16T14:47:13Z</dcterms:modified>
</cp:coreProperties>
</file>