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3"/>
  </p:notesMasterIdLst>
  <p:handoutMasterIdLst>
    <p:handoutMasterId r:id="rId204"/>
  </p:handoutMasterIdLst>
  <p:sldIdLst>
    <p:sldId id="308" r:id="rId2"/>
    <p:sldId id="310" r:id="rId3"/>
    <p:sldId id="311" r:id="rId4"/>
    <p:sldId id="312" r:id="rId5"/>
    <p:sldId id="338" r:id="rId6"/>
    <p:sldId id="324" r:id="rId7"/>
    <p:sldId id="325" r:id="rId8"/>
    <p:sldId id="377" r:id="rId9"/>
    <p:sldId id="378" r:id="rId10"/>
    <p:sldId id="379" r:id="rId11"/>
    <p:sldId id="380" r:id="rId12"/>
    <p:sldId id="381" r:id="rId13"/>
    <p:sldId id="382" r:id="rId14"/>
    <p:sldId id="383" r:id="rId15"/>
    <p:sldId id="384" r:id="rId16"/>
    <p:sldId id="361" r:id="rId17"/>
    <p:sldId id="393" r:id="rId18"/>
    <p:sldId id="394" r:id="rId19"/>
    <p:sldId id="353" r:id="rId20"/>
    <p:sldId id="354" r:id="rId21"/>
    <p:sldId id="355" r:id="rId22"/>
    <p:sldId id="359" r:id="rId23"/>
    <p:sldId id="360" r:id="rId24"/>
    <p:sldId id="362" r:id="rId25"/>
    <p:sldId id="363" r:id="rId26"/>
    <p:sldId id="364" r:id="rId27"/>
    <p:sldId id="365" r:id="rId28"/>
    <p:sldId id="366" r:id="rId29"/>
    <p:sldId id="367" r:id="rId30"/>
    <p:sldId id="368" r:id="rId31"/>
    <p:sldId id="369" r:id="rId32"/>
    <p:sldId id="385" r:id="rId33"/>
    <p:sldId id="386" r:id="rId34"/>
    <p:sldId id="387" r:id="rId35"/>
    <p:sldId id="356" r:id="rId36"/>
    <p:sldId id="357" r:id="rId37"/>
    <p:sldId id="358" r:id="rId38"/>
    <p:sldId id="543" r:id="rId39"/>
    <p:sldId id="544" r:id="rId40"/>
    <p:sldId id="545" r:id="rId41"/>
    <p:sldId id="370" r:id="rId42"/>
    <p:sldId id="371" r:id="rId43"/>
    <p:sldId id="372" r:id="rId44"/>
    <p:sldId id="373" r:id="rId45"/>
    <p:sldId id="497" r:id="rId46"/>
    <p:sldId id="498" r:id="rId47"/>
    <p:sldId id="390" r:id="rId48"/>
    <p:sldId id="391" r:id="rId49"/>
    <p:sldId id="392" r:id="rId50"/>
    <p:sldId id="326" r:id="rId51"/>
    <p:sldId id="327" r:id="rId52"/>
    <p:sldId id="328" r:id="rId53"/>
    <p:sldId id="331" r:id="rId54"/>
    <p:sldId id="332" r:id="rId55"/>
    <p:sldId id="333" r:id="rId56"/>
    <p:sldId id="395" r:id="rId57"/>
    <p:sldId id="396" r:id="rId58"/>
    <p:sldId id="397" r:id="rId59"/>
    <p:sldId id="351" r:id="rId60"/>
    <p:sldId id="352" r:id="rId61"/>
    <p:sldId id="334" r:id="rId62"/>
    <p:sldId id="335" r:id="rId63"/>
    <p:sldId id="388" r:id="rId64"/>
    <p:sldId id="389" r:id="rId65"/>
    <p:sldId id="313" r:id="rId66"/>
    <p:sldId id="314" r:id="rId67"/>
    <p:sldId id="534" r:id="rId68"/>
    <p:sldId id="535" r:id="rId69"/>
    <p:sldId id="536" r:id="rId70"/>
    <p:sldId id="537" r:id="rId71"/>
    <p:sldId id="538" r:id="rId72"/>
    <p:sldId id="539" r:id="rId73"/>
    <p:sldId id="540" r:id="rId74"/>
    <p:sldId id="541" r:id="rId75"/>
    <p:sldId id="542" r:id="rId76"/>
    <p:sldId id="398" r:id="rId77"/>
    <p:sldId id="399" r:id="rId78"/>
    <p:sldId id="400" r:id="rId79"/>
    <p:sldId id="405" r:id="rId80"/>
    <p:sldId id="406" r:id="rId81"/>
    <p:sldId id="407" r:id="rId82"/>
    <p:sldId id="408" r:id="rId83"/>
    <p:sldId id="409" r:id="rId84"/>
    <p:sldId id="410" r:id="rId85"/>
    <p:sldId id="411" r:id="rId86"/>
    <p:sldId id="401" r:id="rId87"/>
    <p:sldId id="402" r:id="rId88"/>
    <p:sldId id="403" r:id="rId89"/>
    <p:sldId id="404" r:id="rId90"/>
    <p:sldId id="412" r:id="rId91"/>
    <p:sldId id="444" r:id="rId92"/>
    <p:sldId id="445" r:id="rId93"/>
    <p:sldId id="439" r:id="rId94"/>
    <p:sldId id="425" r:id="rId95"/>
    <p:sldId id="413" r:id="rId96"/>
    <p:sldId id="414" r:id="rId97"/>
    <p:sldId id="433" r:id="rId98"/>
    <p:sldId id="434" r:id="rId99"/>
    <p:sldId id="435" r:id="rId100"/>
    <p:sldId id="446" r:id="rId101"/>
    <p:sldId id="436" r:id="rId102"/>
    <p:sldId id="437" r:id="rId103"/>
    <p:sldId id="438" r:id="rId104"/>
    <p:sldId id="442" r:id="rId105"/>
    <p:sldId id="443" r:id="rId106"/>
    <p:sldId id="422" r:id="rId107"/>
    <p:sldId id="447" r:id="rId108"/>
    <p:sldId id="448" r:id="rId109"/>
    <p:sldId id="416" r:id="rId110"/>
    <p:sldId id="440" r:id="rId111"/>
    <p:sldId id="441" r:id="rId112"/>
    <p:sldId id="429" r:id="rId113"/>
    <p:sldId id="430" r:id="rId114"/>
    <p:sldId id="420" r:id="rId115"/>
    <p:sldId id="421" r:id="rId116"/>
    <p:sldId id="431" r:id="rId117"/>
    <p:sldId id="432" r:id="rId118"/>
    <p:sldId id="426" r:id="rId119"/>
    <p:sldId id="427" r:id="rId120"/>
    <p:sldId id="428" r:id="rId121"/>
    <p:sldId id="417" r:id="rId122"/>
    <p:sldId id="418" r:id="rId123"/>
    <p:sldId id="419" r:id="rId124"/>
    <p:sldId id="449" r:id="rId125"/>
    <p:sldId id="457" r:id="rId126"/>
    <p:sldId id="458" r:id="rId127"/>
    <p:sldId id="464" r:id="rId128"/>
    <p:sldId id="465" r:id="rId129"/>
    <p:sldId id="462" r:id="rId130"/>
    <p:sldId id="463" r:id="rId131"/>
    <p:sldId id="471" r:id="rId132"/>
    <p:sldId id="472" r:id="rId133"/>
    <p:sldId id="454" r:id="rId134"/>
    <p:sldId id="467" r:id="rId135"/>
    <p:sldId id="468" r:id="rId136"/>
    <p:sldId id="459" r:id="rId137"/>
    <p:sldId id="460" r:id="rId138"/>
    <p:sldId id="461" r:id="rId139"/>
    <p:sldId id="455" r:id="rId140"/>
    <p:sldId id="456" r:id="rId141"/>
    <p:sldId id="466" r:id="rId142"/>
    <p:sldId id="450" r:id="rId143"/>
    <p:sldId id="451" r:id="rId144"/>
    <p:sldId id="469" r:id="rId145"/>
    <p:sldId id="470" r:id="rId146"/>
    <p:sldId id="452" r:id="rId147"/>
    <p:sldId id="453" r:id="rId148"/>
    <p:sldId id="473" r:id="rId149"/>
    <p:sldId id="482" r:id="rId150"/>
    <p:sldId id="483" r:id="rId151"/>
    <p:sldId id="485" r:id="rId152"/>
    <p:sldId id="484" r:id="rId153"/>
    <p:sldId id="475" r:id="rId154"/>
    <p:sldId id="478" r:id="rId155"/>
    <p:sldId id="479" r:id="rId156"/>
    <p:sldId id="480" r:id="rId157"/>
    <p:sldId id="481" r:id="rId158"/>
    <p:sldId id="476" r:id="rId159"/>
    <p:sldId id="477" r:id="rId160"/>
    <p:sldId id="486" r:id="rId161"/>
    <p:sldId id="499" r:id="rId162"/>
    <p:sldId id="500" r:id="rId163"/>
    <p:sldId id="487" r:id="rId164"/>
    <p:sldId id="488" r:id="rId165"/>
    <p:sldId id="489" r:id="rId166"/>
    <p:sldId id="490" r:id="rId167"/>
    <p:sldId id="491" r:id="rId168"/>
    <p:sldId id="492" r:id="rId169"/>
    <p:sldId id="495" r:id="rId170"/>
    <p:sldId id="496" r:id="rId171"/>
    <p:sldId id="493" r:id="rId172"/>
    <p:sldId id="494" r:id="rId173"/>
    <p:sldId id="501" r:id="rId174"/>
    <p:sldId id="502" r:id="rId175"/>
    <p:sldId id="504" r:id="rId176"/>
    <p:sldId id="505" r:id="rId177"/>
    <p:sldId id="506" r:id="rId178"/>
    <p:sldId id="507" r:id="rId179"/>
    <p:sldId id="508" r:id="rId180"/>
    <p:sldId id="509" r:id="rId181"/>
    <p:sldId id="510" r:id="rId182"/>
    <p:sldId id="511" r:id="rId183"/>
    <p:sldId id="514" r:id="rId184"/>
    <p:sldId id="512" r:id="rId185"/>
    <p:sldId id="513" r:id="rId186"/>
    <p:sldId id="517" r:id="rId187"/>
    <p:sldId id="518" r:id="rId188"/>
    <p:sldId id="519" r:id="rId189"/>
    <p:sldId id="520" r:id="rId190"/>
    <p:sldId id="521" r:id="rId191"/>
    <p:sldId id="522" r:id="rId192"/>
    <p:sldId id="527" r:id="rId193"/>
    <p:sldId id="531" r:id="rId194"/>
    <p:sldId id="528" r:id="rId195"/>
    <p:sldId id="523" r:id="rId196"/>
    <p:sldId id="524" r:id="rId197"/>
    <p:sldId id="529" r:id="rId198"/>
    <p:sldId id="530" r:id="rId199"/>
    <p:sldId id="526" r:id="rId200"/>
    <p:sldId id="532" r:id="rId201"/>
    <p:sldId id="533" r:id="rId20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57" autoAdjust="0"/>
    <p:restoredTop sz="94631"/>
  </p:normalViewPr>
  <p:slideViewPr>
    <p:cSldViewPr snapToGrid="0" snapToObjects="1">
      <p:cViewPr varScale="1">
        <p:scale>
          <a:sx n="98" d="100"/>
          <a:sy n="98" d="100"/>
        </p:scale>
        <p:origin x="-10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viewProps" Target="viewProps.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notesMaster" Target="notesMasters/notesMaster1.xml"/><Relationship Id="rId208"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47098F1-34D6-4846-B965-0E43260B7A58}" type="datetimeFigureOut">
              <a:rPr lang="en-US" smtClean="0"/>
              <a:pPr/>
              <a:t>6/21/2016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68C4D21-8A95-4D50-B605-822B3D916807}" type="slidenum">
              <a:rPr lang="en-US" smtClean="0"/>
              <a:pPr/>
              <a:t>‹#›</a:t>
            </a:fld>
            <a:endParaRPr lang="en-US"/>
          </a:p>
        </p:txBody>
      </p:sp>
    </p:spTree>
    <p:extLst>
      <p:ext uri="{BB962C8B-B14F-4D97-AF65-F5344CB8AC3E}">
        <p14:creationId xmlns:p14="http://schemas.microsoft.com/office/powerpoint/2010/main" val="1096578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18C73E1-FFAD-6A40-915F-2DEA649C901B}" type="datetimeFigureOut">
              <a:rPr lang="en-US" smtClean="0"/>
              <a:pPr/>
              <a:t>6/21/2016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0C1502B-5BC2-914B-8EBE-67BFC399FFE9}" type="slidenum">
              <a:rPr lang="en-US" smtClean="0"/>
              <a:pPr/>
              <a:t>‹#›</a:t>
            </a:fld>
            <a:endParaRPr lang="en-US"/>
          </a:p>
        </p:txBody>
      </p:sp>
    </p:spTree>
    <p:extLst>
      <p:ext uri="{BB962C8B-B14F-4D97-AF65-F5344CB8AC3E}">
        <p14:creationId xmlns:p14="http://schemas.microsoft.com/office/powerpoint/2010/main" val="1021562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6/21/2016</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6/21/2016</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6/21/2016</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6/21/2016</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6/21/2016</a:t>
            </a:fld>
            <a:endParaRPr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6/21/2016</a:t>
            </a:fld>
            <a:endParaRPr lang="en-US"/>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6/21/2016</a:t>
            </a:fld>
            <a:endParaRPr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6/21/2016</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6/21/2016</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9D21D778-B565-4D7E-94D7-64010A445B68}" type="datetimeFigureOut">
              <a:rPr lang="en-US" smtClean="0"/>
              <a:pPr algn="r" eaLnBrk="1" latinLnBrk="0" hangingPunct="1"/>
              <a:t>6/21/2016</a:t>
            </a:fld>
            <a:endParaRPr lang="en-US" sz="1400"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914400" rtl="0" eaLnBrk="1" latinLnBrk="0" hangingPunct="1">
        <a:spcBef>
          <a:spcPct val="0"/>
        </a:spcBef>
        <a:buNone/>
        <a:defRPr sz="44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3" Type="http://schemas.openxmlformats.org/officeDocument/2006/relationships/hyperlink" Target="http://www.cas.state.va.us/" TargetMode="External"/><Relationship Id="rId2" Type="http://schemas.openxmlformats.org/officeDocument/2006/relationships/hyperlink" Target="mailto:ejcasey@wm.edu"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354842"/>
            <a:ext cx="8284192" cy="3562063"/>
          </a:xfrm>
        </p:spPr>
        <p:txBody>
          <a:bodyPr>
            <a:noAutofit/>
          </a:bodyPr>
          <a:lstStyle/>
          <a:p>
            <a:r>
              <a:rPr lang="en-US" sz="4000" b="1" dirty="0" smtClean="0">
                <a:solidFill>
                  <a:schemeClr val="tx1"/>
                </a:solidFill>
              </a:rPr>
              <a:t>Selected Appellate Decisions</a:t>
            </a:r>
            <a:br>
              <a:rPr lang="en-US" sz="4000" b="1" dirty="0" smtClean="0">
                <a:solidFill>
                  <a:schemeClr val="tx1"/>
                </a:solidFill>
              </a:rPr>
            </a:br>
            <a:r>
              <a:rPr lang="en-US" sz="4000" b="1" dirty="0" smtClean="0">
                <a:solidFill>
                  <a:schemeClr val="tx1"/>
                </a:solidFill>
              </a:rPr>
              <a:t>for</a:t>
            </a:r>
            <a:br>
              <a:rPr lang="en-US" sz="4000" b="1" dirty="0" smtClean="0">
                <a:solidFill>
                  <a:schemeClr val="tx1"/>
                </a:solidFill>
              </a:rPr>
            </a:br>
            <a:r>
              <a:rPr lang="en-US" sz="4000" b="1" dirty="0" smtClean="0">
                <a:solidFill>
                  <a:schemeClr val="tx1"/>
                </a:solidFill>
              </a:rPr>
              <a:t>Law Enforcement Officers</a:t>
            </a:r>
            <a:br>
              <a:rPr lang="en-US" sz="4000" b="1" dirty="0" smtClean="0">
                <a:solidFill>
                  <a:schemeClr val="tx1"/>
                </a:solidFill>
              </a:rPr>
            </a:br>
            <a:r>
              <a:rPr lang="en-US" sz="4000" b="1" dirty="0" smtClean="0">
                <a:solidFill>
                  <a:schemeClr val="tx1"/>
                </a:solidFill>
              </a:rPr>
              <a:t/>
            </a:r>
            <a:br>
              <a:rPr lang="en-US" sz="4000" b="1" dirty="0" smtClean="0">
                <a:solidFill>
                  <a:schemeClr val="tx1"/>
                </a:solidFill>
              </a:rPr>
            </a:br>
            <a:r>
              <a:rPr lang="en-US" sz="3200" dirty="0" smtClean="0">
                <a:solidFill>
                  <a:schemeClr val="tx1"/>
                </a:solidFill>
              </a:rPr>
              <a:t>June 1, 2015– June 1, 2016</a:t>
            </a:r>
            <a:endParaRPr lang="en-US" sz="3200" dirty="0">
              <a:solidFill>
                <a:schemeClr val="tx1"/>
              </a:solidFill>
            </a:endParaRPr>
          </a:p>
        </p:txBody>
      </p:sp>
      <p:sp>
        <p:nvSpPr>
          <p:cNvPr id="3" name="Content Placeholder 2"/>
          <p:cNvSpPr>
            <a:spLocks noGrp="1"/>
          </p:cNvSpPr>
          <p:nvPr>
            <p:ph idx="1"/>
          </p:nvPr>
        </p:nvSpPr>
        <p:spPr>
          <a:xfrm>
            <a:off x="576072" y="3916906"/>
            <a:ext cx="8229600" cy="1874293"/>
          </a:xfrm>
        </p:spPr>
        <p:txBody>
          <a:bodyPr>
            <a:normAutofit/>
          </a:bodyPr>
          <a:lstStyle/>
          <a:p>
            <a:pPr marL="0" indent="0" algn="ctr"/>
            <a:r>
              <a:rPr lang="en-US" b="1" dirty="0" smtClean="0">
                <a:solidFill>
                  <a:srgbClr val="C00000"/>
                </a:solidFill>
              </a:rPr>
              <a:t>U. S. Supreme Court</a:t>
            </a:r>
          </a:p>
          <a:p>
            <a:pPr marL="0" indent="0" algn="ctr"/>
            <a:r>
              <a:rPr lang="en-US" b="1" dirty="0" smtClean="0">
                <a:solidFill>
                  <a:srgbClr val="C00000"/>
                </a:solidFill>
              </a:rPr>
              <a:t>Virginia Supreme Court</a:t>
            </a:r>
          </a:p>
          <a:p>
            <a:pPr marL="0" indent="0" algn="ctr"/>
            <a:r>
              <a:rPr lang="en-US" b="1" dirty="0" smtClean="0">
                <a:solidFill>
                  <a:srgbClr val="C00000"/>
                </a:solidFill>
              </a:rPr>
              <a:t>Virginia Court of Appeals</a:t>
            </a:r>
            <a:endParaRPr lang="en-US" dirty="0" smtClean="0">
              <a:solidFill>
                <a:srgbClr val="C00000"/>
              </a:solidFill>
            </a:endParaRPr>
          </a:p>
          <a:p>
            <a:pPr lvl="1"/>
            <a:endParaRPr lang="en-US" dirty="0"/>
          </a:p>
        </p:txBody>
      </p:sp>
    </p:spTree>
    <p:extLst>
      <p:ext uri="{BB962C8B-B14F-4D97-AF65-F5344CB8AC3E}">
        <p14:creationId xmlns:p14="http://schemas.microsoft.com/office/powerpoint/2010/main" val="298319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Held: Heroin in Sock Admissible</a:t>
            </a:r>
            <a:endParaRPr lang="en-US" dirty="0"/>
          </a:p>
        </p:txBody>
      </p:sp>
      <p:sp>
        <p:nvSpPr>
          <p:cNvPr id="3" name="Content Placeholder 2"/>
          <p:cNvSpPr>
            <a:spLocks noGrp="1"/>
          </p:cNvSpPr>
          <p:nvPr>
            <p:ph idx="1"/>
          </p:nvPr>
        </p:nvSpPr>
        <p:spPr>
          <a:xfrm>
            <a:off x="457200" y="1600201"/>
            <a:ext cx="8229600" cy="4470399"/>
          </a:xfrm>
        </p:spPr>
        <p:txBody>
          <a:bodyPr>
            <a:normAutofit/>
          </a:bodyPr>
          <a:lstStyle/>
          <a:p>
            <a:r>
              <a:rPr lang="en-US" dirty="0"/>
              <a:t>E</a:t>
            </a:r>
            <a:r>
              <a:rPr lang="en-US" dirty="0" smtClean="0"/>
              <a:t>ven </a:t>
            </a:r>
            <a:r>
              <a:rPr lang="en-US" dirty="0"/>
              <a:t>if the defendant withdrew that consent in the course of the search, probable cause supported the seizure of the drugs from the </a:t>
            </a:r>
            <a:r>
              <a:rPr lang="en-US" dirty="0" smtClean="0"/>
              <a:t>defendant’s sock</a:t>
            </a:r>
            <a:r>
              <a:rPr lang="en-US" dirty="0"/>
              <a:t>.  </a:t>
            </a:r>
            <a:endParaRPr lang="en-US" dirty="0" smtClean="0"/>
          </a:p>
          <a:p>
            <a:r>
              <a:rPr lang="en-US" dirty="0" smtClean="0"/>
              <a:t>The </a:t>
            </a:r>
            <a:r>
              <a:rPr lang="en-US" dirty="0"/>
              <a:t>Court found that the totality of the facts, including the defendant’s resistance, gave the officer probable cause to seize the </a:t>
            </a:r>
            <a:r>
              <a:rPr lang="en-US" dirty="0" smtClean="0"/>
              <a:t>drugs.</a:t>
            </a:r>
            <a:endParaRPr lang="en-US" dirty="0"/>
          </a:p>
          <a:p>
            <a:endParaRPr lang="en-US" dirty="0"/>
          </a:p>
        </p:txBody>
      </p:sp>
    </p:spTree>
    <p:extLst>
      <p:ext uri="{BB962C8B-B14F-4D97-AF65-F5344CB8AC3E}">
        <p14:creationId xmlns:p14="http://schemas.microsoft.com/office/powerpoint/2010/main" val="143271908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Rape: Physical Helplessness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err="1" smtClean="0"/>
              <a:t>Quisque</a:t>
            </a:r>
            <a:r>
              <a:rPr lang="en-US" i="1" dirty="0" smtClean="0"/>
              <a:t> v. Commonwealth</a:t>
            </a:r>
            <a:r>
              <a:rPr lang="en-US" dirty="0" smtClean="0"/>
              <a:t>, Va. Ct. App. (</a:t>
            </a:r>
            <a:r>
              <a:rPr lang="en-US" dirty="0"/>
              <a:t>February 23, </a:t>
            </a:r>
            <a:r>
              <a:rPr lang="en-US" dirty="0" smtClean="0"/>
              <a:t>2016)</a:t>
            </a:r>
          </a:p>
          <a:p>
            <a:r>
              <a:rPr lang="en-US" dirty="0"/>
              <a:t>Defendant raped a woman with whom he had been drinking after she fell asleep.  When she awoke, she struck him and he fled.  </a:t>
            </a:r>
            <a:endParaRPr lang="en-US" dirty="0" smtClean="0"/>
          </a:p>
          <a:p>
            <a:r>
              <a:rPr lang="en-US" dirty="0" smtClean="0"/>
              <a:t>Defendant </a:t>
            </a:r>
            <a:r>
              <a:rPr lang="en-US" dirty="0"/>
              <a:t>claimed that he </a:t>
            </a:r>
            <a:r>
              <a:rPr lang="en-US" dirty="0" smtClean="0"/>
              <a:t>thought </a:t>
            </a:r>
            <a:r>
              <a:rPr lang="en-US" dirty="0"/>
              <a:t>that </a:t>
            </a:r>
            <a:r>
              <a:rPr lang="en-US" dirty="0" smtClean="0"/>
              <a:t>victim was </a:t>
            </a:r>
            <a:r>
              <a:rPr lang="en-US" dirty="0"/>
              <a:t>his girlfriend. </a:t>
            </a:r>
            <a:endParaRPr lang="en-US" dirty="0" smtClean="0"/>
          </a:p>
          <a:p>
            <a:r>
              <a:rPr lang="en-US" dirty="0" smtClean="0"/>
              <a:t>Court: </a:t>
            </a:r>
            <a:r>
              <a:rPr lang="en-US" i="1" dirty="0" smtClean="0"/>
              <a:t>Conviction Affirmed</a:t>
            </a:r>
            <a:r>
              <a:rPr lang="en-US" dirty="0" smtClean="0"/>
              <a:t>.</a:t>
            </a:r>
          </a:p>
          <a:p>
            <a:pPr lvl="1"/>
            <a:r>
              <a:rPr lang="en-US" dirty="0"/>
              <a:t>S</a:t>
            </a:r>
            <a:r>
              <a:rPr lang="en-US" dirty="0" smtClean="0"/>
              <a:t>tates </a:t>
            </a:r>
            <a:r>
              <a:rPr lang="en-US" dirty="0"/>
              <a:t>of sleep can be more or less </a:t>
            </a:r>
            <a:r>
              <a:rPr lang="en-US" dirty="0" smtClean="0"/>
              <a:t>debilitating, and in this case the evidence sufficiently demonstrated the victim was physically helpless</a:t>
            </a:r>
            <a:endParaRPr lang="en-US" dirty="0"/>
          </a:p>
        </p:txBody>
      </p:sp>
    </p:spTree>
    <p:extLst>
      <p:ext uri="{BB962C8B-B14F-4D97-AF65-F5344CB8AC3E}">
        <p14:creationId xmlns:p14="http://schemas.microsoft.com/office/powerpoint/2010/main" val="13056614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3" name="Content Placeholder 2"/>
          <p:cNvSpPr>
            <a:spLocks noGrp="1"/>
          </p:cNvSpPr>
          <p:nvPr>
            <p:ph idx="1"/>
          </p:nvPr>
        </p:nvSpPr>
        <p:spPr>
          <a:xfrm>
            <a:off x="457200" y="1222219"/>
            <a:ext cx="8229600" cy="4568982"/>
          </a:xfrm>
        </p:spPr>
        <p:txBody>
          <a:bodyPr>
            <a:normAutofit fontScale="85000" lnSpcReduction="20000"/>
          </a:bodyPr>
          <a:lstStyle/>
          <a:p>
            <a:r>
              <a:rPr lang="en-US" i="1" dirty="0" smtClean="0"/>
              <a:t>Harrison v. Commonwealth</a:t>
            </a:r>
            <a:r>
              <a:rPr lang="en-US" dirty="0" smtClean="0"/>
              <a:t>, Va. Ct. App. (</a:t>
            </a:r>
            <a:r>
              <a:rPr lang="en-US" dirty="0"/>
              <a:t>October 13, </a:t>
            </a:r>
            <a:r>
              <a:rPr lang="en-US" dirty="0" smtClean="0"/>
              <a:t>2015)</a:t>
            </a:r>
            <a:endParaRPr lang="en-US" i="1" dirty="0" smtClean="0"/>
          </a:p>
          <a:p>
            <a:r>
              <a:rPr lang="en-US" dirty="0" smtClean="0"/>
              <a:t>Defendant and </a:t>
            </a:r>
            <a:r>
              <a:rPr lang="en-US" dirty="0"/>
              <a:t>victim had </a:t>
            </a:r>
            <a:r>
              <a:rPr lang="en-US" dirty="0" smtClean="0"/>
              <a:t>exchange erotic </a:t>
            </a:r>
            <a:r>
              <a:rPr lang="en-US" dirty="0"/>
              <a:t>stories, shared erotic pictures, and discussed the victim’s interest in bondage and submission.  </a:t>
            </a:r>
            <a:endParaRPr lang="en-US" dirty="0" smtClean="0"/>
          </a:p>
          <a:p>
            <a:r>
              <a:rPr lang="en-US" dirty="0" smtClean="0"/>
              <a:t>However</a:t>
            </a:r>
            <a:r>
              <a:rPr lang="en-US" dirty="0"/>
              <a:t>, when the defendant attempted sexual contact with the victim, she refused and told him no. </a:t>
            </a:r>
            <a:endParaRPr lang="en-US" dirty="0" smtClean="0"/>
          </a:p>
          <a:p>
            <a:r>
              <a:rPr lang="en-US" dirty="0" smtClean="0"/>
              <a:t>Defendant forcibly </a:t>
            </a:r>
            <a:r>
              <a:rPr lang="en-US" dirty="0"/>
              <a:t>removed her clothes, </a:t>
            </a:r>
            <a:r>
              <a:rPr lang="en-US" dirty="0" smtClean="0"/>
              <a:t>object-sexually </a:t>
            </a:r>
            <a:r>
              <a:rPr lang="en-US" dirty="0"/>
              <a:t>penetrated her and sodomized her, despite her telling him “no” and hitting </a:t>
            </a:r>
            <a:r>
              <a:rPr lang="en-US" dirty="0" smtClean="0"/>
              <a:t>him.</a:t>
            </a:r>
          </a:p>
          <a:p>
            <a:r>
              <a:rPr lang="en-US" dirty="0" smtClean="0"/>
              <a:t>She </a:t>
            </a:r>
            <a:r>
              <a:rPr lang="en-US" dirty="0"/>
              <a:t>told the defendant to leave and he left. </a:t>
            </a:r>
          </a:p>
          <a:p>
            <a:endParaRPr lang="en-US" dirty="0"/>
          </a:p>
        </p:txBody>
      </p:sp>
    </p:spTree>
    <p:extLst>
      <p:ext uri="{BB962C8B-B14F-4D97-AF65-F5344CB8AC3E}">
        <p14:creationId xmlns:p14="http://schemas.microsoft.com/office/powerpoint/2010/main" val="118426681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 at Trial</a:t>
            </a:r>
            <a:endParaRPr lang="en-US" dirty="0"/>
          </a:p>
        </p:txBody>
      </p:sp>
      <p:sp>
        <p:nvSpPr>
          <p:cNvPr id="3" name="Content Placeholder 2"/>
          <p:cNvSpPr>
            <a:spLocks noGrp="1"/>
          </p:cNvSpPr>
          <p:nvPr>
            <p:ph idx="1"/>
          </p:nvPr>
        </p:nvSpPr>
        <p:spPr/>
        <p:txBody>
          <a:bodyPr>
            <a:normAutofit lnSpcReduction="10000"/>
          </a:bodyPr>
          <a:lstStyle/>
          <a:p>
            <a:r>
              <a:rPr lang="en-US" dirty="0" smtClean="0"/>
              <a:t>At trial, defendant </a:t>
            </a:r>
            <a:r>
              <a:rPr lang="en-US" dirty="0"/>
              <a:t>claimed that he believed that she wanted to have sex in a rough or dangerous way, based upon her statements and her web-based dating profile, in </a:t>
            </a:r>
            <a:r>
              <a:rPr lang="en-US" dirty="0" smtClean="0"/>
              <a:t>which he claimed </a:t>
            </a:r>
            <a:r>
              <a:rPr lang="en-US" dirty="0"/>
              <a:t>she expressed interest in that.  </a:t>
            </a:r>
            <a:endParaRPr lang="en-US" dirty="0" smtClean="0"/>
          </a:p>
          <a:p>
            <a:r>
              <a:rPr lang="en-US" dirty="0" smtClean="0"/>
              <a:t>The </a:t>
            </a:r>
            <a:r>
              <a:rPr lang="en-US" dirty="0"/>
              <a:t>defendant </a:t>
            </a:r>
            <a:r>
              <a:rPr lang="en-US" dirty="0" smtClean="0"/>
              <a:t>claimed that he </a:t>
            </a:r>
            <a:r>
              <a:rPr lang="en-US" dirty="0"/>
              <a:t>suffered from Asperger’s, which prevented him from reading subtle social cues. </a:t>
            </a:r>
          </a:p>
          <a:p>
            <a:endParaRPr lang="en-US" dirty="0"/>
          </a:p>
        </p:txBody>
      </p:sp>
    </p:spTree>
    <p:extLst>
      <p:ext uri="{BB962C8B-B14F-4D97-AF65-F5344CB8AC3E}">
        <p14:creationId xmlns:p14="http://schemas.microsoft.com/office/powerpoint/2010/main" val="44421917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Convictions Affirmed</a:t>
            </a:r>
            <a:endParaRPr lang="en-US" dirty="0"/>
          </a:p>
        </p:txBody>
      </p:sp>
      <p:sp>
        <p:nvSpPr>
          <p:cNvPr id="3" name="Content Placeholder 2"/>
          <p:cNvSpPr>
            <a:spLocks noGrp="1"/>
          </p:cNvSpPr>
          <p:nvPr>
            <p:ph idx="1"/>
          </p:nvPr>
        </p:nvSpPr>
        <p:spPr/>
        <p:txBody>
          <a:bodyPr>
            <a:normAutofit/>
          </a:bodyPr>
          <a:lstStyle/>
          <a:p>
            <a:r>
              <a:rPr lang="en-US" dirty="0" smtClean="0"/>
              <a:t>The victim’s </a:t>
            </a:r>
            <a:r>
              <a:rPr lang="en-US" dirty="0"/>
              <a:t>refusal was not a “subtle social cue”, but a clear statement.  </a:t>
            </a:r>
            <a:endParaRPr lang="en-US" dirty="0" smtClean="0"/>
          </a:p>
          <a:p>
            <a:r>
              <a:rPr lang="en-US" dirty="0" smtClean="0"/>
              <a:t>The </a:t>
            </a:r>
            <a:r>
              <a:rPr lang="en-US" dirty="0"/>
              <a:t>Court refused </a:t>
            </a:r>
            <a:r>
              <a:rPr lang="en-US" dirty="0" smtClean="0"/>
              <a:t>to </a:t>
            </a:r>
            <a:r>
              <a:rPr lang="en-US" dirty="0"/>
              <a:t>find that the victim’s previous statements or actions invited an assault on her person.  </a:t>
            </a:r>
          </a:p>
        </p:txBody>
      </p:sp>
    </p:spTree>
    <p:extLst>
      <p:ext uri="{BB962C8B-B14F-4D97-AF65-F5344CB8AC3E}">
        <p14:creationId xmlns:p14="http://schemas.microsoft.com/office/powerpoint/2010/main" val="1569522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1"/>
            <a:ext cx="8229600" cy="1143000"/>
          </a:xfrm>
        </p:spPr>
        <p:txBody>
          <a:bodyPr/>
          <a:lstStyle/>
          <a:p>
            <a:r>
              <a:rPr lang="en-US" dirty="0" smtClean="0"/>
              <a:t>Domestic Assault &amp; Battery</a:t>
            </a:r>
            <a:endParaRPr lang="en-US" dirty="0"/>
          </a:p>
        </p:txBody>
      </p:sp>
      <p:sp>
        <p:nvSpPr>
          <p:cNvPr id="3" name="Content Placeholder 2"/>
          <p:cNvSpPr>
            <a:spLocks noGrp="1"/>
          </p:cNvSpPr>
          <p:nvPr>
            <p:ph idx="1"/>
          </p:nvPr>
        </p:nvSpPr>
        <p:spPr>
          <a:xfrm>
            <a:off x="457200" y="1333501"/>
            <a:ext cx="8382000" cy="4559299"/>
          </a:xfrm>
        </p:spPr>
        <p:txBody>
          <a:bodyPr>
            <a:normAutofit fontScale="85000" lnSpcReduction="20000"/>
          </a:bodyPr>
          <a:lstStyle/>
          <a:p>
            <a:r>
              <a:rPr lang="en-US" i="1" dirty="0" err="1" smtClean="0"/>
              <a:t>Spitler</a:t>
            </a:r>
            <a:r>
              <a:rPr lang="en-US" i="1" dirty="0" smtClean="0"/>
              <a:t> v. Commonwealth</a:t>
            </a:r>
            <a:r>
              <a:rPr lang="en-US" dirty="0" smtClean="0"/>
              <a:t>, Va. Ct. App. (</a:t>
            </a:r>
            <a:r>
              <a:rPr lang="en-US" dirty="0"/>
              <a:t>December 15, </a:t>
            </a:r>
            <a:r>
              <a:rPr lang="en-US" dirty="0" smtClean="0"/>
              <a:t>2015)</a:t>
            </a:r>
          </a:p>
          <a:p>
            <a:r>
              <a:rPr lang="en-US" dirty="0" smtClean="0"/>
              <a:t>Defendant </a:t>
            </a:r>
            <a:r>
              <a:rPr lang="en-US" dirty="0"/>
              <a:t>punched his wife and she fell to the ground.  </a:t>
            </a:r>
            <a:endParaRPr lang="en-US" dirty="0" smtClean="0"/>
          </a:p>
          <a:p>
            <a:r>
              <a:rPr lang="en-US" dirty="0" smtClean="0"/>
              <a:t>At </a:t>
            </a:r>
            <a:r>
              <a:rPr lang="en-US" dirty="0"/>
              <a:t>trial, the victim testified that she did not know what hit her.  </a:t>
            </a:r>
            <a:endParaRPr lang="en-US" dirty="0" smtClean="0"/>
          </a:p>
          <a:p>
            <a:r>
              <a:rPr lang="en-US" dirty="0" smtClean="0"/>
              <a:t>She </a:t>
            </a:r>
            <a:r>
              <a:rPr lang="en-US" dirty="0"/>
              <a:t>stated that she turned a corner and immediately felt something hit her eye and she fell</a:t>
            </a:r>
            <a:r>
              <a:rPr lang="en-US" dirty="0" smtClean="0"/>
              <a:t>.</a:t>
            </a:r>
          </a:p>
          <a:p>
            <a:r>
              <a:rPr lang="en-US" dirty="0" smtClean="0"/>
              <a:t>She </a:t>
            </a:r>
            <a:r>
              <a:rPr lang="en-US" dirty="0"/>
              <a:t>testified that the defendant was there instantly and that there was nothing that could have knocked her over other than the defendant.  </a:t>
            </a:r>
            <a:endParaRPr lang="en-US" dirty="0" smtClean="0"/>
          </a:p>
          <a:p>
            <a:r>
              <a:rPr lang="en-US" dirty="0" smtClean="0"/>
              <a:t>She </a:t>
            </a:r>
            <a:r>
              <a:rPr lang="en-US" dirty="0"/>
              <a:t>suffered a black eye as a result.  </a:t>
            </a:r>
            <a:endParaRPr lang="en-US" i="1" dirty="0"/>
          </a:p>
        </p:txBody>
      </p:sp>
    </p:spTree>
    <p:extLst>
      <p:ext uri="{BB962C8B-B14F-4D97-AF65-F5344CB8AC3E}">
        <p14:creationId xmlns:p14="http://schemas.microsoft.com/office/powerpoint/2010/main" val="5869930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Conviction Affirmed</a:t>
            </a:r>
            <a:endParaRPr lang="en-US" dirty="0"/>
          </a:p>
        </p:txBody>
      </p:sp>
      <p:sp>
        <p:nvSpPr>
          <p:cNvPr id="3" name="Content Placeholder 2"/>
          <p:cNvSpPr>
            <a:spLocks noGrp="1"/>
          </p:cNvSpPr>
          <p:nvPr>
            <p:ph idx="1"/>
          </p:nvPr>
        </p:nvSpPr>
        <p:spPr/>
        <p:txBody>
          <a:bodyPr>
            <a:normAutofit/>
          </a:bodyPr>
          <a:lstStyle/>
          <a:p>
            <a:r>
              <a:rPr lang="en-US" dirty="0" smtClean="0"/>
              <a:t>The Court observed </a:t>
            </a:r>
            <a:r>
              <a:rPr lang="en-US" dirty="0"/>
              <a:t>that victims of domestic violence are naturally reluctant to </a:t>
            </a:r>
            <a:r>
              <a:rPr lang="en-US" dirty="0" smtClean="0"/>
              <a:t>testify. </a:t>
            </a:r>
          </a:p>
          <a:p>
            <a:r>
              <a:rPr lang="en-US" dirty="0"/>
              <a:t>T</a:t>
            </a:r>
            <a:r>
              <a:rPr lang="en-US" dirty="0" smtClean="0"/>
              <a:t>he Court agreed that the trauma </a:t>
            </a:r>
            <a:r>
              <a:rPr lang="en-US" dirty="0"/>
              <a:t>that the victim suffered may explain the tenor of her testimony. </a:t>
            </a:r>
            <a:endParaRPr lang="en-US" dirty="0" smtClean="0"/>
          </a:p>
        </p:txBody>
      </p:sp>
    </p:spTree>
    <p:extLst>
      <p:ext uri="{BB962C8B-B14F-4D97-AF65-F5344CB8AC3E}">
        <p14:creationId xmlns:p14="http://schemas.microsoft.com/office/powerpoint/2010/main" val="189229317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Crimes against children</a:t>
            </a:r>
            <a:endParaRPr lang="en-US" dirty="0"/>
          </a:p>
        </p:txBody>
      </p:sp>
      <p:sp>
        <p:nvSpPr>
          <p:cNvPr id="5" name="Text Placeholder 4"/>
          <p:cNvSpPr>
            <a:spLocks noGrp="1"/>
          </p:cNvSpPr>
          <p:nvPr>
            <p:ph type="body" idx="1"/>
          </p:nvPr>
        </p:nvSpPr>
        <p:spPr/>
        <p:txBody>
          <a:bodyPr/>
          <a:lstStyle/>
          <a:p>
            <a:r>
              <a:rPr lang="en-US" dirty="0" smtClean="0"/>
              <a:t>Child Victims</a:t>
            </a:r>
            <a:endParaRPr lang="en-US" dirty="0"/>
          </a:p>
        </p:txBody>
      </p:sp>
    </p:spTree>
    <p:extLst>
      <p:ext uri="{BB962C8B-B14F-4D97-AF65-F5344CB8AC3E}">
        <p14:creationId xmlns:p14="http://schemas.microsoft.com/office/powerpoint/2010/main" val="81618477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Indecent Liberties</a:t>
            </a:r>
            <a:endParaRPr lang="en-US" dirty="0"/>
          </a:p>
        </p:txBody>
      </p:sp>
      <p:sp>
        <p:nvSpPr>
          <p:cNvPr id="5" name="Content Placeholder 4"/>
          <p:cNvSpPr>
            <a:spLocks noGrp="1"/>
          </p:cNvSpPr>
          <p:nvPr>
            <p:ph idx="1"/>
          </p:nvPr>
        </p:nvSpPr>
        <p:spPr>
          <a:xfrm>
            <a:off x="457200" y="1320801"/>
            <a:ext cx="8229600" cy="4699000"/>
          </a:xfrm>
        </p:spPr>
        <p:txBody>
          <a:bodyPr>
            <a:normAutofit fontScale="85000" lnSpcReduction="10000"/>
          </a:bodyPr>
          <a:lstStyle/>
          <a:p>
            <a:r>
              <a:rPr lang="en-US" i="1" dirty="0" smtClean="0"/>
              <a:t>Jackson v. Commonwealth</a:t>
            </a:r>
            <a:r>
              <a:rPr lang="en-US" dirty="0" smtClean="0"/>
              <a:t>, Va. Ct. App. (</a:t>
            </a:r>
            <a:r>
              <a:rPr lang="en-US" dirty="0"/>
              <a:t>March 1, </a:t>
            </a:r>
            <a:r>
              <a:rPr lang="en-US" dirty="0" smtClean="0"/>
              <a:t>2016)</a:t>
            </a:r>
          </a:p>
          <a:p>
            <a:r>
              <a:rPr lang="en-US" dirty="0" smtClean="0"/>
              <a:t>Defendant</a:t>
            </a:r>
            <a:r>
              <a:rPr lang="en-US" dirty="0"/>
              <a:t>, 46 years old, visited </a:t>
            </a:r>
            <a:r>
              <a:rPr lang="en-US" dirty="0" smtClean="0"/>
              <a:t>a child at her home </a:t>
            </a:r>
            <a:r>
              <a:rPr lang="en-US" dirty="0"/>
              <a:t>and asked her to go with him to his car.  </a:t>
            </a:r>
            <a:endParaRPr lang="en-US" dirty="0" smtClean="0"/>
          </a:p>
          <a:p>
            <a:r>
              <a:rPr lang="en-US" dirty="0" smtClean="0"/>
              <a:t>She </a:t>
            </a:r>
            <a:r>
              <a:rPr lang="en-US" dirty="0"/>
              <a:t>refused.  </a:t>
            </a:r>
            <a:endParaRPr lang="en-US" dirty="0" smtClean="0"/>
          </a:p>
          <a:p>
            <a:r>
              <a:rPr lang="en-US" dirty="0" smtClean="0"/>
              <a:t>Her </a:t>
            </a:r>
            <a:r>
              <a:rPr lang="en-US" dirty="0"/>
              <a:t>brother intercepted the defendant and asked him why he wanted the </a:t>
            </a:r>
            <a:r>
              <a:rPr lang="en-US" dirty="0" smtClean="0"/>
              <a:t>girl to </a:t>
            </a:r>
            <a:r>
              <a:rPr lang="en-US" dirty="0"/>
              <a:t>go to the vehicle</a:t>
            </a:r>
            <a:r>
              <a:rPr lang="en-US" dirty="0" smtClean="0"/>
              <a:t>.</a:t>
            </a:r>
          </a:p>
          <a:p>
            <a:r>
              <a:rPr lang="en-US" dirty="0" smtClean="0"/>
              <a:t>The </a:t>
            </a:r>
            <a:r>
              <a:rPr lang="en-US" dirty="0"/>
              <a:t>defendant stated that he wanted the victim to “sit on his face.”  </a:t>
            </a:r>
            <a:endParaRPr lang="en-US" dirty="0" smtClean="0"/>
          </a:p>
          <a:p>
            <a:r>
              <a:rPr lang="en-US" dirty="0" smtClean="0"/>
              <a:t>The child heard </a:t>
            </a:r>
            <a:r>
              <a:rPr lang="en-US" dirty="0"/>
              <a:t>that </a:t>
            </a:r>
            <a:r>
              <a:rPr lang="en-US" dirty="0" smtClean="0"/>
              <a:t>statement from a </a:t>
            </a:r>
            <a:r>
              <a:rPr lang="en-US" dirty="0"/>
              <a:t>few feet away.  </a:t>
            </a:r>
          </a:p>
          <a:p>
            <a:endParaRPr lang="en-US" i="1" dirty="0"/>
          </a:p>
        </p:txBody>
      </p:sp>
    </p:spTree>
    <p:extLst>
      <p:ext uri="{BB962C8B-B14F-4D97-AF65-F5344CB8AC3E}">
        <p14:creationId xmlns:p14="http://schemas.microsoft.com/office/powerpoint/2010/main" val="150545917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Evidence Sufficient</a:t>
            </a:r>
            <a:endParaRPr lang="en-US" dirty="0"/>
          </a:p>
        </p:txBody>
      </p:sp>
      <p:sp>
        <p:nvSpPr>
          <p:cNvPr id="3" name="Content Placeholder 2"/>
          <p:cNvSpPr>
            <a:spLocks noGrp="1"/>
          </p:cNvSpPr>
          <p:nvPr>
            <p:ph idx="1"/>
          </p:nvPr>
        </p:nvSpPr>
        <p:spPr/>
        <p:txBody>
          <a:bodyPr/>
          <a:lstStyle/>
          <a:p>
            <a:r>
              <a:rPr lang="en-US" dirty="0" smtClean="0"/>
              <a:t>The </a:t>
            </a:r>
            <a:r>
              <a:rPr lang="en-US" dirty="0"/>
              <a:t>evidence proved that the defendant directed a statement proposing a sexual act toward the victim either directly or while speaking to her brother within her </a:t>
            </a:r>
            <a:r>
              <a:rPr lang="en-US" dirty="0" smtClean="0"/>
              <a:t>earshot</a:t>
            </a:r>
          </a:p>
          <a:p>
            <a:r>
              <a:rPr lang="en-US" dirty="0"/>
              <a:t>The evidence proved that </a:t>
            </a:r>
            <a:r>
              <a:rPr lang="en-US" dirty="0" smtClean="0"/>
              <a:t>defendant </a:t>
            </a:r>
            <a:r>
              <a:rPr lang="en-US" dirty="0"/>
              <a:t>invited the victim to enter his vehicle for purpose of engaging in sexual activity.  </a:t>
            </a:r>
          </a:p>
          <a:p>
            <a:endParaRPr lang="en-US" dirty="0"/>
          </a:p>
        </p:txBody>
      </p:sp>
    </p:spTree>
    <p:extLst>
      <p:ext uri="{BB962C8B-B14F-4D97-AF65-F5344CB8AC3E}">
        <p14:creationId xmlns:p14="http://schemas.microsoft.com/office/powerpoint/2010/main" val="6731740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Indecent Liberties: Force</a:t>
            </a:r>
            <a:endParaRPr lang="en-US" dirty="0"/>
          </a:p>
        </p:txBody>
      </p:sp>
      <p:sp>
        <p:nvSpPr>
          <p:cNvPr id="5" name="Content Placeholder 4"/>
          <p:cNvSpPr>
            <a:spLocks noGrp="1"/>
          </p:cNvSpPr>
          <p:nvPr>
            <p:ph idx="1"/>
          </p:nvPr>
        </p:nvSpPr>
        <p:spPr>
          <a:xfrm>
            <a:off x="457200" y="1600201"/>
            <a:ext cx="8229600" cy="4229099"/>
          </a:xfrm>
        </p:spPr>
        <p:txBody>
          <a:bodyPr>
            <a:normAutofit fontScale="85000" lnSpcReduction="10000"/>
          </a:bodyPr>
          <a:lstStyle/>
          <a:p>
            <a:r>
              <a:rPr lang="en-US" i="1" dirty="0" smtClean="0"/>
              <a:t>Le v. Commonwealth</a:t>
            </a:r>
            <a:r>
              <a:rPr lang="en-US" dirty="0" smtClean="0"/>
              <a:t>, Va. Ct. App. (</a:t>
            </a:r>
            <a:r>
              <a:rPr lang="en-US" dirty="0"/>
              <a:t>July 28, </a:t>
            </a:r>
            <a:r>
              <a:rPr lang="en-US" dirty="0" smtClean="0"/>
              <a:t>2015)</a:t>
            </a:r>
          </a:p>
          <a:p>
            <a:r>
              <a:rPr lang="en-US" dirty="0"/>
              <a:t>Defendant sexually abused </a:t>
            </a:r>
            <a:r>
              <a:rPr lang="en-US" dirty="0" smtClean="0"/>
              <a:t>a child who was his </a:t>
            </a:r>
            <a:r>
              <a:rPr lang="en-US" dirty="0"/>
              <a:t>martial arts </a:t>
            </a:r>
            <a:r>
              <a:rPr lang="en-US" dirty="0" smtClean="0"/>
              <a:t>student </a:t>
            </a:r>
            <a:r>
              <a:rPr lang="en-US" dirty="0"/>
              <a:t>for many years, repeatedly having sexual intercourse with her.  </a:t>
            </a:r>
            <a:endParaRPr lang="en-US" dirty="0" smtClean="0"/>
          </a:p>
          <a:p>
            <a:r>
              <a:rPr lang="en-US" i="1" dirty="0" smtClean="0"/>
              <a:t>Held</a:t>
            </a:r>
            <a:r>
              <a:rPr lang="en-US" dirty="0" smtClean="0"/>
              <a:t>: Proof </a:t>
            </a:r>
            <a:r>
              <a:rPr lang="en-US" dirty="0"/>
              <a:t>of sexual intercourse is sufficient to prove a conviction for §18.2-370.1.  </a:t>
            </a:r>
            <a:endParaRPr lang="en-US" dirty="0" smtClean="0"/>
          </a:p>
          <a:p>
            <a:r>
              <a:rPr lang="en-US" dirty="0" smtClean="0"/>
              <a:t>The </a:t>
            </a:r>
            <a:r>
              <a:rPr lang="en-US" dirty="0"/>
              <a:t>Court </a:t>
            </a:r>
            <a:r>
              <a:rPr lang="en-US" dirty="0" smtClean="0"/>
              <a:t>rejected </a:t>
            </a:r>
            <a:r>
              <a:rPr lang="en-US" dirty="0"/>
              <a:t>the argument that </a:t>
            </a:r>
            <a:r>
              <a:rPr lang="en-US" dirty="0" smtClean="0"/>
              <a:t>“Sexual Abuse” under §18.2-67.10(6</a:t>
            </a:r>
            <a:r>
              <a:rPr lang="en-US" dirty="0"/>
              <a:t>)(a) requires proof of </a:t>
            </a:r>
            <a:r>
              <a:rPr lang="en-US" dirty="0" smtClean="0"/>
              <a:t>force.</a:t>
            </a:r>
            <a:endParaRPr lang="en-US" i="1" dirty="0"/>
          </a:p>
        </p:txBody>
      </p:sp>
    </p:spTree>
    <p:extLst>
      <p:ext uri="{BB962C8B-B14F-4D97-AF65-F5344CB8AC3E}">
        <p14:creationId xmlns:p14="http://schemas.microsoft.com/office/powerpoint/2010/main" val="197706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Held: Cocaine in Hotel Inadmissible</a:t>
            </a:r>
            <a:endParaRPr lang="en-US" dirty="0"/>
          </a:p>
        </p:txBody>
      </p:sp>
      <p:sp>
        <p:nvSpPr>
          <p:cNvPr id="3" name="Content Placeholder 2"/>
          <p:cNvSpPr>
            <a:spLocks noGrp="1"/>
          </p:cNvSpPr>
          <p:nvPr>
            <p:ph idx="1"/>
          </p:nvPr>
        </p:nvSpPr>
        <p:spPr>
          <a:xfrm>
            <a:off x="457200" y="1600201"/>
            <a:ext cx="8496300" cy="4698999"/>
          </a:xfrm>
        </p:spPr>
        <p:txBody>
          <a:bodyPr>
            <a:normAutofit fontScale="85000" lnSpcReduction="20000"/>
          </a:bodyPr>
          <a:lstStyle/>
          <a:p>
            <a:r>
              <a:rPr lang="en-US" dirty="0" smtClean="0"/>
              <a:t>The defendant </a:t>
            </a:r>
            <a:r>
              <a:rPr lang="en-US" dirty="0"/>
              <a:t>established a reasonable expectation of privacy in the </a:t>
            </a:r>
            <a:r>
              <a:rPr lang="en-US" dirty="0" smtClean="0"/>
              <a:t>bag. </a:t>
            </a:r>
          </a:p>
          <a:p>
            <a:r>
              <a:rPr lang="en-US" dirty="0" smtClean="0"/>
              <a:t>The Commonwealth </a:t>
            </a:r>
            <a:r>
              <a:rPr lang="en-US" dirty="0"/>
              <a:t>failed to prove that the girlfriend had actual or apparent authority to consent to a search of the bag.  </a:t>
            </a:r>
            <a:endParaRPr lang="en-US" dirty="0" smtClean="0"/>
          </a:p>
          <a:p>
            <a:r>
              <a:rPr lang="en-US" dirty="0" smtClean="0"/>
              <a:t>Even if </a:t>
            </a:r>
            <a:r>
              <a:rPr lang="en-US" dirty="0"/>
              <a:t>the defendant did not have an expectation of privacy in the hotel room, the evidence </a:t>
            </a:r>
            <a:r>
              <a:rPr lang="en-US" dirty="0" smtClean="0"/>
              <a:t>demonstrated the </a:t>
            </a:r>
            <a:r>
              <a:rPr lang="en-US" dirty="0"/>
              <a:t>bag belonged to the </a:t>
            </a:r>
            <a:r>
              <a:rPr lang="en-US" dirty="0" smtClean="0"/>
              <a:t>defendant.</a:t>
            </a:r>
          </a:p>
          <a:p>
            <a:r>
              <a:rPr lang="en-US" dirty="0"/>
              <a:t>N</a:t>
            </a:r>
            <a:r>
              <a:rPr lang="en-US" dirty="0" smtClean="0"/>
              <a:t>o </a:t>
            </a:r>
            <a:r>
              <a:rPr lang="en-US" dirty="0"/>
              <a:t>evidence demonstrated that the girlfriend had any possessory interest in the bag. </a:t>
            </a:r>
            <a:endParaRPr lang="en-US" dirty="0" smtClean="0"/>
          </a:p>
          <a:p>
            <a:r>
              <a:rPr lang="en-US" dirty="0" smtClean="0"/>
              <a:t>Defendant did not abandon his </a:t>
            </a:r>
            <a:r>
              <a:rPr lang="en-US" dirty="0"/>
              <a:t>interest in the bag by leaving it in the motel room. </a:t>
            </a:r>
          </a:p>
          <a:p>
            <a:endParaRPr lang="en-US" dirty="0"/>
          </a:p>
        </p:txBody>
      </p:sp>
    </p:spTree>
    <p:extLst>
      <p:ext uri="{BB962C8B-B14F-4D97-AF65-F5344CB8AC3E}">
        <p14:creationId xmlns:p14="http://schemas.microsoft.com/office/powerpoint/2010/main" val="212302823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Indecent Liberties: Custody</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Taylor v. Commonwealth</a:t>
            </a:r>
            <a:r>
              <a:rPr lang="en-US" dirty="0" smtClean="0"/>
              <a:t>, Va. Ct. App. (</a:t>
            </a:r>
            <a:r>
              <a:rPr lang="en-US" dirty="0"/>
              <a:t>December 8, </a:t>
            </a:r>
            <a:r>
              <a:rPr lang="en-US" dirty="0" smtClean="0"/>
              <a:t>2015)</a:t>
            </a:r>
          </a:p>
          <a:p>
            <a:r>
              <a:rPr lang="en-US" dirty="0" smtClean="0"/>
              <a:t>Defendant sexually </a:t>
            </a:r>
            <a:r>
              <a:rPr lang="en-US" dirty="0"/>
              <a:t>assaulted a 13 year old who was in the care of his girlfriend while the child’s mother was out of town.  </a:t>
            </a:r>
            <a:endParaRPr lang="en-US" dirty="0" smtClean="0"/>
          </a:p>
          <a:p>
            <a:r>
              <a:rPr lang="en-US" dirty="0" smtClean="0"/>
              <a:t>During </a:t>
            </a:r>
            <a:r>
              <a:rPr lang="en-US" dirty="0"/>
              <a:t>the assault, the defendant was the only adult at home and the victim was going to bed.  </a:t>
            </a:r>
            <a:endParaRPr lang="en-US" dirty="0" smtClean="0"/>
          </a:p>
          <a:p>
            <a:r>
              <a:rPr lang="en-US" dirty="0" smtClean="0"/>
              <a:t>At </a:t>
            </a:r>
            <a:r>
              <a:rPr lang="en-US" dirty="0"/>
              <a:t>trial, the defendant argued that he did not have “custodial responsibility” for the victim.  </a:t>
            </a:r>
          </a:p>
          <a:p>
            <a:endParaRPr lang="en-US" dirty="0" smtClean="0"/>
          </a:p>
          <a:p>
            <a:endParaRPr lang="en-US" i="1" dirty="0"/>
          </a:p>
        </p:txBody>
      </p:sp>
    </p:spTree>
    <p:extLst>
      <p:ext uri="{BB962C8B-B14F-4D97-AF65-F5344CB8AC3E}">
        <p14:creationId xmlns:p14="http://schemas.microsoft.com/office/powerpoint/2010/main" val="39563054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p:txBody>
          <a:bodyPr/>
          <a:lstStyle/>
          <a:p>
            <a:r>
              <a:rPr lang="en-US" dirty="0"/>
              <a:t>D</a:t>
            </a:r>
            <a:r>
              <a:rPr lang="en-US" dirty="0" smtClean="0"/>
              <a:t>efendant </a:t>
            </a:r>
            <a:r>
              <a:rPr lang="en-US" dirty="0"/>
              <a:t>was acting “in the nature of a baby-sitter” at the time of the </a:t>
            </a:r>
            <a:r>
              <a:rPr lang="en-US" dirty="0" smtClean="0"/>
              <a:t>assault.</a:t>
            </a:r>
          </a:p>
          <a:p>
            <a:r>
              <a:rPr lang="en-US" dirty="0" smtClean="0"/>
              <a:t>The Court </a:t>
            </a:r>
            <a:r>
              <a:rPr lang="en-US" dirty="0"/>
              <a:t>also </a:t>
            </a:r>
            <a:r>
              <a:rPr lang="en-US" dirty="0" smtClean="0"/>
              <a:t>noted that </a:t>
            </a:r>
            <a:r>
              <a:rPr lang="en-US" dirty="0"/>
              <a:t>one can assume custody or care of a child through a course of </a:t>
            </a:r>
            <a:r>
              <a:rPr lang="en-US" dirty="0" smtClean="0"/>
              <a:t>conduct.  </a:t>
            </a:r>
            <a:endParaRPr lang="en-US" dirty="0"/>
          </a:p>
          <a:p>
            <a:endParaRPr lang="en-US" dirty="0"/>
          </a:p>
        </p:txBody>
      </p:sp>
    </p:spTree>
    <p:extLst>
      <p:ext uri="{BB962C8B-B14F-4D97-AF65-F5344CB8AC3E}">
        <p14:creationId xmlns:p14="http://schemas.microsoft.com/office/powerpoint/2010/main" val="4379881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Solicitation</a:t>
            </a:r>
            <a:endParaRPr lang="en-US" dirty="0"/>
          </a:p>
        </p:txBody>
      </p:sp>
      <p:sp>
        <p:nvSpPr>
          <p:cNvPr id="3" name="Content Placeholder 2"/>
          <p:cNvSpPr>
            <a:spLocks noGrp="1"/>
          </p:cNvSpPr>
          <p:nvPr>
            <p:ph idx="1"/>
          </p:nvPr>
        </p:nvSpPr>
        <p:spPr>
          <a:xfrm>
            <a:off x="457200" y="1417638"/>
            <a:ext cx="8394700" cy="4787899"/>
          </a:xfrm>
        </p:spPr>
        <p:txBody>
          <a:bodyPr>
            <a:normAutofit fontScale="85000" lnSpcReduction="20000"/>
          </a:bodyPr>
          <a:lstStyle/>
          <a:p>
            <a:r>
              <a:rPr lang="en-US" i="1" dirty="0" smtClean="0"/>
              <a:t>Dietz v. Commonwealth</a:t>
            </a:r>
            <a:r>
              <a:rPr lang="en-US" dirty="0" smtClean="0"/>
              <a:t>, Va. Ct. App. (</a:t>
            </a:r>
            <a:r>
              <a:rPr lang="en-US" dirty="0"/>
              <a:t>May 3, </a:t>
            </a:r>
            <a:r>
              <a:rPr lang="en-US" dirty="0" smtClean="0"/>
              <a:t>2016)</a:t>
            </a:r>
          </a:p>
          <a:p>
            <a:r>
              <a:rPr lang="en-US" dirty="0" smtClean="0"/>
              <a:t>Defendant</a:t>
            </a:r>
            <a:r>
              <a:rPr lang="en-US" dirty="0"/>
              <a:t>, a school teacher, began texting </a:t>
            </a:r>
            <a:r>
              <a:rPr lang="en-US" dirty="0" smtClean="0"/>
              <a:t>with an </a:t>
            </a:r>
            <a:r>
              <a:rPr lang="en-US" dirty="0"/>
              <a:t>11-year-old boy in her class. </a:t>
            </a:r>
            <a:endParaRPr lang="en-US" dirty="0" smtClean="0"/>
          </a:p>
          <a:p>
            <a:r>
              <a:rPr lang="en-US" dirty="0" smtClean="0"/>
              <a:t>While </a:t>
            </a:r>
            <a:r>
              <a:rPr lang="en-US" dirty="0"/>
              <a:t>police posed as the child, the defendant </a:t>
            </a:r>
            <a:r>
              <a:rPr lang="en-US" dirty="0" smtClean="0"/>
              <a:t>asked the </a:t>
            </a:r>
            <a:r>
              <a:rPr lang="en-US" dirty="0"/>
              <a:t>child if he had ever seen a woman’s “boobs” before.  </a:t>
            </a:r>
          </a:p>
          <a:p>
            <a:r>
              <a:rPr lang="en-US" dirty="0" smtClean="0"/>
              <a:t>She then sent </a:t>
            </a:r>
            <a:r>
              <a:rPr lang="en-US" dirty="0"/>
              <a:t>pictures of herself in the bathtub, including a photo of the upper portion of her breasts.  </a:t>
            </a:r>
            <a:endParaRPr lang="en-US" dirty="0" smtClean="0"/>
          </a:p>
          <a:p>
            <a:r>
              <a:rPr lang="en-US" dirty="0" smtClean="0"/>
              <a:t>She </a:t>
            </a:r>
            <a:r>
              <a:rPr lang="en-US" dirty="0"/>
              <a:t>also sent a picture of her lips while formed in a kiss, </a:t>
            </a:r>
            <a:r>
              <a:rPr lang="en-US" dirty="0" smtClean="0"/>
              <a:t>and then told </a:t>
            </a:r>
            <a:r>
              <a:rPr lang="en-US" dirty="0"/>
              <a:t>him to delete the photos and hide her contact information from his parents.  	</a:t>
            </a:r>
          </a:p>
          <a:p>
            <a:endParaRPr lang="en-US" i="1" dirty="0"/>
          </a:p>
        </p:txBody>
      </p:sp>
    </p:spTree>
    <p:extLst>
      <p:ext uri="{BB962C8B-B14F-4D97-AF65-F5344CB8AC3E}">
        <p14:creationId xmlns:p14="http://schemas.microsoft.com/office/powerpoint/2010/main" val="20508513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Conviction Affirmed</a:t>
            </a:r>
            <a:endParaRPr lang="en-US" dirty="0"/>
          </a:p>
        </p:txBody>
      </p:sp>
      <p:sp>
        <p:nvSpPr>
          <p:cNvPr id="3" name="Content Placeholder 2"/>
          <p:cNvSpPr>
            <a:spLocks noGrp="1"/>
          </p:cNvSpPr>
          <p:nvPr>
            <p:ph idx="1"/>
          </p:nvPr>
        </p:nvSpPr>
        <p:spPr>
          <a:xfrm>
            <a:off x="457200" y="1600201"/>
            <a:ext cx="8331200" cy="4292599"/>
          </a:xfrm>
        </p:spPr>
        <p:txBody>
          <a:bodyPr>
            <a:normAutofit fontScale="85000" lnSpcReduction="10000"/>
          </a:bodyPr>
          <a:lstStyle/>
          <a:p>
            <a:r>
              <a:rPr lang="en-US" dirty="0"/>
              <a:t>The Court </a:t>
            </a:r>
            <a:r>
              <a:rPr lang="en-US" dirty="0" smtClean="0"/>
              <a:t>rejected </a:t>
            </a:r>
            <a:r>
              <a:rPr lang="en-US" dirty="0"/>
              <a:t>the argument that the Commonwealth must prove that a third party, other than the defendant and the child, was involved or the target of the communications.  </a:t>
            </a:r>
            <a:endParaRPr lang="en-US" dirty="0" smtClean="0"/>
          </a:p>
          <a:p>
            <a:r>
              <a:rPr lang="en-US" dirty="0" smtClean="0"/>
              <a:t>The </a:t>
            </a:r>
            <a:r>
              <a:rPr lang="en-US" dirty="0"/>
              <a:t>Court </a:t>
            </a:r>
            <a:r>
              <a:rPr lang="en-US" dirty="0" smtClean="0"/>
              <a:t>found </a:t>
            </a:r>
            <a:r>
              <a:rPr lang="en-US" dirty="0"/>
              <a:t>that the defendant was clearly acting with lascivious intent and that her breast was a “sexual part” for purposes of §18.2-370.  </a:t>
            </a:r>
            <a:endParaRPr lang="en-US" dirty="0" smtClean="0"/>
          </a:p>
          <a:p>
            <a:r>
              <a:rPr lang="en-US" dirty="0" smtClean="0"/>
              <a:t>The </a:t>
            </a:r>
            <a:r>
              <a:rPr lang="en-US" dirty="0"/>
              <a:t>Court declined to find that the defendant must expose her entire breast, including her nipple, to be guilty of Indecent Liberties.  </a:t>
            </a:r>
          </a:p>
          <a:p>
            <a:endParaRPr lang="en-US" dirty="0"/>
          </a:p>
        </p:txBody>
      </p:sp>
    </p:spTree>
    <p:extLst>
      <p:ext uri="{BB962C8B-B14F-4D97-AF65-F5344CB8AC3E}">
        <p14:creationId xmlns:p14="http://schemas.microsoft.com/office/powerpoint/2010/main" val="154617232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 &amp; Neglect: Drugs &amp; Guns</a:t>
            </a:r>
            <a:endParaRPr lang="en-US" dirty="0"/>
          </a:p>
        </p:txBody>
      </p:sp>
      <p:sp>
        <p:nvSpPr>
          <p:cNvPr id="3" name="Content Placeholder 2"/>
          <p:cNvSpPr>
            <a:spLocks noGrp="1"/>
          </p:cNvSpPr>
          <p:nvPr>
            <p:ph idx="1"/>
          </p:nvPr>
        </p:nvSpPr>
        <p:spPr>
          <a:xfrm>
            <a:off x="457200" y="1600201"/>
            <a:ext cx="8229600" cy="4381499"/>
          </a:xfrm>
        </p:spPr>
        <p:txBody>
          <a:bodyPr>
            <a:normAutofit fontScale="85000" lnSpcReduction="10000"/>
          </a:bodyPr>
          <a:lstStyle/>
          <a:p>
            <a:r>
              <a:rPr lang="en-US" i="1" dirty="0" smtClean="0"/>
              <a:t>Wiggins v. Commonwealth</a:t>
            </a:r>
            <a:r>
              <a:rPr lang="en-US" dirty="0" smtClean="0"/>
              <a:t>, Va. Ct. App. (</a:t>
            </a:r>
            <a:r>
              <a:rPr lang="en-US" dirty="0"/>
              <a:t>April 26, </a:t>
            </a:r>
            <a:r>
              <a:rPr lang="en-US" dirty="0" smtClean="0"/>
              <a:t>2016)</a:t>
            </a:r>
          </a:p>
          <a:p>
            <a:r>
              <a:rPr lang="en-US" dirty="0" smtClean="0"/>
              <a:t>Police execute a </a:t>
            </a:r>
            <a:r>
              <a:rPr lang="en-US" dirty="0"/>
              <a:t>search warrant at the defendant’s residence while he and his son were in the home.  </a:t>
            </a:r>
            <a:endParaRPr lang="en-US" dirty="0" smtClean="0"/>
          </a:p>
          <a:p>
            <a:r>
              <a:rPr lang="en-US" dirty="0" smtClean="0"/>
              <a:t>Police find evidence </a:t>
            </a:r>
            <a:r>
              <a:rPr lang="en-US" dirty="0"/>
              <a:t>of drug distribution throughout the defendant’s house, including marijuana hidden in the kitchen, a loaded handgun by the defendant’s bed, a loaded carbine rifle under the couch in the living room, ammunition throughout the house, and a large amount of cash. </a:t>
            </a:r>
            <a:endParaRPr lang="en-US" dirty="0" smtClean="0"/>
          </a:p>
          <a:p>
            <a:endParaRPr lang="en-US" i="1" dirty="0"/>
          </a:p>
        </p:txBody>
      </p:sp>
    </p:spTree>
    <p:extLst>
      <p:ext uri="{BB962C8B-B14F-4D97-AF65-F5344CB8AC3E}">
        <p14:creationId xmlns:p14="http://schemas.microsoft.com/office/powerpoint/2010/main" val="24391712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Court: Abuse &amp; Neglect Conviction Reversed</a:t>
            </a:r>
            <a:endParaRPr lang="en-US" dirty="0"/>
          </a:p>
        </p:txBody>
      </p:sp>
      <p:sp>
        <p:nvSpPr>
          <p:cNvPr id="3" name="Content Placeholder 2"/>
          <p:cNvSpPr>
            <a:spLocks noGrp="1"/>
          </p:cNvSpPr>
          <p:nvPr>
            <p:ph idx="1"/>
          </p:nvPr>
        </p:nvSpPr>
        <p:spPr>
          <a:xfrm>
            <a:off x="457200" y="1600201"/>
            <a:ext cx="8407400" cy="4571999"/>
          </a:xfrm>
        </p:spPr>
        <p:txBody>
          <a:bodyPr>
            <a:normAutofit fontScale="77500" lnSpcReduction="20000"/>
          </a:bodyPr>
          <a:lstStyle/>
          <a:p>
            <a:r>
              <a:rPr lang="en-US" dirty="0"/>
              <a:t>T</a:t>
            </a:r>
            <a:r>
              <a:rPr lang="en-US" dirty="0" smtClean="0"/>
              <a:t>here </a:t>
            </a:r>
            <a:r>
              <a:rPr lang="en-US" dirty="0"/>
              <a:t>must be evidence that a defendant knew that the circumstances facing a child posed a substantial risk to the child’s safety and that the defendant willfully ignored an existing danger to the child. </a:t>
            </a:r>
            <a:endParaRPr lang="en-US" dirty="0" smtClean="0"/>
          </a:p>
          <a:p>
            <a:r>
              <a:rPr lang="en-US" dirty="0" smtClean="0"/>
              <a:t>Evidence merely </a:t>
            </a:r>
            <a:r>
              <a:rPr lang="en-US" dirty="0"/>
              <a:t>showed that the child was in a home with two loaded firearms.  </a:t>
            </a:r>
            <a:endParaRPr lang="en-US" dirty="0" smtClean="0"/>
          </a:p>
          <a:p>
            <a:pPr lvl="1"/>
            <a:r>
              <a:rPr lang="en-US" dirty="0" smtClean="0"/>
              <a:t>No evidence of controlled </a:t>
            </a:r>
            <a:r>
              <a:rPr lang="en-US" dirty="0"/>
              <a:t>buys conducted in the house, surveillance showing that drug deals took place in the house while the child was present, or that any drugs or paraphernalia were in the same room as the child.  </a:t>
            </a:r>
            <a:endParaRPr lang="en-US" dirty="0" smtClean="0"/>
          </a:p>
          <a:p>
            <a:pPr lvl="1"/>
            <a:r>
              <a:rPr lang="en-US" dirty="0" smtClean="0"/>
              <a:t>No testimony </a:t>
            </a:r>
            <a:r>
              <a:rPr lang="en-US" dirty="0"/>
              <a:t>that the gun in the living room was in plain view or that the child had ever been left unsupervised in the same room as either of the weapons when they were loaded and unlocked.</a:t>
            </a:r>
          </a:p>
          <a:p>
            <a:endParaRPr lang="en-US" dirty="0"/>
          </a:p>
        </p:txBody>
      </p:sp>
    </p:spTree>
    <p:extLst>
      <p:ext uri="{BB962C8B-B14F-4D97-AF65-F5344CB8AC3E}">
        <p14:creationId xmlns:p14="http://schemas.microsoft.com/office/powerpoint/2010/main" val="206734769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Contributing to the Delinquency</a:t>
            </a:r>
            <a:endParaRPr lang="en-US" dirty="0"/>
          </a:p>
        </p:txBody>
      </p:sp>
      <p:sp>
        <p:nvSpPr>
          <p:cNvPr id="3" name="Content Placeholder 2"/>
          <p:cNvSpPr>
            <a:spLocks noGrp="1"/>
          </p:cNvSpPr>
          <p:nvPr>
            <p:ph idx="1"/>
          </p:nvPr>
        </p:nvSpPr>
        <p:spPr>
          <a:xfrm>
            <a:off x="457200" y="1536701"/>
            <a:ext cx="8318500" cy="4813300"/>
          </a:xfrm>
        </p:spPr>
        <p:txBody>
          <a:bodyPr>
            <a:normAutofit fontScale="77500" lnSpcReduction="20000"/>
          </a:bodyPr>
          <a:lstStyle/>
          <a:p>
            <a:r>
              <a:rPr lang="en-US" i="1" dirty="0"/>
              <a:t>Brown v. Commonwealth</a:t>
            </a:r>
            <a:r>
              <a:rPr lang="en-US" dirty="0"/>
              <a:t>, Va. Ct. App. (July 21, 2015)</a:t>
            </a:r>
          </a:p>
          <a:p>
            <a:r>
              <a:rPr lang="en-US" dirty="0" smtClean="0"/>
              <a:t>Defendant </a:t>
            </a:r>
            <a:r>
              <a:rPr lang="en-US" dirty="0"/>
              <a:t>and his girlfriend rented a hotel </a:t>
            </a:r>
            <a:r>
              <a:rPr lang="en-US" dirty="0" smtClean="0"/>
              <a:t>room.</a:t>
            </a:r>
          </a:p>
          <a:p>
            <a:r>
              <a:rPr lang="en-US" dirty="0" smtClean="0"/>
              <a:t>Hotel </a:t>
            </a:r>
            <a:r>
              <a:rPr lang="en-US" dirty="0"/>
              <a:t>staff </a:t>
            </a:r>
            <a:r>
              <a:rPr lang="en-US" dirty="0" smtClean="0"/>
              <a:t>found </a:t>
            </a:r>
            <a:r>
              <a:rPr lang="en-US" dirty="0"/>
              <a:t>the defendant’s 2 year-old son in diapers wandering outside the hotel.  </a:t>
            </a:r>
            <a:endParaRPr lang="en-US" dirty="0" smtClean="0"/>
          </a:p>
          <a:p>
            <a:r>
              <a:rPr lang="en-US" dirty="0" smtClean="0"/>
              <a:t>Police </a:t>
            </a:r>
            <a:r>
              <a:rPr lang="en-US" dirty="0"/>
              <a:t>responded and found the hotel room empty, </a:t>
            </a:r>
            <a:r>
              <a:rPr lang="en-US" dirty="0" smtClean="0"/>
              <a:t>full of drug </a:t>
            </a:r>
            <a:r>
              <a:rPr lang="en-US" dirty="0"/>
              <a:t>residue and </a:t>
            </a:r>
            <a:r>
              <a:rPr lang="en-US" dirty="0" smtClean="0"/>
              <a:t>paraphernalia, and the tub </a:t>
            </a:r>
            <a:r>
              <a:rPr lang="en-US" dirty="0"/>
              <a:t>full of </a:t>
            </a:r>
            <a:r>
              <a:rPr lang="en-US" dirty="0" smtClean="0"/>
              <a:t>water.  </a:t>
            </a:r>
          </a:p>
          <a:p>
            <a:r>
              <a:rPr lang="en-US" dirty="0" smtClean="0"/>
              <a:t>Defendant and his girlfriend were </a:t>
            </a:r>
            <a:r>
              <a:rPr lang="en-US" dirty="0"/>
              <a:t>nowhere to be found</a:t>
            </a:r>
            <a:r>
              <a:rPr lang="en-US" dirty="0" smtClean="0"/>
              <a:t>.</a:t>
            </a:r>
          </a:p>
          <a:p>
            <a:r>
              <a:rPr lang="en-US" dirty="0" smtClean="0"/>
              <a:t>When </a:t>
            </a:r>
            <a:r>
              <a:rPr lang="en-US" dirty="0"/>
              <a:t>police later located the defendant, he claimed that he had left the child with the mother</a:t>
            </a:r>
            <a:r>
              <a:rPr lang="en-US" dirty="0" smtClean="0"/>
              <a:t>. </a:t>
            </a:r>
            <a:r>
              <a:rPr lang="en-US" dirty="0"/>
              <a:t>However, he admitted that he had reason to believe that the mother would not care for </a:t>
            </a:r>
            <a:r>
              <a:rPr lang="en-US" dirty="0" smtClean="0"/>
              <a:t>the child.</a:t>
            </a:r>
            <a:endParaRPr lang="en-US" i="1" dirty="0"/>
          </a:p>
        </p:txBody>
      </p:sp>
    </p:spTree>
    <p:extLst>
      <p:ext uri="{BB962C8B-B14F-4D97-AF65-F5344CB8AC3E}">
        <p14:creationId xmlns:p14="http://schemas.microsoft.com/office/powerpoint/2010/main" val="14492206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Conviction Affirmed</a:t>
            </a:r>
            <a:endParaRPr lang="en-US" dirty="0"/>
          </a:p>
        </p:txBody>
      </p:sp>
      <p:sp>
        <p:nvSpPr>
          <p:cNvPr id="3" name="Content Placeholder 2"/>
          <p:cNvSpPr>
            <a:spLocks noGrp="1"/>
          </p:cNvSpPr>
          <p:nvPr>
            <p:ph idx="1"/>
          </p:nvPr>
        </p:nvSpPr>
        <p:spPr/>
        <p:txBody>
          <a:bodyPr/>
          <a:lstStyle/>
          <a:p>
            <a:r>
              <a:rPr lang="en-US" dirty="0" smtClean="0"/>
              <a:t>The </a:t>
            </a:r>
            <a:r>
              <a:rPr lang="en-US" dirty="0"/>
              <a:t>Court found that the defendant knew that the mother would likely not care for the child and neglected the danger that she would abandon the child. </a:t>
            </a:r>
            <a:endParaRPr lang="en-US" dirty="0" smtClean="0"/>
          </a:p>
          <a:p>
            <a:endParaRPr lang="en-US" dirty="0"/>
          </a:p>
        </p:txBody>
      </p:sp>
    </p:spTree>
    <p:extLst>
      <p:ext uri="{BB962C8B-B14F-4D97-AF65-F5344CB8AC3E}">
        <p14:creationId xmlns:p14="http://schemas.microsoft.com/office/powerpoint/2010/main" val="60449364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Involuntary Manslaughter</a:t>
            </a:r>
            <a:br>
              <a:rPr lang="en-US" dirty="0" smtClean="0"/>
            </a:br>
            <a:r>
              <a:rPr lang="en-US" dirty="0" smtClean="0"/>
              <a:t>By Neglect</a:t>
            </a:r>
            <a:endParaRPr lang="en-US" dirty="0"/>
          </a:p>
        </p:txBody>
      </p:sp>
      <p:sp>
        <p:nvSpPr>
          <p:cNvPr id="3" name="Content Placeholder 2"/>
          <p:cNvSpPr>
            <a:spLocks noGrp="1"/>
          </p:cNvSpPr>
          <p:nvPr>
            <p:ph idx="1"/>
          </p:nvPr>
        </p:nvSpPr>
        <p:spPr>
          <a:xfrm>
            <a:off x="457200" y="1600201"/>
            <a:ext cx="8318500" cy="4483099"/>
          </a:xfrm>
        </p:spPr>
        <p:txBody>
          <a:bodyPr>
            <a:normAutofit fontScale="77500" lnSpcReduction="20000"/>
          </a:bodyPr>
          <a:lstStyle/>
          <a:p>
            <a:r>
              <a:rPr lang="en-US" i="1" dirty="0" err="1" smtClean="0"/>
              <a:t>Artis</a:t>
            </a:r>
            <a:r>
              <a:rPr lang="en-US" i="1" dirty="0" smtClean="0"/>
              <a:t> v. Commonwealth</a:t>
            </a:r>
            <a:r>
              <a:rPr lang="en-US" dirty="0" smtClean="0"/>
              <a:t>, Va. Ct. App. (</a:t>
            </a:r>
            <a:r>
              <a:rPr lang="en-US" dirty="0"/>
              <a:t>June 2, </a:t>
            </a:r>
            <a:r>
              <a:rPr lang="en-US" dirty="0" smtClean="0"/>
              <a:t>2015)</a:t>
            </a:r>
          </a:p>
          <a:p>
            <a:r>
              <a:rPr lang="en-US" dirty="0" smtClean="0"/>
              <a:t>Defendant’s 2 year-old </a:t>
            </a:r>
            <a:r>
              <a:rPr lang="en-US" dirty="0"/>
              <a:t>daughter accidentally ingested </a:t>
            </a:r>
            <a:r>
              <a:rPr lang="en-US" dirty="0" err="1" smtClean="0"/>
              <a:t>Suboxone</a:t>
            </a:r>
            <a:r>
              <a:rPr lang="en-US" dirty="0" smtClean="0"/>
              <a:t>.  </a:t>
            </a:r>
          </a:p>
          <a:p>
            <a:r>
              <a:rPr lang="en-US" dirty="0" smtClean="0"/>
              <a:t>As </a:t>
            </a:r>
            <a:r>
              <a:rPr lang="en-US" dirty="0"/>
              <a:t>soon as she discovered it, the defendant began to attempt to help the </a:t>
            </a:r>
            <a:r>
              <a:rPr lang="en-US" dirty="0" smtClean="0"/>
              <a:t>child, notified </a:t>
            </a:r>
            <a:r>
              <a:rPr lang="en-US" dirty="0"/>
              <a:t>poison control and </a:t>
            </a:r>
            <a:r>
              <a:rPr lang="en-US" dirty="0" smtClean="0"/>
              <a:t>took the child to the </a:t>
            </a:r>
            <a:r>
              <a:rPr lang="en-US" dirty="0"/>
              <a:t>hospital.  </a:t>
            </a:r>
            <a:endParaRPr lang="en-US" dirty="0" smtClean="0"/>
          </a:p>
          <a:p>
            <a:r>
              <a:rPr lang="en-US" dirty="0" smtClean="0"/>
              <a:t>After </a:t>
            </a:r>
            <a:r>
              <a:rPr lang="en-US" dirty="0"/>
              <a:t>several hours, the hospital discharged the child, with instructions noting that the ingestion was “nontoxic” and was “not likely to cause serious medical problems. </a:t>
            </a:r>
            <a:r>
              <a:rPr lang="en-US" dirty="0" smtClean="0"/>
              <a:t>Further </a:t>
            </a:r>
            <a:r>
              <a:rPr lang="en-US" dirty="0"/>
              <a:t>treatment is not needed at this time.”  </a:t>
            </a:r>
            <a:endParaRPr lang="en-US" dirty="0" smtClean="0"/>
          </a:p>
          <a:p>
            <a:r>
              <a:rPr lang="en-US" dirty="0" smtClean="0"/>
              <a:t>Staff </a:t>
            </a:r>
            <a:r>
              <a:rPr lang="en-US" dirty="0"/>
              <a:t>reassured the defendant that the child “would be okay” and that the </a:t>
            </a:r>
            <a:r>
              <a:rPr lang="en-US" dirty="0" err="1"/>
              <a:t>Suboxone</a:t>
            </a:r>
            <a:r>
              <a:rPr lang="en-US" dirty="0"/>
              <a:t> “would wear off.”  </a:t>
            </a:r>
          </a:p>
          <a:p>
            <a:endParaRPr lang="en-US" i="1" dirty="0"/>
          </a:p>
        </p:txBody>
      </p:sp>
    </p:spTree>
    <p:extLst>
      <p:ext uri="{BB962C8B-B14F-4D97-AF65-F5344CB8AC3E}">
        <p14:creationId xmlns:p14="http://schemas.microsoft.com/office/powerpoint/2010/main" val="15379181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Child’s Death</a:t>
            </a:r>
            <a:endParaRPr lang="en-US" dirty="0"/>
          </a:p>
        </p:txBody>
      </p:sp>
      <p:sp>
        <p:nvSpPr>
          <p:cNvPr id="3" name="Content Placeholder 2"/>
          <p:cNvSpPr>
            <a:spLocks noGrp="1"/>
          </p:cNvSpPr>
          <p:nvPr>
            <p:ph idx="1"/>
          </p:nvPr>
        </p:nvSpPr>
        <p:spPr/>
        <p:txBody>
          <a:bodyPr/>
          <a:lstStyle/>
          <a:p>
            <a:r>
              <a:rPr lang="en-US" dirty="0" smtClean="0"/>
              <a:t>However</a:t>
            </a:r>
            <a:r>
              <a:rPr lang="en-US" dirty="0"/>
              <a:t>, once home, the child began to hallucinate and could not eat.  </a:t>
            </a:r>
            <a:endParaRPr lang="en-US" dirty="0" smtClean="0"/>
          </a:p>
          <a:p>
            <a:r>
              <a:rPr lang="en-US" dirty="0" smtClean="0"/>
              <a:t>The </a:t>
            </a:r>
            <a:r>
              <a:rPr lang="en-US" dirty="0"/>
              <a:t>defendant gave the defendant some medicine and put the defendant to bed</a:t>
            </a:r>
            <a:r>
              <a:rPr lang="en-US" dirty="0" smtClean="0"/>
              <a:t>.</a:t>
            </a:r>
          </a:p>
          <a:p>
            <a:r>
              <a:rPr lang="en-US" dirty="0" smtClean="0"/>
              <a:t>The </a:t>
            </a:r>
            <a:r>
              <a:rPr lang="en-US" dirty="0"/>
              <a:t>next morning, the child was dead.  </a:t>
            </a:r>
            <a:endParaRPr lang="en-US" dirty="0" smtClean="0"/>
          </a:p>
          <a:p>
            <a:r>
              <a:rPr lang="en-US" dirty="0" smtClean="0"/>
              <a:t>Trial Court convicted the defendant of Involuntary Manslaughter</a:t>
            </a:r>
            <a:endParaRPr lang="en-US" dirty="0"/>
          </a:p>
          <a:p>
            <a:endParaRPr lang="en-US" dirty="0"/>
          </a:p>
        </p:txBody>
      </p:sp>
    </p:spTree>
    <p:extLst>
      <p:ext uri="{BB962C8B-B14F-4D97-AF65-F5344CB8AC3E}">
        <p14:creationId xmlns:p14="http://schemas.microsoft.com/office/powerpoint/2010/main" val="1418104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a:t>
            </a:r>
            <a:r>
              <a:rPr lang="en-US" i="1" dirty="0" smtClean="0"/>
              <a:t>Non-Verbal</a:t>
            </a:r>
            <a:endParaRPr lang="en-US" dirty="0"/>
          </a:p>
        </p:txBody>
      </p:sp>
      <p:sp>
        <p:nvSpPr>
          <p:cNvPr id="3" name="Content Placeholder 2"/>
          <p:cNvSpPr>
            <a:spLocks noGrp="1"/>
          </p:cNvSpPr>
          <p:nvPr>
            <p:ph idx="1"/>
          </p:nvPr>
        </p:nvSpPr>
        <p:spPr>
          <a:xfrm>
            <a:off x="266700" y="1417638"/>
            <a:ext cx="8534400" cy="4957762"/>
          </a:xfrm>
        </p:spPr>
        <p:txBody>
          <a:bodyPr>
            <a:normAutofit fontScale="77500" lnSpcReduction="20000"/>
          </a:bodyPr>
          <a:lstStyle/>
          <a:p>
            <a:r>
              <a:rPr lang="en-US" i="1" dirty="0"/>
              <a:t>Hawkins v. Commonwealth</a:t>
            </a:r>
            <a:r>
              <a:rPr lang="en-US" dirty="0"/>
              <a:t>, Va. Ct. App. (August 5, 2015)</a:t>
            </a:r>
          </a:p>
          <a:p>
            <a:r>
              <a:rPr lang="en-US" dirty="0" smtClean="0"/>
              <a:t>Five </a:t>
            </a:r>
            <a:r>
              <a:rPr lang="en-US" dirty="0"/>
              <a:t>officers walked up to the defendant </a:t>
            </a:r>
            <a:r>
              <a:rPr lang="en-US" dirty="0" smtClean="0"/>
              <a:t>on </a:t>
            </a:r>
            <a:r>
              <a:rPr lang="en-US" dirty="0"/>
              <a:t>the street. </a:t>
            </a:r>
            <a:endParaRPr lang="en-US" dirty="0" smtClean="0"/>
          </a:p>
          <a:p>
            <a:r>
              <a:rPr lang="en-US" dirty="0" smtClean="0"/>
              <a:t>Their </a:t>
            </a:r>
            <a:r>
              <a:rPr lang="en-US" dirty="0"/>
              <a:t>conversation was </a:t>
            </a:r>
            <a:r>
              <a:rPr lang="en-US" dirty="0" smtClean="0"/>
              <a:t>casual and the officers did not block the defendant’s path. </a:t>
            </a:r>
          </a:p>
          <a:p>
            <a:r>
              <a:rPr lang="en-US" dirty="0" smtClean="0"/>
              <a:t>When an officer observed </a:t>
            </a:r>
            <a:r>
              <a:rPr lang="en-US" dirty="0"/>
              <a:t>a bulge under the defendant’s shirt, he asked if the defendant could “do him a favor” by raising his “shirt up a little bit” so he could see.  </a:t>
            </a:r>
            <a:endParaRPr lang="en-US" dirty="0" smtClean="0"/>
          </a:p>
          <a:p>
            <a:r>
              <a:rPr lang="en-US" dirty="0" smtClean="0"/>
              <a:t>The </a:t>
            </a:r>
            <a:r>
              <a:rPr lang="en-US" dirty="0"/>
              <a:t>defendant extended his arms out and raised them up and didn’t move for five seconds.  </a:t>
            </a:r>
            <a:endParaRPr lang="en-US" dirty="0" smtClean="0"/>
          </a:p>
          <a:p>
            <a:r>
              <a:rPr lang="en-US" dirty="0" smtClean="0"/>
              <a:t>An </a:t>
            </a:r>
            <a:r>
              <a:rPr lang="en-US" dirty="0"/>
              <a:t>officer then lifted the defendant’s shirt and found the </a:t>
            </a:r>
            <a:r>
              <a:rPr lang="en-US" dirty="0" smtClean="0"/>
              <a:t>defendant, a felon, had a firearm</a:t>
            </a:r>
            <a:r>
              <a:rPr lang="en-US" dirty="0"/>
              <a:t>. </a:t>
            </a:r>
          </a:p>
          <a:p>
            <a:endParaRPr lang="en-US" dirty="0"/>
          </a:p>
        </p:txBody>
      </p:sp>
    </p:spTree>
    <p:extLst>
      <p:ext uri="{BB962C8B-B14F-4D97-AF65-F5344CB8AC3E}">
        <p14:creationId xmlns:p14="http://schemas.microsoft.com/office/powerpoint/2010/main" val="12948011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Reversed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defendant </a:t>
            </a:r>
            <a:r>
              <a:rPr lang="en-US" dirty="0"/>
              <a:t>was entitled to rely on the hospital’s assurances </a:t>
            </a:r>
            <a:endParaRPr lang="en-US" dirty="0" smtClean="0"/>
          </a:p>
          <a:p>
            <a:r>
              <a:rPr lang="en-US" dirty="0"/>
              <a:t>E</a:t>
            </a:r>
            <a:r>
              <a:rPr lang="en-US" dirty="0" smtClean="0"/>
              <a:t>vidence not sufficient to show that </a:t>
            </a:r>
            <a:r>
              <a:rPr lang="en-US" dirty="0"/>
              <a:t>the defendant knew or should have known the probable result of not taking the child back to the hospital that night.  </a:t>
            </a:r>
            <a:endParaRPr lang="en-US" dirty="0" smtClean="0"/>
          </a:p>
          <a:p>
            <a:r>
              <a:rPr lang="en-US" dirty="0" smtClean="0"/>
              <a:t>The </a:t>
            </a:r>
            <a:r>
              <a:rPr lang="en-US" dirty="0"/>
              <a:t>Court contrasted the negligence in the </a:t>
            </a:r>
            <a:r>
              <a:rPr lang="en-US" i="1" dirty="0"/>
              <a:t>Flowers</a:t>
            </a:r>
            <a:r>
              <a:rPr lang="en-US" dirty="0"/>
              <a:t> case, noting that in that </a:t>
            </a:r>
            <a:r>
              <a:rPr lang="en-US" dirty="0" smtClean="0"/>
              <a:t>case, </a:t>
            </a:r>
            <a:r>
              <a:rPr lang="en-US" dirty="0"/>
              <a:t>the defendant declined to seek medical treatment for the child for hours on purpose.  </a:t>
            </a:r>
          </a:p>
          <a:p>
            <a:endParaRPr lang="en-US" dirty="0"/>
          </a:p>
        </p:txBody>
      </p:sp>
    </p:spTree>
    <p:extLst>
      <p:ext uri="{BB962C8B-B14F-4D97-AF65-F5344CB8AC3E}">
        <p14:creationId xmlns:p14="http://schemas.microsoft.com/office/powerpoint/2010/main" val="132962896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Assault &amp; Battery – </a:t>
            </a:r>
            <a:br>
              <a:rPr lang="en-US" dirty="0" smtClean="0"/>
            </a:br>
            <a:r>
              <a:rPr lang="en-US" dirty="0" smtClean="0"/>
              <a:t>School Employees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Lambert v. Commonwealth</a:t>
            </a:r>
            <a:r>
              <a:rPr lang="en-US" dirty="0" smtClean="0"/>
              <a:t>, Va. Ct. App. (</a:t>
            </a:r>
            <a:r>
              <a:rPr lang="en-US" dirty="0"/>
              <a:t>December 22, </a:t>
            </a:r>
            <a:r>
              <a:rPr lang="en-US" dirty="0" smtClean="0"/>
              <a:t>2015)</a:t>
            </a:r>
            <a:endParaRPr lang="en-US" i="1" dirty="0" smtClean="0"/>
          </a:p>
          <a:p>
            <a:r>
              <a:rPr lang="en-US" dirty="0" smtClean="0"/>
              <a:t>Defendant</a:t>
            </a:r>
            <a:r>
              <a:rPr lang="en-US" dirty="0"/>
              <a:t>, a teacher, witnessed a </a:t>
            </a:r>
            <a:r>
              <a:rPr lang="en-US" dirty="0" smtClean="0"/>
              <a:t>special-needs </a:t>
            </a:r>
            <a:r>
              <a:rPr lang="en-US" dirty="0"/>
              <a:t>student in another class apparently leave her backpack and coat at the bus stop</a:t>
            </a:r>
            <a:r>
              <a:rPr lang="en-US" dirty="0" smtClean="0"/>
              <a:t>.</a:t>
            </a:r>
          </a:p>
          <a:p>
            <a:r>
              <a:rPr lang="en-US" dirty="0" smtClean="0"/>
              <a:t>The </a:t>
            </a:r>
            <a:r>
              <a:rPr lang="en-US" dirty="0"/>
              <a:t>defendant went into the school, found the student, and demanded that she </a:t>
            </a:r>
            <a:r>
              <a:rPr lang="en-US" dirty="0" smtClean="0"/>
              <a:t>return.</a:t>
            </a:r>
          </a:p>
          <a:p>
            <a:r>
              <a:rPr lang="en-US" dirty="0" smtClean="0"/>
              <a:t>The </a:t>
            </a:r>
            <a:r>
              <a:rPr lang="en-US" dirty="0"/>
              <a:t>student refused, so the defendant dragged her by her wrists back to the bus stop.  </a:t>
            </a:r>
          </a:p>
          <a:p>
            <a:endParaRPr lang="en-US" dirty="0"/>
          </a:p>
        </p:txBody>
      </p:sp>
    </p:spTree>
    <p:extLst>
      <p:ext uri="{BB962C8B-B14F-4D97-AF65-F5344CB8AC3E}">
        <p14:creationId xmlns:p14="http://schemas.microsoft.com/office/powerpoint/2010/main" val="154718694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 Court Ruling</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trial court found that the defendant’s actions did not fall under the exceptions contained within 18.2-57(G).  </a:t>
            </a:r>
            <a:endParaRPr lang="en-US" dirty="0" smtClean="0"/>
          </a:p>
          <a:p>
            <a:r>
              <a:rPr lang="en-US" dirty="0" smtClean="0"/>
              <a:t>The </a:t>
            </a:r>
            <a:r>
              <a:rPr lang="en-US" dirty="0"/>
              <a:t>trial court found that the defendant’s actions were outside the scope of her employment, in part because the School Board never permitted her to grab a child by the wrists.  </a:t>
            </a:r>
          </a:p>
        </p:txBody>
      </p:sp>
    </p:spTree>
    <p:extLst>
      <p:ext uri="{BB962C8B-B14F-4D97-AF65-F5344CB8AC3E}">
        <p14:creationId xmlns:p14="http://schemas.microsoft.com/office/powerpoint/2010/main" val="200951957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Conviction Reversed</a:t>
            </a:r>
            <a:endParaRPr lang="en-US" dirty="0"/>
          </a:p>
        </p:txBody>
      </p:sp>
      <p:sp>
        <p:nvSpPr>
          <p:cNvPr id="3" name="Content Placeholder 2"/>
          <p:cNvSpPr>
            <a:spLocks noGrp="1"/>
          </p:cNvSpPr>
          <p:nvPr>
            <p:ph idx="1"/>
          </p:nvPr>
        </p:nvSpPr>
        <p:spPr>
          <a:xfrm>
            <a:off x="457200" y="1417639"/>
            <a:ext cx="8356600" cy="4640262"/>
          </a:xfrm>
        </p:spPr>
        <p:txBody>
          <a:bodyPr>
            <a:normAutofit fontScale="77500" lnSpcReduction="20000"/>
          </a:bodyPr>
          <a:lstStyle/>
          <a:p>
            <a:r>
              <a:rPr lang="en-US" dirty="0" smtClean="0"/>
              <a:t>18.2-57(G</a:t>
            </a:r>
            <a:r>
              <a:rPr lang="en-US" dirty="0"/>
              <a:t>), which excludes incidental, minor, or reasonable physical contact designed to maintain order and control while acting in the course and scope of a school employee’s official </a:t>
            </a:r>
            <a:r>
              <a:rPr lang="en-US" dirty="0" smtClean="0"/>
              <a:t>capacity, requires that a trial court give “due deference” to “reasonable </a:t>
            </a:r>
            <a:r>
              <a:rPr lang="en-US" dirty="0"/>
              <a:t>judgments” made by the employee.  </a:t>
            </a:r>
          </a:p>
          <a:p>
            <a:r>
              <a:rPr lang="en-US" dirty="0" smtClean="0"/>
              <a:t>The </a:t>
            </a:r>
            <a:r>
              <a:rPr lang="en-US" dirty="0"/>
              <a:t>trial court improperly substituted the School Board’s standards of conduct for the standards contained in the statute.  </a:t>
            </a:r>
            <a:endParaRPr lang="en-US" dirty="0" smtClean="0"/>
          </a:p>
          <a:p>
            <a:r>
              <a:rPr lang="en-US" dirty="0" smtClean="0"/>
              <a:t>The defendant </a:t>
            </a:r>
            <a:r>
              <a:rPr lang="en-US" dirty="0"/>
              <a:t>was clearly acting as an employee in the scope of her duties at the time of the offense.  </a:t>
            </a:r>
            <a:endParaRPr lang="en-US" dirty="0" smtClean="0"/>
          </a:p>
          <a:p>
            <a:r>
              <a:rPr lang="en-US" dirty="0" smtClean="0"/>
              <a:t>The trial </a:t>
            </a:r>
            <a:r>
              <a:rPr lang="en-US" dirty="0"/>
              <a:t>court failed to give due deference to the defendant by accounting for her mistaken impression that the student had abandoned her backpack and coat</a:t>
            </a:r>
            <a:r>
              <a:rPr lang="en-US" dirty="0" smtClean="0"/>
              <a:t>.</a:t>
            </a:r>
            <a:endParaRPr lang="en-US" dirty="0"/>
          </a:p>
        </p:txBody>
      </p:sp>
    </p:spTree>
    <p:extLst>
      <p:ext uri="{BB962C8B-B14F-4D97-AF65-F5344CB8AC3E}">
        <p14:creationId xmlns:p14="http://schemas.microsoft.com/office/powerpoint/2010/main" val="52417332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Crimes</a:t>
            </a:r>
            <a:endParaRPr lang="en-US" dirty="0"/>
          </a:p>
        </p:txBody>
      </p:sp>
      <p:sp>
        <p:nvSpPr>
          <p:cNvPr id="3" name="Text Placeholder 2"/>
          <p:cNvSpPr>
            <a:spLocks noGrp="1"/>
          </p:cNvSpPr>
          <p:nvPr>
            <p:ph type="body" idx="1"/>
          </p:nvPr>
        </p:nvSpPr>
        <p:spPr/>
        <p:txBody>
          <a:bodyPr/>
          <a:lstStyle/>
          <a:p>
            <a:r>
              <a:rPr lang="en-US" dirty="0" smtClean="0"/>
              <a:t>Larceny, Fraud, and Property Offenses</a:t>
            </a:r>
            <a:endParaRPr lang="en-US" dirty="0"/>
          </a:p>
        </p:txBody>
      </p:sp>
    </p:spTree>
    <p:extLst>
      <p:ext uri="{BB962C8B-B14F-4D97-AF65-F5344CB8AC3E}">
        <p14:creationId xmlns:p14="http://schemas.microsoft.com/office/powerpoint/2010/main" val="14277269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Attempted Arson</a:t>
            </a:r>
            <a:endParaRPr lang="en-US" dirty="0"/>
          </a:p>
        </p:txBody>
      </p:sp>
      <p:sp>
        <p:nvSpPr>
          <p:cNvPr id="5" name="Content Placeholder 4"/>
          <p:cNvSpPr>
            <a:spLocks noGrp="1"/>
          </p:cNvSpPr>
          <p:nvPr>
            <p:ph idx="1"/>
          </p:nvPr>
        </p:nvSpPr>
        <p:spPr/>
        <p:txBody>
          <a:bodyPr>
            <a:normAutofit fontScale="92500" lnSpcReduction="20000"/>
          </a:bodyPr>
          <a:lstStyle/>
          <a:p>
            <a:r>
              <a:rPr lang="en-US" i="1" dirty="0" smtClean="0"/>
              <a:t>Wilson v. Commonwealth</a:t>
            </a:r>
            <a:r>
              <a:rPr lang="en-US" dirty="0" smtClean="0"/>
              <a:t>, Va. Ct. App. (February </a:t>
            </a:r>
            <a:r>
              <a:rPr lang="en-US" dirty="0"/>
              <a:t>9, </a:t>
            </a:r>
            <a:r>
              <a:rPr lang="en-US" dirty="0" smtClean="0"/>
              <a:t>2016)</a:t>
            </a:r>
          </a:p>
          <a:p>
            <a:r>
              <a:rPr lang="en-US" dirty="0" smtClean="0"/>
              <a:t>Defendant</a:t>
            </a:r>
            <a:r>
              <a:rPr lang="en-US" dirty="0"/>
              <a:t>, angry at a store owner, stuffed paper into the door handle of a local country store and tried to light the paper on fire.  </a:t>
            </a:r>
            <a:endParaRPr lang="en-US" dirty="0" smtClean="0"/>
          </a:p>
          <a:p>
            <a:r>
              <a:rPr lang="en-US" dirty="0" smtClean="0"/>
              <a:t>At </a:t>
            </a:r>
            <a:r>
              <a:rPr lang="en-US" dirty="0"/>
              <a:t>trial, a store employee testified that part of the building had a room used to store grain. </a:t>
            </a:r>
            <a:endParaRPr lang="en-US" dirty="0" smtClean="0"/>
          </a:p>
          <a:p>
            <a:r>
              <a:rPr lang="en-US" dirty="0" smtClean="0"/>
              <a:t>The </a:t>
            </a:r>
            <a:r>
              <a:rPr lang="en-US" dirty="0"/>
              <a:t>trial court convicted the defendant under Attempted Arson of a </a:t>
            </a:r>
            <a:r>
              <a:rPr lang="en-US" dirty="0" smtClean="0"/>
              <a:t>Storehouse </a:t>
            </a:r>
            <a:r>
              <a:rPr lang="en-US" dirty="0"/>
              <a:t>under 18.2-79, rather than 18.2-80.  </a:t>
            </a:r>
          </a:p>
          <a:p>
            <a:endParaRPr lang="en-US" i="1" dirty="0"/>
          </a:p>
        </p:txBody>
      </p:sp>
    </p:spTree>
    <p:extLst>
      <p:ext uri="{BB962C8B-B14F-4D97-AF65-F5344CB8AC3E}">
        <p14:creationId xmlns:p14="http://schemas.microsoft.com/office/powerpoint/2010/main" val="99611953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Conviction Affirmed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Court addressed the meaning of the word “storehouse” and noted that it was different than “structure” under the Burglary statute.  </a:t>
            </a:r>
            <a:endParaRPr lang="en-US" dirty="0" smtClean="0"/>
          </a:p>
          <a:p>
            <a:r>
              <a:rPr lang="en-US" dirty="0" smtClean="0"/>
              <a:t>Court: A </a:t>
            </a:r>
            <a:r>
              <a:rPr lang="en-US" dirty="0"/>
              <a:t>“storehouse” is a “general type of structure for storing goods for a number of purposes” and “includes both retail stores and structures for the storage of provisions and goods.”  </a:t>
            </a:r>
            <a:endParaRPr lang="en-US" dirty="0" smtClean="0"/>
          </a:p>
          <a:p>
            <a:r>
              <a:rPr lang="en-US" dirty="0"/>
              <a:t>T</a:t>
            </a:r>
            <a:r>
              <a:rPr lang="en-US" dirty="0" smtClean="0"/>
              <a:t>he </a:t>
            </a:r>
            <a:r>
              <a:rPr lang="en-US" dirty="0"/>
              <a:t>country store in this case was a “storehouse” under 18.2-79.  </a:t>
            </a:r>
          </a:p>
          <a:p>
            <a:endParaRPr lang="en-US" dirty="0"/>
          </a:p>
        </p:txBody>
      </p:sp>
    </p:spTree>
    <p:extLst>
      <p:ext uri="{BB962C8B-B14F-4D97-AF65-F5344CB8AC3E}">
        <p14:creationId xmlns:p14="http://schemas.microsoft.com/office/powerpoint/2010/main" val="170596051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Burglary</a:t>
            </a:r>
            <a:endParaRPr lang="en-US" dirty="0"/>
          </a:p>
        </p:txBody>
      </p:sp>
      <p:sp>
        <p:nvSpPr>
          <p:cNvPr id="3" name="Content Placeholder 2"/>
          <p:cNvSpPr>
            <a:spLocks noGrp="1"/>
          </p:cNvSpPr>
          <p:nvPr>
            <p:ph idx="1"/>
          </p:nvPr>
        </p:nvSpPr>
        <p:spPr>
          <a:xfrm>
            <a:off x="457200" y="1267485"/>
            <a:ext cx="8229600" cy="4523715"/>
          </a:xfrm>
        </p:spPr>
        <p:txBody>
          <a:bodyPr>
            <a:noAutofit/>
          </a:bodyPr>
          <a:lstStyle/>
          <a:p>
            <a:r>
              <a:rPr lang="en-US" sz="2600" i="1" dirty="0" smtClean="0"/>
              <a:t>Alston v. Commonwealth</a:t>
            </a:r>
            <a:r>
              <a:rPr lang="en-US" sz="2600" dirty="0" smtClean="0"/>
              <a:t>, Va. Ct. App. (</a:t>
            </a:r>
            <a:r>
              <a:rPr lang="en-US" sz="2600" dirty="0"/>
              <a:t>June 30, </a:t>
            </a:r>
            <a:r>
              <a:rPr lang="en-US" sz="2600" dirty="0" smtClean="0"/>
              <a:t>2015)</a:t>
            </a:r>
          </a:p>
          <a:p>
            <a:r>
              <a:rPr lang="en-US" sz="2600" dirty="0" smtClean="0"/>
              <a:t>Defendant fled from police into </a:t>
            </a:r>
            <a:r>
              <a:rPr lang="en-US" sz="2600" dirty="0"/>
              <a:t>a woman’s </a:t>
            </a:r>
            <a:r>
              <a:rPr lang="en-US" sz="2600" dirty="0" smtClean="0"/>
              <a:t>house.</a:t>
            </a:r>
          </a:p>
          <a:p>
            <a:r>
              <a:rPr lang="en-US" sz="2600" dirty="0" smtClean="0"/>
              <a:t>When </a:t>
            </a:r>
            <a:r>
              <a:rPr lang="en-US" sz="2600" dirty="0"/>
              <a:t>she discovered him inside, he told her to be quiet, but she began to yell, so the defendant punched her in the jaw, knocked her to the ground, and dragged her upstairs, where he told her that he was going to kill her.  </a:t>
            </a:r>
            <a:endParaRPr lang="en-US" sz="2600" dirty="0" smtClean="0"/>
          </a:p>
          <a:p>
            <a:r>
              <a:rPr lang="en-US" sz="2600" dirty="0" smtClean="0"/>
              <a:t>However</a:t>
            </a:r>
            <a:r>
              <a:rPr lang="en-US" sz="2600" dirty="0"/>
              <a:t>, the police arrived quickly and captured the defendant.  </a:t>
            </a:r>
          </a:p>
        </p:txBody>
      </p:sp>
    </p:spTree>
    <p:extLst>
      <p:ext uri="{BB962C8B-B14F-4D97-AF65-F5344CB8AC3E}">
        <p14:creationId xmlns:p14="http://schemas.microsoft.com/office/powerpoint/2010/main" val="20388952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Conviction Affirmed</a:t>
            </a:r>
            <a:endParaRPr lang="en-US" dirty="0"/>
          </a:p>
        </p:txBody>
      </p:sp>
      <p:sp>
        <p:nvSpPr>
          <p:cNvPr id="3" name="Content Placeholder 2"/>
          <p:cNvSpPr>
            <a:spLocks noGrp="1"/>
          </p:cNvSpPr>
          <p:nvPr>
            <p:ph idx="1"/>
          </p:nvPr>
        </p:nvSpPr>
        <p:spPr>
          <a:xfrm>
            <a:off x="457200" y="1600201"/>
            <a:ext cx="8229600" cy="4444999"/>
          </a:xfrm>
        </p:spPr>
        <p:txBody>
          <a:bodyPr>
            <a:normAutofit fontScale="85000" lnSpcReduction="10000"/>
          </a:bodyPr>
          <a:lstStyle/>
          <a:p>
            <a:r>
              <a:rPr lang="en-US" dirty="0" smtClean="0"/>
              <a:t>Defendant’s </a:t>
            </a:r>
            <a:r>
              <a:rPr lang="en-US" dirty="0"/>
              <a:t>A</a:t>
            </a:r>
            <a:r>
              <a:rPr lang="en-US" dirty="0" smtClean="0"/>
              <a:t>rgument: He </a:t>
            </a:r>
            <a:r>
              <a:rPr lang="en-US" dirty="0"/>
              <a:t>did not enter the home with the intent to assault the victim, but instead entered with the intent to hide, and only thereafter developed the intent to harm the victim.  </a:t>
            </a:r>
          </a:p>
          <a:p>
            <a:r>
              <a:rPr lang="en-US" dirty="0" smtClean="0"/>
              <a:t>Court: Evidence demonstrated that </a:t>
            </a:r>
            <a:r>
              <a:rPr lang="en-US" dirty="0"/>
              <a:t>the defendant expected the house to be occupied when he entered, and intended to use force against the woman in order to avoid detection by the police.  </a:t>
            </a:r>
            <a:endParaRPr lang="en-US" dirty="0" smtClean="0"/>
          </a:p>
          <a:p>
            <a:r>
              <a:rPr lang="en-US" dirty="0" smtClean="0"/>
              <a:t>Although </a:t>
            </a:r>
            <a:r>
              <a:rPr lang="en-US" dirty="0"/>
              <a:t>the defendant also had the intent to elude the police, </a:t>
            </a:r>
            <a:r>
              <a:rPr lang="en-US" dirty="0" smtClean="0"/>
              <a:t>he also possessed </a:t>
            </a:r>
            <a:r>
              <a:rPr lang="en-US" dirty="0"/>
              <a:t>the intent to assault her upon entering the home.  </a:t>
            </a:r>
          </a:p>
          <a:p>
            <a:endParaRPr lang="en-US" dirty="0"/>
          </a:p>
        </p:txBody>
      </p:sp>
    </p:spTree>
    <p:extLst>
      <p:ext uri="{BB962C8B-B14F-4D97-AF65-F5344CB8AC3E}">
        <p14:creationId xmlns:p14="http://schemas.microsoft.com/office/powerpoint/2010/main" val="118524372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&amp; Entering</a:t>
            </a:r>
            <a:endParaRPr lang="en-US" dirty="0"/>
          </a:p>
        </p:txBody>
      </p:sp>
      <p:sp>
        <p:nvSpPr>
          <p:cNvPr id="3" name="Content Placeholder 2"/>
          <p:cNvSpPr>
            <a:spLocks noGrp="1"/>
          </p:cNvSpPr>
          <p:nvPr>
            <p:ph idx="1"/>
          </p:nvPr>
        </p:nvSpPr>
        <p:spPr>
          <a:xfrm>
            <a:off x="457200" y="1312753"/>
            <a:ext cx="8229600" cy="4478448"/>
          </a:xfrm>
        </p:spPr>
        <p:txBody>
          <a:bodyPr>
            <a:noAutofit/>
          </a:bodyPr>
          <a:lstStyle/>
          <a:p>
            <a:r>
              <a:rPr lang="en-US" sz="2500" i="1" dirty="0" smtClean="0"/>
              <a:t>Beck v. Commonwealth, </a:t>
            </a:r>
            <a:r>
              <a:rPr lang="en-US" sz="2500" dirty="0" smtClean="0"/>
              <a:t>Va. Ct. App. (</a:t>
            </a:r>
            <a:r>
              <a:rPr lang="en-US" sz="2500" dirty="0"/>
              <a:t>April 26, </a:t>
            </a:r>
            <a:r>
              <a:rPr lang="en-US" sz="2500" dirty="0" smtClean="0"/>
              <a:t>2016)</a:t>
            </a:r>
          </a:p>
          <a:p>
            <a:r>
              <a:rPr lang="en-US" sz="2500" dirty="0" smtClean="0"/>
              <a:t>Defendant, a tenant, broke into the portion of the home that belonged to his landlord and stole property.  </a:t>
            </a:r>
          </a:p>
          <a:p>
            <a:r>
              <a:rPr lang="en-US" sz="2500" dirty="0" smtClean="0"/>
              <a:t>The </a:t>
            </a:r>
            <a:r>
              <a:rPr lang="en-US" sz="2500" dirty="0"/>
              <a:t>residences were part of the same home, but separated by locked doors.  </a:t>
            </a:r>
            <a:endParaRPr lang="en-US" sz="2500" dirty="0" smtClean="0"/>
          </a:p>
          <a:p>
            <a:r>
              <a:rPr lang="en-US" sz="2500" dirty="0"/>
              <a:t>The defendant and the landlord shared a common utility room and garage between the residences.  </a:t>
            </a:r>
          </a:p>
          <a:p>
            <a:r>
              <a:rPr lang="en-US" sz="2500" dirty="0" smtClean="0"/>
              <a:t>The </a:t>
            </a:r>
            <a:r>
              <a:rPr lang="en-US" sz="2500" dirty="0"/>
              <a:t>defendant did not have permission to enter the landlord’s residence, but the landlord </a:t>
            </a:r>
            <a:r>
              <a:rPr lang="en-US" sz="2500" dirty="0" smtClean="0"/>
              <a:t>had invited him  </a:t>
            </a:r>
            <a:r>
              <a:rPr lang="en-US" sz="2500" dirty="0"/>
              <a:t>over a few times.  </a:t>
            </a:r>
            <a:endParaRPr lang="en-US" sz="2500" dirty="0" smtClean="0"/>
          </a:p>
        </p:txBody>
      </p:sp>
    </p:spTree>
    <p:extLst>
      <p:ext uri="{BB962C8B-B14F-4D97-AF65-F5344CB8AC3E}">
        <p14:creationId xmlns:p14="http://schemas.microsoft.com/office/powerpoint/2010/main" val="254178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Affirmed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Court found that the defendant’s non-verbal response to the officer’s request invited the officers to lift his shirt.  </a:t>
            </a:r>
            <a:endParaRPr lang="en-US" dirty="0" smtClean="0"/>
          </a:p>
          <a:p>
            <a:r>
              <a:rPr lang="en-US" dirty="0" smtClean="0"/>
              <a:t>After </a:t>
            </a:r>
            <a:r>
              <a:rPr lang="en-US" dirty="0"/>
              <a:t>his arrest, </a:t>
            </a:r>
            <a:r>
              <a:rPr lang="en-US" dirty="0" smtClean="0"/>
              <a:t>the </a:t>
            </a:r>
            <a:r>
              <a:rPr lang="en-US" dirty="0"/>
              <a:t>defendant </a:t>
            </a:r>
            <a:r>
              <a:rPr lang="en-US" dirty="0" smtClean="0"/>
              <a:t>stated </a:t>
            </a:r>
            <a:r>
              <a:rPr lang="en-US" dirty="0"/>
              <a:t>that he didn’t want to startle the officers with the gun, so he let the officers remove the firearm on </a:t>
            </a:r>
            <a:r>
              <a:rPr lang="en-US" dirty="0" smtClean="0"/>
              <a:t>purpose.</a:t>
            </a:r>
          </a:p>
          <a:p>
            <a:r>
              <a:rPr lang="en-US" dirty="0" smtClean="0"/>
              <a:t>The </a:t>
            </a:r>
            <a:r>
              <a:rPr lang="en-US" dirty="0"/>
              <a:t>defendant’s later statement to the officer confirmed that the encounter was consensual.  </a:t>
            </a:r>
            <a:endParaRPr lang="en-US" dirty="0" smtClean="0"/>
          </a:p>
          <a:p>
            <a:endParaRPr lang="en-US" dirty="0"/>
          </a:p>
          <a:p>
            <a:endParaRPr lang="en-US" dirty="0"/>
          </a:p>
        </p:txBody>
      </p:sp>
    </p:spTree>
    <p:extLst>
      <p:ext uri="{BB962C8B-B14F-4D97-AF65-F5344CB8AC3E}">
        <p14:creationId xmlns:p14="http://schemas.microsoft.com/office/powerpoint/2010/main" val="127131787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Court: Burglary Conviction Affirmed</a:t>
            </a:r>
            <a:endParaRPr lang="en-US" dirty="0"/>
          </a:p>
        </p:txBody>
      </p:sp>
      <p:sp>
        <p:nvSpPr>
          <p:cNvPr id="3" name="Content Placeholder 2"/>
          <p:cNvSpPr>
            <a:spLocks noGrp="1"/>
          </p:cNvSpPr>
          <p:nvPr>
            <p:ph idx="1"/>
          </p:nvPr>
        </p:nvSpPr>
        <p:spPr>
          <a:xfrm>
            <a:off x="457200" y="1600201"/>
            <a:ext cx="8458200" cy="4394199"/>
          </a:xfrm>
        </p:spPr>
        <p:txBody>
          <a:bodyPr>
            <a:normAutofit fontScale="85000" lnSpcReduction="10000"/>
          </a:bodyPr>
          <a:lstStyle/>
          <a:p>
            <a:r>
              <a:rPr lang="en-US" dirty="0" smtClean="0"/>
              <a:t>A breaking </a:t>
            </a:r>
            <a:r>
              <a:rPr lang="en-US" dirty="0"/>
              <a:t>must be </a:t>
            </a:r>
            <a:r>
              <a:rPr lang="en-US" i="1" u="sng" dirty="0"/>
              <a:t>into</a:t>
            </a:r>
            <a:r>
              <a:rPr lang="en-US" dirty="0"/>
              <a:t> a dwelling, rather than </a:t>
            </a:r>
            <a:r>
              <a:rPr lang="en-US" i="1" u="sng" dirty="0"/>
              <a:t>within</a:t>
            </a:r>
            <a:r>
              <a:rPr lang="en-US" dirty="0"/>
              <a:t> the dwelling.   </a:t>
            </a:r>
            <a:endParaRPr lang="en-US" dirty="0" smtClean="0"/>
          </a:p>
          <a:p>
            <a:r>
              <a:rPr lang="en-US" dirty="0" smtClean="0"/>
              <a:t>However</a:t>
            </a:r>
            <a:r>
              <a:rPr lang="en-US" dirty="0"/>
              <a:t>, </a:t>
            </a:r>
            <a:r>
              <a:rPr lang="en-US" dirty="0" smtClean="0"/>
              <a:t>joint </a:t>
            </a:r>
            <a:r>
              <a:rPr lang="en-US" dirty="0"/>
              <a:t>access to common areas in a multi-unit apartment complex or rooming house does not render it impossible for a resident of that complex or rooming house to burglarize other units within the complex or rooming house.  </a:t>
            </a:r>
            <a:endParaRPr lang="en-US" dirty="0" smtClean="0"/>
          </a:p>
          <a:p>
            <a:r>
              <a:rPr lang="en-US" dirty="0" smtClean="0"/>
              <a:t>The evidence </a:t>
            </a:r>
            <a:r>
              <a:rPr lang="en-US" dirty="0"/>
              <a:t>demonstrated that the living quarters and the apartment were separate dwellings and that the garage and utility room constituted common areas. </a:t>
            </a:r>
          </a:p>
        </p:txBody>
      </p:sp>
    </p:spTree>
    <p:extLst>
      <p:ext uri="{BB962C8B-B14F-4D97-AF65-F5344CB8AC3E}">
        <p14:creationId xmlns:p14="http://schemas.microsoft.com/office/powerpoint/2010/main" val="148994375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Attempted Burglary</a:t>
            </a:r>
            <a:endParaRPr lang="en-US" dirty="0"/>
          </a:p>
        </p:txBody>
      </p:sp>
      <p:sp>
        <p:nvSpPr>
          <p:cNvPr id="3" name="Content Placeholder 2"/>
          <p:cNvSpPr>
            <a:spLocks noGrp="1"/>
          </p:cNvSpPr>
          <p:nvPr>
            <p:ph idx="1"/>
          </p:nvPr>
        </p:nvSpPr>
        <p:spPr>
          <a:xfrm>
            <a:off x="457200" y="1600201"/>
            <a:ext cx="8394700" cy="4279899"/>
          </a:xfrm>
        </p:spPr>
        <p:txBody>
          <a:bodyPr>
            <a:normAutofit fontScale="85000" lnSpcReduction="10000"/>
          </a:bodyPr>
          <a:lstStyle/>
          <a:p>
            <a:r>
              <a:rPr lang="en-US" i="1" dirty="0" smtClean="0"/>
              <a:t>Henderson v. Commonwealth, </a:t>
            </a:r>
            <a:r>
              <a:rPr lang="en-US" dirty="0" smtClean="0"/>
              <a:t>Va. Ct. App. (</a:t>
            </a:r>
            <a:r>
              <a:rPr lang="en-US" dirty="0"/>
              <a:t>December 15, </a:t>
            </a:r>
            <a:r>
              <a:rPr lang="en-US" dirty="0" smtClean="0"/>
              <a:t>2015)</a:t>
            </a:r>
          </a:p>
          <a:p>
            <a:r>
              <a:rPr lang="en-US" dirty="0" smtClean="0"/>
              <a:t>Defendant </a:t>
            </a:r>
            <a:r>
              <a:rPr lang="en-US" dirty="0"/>
              <a:t>arrived at the victim’s apartment, banged on the door, and demanded that he exit so that the defendant could assault him.  </a:t>
            </a:r>
            <a:endParaRPr lang="en-US" dirty="0" smtClean="0"/>
          </a:p>
          <a:p>
            <a:r>
              <a:rPr lang="en-US" dirty="0" smtClean="0"/>
              <a:t>The </a:t>
            </a:r>
            <a:r>
              <a:rPr lang="en-US" dirty="0"/>
              <a:t>victim refused and called 911. The defendant continued to strike the door for 20 minutes and then smashed the living room windows.  </a:t>
            </a:r>
            <a:endParaRPr lang="en-US" dirty="0" smtClean="0"/>
          </a:p>
          <a:p>
            <a:r>
              <a:rPr lang="en-US" dirty="0"/>
              <a:t>T</a:t>
            </a:r>
            <a:r>
              <a:rPr lang="en-US" dirty="0" smtClean="0"/>
              <a:t>he </a:t>
            </a:r>
            <a:r>
              <a:rPr lang="en-US" dirty="0"/>
              <a:t>police arrived and the defendant </a:t>
            </a:r>
            <a:r>
              <a:rPr lang="en-US" dirty="0" smtClean="0"/>
              <a:t>fled.</a:t>
            </a:r>
          </a:p>
          <a:p>
            <a:r>
              <a:rPr lang="en-US" dirty="0"/>
              <a:t>P</a:t>
            </a:r>
            <a:r>
              <a:rPr lang="en-US" dirty="0" smtClean="0"/>
              <a:t>olice </a:t>
            </a:r>
            <a:r>
              <a:rPr lang="en-US" dirty="0"/>
              <a:t>captured him carrying a baseball </a:t>
            </a:r>
            <a:r>
              <a:rPr lang="en-US" dirty="0" smtClean="0"/>
              <a:t>bat nearby</a:t>
            </a:r>
            <a:r>
              <a:rPr lang="en-US" dirty="0"/>
              <a:t>. </a:t>
            </a:r>
          </a:p>
        </p:txBody>
      </p:sp>
    </p:spTree>
    <p:extLst>
      <p:ext uri="{BB962C8B-B14F-4D97-AF65-F5344CB8AC3E}">
        <p14:creationId xmlns:p14="http://schemas.microsoft.com/office/powerpoint/2010/main" val="101201374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T</a:t>
            </a:r>
            <a:r>
              <a:rPr lang="en-US" dirty="0" smtClean="0"/>
              <a:t>he </a:t>
            </a:r>
            <a:r>
              <a:rPr lang="en-US" dirty="0"/>
              <a:t>evidence clearly demonstrated that the defendant intended to assault the victim.  </a:t>
            </a:r>
            <a:endParaRPr lang="en-US" dirty="0" smtClean="0"/>
          </a:p>
          <a:p>
            <a:r>
              <a:rPr lang="en-US" dirty="0" smtClean="0"/>
              <a:t>The </a:t>
            </a:r>
            <a:r>
              <a:rPr lang="en-US" dirty="0"/>
              <a:t>Court concluded that the defendant smashed the windows with the intent to lure the victim into a fight, either inside or outside the residence. </a:t>
            </a:r>
            <a:endParaRPr lang="en-US" dirty="0" smtClean="0"/>
          </a:p>
          <a:p>
            <a:r>
              <a:rPr lang="en-US" dirty="0" smtClean="0"/>
              <a:t>By smashing </a:t>
            </a:r>
            <a:r>
              <a:rPr lang="en-US" dirty="0"/>
              <a:t>the windows, </a:t>
            </a:r>
            <a:r>
              <a:rPr lang="en-US" dirty="0" smtClean="0"/>
              <a:t>the defendant committed </a:t>
            </a:r>
            <a:r>
              <a:rPr lang="en-US" dirty="0"/>
              <a:t>a sufficiently overt act to be convicted of attempt.  </a:t>
            </a:r>
          </a:p>
          <a:p>
            <a:endParaRPr lang="en-US" dirty="0"/>
          </a:p>
        </p:txBody>
      </p:sp>
    </p:spTree>
    <p:extLst>
      <p:ext uri="{BB962C8B-B14F-4D97-AF65-F5344CB8AC3E}">
        <p14:creationId xmlns:p14="http://schemas.microsoft.com/office/powerpoint/2010/main" val="9342886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3501"/>
            <a:ext cx="8229600" cy="1143000"/>
          </a:xfrm>
        </p:spPr>
        <p:txBody>
          <a:bodyPr/>
          <a:lstStyle/>
          <a:p>
            <a:r>
              <a:rPr lang="en-US" dirty="0" smtClean="0"/>
              <a:t>Burglary Tools</a:t>
            </a:r>
            <a:endParaRPr lang="en-US" dirty="0"/>
          </a:p>
        </p:txBody>
      </p:sp>
      <p:sp>
        <p:nvSpPr>
          <p:cNvPr id="5" name="Content Placeholder 4"/>
          <p:cNvSpPr>
            <a:spLocks noGrp="1"/>
          </p:cNvSpPr>
          <p:nvPr>
            <p:ph idx="1"/>
          </p:nvPr>
        </p:nvSpPr>
        <p:spPr>
          <a:xfrm>
            <a:off x="457200" y="1397001"/>
            <a:ext cx="8229600" cy="4584700"/>
          </a:xfrm>
        </p:spPr>
        <p:txBody>
          <a:bodyPr>
            <a:normAutofit fontScale="85000" lnSpcReduction="10000"/>
          </a:bodyPr>
          <a:lstStyle/>
          <a:p>
            <a:r>
              <a:rPr lang="en-US" i="1" dirty="0" smtClean="0"/>
              <a:t>Simmons v. Commonwealth</a:t>
            </a:r>
            <a:r>
              <a:rPr lang="en-US" dirty="0" smtClean="0"/>
              <a:t>, Va. Ct. App. (</a:t>
            </a:r>
            <a:r>
              <a:rPr lang="en-US" dirty="0"/>
              <a:t>December 15, </a:t>
            </a:r>
            <a:r>
              <a:rPr lang="en-US" dirty="0" smtClean="0"/>
              <a:t>2015)</a:t>
            </a:r>
          </a:p>
          <a:p>
            <a:r>
              <a:rPr lang="en-US" dirty="0" smtClean="0"/>
              <a:t>Defendant </a:t>
            </a:r>
            <a:r>
              <a:rPr lang="en-US" dirty="0"/>
              <a:t>stole property from a store.  </a:t>
            </a:r>
            <a:endParaRPr lang="en-US" dirty="0" smtClean="0"/>
          </a:p>
          <a:p>
            <a:r>
              <a:rPr lang="en-US" dirty="0" smtClean="0"/>
              <a:t>Police recovered the items, none </a:t>
            </a:r>
            <a:r>
              <a:rPr lang="en-US" dirty="0"/>
              <a:t>of </a:t>
            </a:r>
            <a:r>
              <a:rPr lang="en-US" dirty="0" smtClean="0"/>
              <a:t>which showed </a:t>
            </a:r>
            <a:r>
              <a:rPr lang="en-US" dirty="0"/>
              <a:t>any signs of tampering.  </a:t>
            </a:r>
            <a:endParaRPr lang="en-US" dirty="0" smtClean="0"/>
          </a:p>
          <a:p>
            <a:r>
              <a:rPr lang="en-US" dirty="0" smtClean="0"/>
              <a:t>Defendant carried a hidden X-</a:t>
            </a:r>
            <a:r>
              <a:rPr lang="en-US" dirty="0" err="1" smtClean="0"/>
              <a:t>acto</a:t>
            </a:r>
            <a:r>
              <a:rPr lang="en-US" dirty="0" smtClean="0"/>
              <a:t> knife, which the defendant claimed he found on the ground.</a:t>
            </a:r>
          </a:p>
          <a:p>
            <a:r>
              <a:rPr lang="en-US" i="1" dirty="0" smtClean="0"/>
              <a:t>Court:</a:t>
            </a:r>
            <a:r>
              <a:rPr lang="en-US" dirty="0" smtClean="0"/>
              <a:t> Conviction Affirmed.  </a:t>
            </a:r>
          </a:p>
          <a:p>
            <a:pPr lvl="1"/>
            <a:r>
              <a:rPr lang="en-US" dirty="0" smtClean="0"/>
              <a:t>Evidence demonstrated defendant possessed </a:t>
            </a:r>
            <a:r>
              <a:rPr lang="en-US" dirty="0"/>
              <a:t>the hobby knife with the intent to use it to commit a theft.  </a:t>
            </a:r>
          </a:p>
          <a:p>
            <a:pPr lvl="1"/>
            <a:endParaRPr lang="en-US" dirty="0" smtClean="0"/>
          </a:p>
          <a:p>
            <a:endParaRPr lang="en-US" i="1" dirty="0"/>
          </a:p>
        </p:txBody>
      </p:sp>
    </p:spTree>
    <p:extLst>
      <p:ext uri="{BB962C8B-B14F-4D97-AF65-F5344CB8AC3E}">
        <p14:creationId xmlns:p14="http://schemas.microsoft.com/office/powerpoint/2010/main" val="144606025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Larceny: Family Property</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Russell v. Commonwealth, </a:t>
            </a:r>
            <a:r>
              <a:rPr lang="en-US" dirty="0" smtClean="0"/>
              <a:t>Va. Ct. App. (</a:t>
            </a:r>
            <a:r>
              <a:rPr lang="en-US" dirty="0"/>
              <a:t>November 24, </a:t>
            </a:r>
            <a:r>
              <a:rPr lang="en-US" dirty="0" smtClean="0"/>
              <a:t>2015)</a:t>
            </a:r>
          </a:p>
          <a:p>
            <a:r>
              <a:rPr lang="en-US" dirty="0" smtClean="0"/>
              <a:t>Defendant and his sisters jointly </a:t>
            </a:r>
            <a:r>
              <a:rPr lang="en-US" dirty="0"/>
              <a:t>inherited a house and its furnishings from </a:t>
            </a:r>
            <a:r>
              <a:rPr lang="en-US" dirty="0" smtClean="0"/>
              <a:t>their mother</a:t>
            </a:r>
          </a:p>
          <a:p>
            <a:r>
              <a:rPr lang="en-US" dirty="0" smtClean="0"/>
              <a:t>All </a:t>
            </a:r>
            <a:r>
              <a:rPr lang="en-US" dirty="0"/>
              <a:t>three siblings lived together in the house</a:t>
            </a:r>
            <a:r>
              <a:rPr lang="en-US" dirty="0" smtClean="0"/>
              <a:t>.</a:t>
            </a:r>
          </a:p>
          <a:p>
            <a:r>
              <a:rPr lang="en-US" dirty="0" smtClean="0"/>
              <a:t>However</a:t>
            </a:r>
            <a:r>
              <a:rPr lang="en-US" dirty="0"/>
              <a:t>, the sisters discovered the defendant had taken some of the mother’s property and pawned it without their knowledge or consent.</a:t>
            </a:r>
          </a:p>
          <a:p>
            <a:endParaRPr lang="en-US" dirty="0"/>
          </a:p>
        </p:txBody>
      </p:sp>
    </p:spTree>
    <p:extLst>
      <p:ext uri="{BB962C8B-B14F-4D97-AF65-F5344CB8AC3E}">
        <p14:creationId xmlns:p14="http://schemas.microsoft.com/office/powerpoint/2010/main" val="6461830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Reversed</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evidence proved that the defendant was a co-owner of the property.  </a:t>
            </a:r>
            <a:endParaRPr lang="en-US" dirty="0" smtClean="0"/>
          </a:p>
          <a:p>
            <a:r>
              <a:rPr lang="en-US" dirty="0" smtClean="0"/>
              <a:t>The </a:t>
            </a:r>
            <a:r>
              <a:rPr lang="en-US" dirty="0"/>
              <a:t>Court held that, as a co-owner of the personal property, the defendant had the right to possess, use and enjoy the common property, and therefore it was legally impossible for him to steal the property.  </a:t>
            </a:r>
          </a:p>
        </p:txBody>
      </p:sp>
    </p:spTree>
    <p:extLst>
      <p:ext uri="{BB962C8B-B14F-4D97-AF65-F5344CB8AC3E}">
        <p14:creationId xmlns:p14="http://schemas.microsoft.com/office/powerpoint/2010/main" val="24586700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Embezzlement &amp; False Pretense</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Holt v. Commonwealth</a:t>
            </a:r>
            <a:r>
              <a:rPr lang="en-US" dirty="0" smtClean="0"/>
              <a:t>, Va. Ct. App. (</a:t>
            </a:r>
            <a:r>
              <a:rPr lang="en-US" dirty="0"/>
              <a:t>April 12, </a:t>
            </a:r>
            <a:r>
              <a:rPr lang="en-US" dirty="0" smtClean="0"/>
              <a:t>2016)</a:t>
            </a:r>
          </a:p>
          <a:p>
            <a:r>
              <a:rPr lang="en-US" dirty="0"/>
              <a:t>Defendant, 29 years old, began dating a 17-year-old boy.  </a:t>
            </a:r>
            <a:endParaRPr lang="en-US" dirty="0" smtClean="0"/>
          </a:p>
          <a:p>
            <a:r>
              <a:rPr lang="en-US" dirty="0" smtClean="0"/>
              <a:t>The </a:t>
            </a:r>
            <a:r>
              <a:rPr lang="en-US" dirty="0"/>
              <a:t>boy agreed to buy the defendant’s truck to help her make child support payments, paid the defendant, and obtained title to the vehicle, signed by the defendant. </a:t>
            </a:r>
            <a:endParaRPr lang="en-US" dirty="0" smtClean="0"/>
          </a:p>
          <a:p>
            <a:r>
              <a:rPr lang="en-US" dirty="0" smtClean="0"/>
              <a:t>However</a:t>
            </a:r>
            <a:r>
              <a:rPr lang="en-US" dirty="0"/>
              <a:t>, the boy did not register the title at DMV.  He kept the car at the residence where he and the defendant resided.  </a:t>
            </a:r>
            <a:endParaRPr lang="en-US" i="1" dirty="0"/>
          </a:p>
        </p:txBody>
      </p:sp>
    </p:spTree>
    <p:extLst>
      <p:ext uri="{BB962C8B-B14F-4D97-AF65-F5344CB8AC3E}">
        <p14:creationId xmlns:p14="http://schemas.microsoft.com/office/powerpoint/2010/main" val="50602676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Theft of Truck</a:t>
            </a:r>
            <a:endParaRPr lang="en-US" dirty="0"/>
          </a:p>
        </p:txBody>
      </p:sp>
      <p:sp>
        <p:nvSpPr>
          <p:cNvPr id="3" name="Content Placeholder 2"/>
          <p:cNvSpPr>
            <a:spLocks noGrp="1"/>
          </p:cNvSpPr>
          <p:nvPr>
            <p:ph idx="1"/>
          </p:nvPr>
        </p:nvSpPr>
        <p:spPr/>
        <p:txBody>
          <a:bodyPr>
            <a:normAutofit fontScale="85000" lnSpcReduction="10000"/>
          </a:bodyPr>
          <a:lstStyle/>
          <a:p>
            <a:r>
              <a:rPr lang="en-US" dirty="0"/>
              <a:t>When the defendant’s ex-boyfriend got out of prison, the defendant began to date </a:t>
            </a:r>
            <a:r>
              <a:rPr lang="en-US" dirty="0" smtClean="0"/>
              <a:t>him, </a:t>
            </a:r>
            <a:r>
              <a:rPr lang="en-US" dirty="0"/>
              <a:t>as well.  </a:t>
            </a:r>
            <a:endParaRPr lang="en-US" dirty="0" smtClean="0"/>
          </a:p>
          <a:p>
            <a:r>
              <a:rPr lang="en-US" dirty="0" smtClean="0"/>
              <a:t>One </a:t>
            </a:r>
            <a:r>
              <a:rPr lang="en-US" dirty="0"/>
              <a:t>day, when the defendant’s ex-boyfriend and the victim got into an argument, the defendant’s ex-boyfriend took the truck and drove away.  </a:t>
            </a:r>
            <a:endParaRPr lang="en-US" dirty="0" smtClean="0"/>
          </a:p>
          <a:p>
            <a:r>
              <a:rPr lang="en-US" dirty="0" smtClean="0"/>
              <a:t>The </a:t>
            </a:r>
            <a:r>
              <a:rPr lang="en-US" dirty="0"/>
              <a:t>next day, the defendant obtained a replacement title for the vehicle in her own name, claiming the original had been lost or stolen.   </a:t>
            </a:r>
            <a:endParaRPr lang="en-US" dirty="0" smtClean="0"/>
          </a:p>
          <a:p>
            <a:r>
              <a:rPr lang="en-US" dirty="0" smtClean="0"/>
              <a:t>Trial court convicted defendant of Embezzlement &amp; Larceny by False Pretense.</a:t>
            </a:r>
          </a:p>
        </p:txBody>
      </p:sp>
    </p:spTree>
    <p:extLst>
      <p:ext uri="{BB962C8B-B14F-4D97-AF65-F5344CB8AC3E}">
        <p14:creationId xmlns:p14="http://schemas.microsoft.com/office/powerpoint/2010/main" val="95165666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dirty="0" smtClean="0"/>
              <a:t>Court Ruling</a:t>
            </a:r>
            <a:endParaRPr lang="en-US" dirty="0"/>
          </a:p>
        </p:txBody>
      </p:sp>
      <p:sp>
        <p:nvSpPr>
          <p:cNvPr id="5" name="Content Placeholder 4"/>
          <p:cNvSpPr>
            <a:spLocks noGrp="1"/>
          </p:cNvSpPr>
          <p:nvPr>
            <p:ph sz="half" idx="1"/>
          </p:nvPr>
        </p:nvSpPr>
        <p:spPr>
          <a:xfrm>
            <a:off x="190500" y="1155700"/>
            <a:ext cx="4660900" cy="4635501"/>
          </a:xfrm>
        </p:spPr>
        <p:txBody>
          <a:bodyPr>
            <a:normAutofit fontScale="70000" lnSpcReduction="20000"/>
          </a:bodyPr>
          <a:lstStyle/>
          <a:p>
            <a:r>
              <a:rPr lang="en-US" b="1" u="sng" dirty="0" smtClean="0"/>
              <a:t>Guilty of Larceny by False Pretense</a:t>
            </a:r>
          </a:p>
          <a:p>
            <a:r>
              <a:rPr lang="en-US" dirty="0"/>
              <a:t>D</a:t>
            </a:r>
            <a:r>
              <a:rPr lang="en-US" dirty="0" smtClean="0"/>
              <a:t>efendant </a:t>
            </a:r>
            <a:r>
              <a:rPr lang="en-US" dirty="0"/>
              <a:t>never intended </a:t>
            </a:r>
            <a:r>
              <a:rPr lang="en-US" dirty="0" smtClean="0"/>
              <a:t>a romantic relationship. </a:t>
            </a:r>
          </a:p>
          <a:p>
            <a:r>
              <a:rPr lang="en-US" dirty="0" smtClean="0"/>
              <a:t>Defendant took </a:t>
            </a:r>
            <a:r>
              <a:rPr lang="en-US" dirty="0"/>
              <a:t>advantage of the victim’s relative youth and inexperience to obtain financial support.  </a:t>
            </a:r>
            <a:endParaRPr lang="en-US" dirty="0" smtClean="0"/>
          </a:p>
          <a:p>
            <a:r>
              <a:rPr lang="en-US" dirty="0" smtClean="0"/>
              <a:t>By </a:t>
            </a:r>
            <a:r>
              <a:rPr lang="en-US" dirty="0"/>
              <a:t>reclaiming the title at DMV, the defendant demonstrated that she lied to the victim when she told him that she would sell him the truck.  </a:t>
            </a:r>
            <a:endParaRPr lang="en-US" dirty="0" smtClean="0"/>
          </a:p>
          <a:p>
            <a:r>
              <a:rPr lang="en-US" dirty="0" smtClean="0"/>
              <a:t>The defendant’s </a:t>
            </a:r>
            <a:r>
              <a:rPr lang="en-US" dirty="0"/>
              <a:t>statement that the vehicle was for sale was, itself, a false representation, since she had no intention of selling it.  </a:t>
            </a:r>
          </a:p>
          <a:p>
            <a:endParaRPr lang="en-US" dirty="0"/>
          </a:p>
        </p:txBody>
      </p:sp>
      <p:sp>
        <p:nvSpPr>
          <p:cNvPr id="6" name="Content Placeholder 5"/>
          <p:cNvSpPr>
            <a:spLocks noGrp="1"/>
          </p:cNvSpPr>
          <p:nvPr>
            <p:ph sz="half" idx="2"/>
          </p:nvPr>
        </p:nvSpPr>
        <p:spPr>
          <a:xfrm>
            <a:off x="4851400" y="1155700"/>
            <a:ext cx="3835400" cy="4635501"/>
          </a:xfrm>
        </p:spPr>
        <p:txBody>
          <a:bodyPr>
            <a:normAutofit fontScale="70000" lnSpcReduction="20000"/>
          </a:bodyPr>
          <a:lstStyle/>
          <a:p>
            <a:r>
              <a:rPr lang="en-US" b="1" u="sng" dirty="0" smtClean="0"/>
              <a:t>NOT Guilty of Embezzlement</a:t>
            </a:r>
          </a:p>
          <a:p>
            <a:r>
              <a:rPr lang="en-US" dirty="0" smtClean="0"/>
              <a:t>The truck </a:t>
            </a:r>
            <a:r>
              <a:rPr lang="en-US" dirty="0"/>
              <a:t>was not entrusted to her care at the time that her ex-boyfriend took the vehicle.  </a:t>
            </a:r>
            <a:endParaRPr lang="en-US" dirty="0" smtClean="0"/>
          </a:p>
          <a:p>
            <a:r>
              <a:rPr lang="en-US" dirty="0"/>
              <a:t>T</a:t>
            </a:r>
            <a:r>
              <a:rPr lang="en-US" dirty="0" smtClean="0"/>
              <a:t>he </a:t>
            </a:r>
            <a:r>
              <a:rPr lang="en-US" dirty="0"/>
              <a:t>vehicle was titled to and in the custody and control of the victim, even when the defendant obtained the fraudulent replacement title.  </a:t>
            </a:r>
          </a:p>
          <a:p>
            <a:endParaRPr lang="en-US" dirty="0"/>
          </a:p>
        </p:txBody>
      </p:sp>
    </p:spTree>
    <p:extLst>
      <p:ext uri="{BB962C8B-B14F-4D97-AF65-F5344CB8AC3E}">
        <p14:creationId xmlns:p14="http://schemas.microsoft.com/office/powerpoint/2010/main" val="83394485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Larceny by False Pretense</a:t>
            </a:r>
            <a:endParaRPr lang="en-US" dirty="0"/>
          </a:p>
        </p:txBody>
      </p:sp>
      <p:sp>
        <p:nvSpPr>
          <p:cNvPr id="3" name="Content Placeholder 2"/>
          <p:cNvSpPr>
            <a:spLocks noGrp="1"/>
          </p:cNvSpPr>
          <p:nvPr>
            <p:ph idx="1"/>
          </p:nvPr>
        </p:nvSpPr>
        <p:spPr>
          <a:xfrm>
            <a:off x="457200" y="1600201"/>
            <a:ext cx="8343900" cy="4368799"/>
          </a:xfrm>
        </p:spPr>
        <p:txBody>
          <a:bodyPr>
            <a:normAutofit fontScale="85000" lnSpcReduction="20000"/>
          </a:bodyPr>
          <a:lstStyle/>
          <a:p>
            <a:r>
              <a:rPr lang="en-US" i="1" dirty="0" smtClean="0"/>
              <a:t>Reid v. Commonwealth</a:t>
            </a:r>
            <a:r>
              <a:rPr lang="en-US" dirty="0" smtClean="0"/>
              <a:t>, Va. Ct. App. (</a:t>
            </a:r>
            <a:r>
              <a:rPr lang="en-US" dirty="0"/>
              <a:t>February 2, </a:t>
            </a:r>
            <a:r>
              <a:rPr lang="en-US" dirty="0" smtClean="0"/>
              <a:t>2016)</a:t>
            </a:r>
          </a:p>
          <a:p>
            <a:r>
              <a:rPr lang="en-US" dirty="0" smtClean="0"/>
              <a:t>Defendant </a:t>
            </a:r>
            <a:r>
              <a:rPr lang="en-US" dirty="0"/>
              <a:t>defrauded two victims using the same </a:t>
            </a:r>
            <a:r>
              <a:rPr lang="en-US" dirty="0" smtClean="0"/>
              <a:t>scheme: He </a:t>
            </a:r>
            <a:r>
              <a:rPr lang="en-US" dirty="0"/>
              <a:t>told the </a:t>
            </a:r>
            <a:r>
              <a:rPr lang="en-US" dirty="0" smtClean="0"/>
              <a:t>victims </a:t>
            </a:r>
            <a:r>
              <a:rPr lang="en-US" dirty="0"/>
              <a:t>that his car had been towed and he needed to borrow money to get it </a:t>
            </a:r>
            <a:r>
              <a:rPr lang="en-US" dirty="0" smtClean="0"/>
              <a:t>back</a:t>
            </a:r>
            <a:r>
              <a:rPr lang="en-US" dirty="0"/>
              <a:t>.</a:t>
            </a:r>
            <a:endParaRPr lang="en-US" dirty="0" smtClean="0"/>
          </a:p>
          <a:p>
            <a:r>
              <a:rPr lang="en-US" dirty="0"/>
              <a:t>E</a:t>
            </a:r>
            <a:r>
              <a:rPr lang="en-US" dirty="0" smtClean="0"/>
              <a:t>ach </a:t>
            </a:r>
            <a:r>
              <a:rPr lang="en-US" dirty="0"/>
              <a:t>time, he promised that he had the money in his car and could pay the victim back as soon as he obtained his car.  </a:t>
            </a:r>
            <a:endParaRPr lang="en-US" dirty="0" smtClean="0"/>
          </a:p>
          <a:p>
            <a:r>
              <a:rPr lang="en-US" dirty="0" smtClean="0"/>
              <a:t>The victims drove him </a:t>
            </a:r>
            <a:r>
              <a:rPr lang="en-US" dirty="0"/>
              <a:t>to an ATM, </a:t>
            </a:r>
            <a:r>
              <a:rPr lang="en-US" dirty="0" smtClean="0"/>
              <a:t>gave him money</a:t>
            </a:r>
            <a:r>
              <a:rPr lang="en-US" dirty="0"/>
              <a:t>, and then </a:t>
            </a:r>
            <a:r>
              <a:rPr lang="en-US" dirty="0" smtClean="0"/>
              <a:t>drove him </a:t>
            </a:r>
            <a:r>
              <a:rPr lang="en-US" dirty="0"/>
              <a:t>to a residence, where the defendant </a:t>
            </a:r>
            <a:r>
              <a:rPr lang="en-US" dirty="0" smtClean="0"/>
              <a:t>disappeared  </a:t>
            </a:r>
            <a:endParaRPr lang="en-US" dirty="0"/>
          </a:p>
          <a:p>
            <a:endParaRPr lang="en-US" i="1" dirty="0"/>
          </a:p>
        </p:txBody>
      </p:sp>
    </p:spTree>
    <p:extLst>
      <p:ext uri="{BB962C8B-B14F-4D97-AF65-F5344CB8AC3E}">
        <p14:creationId xmlns:p14="http://schemas.microsoft.com/office/powerpoint/2010/main" val="820515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Probation Searches</a:t>
            </a:r>
            <a:endParaRPr lang="en-US" dirty="0"/>
          </a:p>
        </p:txBody>
      </p:sp>
      <p:sp>
        <p:nvSpPr>
          <p:cNvPr id="3" name="Content Placeholder 2"/>
          <p:cNvSpPr>
            <a:spLocks noGrp="1"/>
          </p:cNvSpPr>
          <p:nvPr>
            <p:ph idx="1"/>
          </p:nvPr>
        </p:nvSpPr>
        <p:spPr>
          <a:xfrm>
            <a:off x="457200" y="1417638"/>
            <a:ext cx="8382000" cy="4381499"/>
          </a:xfrm>
        </p:spPr>
        <p:txBody>
          <a:bodyPr>
            <a:normAutofit fontScale="77500" lnSpcReduction="20000"/>
          </a:bodyPr>
          <a:lstStyle/>
          <a:p>
            <a:r>
              <a:rPr lang="en-US" i="1" dirty="0" smtClean="0"/>
              <a:t>McLaughlin v. Commonwealth</a:t>
            </a:r>
            <a:r>
              <a:rPr lang="en-US" dirty="0" smtClean="0"/>
              <a:t>, Va. Ct. App. (</a:t>
            </a:r>
            <a:r>
              <a:rPr lang="en-US" dirty="0"/>
              <a:t>November 17, </a:t>
            </a:r>
            <a:r>
              <a:rPr lang="en-US" dirty="0" smtClean="0"/>
              <a:t>2015)</a:t>
            </a:r>
          </a:p>
          <a:p>
            <a:r>
              <a:rPr lang="en-US" dirty="0"/>
              <a:t>O</a:t>
            </a:r>
            <a:r>
              <a:rPr lang="en-US" dirty="0" smtClean="0"/>
              <a:t>n probation, defendant signed </a:t>
            </a:r>
            <a:r>
              <a:rPr lang="en-US" dirty="0"/>
              <a:t>an agreement that gave his probation officer permission to visit his home. </a:t>
            </a:r>
            <a:endParaRPr lang="en-US" dirty="0" smtClean="0"/>
          </a:p>
          <a:p>
            <a:r>
              <a:rPr lang="en-US" dirty="0" smtClean="0"/>
              <a:t>During </a:t>
            </a:r>
            <a:r>
              <a:rPr lang="en-US" dirty="0"/>
              <a:t>a transfer investigation, the </a:t>
            </a:r>
            <a:r>
              <a:rPr lang="en-US" dirty="0" smtClean="0"/>
              <a:t>P.O. visited defendant’s </a:t>
            </a:r>
            <a:r>
              <a:rPr lang="en-US" dirty="0"/>
              <a:t>home, but </a:t>
            </a:r>
            <a:r>
              <a:rPr lang="en-US" dirty="0" smtClean="0"/>
              <a:t>appeared that defendant did not live there</a:t>
            </a:r>
            <a:r>
              <a:rPr lang="en-US" dirty="0"/>
              <a:t>.  </a:t>
            </a:r>
            <a:endParaRPr lang="en-US" dirty="0" smtClean="0"/>
          </a:p>
          <a:p>
            <a:r>
              <a:rPr lang="en-US" dirty="0" smtClean="0"/>
              <a:t>The P.O. asked </a:t>
            </a:r>
            <a:r>
              <a:rPr lang="en-US" dirty="0"/>
              <a:t>the resident if he could examine the defendant’s </a:t>
            </a:r>
            <a:r>
              <a:rPr lang="en-US" dirty="0" smtClean="0"/>
              <a:t>bedroom. The </a:t>
            </a:r>
            <a:r>
              <a:rPr lang="en-US" dirty="0"/>
              <a:t>resident agreed. </a:t>
            </a:r>
            <a:r>
              <a:rPr lang="en-US" dirty="0" smtClean="0"/>
              <a:t>The </a:t>
            </a:r>
            <a:r>
              <a:rPr lang="en-US" dirty="0"/>
              <a:t>resident was not on the </a:t>
            </a:r>
            <a:r>
              <a:rPr lang="en-US" dirty="0" smtClean="0"/>
              <a:t>lease</a:t>
            </a:r>
            <a:r>
              <a:rPr lang="en-US" dirty="0"/>
              <a:t>, but appeared to be in control of the premises.  </a:t>
            </a:r>
          </a:p>
          <a:p>
            <a:r>
              <a:rPr lang="en-US" dirty="0" smtClean="0"/>
              <a:t>In plain </a:t>
            </a:r>
            <a:r>
              <a:rPr lang="en-US" dirty="0"/>
              <a:t>view, the </a:t>
            </a:r>
            <a:r>
              <a:rPr lang="en-US" dirty="0" smtClean="0"/>
              <a:t>P.O. observed </a:t>
            </a:r>
            <a:r>
              <a:rPr lang="en-US" dirty="0"/>
              <a:t>the defendant’s belongings along with a handgun.  </a:t>
            </a:r>
            <a:endParaRPr lang="en-US" i="1" dirty="0"/>
          </a:p>
        </p:txBody>
      </p:sp>
    </p:spTree>
    <p:extLst>
      <p:ext uri="{BB962C8B-B14F-4D97-AF65-F5344CB8AC3E}">
        <p14:creationId xmlns:p14="http://schemas.microsoft.com/office/powerpoint/2010/main" val="172473792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Convictions Affirmed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T</a:t>
            </a:r>
            <a:r>
              <a:rPr lang="en-US" dirty="0" smtClean="0"/>
              <a:t>he </a:t>
            </a:r>
            <a:r>
              <a:rPr lang="en-US" dirty="0"/>
              <a:t>defendant obtained the money to use for his own benefit.  </a:t>
            </a:r>
            <a:endParaRPr lang="en-US" dirty="0" smtClean="0"/>
          </a:p>
          <a:p>
            <a:r>
              <a:rPr lang="en-US" dirty="0" smtClean="0"/>
              <a:t>Even </a:t>
            </a:r>
            <a:r>
              <a:rPr lang="en-US" dirty="0"/>
              <a:t>if the victims believed that the </a:t>
            </a:r>
            <a:r>
              <a:rPr lang="en-US" dirty="0" smtClean="0"/>
              <a:t>“loan” was </a:t>
            </a:r>
            <a:r>
              <a:rPr lang="en-US" dirty="0"/>
              <a:t>for a specific purpose, that purpose was the defendant’s, not their own. </a:t>
            </a:r>
            <a:endParaRPr lang="en-US" dirty="0" smtClean="0"/>
          </a:p>
          <a:p>
            <a:r>
              <a:rPr lang="en-US" dirty="0" smtClean="0"/>
              <a:t>Therefore</a:t>
            </a:r>
            <a:r>
              <a:rPr lang="en-US" dirty="0"/>
              <a:t>, because the defendant took both possession and ownership of the victim’s funds, he committed larceny by false pretenses. </a:t>
            </a:r>
          </a:p>
        </p:txBody>
      </p:sp>
    </p:spTree>
    <p:extLst>
      <p:ext uri="{BB962C8B-B14F-4D97-AF65-F5344CB8AC3E}">
        <p14:creationId xmlns:p14="http://schemas.microsoft.com/office/powerpoint/2010/main" val="148406926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Larceny by False Pretense</a:t>
            </a:r>
            <a:endParaRPr lang="en-US" dirty="0"/>
          </a:p>
        </p:txBody>
      </p:sp>
      <p:sp>
        <p:nvSpPr>
          <p:cNvPr id="3" name="Content Placeholder 2"/>
          <p:cNvSpPr>
            <a:spLocks noGrp="1"/>
          </p:cNvSpPr>
          <p:nvPr>
            <p:ph idx="1"/>
          </p:nvPr>
        </p:nvSpPr>
        <p:spPr>
          <a:xfrm>
            <a:off x="457200" y="1312753"/>
            <a:ext cx="8572500" cy="4567348"/>
          </a:xfrm>
        </p:spPr>
        <p:txBody>
          <a:bodyPr>
            <a:normAutofit fontScale="85000" lnSpcReduction="20000"/>
          </a:bodyPr>
          <a:lstStyle/>
          <a:p>
            <a:r>
              <a:rPr lang="en-US" i="1" dirty="0" smtClean="0"/>
              <a:t>Cummings v. Commonwealth</a:t>
            </a:r>
            <a:r>
              <a:rPr lang="en-US" dirty="0" smtClean="0"/>
              <a:t>, Va. Ct. App. (November 10, 2015)</a:t>
            </a:r>
          </a:p>
          <a:p>
            <a:r>
              <a:rPr lang="en-US" dirty="0" smtClean="0"/>
              <a:t>Defendant </a:t>
            </a:r>
            <a:r>
              <a:rPr lang="en-US" dirty="0"/>
              <a:t>took money from a homeowner to build a pool and then did not build it.  </a:t>
            </a:r>
            <a:endParaRPr lang="en-US" dirty="0" smtClean="0"/>
          </a:p>
          <a:p>
            <a:r>
              <a:rPr lang="en-US" dirty="0" smtClean="0"/>
              <a:t>He </a:t>
            </a:r>
            <a:r>
              <a:rPr lang="en-US" dirty="0"/>
              <a:t>obtained a building permit, but did so using the name of another company, one for which he did not work, because his own license had expired.  </a:t>
            </a:r>
            <a:endParaRPr lang="en-US" dirty="0" smtClean="0"/>
          </a:p>
          <a:p>
            <a:r>
              <a:rPr lang="en-US" i="1" dirty="0" smtClean="0"/>
              <a:t>Held</a:t>
            </a:r>
            <a:r>
              <a:rPr lang="en-US" dirty="0" smtClean="0"/>
              <a:t>: “</a:t>
            </a:r>
            <a:r>
              <a:rPr lang="en-US" dirty="0"/>
              <a:t>P</a:t>
            </a:r>
            <a:r>
              <a:rPr lang="en-US" dirty="0" smtClean="0"/>
              <a:t>ermission </a:t>
            </a:r>
            <a:r>
              <a:rPr lang="en-US" dirty="0"/>
              <a:t>to build a swimming pool” is not property under 18.2-178.  </a:t>
            </a:r>
            <a:endParaRPr lang="en-US" dirty="0" smtClean="0"/>
          </a:p>
          <a:p>
            <a:r>
              <a:rPr lang="en-US" dirty="0" smtClean="0"/>
              <a:t>However</a:t>
            </a:r>
            <a:r>
              <a:rPr lang="en-US" dirty="0"/>
              <a:t>, </a:t>
            </a:r>
            <a:r>
              <a:rPr lang="en-US" dirty="0" smtClean="0"/>
              <a:t>the </a:t>
            </a:r>
            <a:r>
              <a:rPr lang="en-US" dirty="0"/>
              <a:t>defendant received </a:t>
            </a:r>
            <a:r>
              <a:rPr lang="en-US" dirty="0" smtClean="0"/>
              <a:t>a permit, </a:t>
            </a:r>
            <a:r>
              <a:rPr lang="en-US" dirty="0"/>
              <a:t>which can be the subject of a </a:t>
            </a:r>
            <a:r>
              <a:rPr lang="en-US" dirty="0" smtClean="0"/>
              <a:t>larceny, so evidence was sufficient.</a:t>
            </a:r>
            <a:endParaRPr lang="en-US" dirty="0"/>
          </a:p>
          <a:p>
            <a:endParaRPr lang="en-US" i="1" dirty="0"/>
          </a:p>
        </p:txBody>
      </p:sp>
    </p:spTree>
    <p:extLst>
      <p:ext uri="{BB962C8B-B14F-4D97-AF65-F5344CB8AC3E}">
        <p14:creationId xmlns:p14="http://schemas.microsoft.com/office/powerpoint/2010/main" val="102028257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Fraud</a:t>
            </a:r>
            <a:endParaRPr lang="en-US" dirty="0"/>
          </a:p>
        </p:txBody>
      </p:sp>
      <p:sp>
        <p:nvSpPr>
          <p:cNvPr id="3" name="Content Placeholder 2"/>
          <p:cNvSpPr>
            <a:spLocks noGrp="1"/>
          </p:cNvSpPr>
          <p:nvPr>
            <p:ph idx="1"/>
          </p:nvPr>
        </p:nvSpPr>
        <p:spPr/>
        <p:txBody>
          <a:bodyPr>
            <a:normAutofit lnSpcReduction="10000"/>
          </a:bodyPr>
          <a:lstStyle/>
          <a:p>
            <a:r>
              <a:rPr lang="en-US" i="1" dirty="0" smtClean="0"/>
              <a:t>Bowman v. Commonwealth</a:t>
            </a:r>
            <a:r>
              <a:rPr lang="en-US" dirty="0" smtClean="0"/>
              <a:t>, Va. Supreme Court (</a:t>
            </a:r>
            <a:r>
              <a:rPr lang="en-US" dirty="0"/>
              <a:t>October 29, </a:t>
            </a:r>
            <a:r>
              <a:rPr lang="en-US" dirty="0" smtClean="0"/>
              <a:t>2015)</a:t>
            </a:r>
          </a:p>
          <a:p>
            <a:r>
              <a:rPr lang="en-US" dirty="0"/>
              <a:t>Defendant took a $2,100 advance for construction and then never did the work.  </a:t>
            </a:r>
            <a:endParaRPr lang="en-US" dirty="0" smtClean="0"/>
          </a:p>
          <a:p>
            <a:r>
              <a:rPr lang="en-US" dirty="0" smtClean="0"/>
              <a:t>The </a:t>
            </a:r>
            <a:r>
              <a:rPr lang="en-US" dirty="0"/>
              <a:t>victim sent the defendant a demand letter, but it was returned unclaimed.  </a:t>
            </a:r>
            <a:endParaRPr lang="en-US" dirty="0" smtClean="0"/>
          </a:p>
          <a:p>
            <a:r>
              <a:rPr lang="en-US" dirty="0" smtClean="0"/>
              <a:t>At </a:t>
            </a:r>
            <a:r>
              <a:rPr lang="en-US" dirty="0"/>
              <a:t>trial, the victim testified that he could not remember what the letter said.  </a:t>
            </a:r>
            <a:endParaRPr lang="en-US" i="1" dirty="0"/>
          </a:p>
        </p:txBody>
      </p:sp>
    </p:spTree>
    <p:extLst>
      <p:ext uri="{BB962C8B-B14F-4D97-AF65-F5344CB8AC3E}">
        <p14:creationId xmlns:p14="http://schemas.microsoft.com/office/powerpoint/2010/main" val="43507890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Reversed</a:t>
            </a:r>
            <a:endParaRPr lang="en-US" dirty="0"/>
          </a:p>
        </p:txBody>
      </p:sp>
      <p:sp>
        <p:nvSpPr>
          <p:cNvPr id="3" name="Content Placeholder 2"/>
          <p:cNvSpPr>
            <a:spLocks noGrp="1"/>
          </p:cNvSpPr>
          <p:nvPr>
            <p:ph idx="1"/>
          </p:nvPr>
        </p:nvSpPr>
        <p:spPr/>
        <p:txBody>
          <a:bodyPr>
            <a:normAutofit/>
          </a:bodyPr>
          <a:lstStyle/>
          <a:p>
            <a:r>
              <a:rPr lang="en-US" dirty="0" smtClean="0"/>
              <a:t>18.2-200.1 requires a 15-day </a:t>
            </a:r>
            <a:r>
              <a:rPr lang="en-US" dirty="0"/>
              <a:t>notice letter </a:t>
            </a:r>
            <a:endParaRPr lang="en-US" dirty="0" smtClean="0"/>
          </a:p>
          <a:p>
            <a:r>
              <a:rPr lang="en-US" dirty="0" smtClean="0"/>
              <a:t>The letter </a:t>
            </a:r>
            <a:r>
              <a:rPr lang="en-US" dirty="0"/>
              <a:t>must demand the return of all or part of the original </a:t>
            </a:r>
            <a:r>
              <a:rPr lang="en-US" dirty="0" smtClean="0"/>
              <a:t>advance. </a:t>
            </a:r>
            <a:endParaRPr lang="en-US" dirty="0"/>
          </a:p>
          <a:p>
            <a:r>
              <a:rPr lang="en-US" dirty="0"/>
              <a:t>T</a:t>
            </a:r>
            <a:r>
              <a:rPr lang="en-US" dirty="0" smtClean="0"/>
              <a:t>he </a:t>
            </a:r>
            <a:r>
              <a:rPr lang="en-US" dirty="0"/>
              <a:t>letter cannot offer the contractor an alternative (such as completing the work).  </a:t>
            </a:r>
            <a:endParaRPr lang="en-US" dirty="0" smtClean="0"/>
          </a:p>
          <a:p>
            <a:r>
              <a:rPr lang="en-US" dirty="0"/>
              <a:t>T</a:t>
            </a:r>
            <a:r>
              <a:rPr lang="en-US" dirty="0" smtClean="0"/>
              <a:t>he </a:t>
            </a:r>
            <a:r>
              <a:rPr lang="en-US" dirty="0"/>
              <a:t>evidence was insufficient to demonstrate the contents of the letter.  </a:t>
            </a:r>
          </a:p>
          <a:p>
            <a:endParaRPr lang="en-US" dirty="0"/>
          </a:p>
        </p:txBody>
      </p:sp>
    </p:spTree>
    <p:extLst>
      <p:ext uri="{BB962C8B-B14F-4D97-AF65-F5344CB8AC3E}">
        <p14:creationId xmlns:p14="http://schemas.microsoft.com/office/powerpoint/2010/main" val="56088110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Failure to Return Rental Property</a:t>
            </a:r>
            <a:endParaRPr lang="en-US" dirty="0"/>
          </a:p>
        </p:txBody>
      </p:sp>
      <p:sp>
        <p:nvSpPr>
          <p:cNvPr id="3" name="Content Placeholder 2"/>
          <p:cNvSpPr>
            <a:spLocks noGrp="1"/>
          </p:cNvSpPr>
          <p:nvPr>
            <p:ph idx="1"/>
          </p:nvPr>
        </p:nvSpPr>
        <p:spPr/>
        <p:txBody>
          <a:bodyPr>
            <a:normAutofit fontScale="85000" lnSpcReduction="20000"/>
          </a:bodyPr>
          <a:lstStyle/>
          <a:p>
            <a:r>
              <a:rPr lang="en-US" i="1" dirty="0" err="1" smtClean="0"/>
              <a:t>Outsey</a:t>
            </a:r>
            <a:r>
              <a:rPr lang="en-US" i="1" dirty="0" smtClean="0"/>
              <a:t> v. Commonwealth</a:t>
            </a:r>
            <a:r>
              <a:rPr lang="en-US" dirty="0" smtClean="0"/>
              <a:t>, Va. Ct. App. (December 8, 2015)</a:t>
            </a:r>
            <a:r>
              <a:rPr lang="en-US" dirty="0"/>
              <a:t>	</a:t>
            </a:r>
            <a:endParaRPr lang="en-US" dirty="0" smtClean="0"/>
          </a:p>
          <a:p>
            <a:r>
              <a:rPr lang="en-US" dirty="0" smtClean="0"/>
              <a:t>Defendant</a:t>
            </a:r>
            <a:r>
              <a:rPr lang="en-US" dirty="0"/>
              <a:t>, a former employee at a rent-to-own business, co-signed a television rental with his roommate. </a:t>
            </a:r>
            <a:endParaRPr lang="en-US" dirty="0" smtClean="0"/>
          </a:p>
          <a:p>
            <a:r>
              <a:rPr lang="en-US" dirty="0" smtClean="0"/>
              <a:t>After </a:t>
            </a:r>
            <a:r>
              <a:rPr lang="en-US" dirty="0"/>
              <a:t>the defendant and his roommate failed to make any payments, the store contacted the defendant, but the defendant had provided a non-working number and moved away.  </a:t>
            </a:r>
            <a:endParaRPr lang="en-US" dirty="0" smtClean="0"/>
          </a:p>
          <a:p>
            <a:r>
              <a:rPr lang="en-US" dirty="0" smtClean="0"/>
              <a:t>He </a:t>
            </a:r>
            <a:r>
              <a:rPr lang="en-US" dirty="0"/>
              <a:t>never responded to numerous letters, including the letter required by 18.2-118(B).  </a:t>
            </a:r>
          </a:p>
          <a:p>
            <a:endParaRPr lang="en-US" dirty="0"/>
          </a:p>
        </p:txBody>
      </p:sp>
    </p:spTree>
    <p:extLst>
      <p:ext uri="{BB962C8B-B14F-4D97-AF65-F5344CB8AC3E}">
        <p14:creationId xmlns:p14="http://schemas.microsoft.com/office/powerpoint/2010/main" val="1672222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p:txBody>
          <a:bodyPr>
            <a:normAutofit lnSpcReduction="10000"/>
          </a:bodyPr>
          <a:lstStyle/>
          <a:p>
            <a:r>
              <a:rPr lang="en-US" dirty="0"/>
              <a:t>T</a:t>
            </a:r>
            <a:r>
              <a:rPr lang="en-US" dirty="0" smtClean="0"/>
              <a:t>he </a:t>
            </a:r>
            <a:r>
              <a:rPr lang="en-US" dirty="0"/>
              <a:t>evidence, including the store’s own business records, was sufficient to show that the store sent the letter by certified mail.  </a:t>
            </a:r>
            <a:endParaRPr lang="en-US" dirty="0" smtClean="0"/>
          </a:p>
          <a:p>
            <a:r>
              <a:rPr lang="en-US" dirty="0" smtClean="0"/>
              <a:t>The </a:t>
            </a:r>
            <a:r>
              <a:rPr lang="en-US" dirty="0"/>
              <a:t>Court </a:t>
            </a:r>
            <a:r>
              <a:rPr lang="en-US" dirty="0" smtClean="0"/>
              <a:t>found </a:t>
            </a:r>
            <a:r>
              <a:rPr lang="en-US" dirty="0"/>
              <a:t>that the defendant’s failure to make any payments, coupled with </a:t>
            </a:r>
            <a:r>
              <a:rPr lang="en-US" dirty="0" smtClean="0"/>
              <a:t>providing </a:t>
            </a:r>
            <a:r>
              <a:rPr lang="en-US" dirty="0"/>
              <a:t>a non-working phone number and </a:t>
            </a:r>
            <a:r>
              <a:rPr lang="en-US" dirty="0" smtClean="0"/>
              <a:t>moving </a:t>
            </a:r>
            <a:r>
              <a:rPr lang="en-US" dirty="0"/>
              <a:t>away, demonstrated his intent to defraud.  </a:t>
            </a:r>
          </a:p>
          <a:p>
            <a:endParaRPr lang="en-US" dirty="0"/>
          </a:p>
        </p:txBody>
      </p:sp>
    </p:spTree>
    <p:extLst>
      <p:ext uri="{BB962C8B-B14F-4D97-AF65-F5344CB8AC3E}">
        <p14:creationId xmlns:p14="http://schemas.microsoft.com/office/powerpoint/2010/main" val="3002462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Forgery of Public Record</a:t>
            </a:r>
            <a:endParaRPr lang="en-US" dirty="0"/>
          </a:p>
        </p:txBody>
      </p:sp>
      <p:sp>
        <p:nvSpPr>
          <p:cNvPr id="3" name="Content Placeholder 2"/>
          <p:cNvSpPr>
            <a:spLocks noGrp="1"/>
          </p:cNvSpPr>
          <p:nvPr>
            <p:ph idx="1"/>
          </p:nvPr>
        </p:nvSpPr>
        <p:spPr>
          <a:xfrm>
            <a:off x="457200" y="1348967"/>
            <a:ext cx="8229600" cy="4442234"/>
          </a:xfrm>
        </p:spPr>
        <p:txBody>
          <a:bodyPr>
            <a:noAutofit/>
          </a:bodyPr>
          <a:lstStyle/>
          <a:p>
            <a:r>
              <a:rPr lang="en-US" sz="2400" i="1" dirty="0" smtClean="0"/>
              <a:t>Moreno v. Commonwealth</a:t>
            </a:r>
            <a:r>
              <a:rPr lang="en-US" sz="2400" dirty="0" smtClean="0"/>
              <a:t>, Va. Ct. App. (</a:t>
            </a:r>
            <a:r>
              <a:rPr lang="en-US" sz="2400" dirty="0"/>
              <a:t>August 11, </a:t>
            </a:r>
            <a:r>
              <a:rPr lang="en-US" sz="2400" dirty="0" smtClean="0"/>
              <a:t>2015)</a:t>
            </a:r>
          </a:p>
          <a:p>
            <a:r>
              <a:rPr lang="en-US" sz="2400" dirty="0" smtClean="0"/>
              <a:t>Prior to trial for A&amp;B, defendant handed a </a:t>
            </a:r>
            <a:r>
              <a:rPr lang="en-US" sz="2400" dirty="0"/>
              <a:t>handwritten letter that purported to be from the </a:t>
            </a:r>
            <a:r>
              <a:rPr lang="en-US" sz="2400" dirty="0" smtClean="0"/>
              <a:t>victim to </a:t>
            </a:r>
            <a:r>
              <a:rPr lang="en-US" sz="2400" dirty="0"/>
              <a:t>the Judge and the Commonwealth’s </a:t>
            </a:r>
            <a:r>
              <a:rPr lang="en-US" sz="2400" dirty="0" smtClean="0"/>
              <a:t>Attorney.  </a:t>
            </a:r>
          </a:p>
          <a:p>
            <a:r>
              <a:rPr lang="en-US" sz="2400" dirty="0" smtClean="0"/>
              <a:t>The </a:t>
            </a:r>
            <a:r>
              <a:rPr lang="en-US" sz="2400" dirty="0"/>
              <a:t>signed letter stated that the victim had received $100 from the defendant in full satisfaction of the offense and did not want to proceed.  </a:t>
            </a:r>
            <a:endParaRPr lang="en-US" sz="2400" dirty="0" smtClean="0"/>
          </a:p>
          <a:p>
            <a:r>
              <a:rPr lang="en-US" sz="2400" dirty="0" smtClean="0"/>
              <a:t>The </a:t>
            </a:r>
            <a:r>
              <a:rPr lang="en-US" sz="2400" dirty="0"/>
              <a:t>judge dismissed the case pursuant to Va. Code §</a:t>
            </a:r>
            <a:r>
              <a:rPr lang="en-US" sz="2400" dirty="0" smtClean="0"/>
              <a:t>19.2-151</a:t>
            </a:r>
            <a:r>
              <a:rPr lang="en-US" sz="2400" dirty="0"/>
              <a:t> </a:t>
            </a:r>
            <a:r>
              <a:rPr lang="en-US" sz="2400" dirty="0" smtClean="0"/>
              <a:t>as an “Accord &amp; Satisfaction.”</a:t>
            </a:r>
          </a:p>
          <a:p>
            <a:r>
              <a:rPr lang="en-US" sz="2400" dirty="0" smtClean="0"/>
              <a:t>The </a:t>
            </a:r>
            <a:r>
              <a:rPr lang="en-US" sz="2400" dirty="0"/>
              <a:t>letter was a forgery.  </a:t>
            </a:r>
            <a:endParaRPr lang="en-US" sz="2400" i="1" dirty="0"/>
          </a:p>
        </p:txBody>
      </p:sp>
    </p:spTree>
    <p:extLst>
      <p:ext uri="{BB962C8B-B14F-4D97-AF65-F5344CB8AC3E}">
        <p14:creationId xmlns:p14="http://schemas.microsoft.com/office/powerpoint/2010/main" val="126326407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p:txBody>
          <a:bodyPr>
            <a:normAutofit fontScale="92500"/>
          </a:bodyPr>
          <a:lstStyle/>
          <a:p>
            <a:r>
              <a:rPr lang="en-US" dirty="0"/>
              <a:t>T</a:t>
            </a:r>
            <a:r>
              <a:rPr lang="en-US" dirty="0" smtClean="0"/>
              <a:t>he </a:t>
            </a:r>
            <a:r>
              <a:rPr lang="en-US" dirty="0"/>
              <a:t>purported “accord and satisfaction” was a public record for purposes of Va. Code §18.2-168.  </a:t>
            </a:r>
            <a:endParaRPr lang="en-US" dirty="0" smtClean="0"/>
          </a:p>
          <a:p>
            <a:r>
              <a:rPr lang="en-US" dirty="0" smtClean="0"/>
              <a:t>The term “public </a:t>
            </a:r>
            <a:r>
              <a:rPr lang="en-US" dirty="0"/>
              <a:t>record” is defined by §42.1-77.  </a:t>
            </a:r>
            <a:endParaRPr lang="en-US" dirty="0" smtClean="0"/>
          </a:p>
          <a:p>
            <a:r>
              <a:rPr lang="en-US" dirty="0" smtClean="0"/>
              <a:t>The </a:t>
            </a:r>
            <a:r>
              <a:rPr lang="en-US" dirty="0"/>
              <a:t>letter was </a:t>
            </a:r>
            <a:r>
              <a:rPr lang="en-US" dirty="0" smtClean="0"/>
              <a:t>written </a:t>
            </a:r>
            <a:r>
              <a:rPr lang="en-US" dirty="0"/>
              <a:t>regarding a transaction by or with a governmental actor, in this case, the General District Court.  </a:t>
            </a:r>
            <a:endParaRPr lang="en-US" dirty="0" smtClean="0"/>
          </a:p>
          <a:p>
            <a:endParaRPr lang="en-US" dirty="0"/>
          </a:p>
        </p:txBody>
      </p:sp>
    </p:spTree>
    <p:extLst>
      <p:ext uri="{BB962C8B-B14F-4D97-AF65-F5344CB8AC3E}">
        <p14:creationId xmlns:p14="http://schemas.microsoft.com/office/powerpoint/2010/main" val="177444761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&amp; Gun Offenses</a:t>
            </a:r>
            <a:endParaRPr lang="en-US" dirty="0"/>
          </a:p>
        </p:txBody>
      </p:sp>
    </p:spTree>
    <p:extLst>
      <p:ext uri="{BB962C8B-B14F-4D97-AF65-F5344CB8AC3E}">
        <p14:creationId xmlns:p14="http://schemas.microsoft.com/office/powerpoint/2010/main" val="190151828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Conspiracy to Distribute</a:t>
            </a:r>
            <a:endParaRPr lang="en-US" dirty="0"/>
          </a:p>
        </p:txBody>
      </p:sp>
      <p:sp>
        <p:nvSpPr>
          <p:cNvPr id="3" name="Content Placeholder 2"/>
          <p:cNvSpPr>
            <a:spLocks noGrp="1"/>
          </p:cNvSpPr>
          <p:nvPr>
            <p:ph idx="1"/>
          </p:nvPr>
        </p:nvSpPr>
        <p:spPr>
          <a:xfrm>
            <a:off x="457200" y="1600201"/>
            <a:ext cx="8229600" cy="4330699"/>
          </a:xfrm>
        </p:spPr>
        <p:txBody>
          <a:bodyPr>
            <a:noAutofit/>
          </a:bodyPr>
          <a:lstStyle/>
          <a:p>
            <a:r>
              <a:rPr lang="en-US" sz="2400" i="1" dirty="0" smtClean="0"/>
              <a:t>Livingston v. Commonwealth</a:t>
            </a:r>
            <a:r>
              <a:rPr lang="en-US" sz="2400" dirty="0" smtClean="0"/>
              <a:t>, Va. Ct. App. (</a:t>
            </a:r>
            <a:r>
              <a:rPr lang="en-US" sz="2400" dirty="0"/>
              <a:t>March 29, </a:t>
            </a:r>
            <a:r>
              <a:rPr lang="en-US" sz="2400" dirty="0" smtClean="0"/>
              <a:t>2016)</a:t>
            </a:r>
          </a:p>
          <a:p>
            <a:r>
              <a:rPr lang="en-US" sz="2400" dirty="0" smtClean="0"/>
              <a:t>Defendant </a:t>
            </a:r>
            <a:r>
              <a:rPr lang="en-US" sz="2400" dirty="0"/>
              <a:t>was the </a:t>
            </a:r>
            <a:r>
              <a:rPr lang="en-US" sz="2400" dirty="0" smtClean="0"/>
              <a:t>driver while his passenger sold </a:t>
            </a:r>
            <a:r>
              <a:rPr lang="en-US" sz="2400" dirty="0"/>
              <a:t>drugs to </a:t>
            </a:r>
            <a:r>
              <a:rPr lang="en-US" sz="2400" dirty="0" smtClean="0"/>
              <a:t>informant during a “buy-bust.”</a:t>
            </a:r>
          </a:p>
          <a:p>
            <a:r>
              <a:rPr lang="en-US" sz="2400" dirty="0" smtClean="0"/>
              <a:t>Police found an </a:t>
            </a:r>
            <a:r>
              <a:rPr lang="en-US" sz="2400" dirty="0"/>
              <a:t>“owe-sheet” in plain view in the center console and their “buy-money” in the passenger’s </a:t>
            </a:r>
            <a:r>
              <a:rPr lang="en-US" sz="2400" dirty="0" smtClean="0"/>
              <a:t>possession. </a:t>
            </a:r>
            <a:endParaRPr lang="en-US" sz="2400" dirty="0"/>
          </a:p>
          <a:p>
            <a:r>
              <a:rPr lang="en-US" sz="2400" dirty="0" smtClean="0"/>
              <a:t>Court: Evidence sufficient when, during controlled buy, defendant immediately </a:t>
            </a:r>
            <a:r>
              <a:rPr lang="en-US" sz="2400" dirty="0"/>
              <a:t>drove to a secluded location, never put his vehicle in park, and then lied about what happened in the car when he testified at trial.  </a:t>
            </a:r>
            <a:endParaRPr lang="en-US" sz="2400" dirty="0" smtClean="0"/>
          </a:p>
        </p:txBody>
      </p:sp>
    </p:spTree>
    <p:extLst>
      <p:ext uri="{BB962C8B-B14F-4D97-AF65-F5344CB8AC3E}">
        <p14:creationId xmlns:p14="http://schemas.microsoft.com/office/powerpoint/2010/main" val="2141238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Affirmed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defendant </a:t>
            </a:r>
            <a:r>
              <a:rPr lang="en-US" dirty="0"/>
              <a:t>had consented to the search.  </a:t>
            </a:r>
            <a:endParaRPr lang="en-US" dirty="0" smtClean="0"/>
          </a:p>
          <a:p>
            <a:r>
              <a:rPr lang="en-US" dirty="0" smtClean="0"/>
              <a:t>Even </a:t>
            </a:r>
            <a:r>
              <a:rPr lang="en-US" dirty="0"/>
              <a:t>though a “home visit” is not equivalent to a complete Fourth Amendment waiver, in this case, the defendant’s consent provided the officer authority to view the defendant’s bedroom as part of his transfer investigation.  </a:t>
            </a:r>
            <a:endParaRPr lang="en-US" dirty="0" smtClean="0"/>
          </a:p>
          <a:p>
            <a:r>
              <a:rPr lang="en-US" dirty="0"/>
              <a:t>T</a:t>
            </a:r>
            <a:r>
              <a:rPr lang="en-US" dirty="0" smtClean="0"/>
              <a:t>he officer also </a:t>
            </a:r>
            <a:r>
              <a:rPr lang="en-US" dirty="0"/>
              <a:t>lawfully relied on the resident’s consent to the search, even though she was not on the lease.  </a:t>
            </a:r>
            <a:endParaRPr lang="en-US" dirty="0" smtClean="0"/>
          </a:p>
          <a:p>
            <a:endParaRPr lang="en-US" dirty="0"/>
          </a:p>
        </p:txBody>
      </p:sp>
    </p:spTree>
    <p:extLst>
      <p:ext uri="{BB962C8B-B14F-4D97-AF65-F5344CB8AC3E}">
        <p14:creationId xmlns:p14="http://schemas.microsoft.com/office/powerpoint/2010/main" val="93610549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1143000"/>
          </a:xfrm>
        </p:spPr>
        <p:txBody>
          <a:bodyPr/>
          <a:lstStyle/>
          <a:p>
            <a:r>
              <a:rPr lang="en-US" dirty="0" smtClean="0"/>
              <a:t>Conspiracy to Distribute</a:t>
            </a:r>
            <a:endParaRPr lang="en-US" dirty="0"/>
          </a:p>
        </p:txBody>
      </p:sp>
      <p:sp>
        <p:nvSpPr>
          <p:cNvPr id="3" name="Content Placeholder 2"/>
          <p:cNvSpPr>
            <a:spLocks noGrp="1"/>
          </p:cNvSpPr>
          <p:nvPr>
            <p:ph idx="1"/>
          </p:nvPr>
        </p:nvSpPr>
        <p:spPr>
          <a:xfrm>
            <a:off x="457200" y="1130300"/>
            <a:ext cx="8382000" cy="4927601"/>
          </a:xfrm>
        </p:spPr>
        <p:txBody>
          <a:bodyPr>
            <a:normAutofit/>
          </a:bodyPr>
          <a:lstStyle/>
          <a:p>
            <a:r>
              <a:rPr lang="en-US" sz="2400" i="1" dirty="0" err="1" smtClean="0"/>
              <a:t>Cahoon</a:t>
            </a:r>
            <a:r>
              <a:rPr lang="en-US" sz="2400" i="1" dirty="0" smtClean="0"/>
              <a:t> v. Commonwealth</a:t>
            </a:r>
            <a:r>
              <a:rPr lang="en-US" sz="2400" dirty="0" smtClean="0"/>
              <a:t>, Va. Ct. App. (</a:t>
            </a:r>
            <a:r>
              <a:rPr lang="en-US" sz="2400" dirty="0"/>
              <a:t>March 29, </a:t>
            </a:r>
            <a:r>
              <a:rPr lang="en-US" sz="2400" dirty="0" smtClean="0"/>
              <a:t>2016)</a:t>
            </a:r>
          </a:p>
          <a:p>
            <a:r>
              <a:rPr lang="en-US" sz="2400" dirty="0" smtClean="0"/>
              <a:t>Police stop defendant </a:t>
            </a:r>
            <a:r>
              <a:rPr lang="en-US" sz="2400" dirty="0"/>
              <a:t>and his </a:t>
            </a:r>
            <a:r>
              <a:rPr lang="en-US" sz="2400" dirty="0" smtClean="0"/>
              <a:t>brother in their car.</a:t>
            </a:r>
          </a:p>
          <a:p>
            <a:r>
              <a:rPr lang="en-US" sz="2400" dirty="0" smtClean="0"/>
              <a:t>Police discover a large amount of pills in the car, </a:t>
            </a:r>
            <a:r>
              <a:rPr lang="en-US" sz="2400" dirty="0"/>
              <a:t>along with a list of their street </a:t>
            </a:r>
            <a:r>
              <a:rPr lang="en-US" sz="2400" dirty="0" smtClean="0"/>
              <a:t>values and a drug ledger.</a:t>
            </a:r>
          </a:p>
          <a:p>
            <a:r>
              <a:rPr lang="en-US" sz="2400" dirty="0" smtClean="0"/>
              <a:t>The </a:t>
            </a:r>
            <a:r>
              <a:rPr lang="en-US" sz="2400" dirty="0"/>
              <a:t>officer learned that both brothers had recently obtained prescriptions for the drugs, but they were each missing 50 pills.  </a:t>
            </a:r>
            <a:endParaRPr lang="en-US" sz="2400" dirty="0" smtClean="0"/>
          </a:p>
          <a:p>
            <a:r>
              <a:rPr lang="en-US" sz="2400" dirty="0" smtClean="0"/>
              <a:t>After </a:t>
            </a:r>
            <a:r>
              <a:rPr lang="en-US" sz="2400" dirty="0"/>
              <a:t>first stating that he had the pills at home, the defendant then said he had consumed them, but neither brother appeared under the influence.  </a:t>
            </a:r>
            <a:endParaRPr lang="en-US" sz="2400" dirty="0" smtClean="0"/>
          </a:p>
          <a:p>
            <a:r>
              <a:rPr lang="en-US" sz="2400" dirty="0" smtClean="0"/>
              <a:t>Neither </a:t>
            </a:r>
            <a:r>
              <a:rPr lang="en-US" sz="2400" dirty="0"/>
              <a:t>defendant had any money.</a:t>
            </a:r>
            <a:endParaRPr lang="en-US" sz="2400" i="1" dirty="0"/>
          </a:p>
        </p:txBody>
      </p:sp>
    </p:spTree>
    <p:extLst>
      <p:ext uri="{BB962C8B-B14F-4D97-AF65-F5344CB8AC3E}">
        <p14:creationId xmlns:p14="http://schemas.microsoft.com/office/powerpoint/2010/main" val="34697922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Evidence Sufficient</a:t>
            </a:r>
            <a:endParaRPr lang="en-US" dirty="0"/>
          </a:p>
        </p:txBody>
      </p:sp>
      <p:sp>
        <p:nvSpPr>
          <p:cNvPr id="3" name="Content Placeholder 2"/>
          <p:cNvSpPr>
            <a:spLocks noGrp="1"/>
          </p:cNvSpPr>
          <p:nvPr>
            <p:ph idx="1"/>
          </p:nvPr>
        </p:nvSpPr>
        <p:spPr/>
        <p:txBody>
          <a:bodyPr>
            <a:normAutofit/>
          </a:bodyPr>
          <a:lstStyle/>
          <a:p>
            <a:r>
              <a:rPr lang="en-US" sz="2600" dirty="0"/>
              <a:t>B</a:t>
            </a:r>
            <a:r>
              <a:rPr lang="en-US" sz="2600" dirty="0" smtClean="0"/>
              <a:t>oth </a:t>
            </a:r>
            <a:r>
              <a:rPr lang="en-US" sz="2600" dirty="0"/>
              <a:t>brothers lied to the police about their activities, giving rise to an inference of guilt. </a:t>
            </a:r>
            <a:endParaRPr lang="en-US" sz="2600" dirty="0" smtClean="0"/>
          </a:p>
          <a:p>
            <a:r>
              <a:rPr lang="en-US" sz="2600" dirty="0" smtClean="0"/>
              <a:t>The </a:t>
            </a:r>
            <a:r>
              <a:rPr lang="en-US" sz="2600" dirty="0"/>
              <a:t>defendant, despite possessing no prescription in his name for one of the drugs, possessed a note describing the street value of the drug.  </a:t>
            </a:r>
            <a:endParaRPr lang="en-US" sz="2600" dirty="0" smtClean="0"/>
          </a:p>
          <a:p>
            <a:r>
              <a:rPr lang="en-US" sz="2600" dirty="0" smtClean="0"/>
              <a:t>The </a:t>
            </a:r>
            <a:r>
              <a:rPr lang="en-US" sz="2600" dirty="0"/>
              <a:t>Court </a:t>
            </a:r>
            <a:r>
              <a:rPr lang="en-US" sz="2600" dirty="0" smtClean="0"/>
              <a:t>wrote: the </a:t>
            </a:r>
            <a:r>
              <a:rPr lang="en-US" sz="2600" dirty="0"/>
              <a:t>defendant “offered no innocent explanation for the note, and we cannot think of one.”</a:t>
            </a:r>
          </a:p>
          <a:p>
            <a:endParaRPr lang="en-US" dirty="0"/>
          </a:p>
        </p:txBody>
      </p:sp>
    </p:spTree>
    <p:extLst>
      <p:ext uri="{BB962C8B-B14F-4D97-AF65-F5344CB8AC3E}">
        <p14:creationId xmlns:p14="http://schemas.microsoft.com/office/powerpoint/2010/main" val="7576694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Possession: Knowledge</a:t>
            </a:r>
            <a:endParaRPr lang="en-US" dirty="0"/>
          </a:p>
        </p:txBody>
      </p:sp>
      <p:sp>
        <p:nvSpPr>
          <p:cNvPr id="5" name="Content Placeholder 4"/>
          <p:cNvSpPr>
            <a:spLocks noGrp="1"/>
          </p:cNvSpPr>
          <p:nvPr>
            <p:ph idx="1"/>
          </p:nvPr>
        </p:nvSpPr>
        <p:spPr>
          <a:xfrm>
            <a:off x="457200" y="1600201"/>
            <a:ext cx="8318500" cy="4394199"/>
          </a:xfrm>
        </p:spPr>
        <p:txBody>
          <a:bodyPr>
            <a:normAutofit fontScale="92500" lnSpcReduction="10000"/>
          </a:bodyPr>
          <a:lstStyle/>
          <a:p>
            <a:r>
              <a:rPr lang="en-US" sz="2800" i="1" dirty="0" smtClean="0"/>
              <a:t>Stallings v. Commonwealth</a:t>
            </a:r>
            <a:r>
              <a:rPr lang="en-US" sz="2800" dirty="0" smtClean="0"/>
              <a:t>, Va. Ct. App. (</a:t>
            </a:r>
            <a:r>
              <a:rPr lang="en-US" sz="2800" dirty="0"/>
              <a:t>November 10, </a:t>
            </a:r>
            <a:r>
              <a:rPr lang="en-US" sz="2800" dirty="0" smtClean="0"/>
              <a:t>2014)</a:t>
            </a:r>
          </a:p>
          <a:p>
            <a:r>
              <a:rPr lang="en-US" sz="2800" dirty="0"/>
              <a:t>Defendant possessed Oxycodone in a pill bottle in his pocket.  </a:t>
            </a:r>
            <a:endParaRPr lang="en-US" sz="2800" dirty="0" smtClean="0"/>
          </a:p>
          <a:p>
            <a:r>
              <a:rPr lang="en-US" sz="2800" dirty="0" smtClean="0"/>
              <a:t>The </a:t>
            </a:r>
            <a:r>
              <a:rPr lang="en-US" sz="2800" dirty="0"/>
              <a:t>pill bottle was un-labeled and the pills inside were packed in another baggie.  </a:t>
            </a:r>
            <a:endParaRPr lang="en-US" sz="2800" dirty="0" smtClean="0"/>
          </a:p>
          <a:p>
            <a:r>
              <a:rPr lang="en-US" sz="2800" dirty="0" smtClean="0"/>
              <a:t>When </a:t>
            </a:r>
            <a:r>
              <a:rPr lang="en-US" sz="2800" dirty="0"/>
              <a:t>an officer stopped him, the defendant provided a false name and identification repeatedly.  </a:t>
            </a:r>
            <a:endParaRPr lang="en-US" sz="2800" dirty="0" smtClean="0"/>
          </a:p>
          <a:p>
            <a:r>
              <a:rPr lang="en-US" sz="2800" dirty="0" smtClean="0"/>
              <a:t>At </a:t>
            </a:r>
            <a:r>
              <a:rPr lang="en-US" sz="2800" dirty="0"/>
              <a:t>trial, the defendant testified that he thought </a:t>
            </a:r>
            <a:r>
              <a:rPr lang="en-US" sz="2800" dirty="0" smtClean="0"/>
              <a:t>he </a:t>
            </a:r>
            <a:r>
              <a:rPr lang="en-US" sz="2800" dirty="0"/>
              <a:t>could lawfully possess </a:t>
            </a:r>
            <a:r>
              <a:rPr lang="en-US" sz="2800" dirty="0" smtClean="0"/>
              <a:t>the pills, which he claimed belonged </a:t>
            </a:r>
            <a:r>
              <a:rPr lang="en-US" sz="2800" dirty="0"/>
              <a:t>to his uncle.</a:t>
            </a:r>
          </a:p>
          <a:p>
            <a:endParaRPr lang="en-US" dirty="0" smtClean="0"/>
          </a:p>
        </p:txBody>
      </p:sp>
    </p:spTree>
    <p:extLst>
      <p:ext uri="{BB962C8B-B14F-4D97-AF65-F5344CB8AC3E}">
        <p14:creationId xmlns:p14="http://schemas.microsoft.com/office/powerpoint/2010/main" val="138255670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Evidence Sufficient</a:t>
            </a:r>
            <a:endParaRPr lang="en-US" dirty="0"/>
          </a:p>
        </p:txBody>
      </p:sp>
      <p:sp>
        <p:nvSpPr>
          <p:cNvPr id="3" name="Content Placeholder 2"/>
          <p:cNvSpPr>
            <a:spLocks noGrp="1"/>
          </p:cNvSpPr>
          <p:nvPr>
            <p:ph idx="1"/>
          </p:nvPr>
        </p:nvSpPr>
        <p:spPr/>
        <p:txBody>
          <a:bodyPr>
            <a:normAutofit/>
          </a:bodyPr>
          <a:lstStyle/>
          <a:p>
            <a:r>
              <a:rPr lang="en-US" sz="2600" dirty="0" smtClean="0"/>
              <a:t>The Commonwealth </a:t>
            </a:r>
            <a:r>
              <a:rPr lang="en-US" sz="2600" dirty="0"/>
              <a:t>must prove that the defendant knew that the substance he possessed was a controlled substance, </a:t>
            </a:r>
            <a:endParaRPr lang="en-US" sz="2600" dirty="0" smtClean="0"/>
          </a:p>
          <a:p>
            <a:r>
              <a:rPr lang="en-US" sz="2600" dirty="0" smtClean="0"/>
              <a:t>The Commonwealth does NOT need </a:t>
            </a:r>
            <a:r>
              <a:rPr lang="en-US" sz="2600" dirty="0"/>
              <a:t>to prove that the defendant knew </a:t>
            </a:r>
            <a:r>
              <a:rPr lang="en-US" sz="2600" i="1" dirty="0"/>
              <a:t>what</a:t>
            </a:r>
            <a:r>
              <a:rPr lang="en-US" sz="2600" dirty="0"/>
              <a:t> controlled substance he possessed.  </a:t>
            </a:r>
            <a:endParaRPr lang="en-US" sz="2600" dirty="0" smtClean="0"/>
          </a:p>
          <a:p>
            <a:r>
              <a:rPr lang="en-US" sz="2600" dirty="0" smtClean="0"/>
              <a:t>The evidence </a:t>
            </a:r>
            <a:r>
              <a:rPr lang="en-US" sz="2600" dirty="0"/>
              <a:t>demonstrated that the defendant knew that he possessed drugs that were not lawful to possess.  </a:t>
            </a:r>
          </a:p>
          <a:p>
            <a:endParaRPr lang="en-US" sz="2600" dirty="0"/>
          </a:p>
        </p:txBody>
      </p:sp>
    </p:spTree>
    <p:extLst>
      <p:ext uri="{BB962C8B-B14F-4D97-AF65-F5344CB8AC3E}">
        <p14:creationId xmlns:p14="http://schemas.microsoft.com/office/powerpoint/2010/main" val="91027445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Constructive Possession</a:t>
            </a:r>
            <a:endParaRPr lang="en-US" dirty="0"/>
          </a:p>
        </p:txBody>
      </p:sp>
      <p:sp>
        <p:nvSpPr>
          <p:cNvPr id="3" name="Content Placeholder 2"/>
          <p:cNvSpPr>
            <a:spLocks noGrp="1"/>
          </p:cNvSpPr>
          <p:nvPr>
            <p:ph idx="1"/>
          </p:nvPr>
        </p:nvSpPr>
        <p:spPr/>
        <p:txBody>
          <a:bodyPr>
            <a:normAutofit/>
          </a:bodyPr>
          <a:lstStyle/>
          <a:p>
            <a:r>
              <a:rPr lang="en-US" sz="2600" i="1" dirty="0" smtClean="0"/>
              <a:t>Moore v. Commonwealth, </a:t>
            </a:r>
            <a:r>
              <a:rPr lang="en-US" sz="2600" dirty="0" smtClean="0"/>
              <a:t>Va. Ct. App. (</a:t>
            </a:r>
            <a:r>
              <a:rPr lang="en-US" sz="2600" dirty="0"/>
              <a:t>November 24, </a:t>
            </a:r>
            <a:r>
              <a:rPr lang="en-US" sz="2600" dirty="0" smtClean="0"/>
              <a:t>2014)</a:t>
            </a:r>
          </a:p>
          <a:p>
            <a:r>
              <a:rPr lang="en-US" sz="2600" dirty="0" smtClean="0"/>
              <a:t>Defendant </a:t>
            </a:r>
            <a:r>
              <a:rPr lang="en-US" sz="2600" dirty="0"/>
              <a:t>stole property from a store and left in a car driven by another man in </a:t>
            </a:r>
            <a:r>
              <a:rPr lang="en-US" sz="2600" dirty="0" smtClean="0"/>
              <a:t>that man’s </a:t>
            </a:r>
            <a:r>
              <a:rPr lang="en-US" sz="2600" dirty="0"/>
              <a:t>sister’s car.  </a:t>
            </a:r>
            <a:endParaRPr lang="en-US" sz="2600" dirty="0" smtClean="0"/>
          </a:p>
          <a:p>
            <a:r>
              <a:rPr lang="en-US" sz="2600" dirty="0" smtClean="0"/>
              <a:t>Police </a:t>
            </a:r>
            <a:r>
              <a:rPr lang="en-US" sz="2600" dirty="0"/>
              <a:t>stopped the car and the defendant surrendered the stolen items.  </a:t>
            </a:r>
            <a:endParaRPr lang="en-US" sz="2600" dirty="0" smtClean="0"/>
          </a:p>
          <a:p>
            <a:r>
              <a:rPr lang="en-US" sz="2600" dirty="0" smtClean="0"/>
              <a:t>Police found a </a:t>
            </a:r>
            <a:r>
              <a:rPr lang="en-US" sz="2600" dirty="0"/>
              <a:t>small quantity of cocaine and marijuana </a:t>
            </a:r>
            <a:r>
              <a:rPr lang="en-US" sz="2600" dirty="0" smtClean="0"/>
              <a:t>under the </a:t>
            </a:r>
            <a:r>
              <a:rPr lang="en-US" sz="2600" dirty="0"/>
              <a:t>defendant’s </a:t>
            </a:r>
            <a:r>
              <a:rPr lang="en-US" sz="2600" dirty="0" smtClean="0"/>
              <a:t>seat</a:t>
            </a:r>
            <a:r>
              <a:rPr lang="en-US" sz="2600" dirty="0"/>
              <a:t>.</a:t>
            </a:r>
          </a:p>
        </p:txBody>
      </p:sp>
    </p:spTree>
    <p:extLst>
      <p:ext uri="{BB962C8B-B14F-4D97-AF65-F5344CB8AC3E}">
        <p14:creationId xmlns:p14="http://schemas.microsoft.com/office/powerpoint/2010/main" val="156356610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Reversed</a:t>
            </a:r>
            <a:endParaRPr lang="en-US" dirty="0"/>
          </a:p>
        </p:txBody>
      </p:sp>
      <p:sp>
        <p:nvSpPr>
          <p:cNvPr id="3" name="Content Placeholder 2"/>
          <p:cNvSpPr>
            <a:spLocks noGrp="1"/>
          </p:cNvSpPr>
          <p:nvPr>
            <p:ph idx="1"/>
          </p:nvPr>
        </p:nvSpPr>
        <p:spPr/>
        <p:txBody>
          <a:bodyPr>
            <a:normAutofit/>
          </a:bodyPr>
          <a:lstStyle/>
          <a:p>
            <a:r>
              <a:rPr lang="en-US" sz="2600" dirty="0" smtClean="0"/>
              <a:t>The evidence </a:t>
            </a:r>
            <a:r>
              <a:rPr lang="en-US" sz="2600" dirty="0"/>
              <a:t>was insufficient to prove that the defendant was aware of the drugs found under the seat of the vehicle and that mere proximity and occupancy of the vehicle did not prove knowledge.  </a:t>
            </a:r>
            <a:endParaRPr lang="en-US" sz="2600" dirty="0" smtClean="0"/>
          </a:p>
          <a:p>
            <a:r>
              <a:rPr lang="en-US" sz="2600" dirty="0"/>
              <a:t>A</a:t>
            </a:r>
            <a:r>
              <a:rPr lang="en-US" sz="2600" dirty="0" smtClean="0"/>
              <a:t>dditional </a:t>
            </a:r>
            <a:r>
              <a:rPr lang="en-US" sz="2600" dirty="0"/>
              <a:t>facts </a:t>
            </a:r>
            <a:r>
              <a:rPr lang="en-US" sz="2600" dirty="0" smtClean="0"/>
              <a:t>that might point to </a:t>
            </a:r>
            <a:r>
              <a:rPr lang="en-US" sz="2600" dirty="0"/>
              <a:t>knowledge of the presence of illegal </a:t>
            </a:r>
            <a:r>
              <a:rPr lang="en-US" sz="2600" dirty="0" smtClean="0"/>
              <a:t>drugs include: furtive </a:t>
            </a:r>
            <a:r>
              <a:rPr lang="en-US" sz="2600" dirty="0"/>
              <a:t>movements, odors, and false statements.  </a:t>
            </a:r>
          </a:p>
          <a:p>
            <a:endParaRPr lang="en-US" sz="2600" dirty="0"/>
          </a:p>
        </p:txBody>
      </p:sp>
    </p:spTree>
    <p:extLst>
      <p:ext uri="{BB962C8B-B14F-4D97-AF65-F5344CB8AC3E}">
        <p14:creationId xmlns:p14="http://schemas.microsoft.com/office/powerpoint/2010/main" val="160385326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Concealed Weapon</a:t>
            </a:r>
            <a:endParaRPr lang="en-US" dirty="0"/>
          </a:p>
        </p:txBody>
      </p:sp>
      <p:sp>
        <p:nvSpPr>
          <p:cNvPr id="3" name="Content Placeholder 2"/>
          <p:cNvSpPr>
            <a:spLocks noGrp="1"/>
          </p:cNvSpPr>
          <p:nvPr>
            <p:ph idx="1"/>
          </p:nvPr>
        </p:nvSpPr>
        <p:spPr>
          <a:xfrm>
            <a:off x="457200" y="1600201"/>
            <a:ext cx="8369300" cy="4241799"/>
          </a:xfrm>
        </p:spPr>
        <p:txBody>
          <a:bodyPr>
            <a:normAutofit/>
          </a:bodyPr>
          <a:lstStyle/>
          <a:p>
            <a:r>
              <a:rPr lang="en-US" sz="2400" i="1" dirty="0" smtClean="0"/>
              <a:t>Williams v. Commonwealth</a:t>
            </a:r>
            <a:r>
              <a:rPr lang="en-US" sz="2400" dirty="0" smtClean="0"/>
              <a:t>, Va. Ct. App. (</a:t>
            </a:r>
            <a:r>
              <a:rPr lang="en-US" sz="2400" dirty="0"/>
              <a:t>December 8, </a:t>
            </a:r>
            <a:r>
              <a:rPr lang="en-US" sz="2400" dirty="0" smtClean="0"/>
              <a:t>2015)</a:t>
            </a:r>
          </a:p>
          <a:p>
            <a:r>
              <a:rPr lang="en-US" sz="2400" dirty="0"/>
              <a:t>Defendant carried a handgun openly in a holster on his waist while riding a scooter.  </a:t>
            </a:r>
            <a:endParaRPr lang="en-US" sz="2400" dirty="0" smtClean="0"/>
          </a:p>
          <a:p>
            <a:r>
              <a:rPr lang="en-US" sz="2400" dirty="0" smtClean="0"/>
              <a:t>The </a:t>
            </a:r>
            <a:r>
              <a:rPr lang="en-US" sz="2400" dirty="0"/>
              <a:t>handgun was only visible because of how he rode the </a:t>
            </a:r>
            <a:r>
              <a:rPr lang="en-US" sz="2400" dirty="0" smtClean="0"/>
              <a:t>scooter</a:t>
            </a:r>
            <a:r>
              <a:rPr lang="en-US" sz="2400" dirty="0"/>
              <a:t> </a:t>
            </a:r>
            <a:r>
              <a:rPr lang="en-US" sz="2400" dirty="0" smtClean="0"/>
              <a:t>and the way the coat hung off him.</a:t>
            </a:r>
          </a:p>
          <a:p>
            <a:r>
              <a:rPr lang="en-US" sz="2400" dirty="0"/>
              <a:t>T</a:t>
            </a:r>
            <a:r>
              <a:rPr lang="en-US" sz="2400" dirty="0" smtClean="0"/>
              <a:t>he </a:t>
            </a:r>
            <a:r>
              <a:rPr lang="en-US" sz="2400" dirty="0"/>
              <a:t>defendant crashed and EMTs loaded him into an </a:t>
            </a:r>
            <a:r>
              <a:rPr lang="en-US" sz="2400" dirty="0" smtClean="0"/>
              <a:t>ambulance, where the long </a:t>
            </a:r>
            <a:r>
              <a:rPr lang="en-US" sz="2400" dirty="0"/>
              <a:t>coat </a:t>
            </a:r>
            <a:r>
              <a:rPr lang="en-US" sz="2400" dirty="0" smtClean="0"/>
              <a:t>covered </a:t>
            </a:r>
            <a:r>
              <a:rPr lang="en-US" sz="2400" dirty="0"/>
              <a:t>his firearm.  </a:t>
            </a:r>
            <a:endParaRPr lang="en-US" sz="2400" dirty="0" smtClean="0"/>
          </a:p>
          <a:p>
            <a:r>
              <a:rPr lang="en-US" sz="2400" dirty="0" smtClean="0"/>
              <a:t>He </a:t>
            </a:r>
            <a:r>
              <a:rPr lang="en-US" sz="2400" dirty="0"/>
              <a:t>did not tell the EMTs or an investigating officer that he had a handgun on his person. </a:t>
            </a:r>
          </a:p>
          <a:p>
            <a:endParaRPr lang="en-US" sz="2400" dirty="0"/>
          </a:p>
        </p:txBody>
      </p:sp>
    </p:spTree>
    <p:extLst>
      <p:ext uri="{BB962C8B-B14F-4D97-AF65-F5344CB8AC3E}">
        <p14:creationId xmlns:p14="http://schemas.microsoft.com/office/powerpoint/2010/main" val="19978644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p:txBody>
          <a:bodyPr>
            <a:normAutofit/>
          </a:bodyPr>
          <a:lstStyle/>
          <a:p>
            <a:r>
              <a:rPr lang="en-US" sz="2600" dirty="0"/>
              <a:t>The defendant </a:t>
            </a:r>
            <a:r>
              <a:rPr lang="en-US" sz="2600" dirty="0" smtClean="0"/>
              <a:t>only revealed the firearm when asked by a police officer if he had a gun.</a:t>
            </a:r>
          </a:p>
          <a:p>
            <a:r>
              <a:rPr lang="en-US" sz="2600" dirty="0" smtClean="0"/>
              <a:t>Defendant explained that </a:t>
            </a:r>
            <a:r>
              <a:rPr lang="en-US" sz="2600" dirty="0"/>
              <a:t>he tried to keep the gun visible but could not because of the coat. </a:t>
            </a:r>
          </a:p>
          <a:p>
            <a:r>
              <a:rPr lang="en-US" sz="2600" dirty="0" smtClean="0"/>
              <a:t>Court: After </a:t>
            </a:r>
            <a:r>
              <a:rPr lang="en-US" sz="2600" dirty="0"/>
              <a:t>the crash and after all medical treatment was complete, the defendant intentionally decided not to reveal the handgun or uncover it, despite the fact that he clearly knew that the firearm was concealed.</a:t>
            </a:r>
          </a:p>
        </p:txBody>
      </p:sp>
    </p:spTree>
    <p:extLst>
      <p:ext uri="{BB962C8B-B14F-4D97-AF65-F5344CB8AC3E}">
        <p14:creationId xmlns:p14="http://schemas.microsoft.com/office/powerpoint/2010/main" val="9374961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Possession of Firearm by Felon</a:t>
            </a:r>
            <a:endParaRPr lang="en-US" dirty="0"/>
          </a:p>
        </p:txBody>
      </p:sp>
      <p:sp>
        <p:nvSpPr>
          <p:cNvPr id="3" name="Content Placeholder 2"/>
          <p:cNvSpPr>
            <a:spLocks noGrp="1"/>
          </p:cNvSpPr>
          <p:nvPr>
            <p:ph idx="1"/>
          </p:nvPr>
        </p:nvSpPr>
        <p:spPr>
          <a:xfrm>
            <a:off x="457200" y="1417638"/>
            <a:ext cx="8229600" cy="4444999"/>
          </a:xfrm>
        </p:spPr>
        <p:txBody>
          <a:bodyPr>
            <a:normAutofit fontScale="92500" lnSpcReduction="10000"/>
          </a:bodyPr>
          <a:lstStyle/>
          <a:p>
            <a:r>
              <a:rPr lang="en-US" sz="2800" i="1" dirty="0"/>
              <a:t>Hampton v. Commonwealth</a:t>
            </a:r>
            <a:r>
              <a:rPr lang="en-US" sz="2800" dirty="0"/>
              <a:t>, Va. Ct. App. (November 17, 2014)</a:t>
            </a:r>
          </a:p>
          <a:p>
            <a:r>
              <a:rPr lang="en-US" sz="2800" dirty="0" smtClean="0"/>
              <a:t>Witness testified </a:t>
            </a:r>
            <a:r>
              <a:rPr lang="en-US" sz="2800" dirty="0"/>
              <a:t>that </a:t>
            </a:r>
            <a:r>
              <a:rPr lang="en-US" sz="2800" dirty="0" smtClean="0"/>
              <a:t>defendant, a felon, had a </a:t>
            </a:r>
            <a:r>
              <a:rPr lang="en-US" sz="2800" dirty="0"/>
              <a:t>“large black gun” that looked like a military rifle and that she could feel the metal barrel against her head when the defendant demanded she give him money.  </a:t>
            </a:r>
            <a:endParaRPr lang="en-US" sz="2800" dirty="0" smtClean="0"/>
          </a:p>
          <a:p>
            <a:r>
              <a:rPr lang="en-US" sz="2800" dirty="0" smtClean="0"/>
              <a:t>The </a:t>
            </a:r>
            <a:r>
              <a:rPr lang="en-US" sz="2800" dirty="0"/>
              <a:t>defendant told the victim that he was going to shoot her with the gun.  </a:t>
            </a:r>
            <a:endParaRPr lang="en-US" sz="2800" dirty="0" smtClean="0"/>
          </a:p>
          <a:p>
            <a:r>
              <a:rPr lang="en-US" sz="2800" dirty="0" smtClean="0"/>
              <a:t>Another witness testified </a:t>
            </a:r>
            <a:r>
              <a:rPr lang="en-US" sz="2800" dirty="0"/>
              <a:t>that the gun looked like an assault rifle.  </a:t>
            </a:r>
            <a:endParaRPr lang="en-US" sz="2800" dirty="0" smtClean="0"/>
          </a:p>
          <a:p>
            <a:r>
              <a:rPr lang="en-US" sz="2800" dirty="0" smtClean="0"/>
              <a:t>Both </a:t>
            </a:r>
            <a:r>
              <a:rPr lang="en-US" sz="2800" dirty="0"/>
              <a:t>witnesses were familiar with guns. </a:t>
            </a:r>
            <a:r>
              <a:rPr lang="en-US" dirty="0"/>
              <a:t> </a:t>
            </a:r>
          </a:p>
        </p:txBody>
      </p:sp>
    </p:spTree>
    <p:extLst>
      <p:ext uri="{BB962C8B-B14F-4D97-AF65-F5344CB8AC3E}">
        <p14:creationId xmlns:p14="http://schemas.microsoft.com/office/powerpoint/2010/main" val="184303615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Evidence Sufficient</a:t>
            </a:r>
            <a:endParaRPr lang="en-US" dirty="0"/>
          </a:p>
        </p:txBody>
      </p:sp>
      <p:sp>
        <p:nvSpPr>
          <p:cNvPr id="3" name="Content Placeholder 2"/>
          <p:cNvSpPr>
            <a:spLocks noGrp="1"/>
          </p:cNvSpPr>
          <p:nvPr>
            <p:ph idx="1"/>
          </p:nvPr>
        </p:nvSpPr>
        <p:spPr/>
        <p:txBody>
          <a:bodyPr/>
          <a:lstStyle/>
          <a:p>
            <a:r>
              <a:rPr lang="en-US" sz="2800" dirty="0"/>
              <a:t>At trial, the defendant testified that the object was merely a BB gun. </a:t>
            </a:r>
            <a:endParaRPr lang="en-US" sz="2800" i="1" dirty="0"/>
          </a:p>
          <a:p>
            <a:r>
              <a:rPr lang="en-US" sz="2800" dirty="0" smtClean="0"/>
              <a:t>The </a:t>
            </a:r>
            <a:r>
              <a:rPr lang="en-US" sz="2800" dirty="0"/>
              <a:t>Court agreed that the circumstantial evidence was sufficient to conclude the object was a real </a:t>
            </a:r>
            <a:r>
              <a:rPr lang="en-US" sz="2800" dirty="0" smtClean="0"/>
              <a:t>firearm. </a:t>
            </a:r>
          </a:p>
          <a:p>
            <a:endParaRPr lang="en-US" dirty="0"/>
          </a:p>
        </p:txBody>
      </p:sp>
    </p:spTree>
    <p:extLst>
      <p:ext uri="{BB962C8B-B14F-4D97-AF65-F5344CB8AC3E}">
        <p14:creationId xmlns:p14="http://schemas.microsoft.com/office/powerpoint/2010/main" val="1877293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Reasonable Suspicion</a:t>
            </a:r>
            <a:endParaRPr lang="en-US" dirty="0"/>
          </a:p>
        </p:txBody>
      </p:sp>
      <p:sp>
        <p:nvSpPr>
          <p:cNvPr id="5" name="Text Placeholder 4"/>
          <p:cNvSpPr>
            <a:spLocks noGrp="1"/>
          </p:cNvSpPr>
          <p:nvPr>
            <p:ph type="body" idx="1"/>
          </p:nvPr>
        </p:nvSpPr>
        <p:spPr/>
        <p:txBody>
          <a:bodyPr/>
          <a:lstStyle/>
          <a:p>
            <a:r>
              <a:rPr lang="en-US" dirty="0" smtClean="0"/>
              <a:t>Fourth Amendment</a:t>
            </a:r>
            <a:endParaRPr lang="en-US" dirty="0"/>
          </a:p>
        </p:txBody>
      </p:sp>
    </p:spTree>
    <p:extLst>
      <p:ext uri="{BB962C8B-B14F-4D97-AF65-F5344CB8AC3E}">
        <p14:creationId xmlns:p14="http://schemas.microsoft.com/office/powerpoint/2010/main" val="42901214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 &amp; Traffic Offenses</a:t>
            </a:r>
            <a:endParaRPr lang="en-US" dirty="0"/>
          </a:p>
        </p:txBody>
      </p:sp>
    </p:spTree>
    <p:extLst>
      <p:ext uri="{BB962C8B-B14F-4D97-AF65-F5344CB8AC3E}">
        <p14:creationId xmlns:p14="http://schemas.microsoft.com/office/powerpoint/2010/main" val="48820700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DUI Maiming</a:t>
            </a:r>
            <a:endParaRPr lang="en-US" dirty="0"/>
          </a:p>
        </p:txBody>
      </p:sp>
      <p:sp>
        <p:nvSpPr>
          <p:cNvPr id="5" name="Content Placeholder 4"/>
          <p:cNvSpPr>
            <a:spLocks noGrp="1"/>
          </p:cNvSpPr>
          <p:nvPr>
            <p:ph idx="1"/>
          </p:nvPr>
        </p:nvSpPr>
        <p:spPr>
          <a:xfrm>
            <a:off x="457200" y="1417639"/>
            <a:ext cx="8229600" cy="4678362"/>
          </a:xfrm>
        </p:spPr>
        <p:txBody>
          <a:bodyPr>
            <a:normAutofit fontScale="85000" lnSpcReduction="20000"/>
          </a:bodyPr>
          <a:lstStyle/>
          <a:p>
            <a:r>
              <a:rPr lang="en-US" i="1" dirty="0"/>
              <a:t>Rich v. Commonwealth,</a:t>
            </a:r>
            <a:r>
              <a:rPr lang="en-US" dirty="0"/>
              <a:t> Va. Ct. App. (November 10, 2015)</a:t>
            </a:r>
          </a:p>
          <a:p>
            <a:r>
              <a:rPr lang="en-US" dirty="0" smtClean="0"/>
              <a:t>Defendant</a:t>
            </a:r>
            <a:r>
              <a:rPr lang="en-US" dirty="0"/>
              <a:t>, intoxicated, crashed into a man crossing the </a:t>
            </a:r>
            <a:r>
              <a:rPr lang="en-US" dirty="0" smtClean="0"/>
              <a:t>street.  </a:t>
            </a:r>
          </a:p>
          <a:p>
            <a:r>
              <a:rPr lang="en-US" dirty="0" smtClean="0"/>
              <a:t>A </a:t>
            </a:r>
            <a:r>
              <a:rPr lang="en-US" dirty="0"/>
              <a:t>witness testified that she saw the man crossing the street erratically, slowed down and let him by, and then drove on, only to see the defendant crash into him a few seconds later.  </a:t>
            </a:r>
            <a:endParaRPr lang="en-US" dirty="0" smtClean="0"/>
          </a:p>
          <a:p>
            <a:r>
              <a:rPr lang="en-US" dirty="0" smtClean="0"/>
              <a:t>Just </a:t>
            </a:r>
            <a:r>
              <a:rPr lang="en-US" dirty="0"/>
              <a:t>after the crash, the defendant told a witness and an officer that she was “just looking down” when it </a:t>
            </a:r>
            <a:r>
              <a:rPr lang="en-US" dirty="0" smtClean="0"/>
              <a:t>happened, leaning over </a:t>
            </a:r>
            <a:r>
              <a:rPr lang="en-US" dirty="0"/>
              <a:t>for her boyfriend to light a cigarette for </a:t>
            </a:r>
            <a:r>
              <a:rPr lang="en-US" dirty="0" smtClean="0"/>
              <a:t>her.  </a:t>
            </a:r>
            <a:endParaRPr lang="en-US" dirty="0"/>
          </a:p>
          <a:p>
            <a:endParaRPr lang="en-US" i="1" dirty="0"/>
          </a:p>
        </p:txBody>
      </p:sp>
    </p:spTree>
    <p:extLst>
      <p:ext uri="{BB962C8B-B14F-4D97-AF65-F5344CB8AC3E}">
        <p14:creationId xmlns:p14="http://schemas.microsoft.com/office/powerpoint/2010/main" val="161954500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p:txBody>
          <a:bodyPr/>
          <a:lstStyle/>
          <a:p>
            <a:r>
              <a:rPr lang="en-US" dirty="0"/>
              <a:t>There were no skid marks before the crash. </a:t>
            </a:r>
          </a:p>
          <a:p>
            <a:r>
              <a:rPr lang="en-US" dirty="0" smtClean="0"/>
              <a:t>The </a:t>
            </a:r>
            <a:r>
              <a:rPr lang="en-US" dirty="0"/>
              <a:t>defendant told the officer that she had only slept for 2 hours the night before.  </a:t>
            </a:r>
          </a:p>
          <a:p>
            <a:r>
              <a:rPr lang="en-US" dirty="0" smtClean="0"/>
              <a:t>The </a:t>
            </a:r>
            <a:r>
              <a:rPr lang="en-US" dirty="0"/>
              <a:t>evidence was sufficient, in light of her inattentiveness, consumption of alcohol, and decision to drive without sleep.  </a:t>
            </a:r>
            <a:endParaRPr lang="en-US" i="1" dirty="0" smtClean="0"/>
          </a:p>
          <a:p>
            <a:endParaRPr lang="en-US" dirty="0"/>
          </a:p>
        </p:txBody>
      </p:sp>
    </p:spTree>
    <p:extLst>
      <p:ext uri="{BB962C8B-B14F-4D97-AF65-F5344CB8AC3E}">
        <p14:creationId xmlns:p14="http://schemas.microsoft.com/office/powerpoint/2010/main" val="157384935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Felony Racing</a:t>
            </a:r>
            <a:endParaRPr lang="en-US" dirty="0"/>
          </a:p>
        </p:txBody>
      </p:sp>
      <p:sp>
        <p:nvSpPr>
          <p:cNvPr id="5" name="Content Placeholder 4"/>
          <p:cNvSpPr>
            <a:spLocks noGrp="1"/>
          </p:cNvSpPr>
          <p:nvPr>
            <p:ph idx="1"/>
          </p:nvPr>
        </p:nvSpPr>
        <p:spPr>
          <a:xfrm>
            <a:off x="457200" y="1600201"/>
            <a:ext cx="8394700" cy="4559299"/>
          </a:xfrm>
        </p:spPr>
        <p:txBody>
          <a:bodyPr>
            <a:normAutofit fontScale="85000" lnSpcReduction="20000"/>
          </a:bodyPr>
          <a:lstStyle/>
          <a:p>
            <a:r>
              <a:rPr lang="en-US" i="1" dirty="0" smtClean="0"/>
              <a:t>Doggett v. Commonwealth</a:t>
            </a:r>
            <a:r>
              <a:rPr lang="en-US" dirty="0" smtClean="0"/>
              <a:t>, Va. Ct. App. (April 12, 2016)</a:t>
            </a:r>
          </a:p>
          <a:p>
            <a:r>
              <a:rPr lang="en-US" dirty="0" smtClean="0"/>
              <a:t>Defendant and his friend begin a race when </a:t>
            </a:r>
            <a:r>
              <a:rPr lang="en-US" dirty="0"/>
              <a:t>the defendant’s friend made a forward motion with his hand while their two vehicles were stopped next to each other at the stoplight.  </a:t>
            </a:r>
          </a:p>
          <a:p>
            <a:r>
              <a:rPr lang="en-US" dirty="0"/>
              <a:t>During the race, the </a:t>
            </a:r>
            <a:r>
              <a:rPr lang="en-US" dirty="0" smtClean="0"/>
              <a:t>speeding cars both maneuvered around the double-yellow line to </a:t>
            </a:r>
            <a:r>
              <a:rPr lang="en-US" dirty="0"/>
              <a:t>get in front, even when the road narrowed down to one lane of </a:t>
            </a:r>
            <a:r>
              <a:rPr lang="en-US" dirty="0" smtClean="0"/>
              <a:t>traffic.</a:t>
            </a:r>
          </a:p>
          <a:p>
            <a:r>
              <a:rPr lang="en-US" dirty="0"/>
              <a:t>D</a:t>
            </a:r>
            <a:r>
              <a:rPr lang="en-US" dirty="0" smtClean="0"/>
              <a:t>efendant accidentally </a:t>
            </a:r>
            <a:r>
              <a:rPr lang="en-US" dirty="0"/>
              <a:t>struck his friend’s </a:t>
            </a:r>
            <a:r>
              <a:rPr lang="en-US" dirty="0" smtClean="0"/>
              <a:t>vehicle, which crashed, severely injuring </a:t>
            </a:r>
            <a:r>
              <a:rPr lang="en-US" dirty="0"/>
              <a:t>a </a:t>
            </a:r>
            <a:r>
              <a:rPr lang="en-US" dirty="0" smtClean="0"/>
              <a:t>passenger.</a:t>
            </a:r>
          </a:p>
          <a:p>
            <a:endParaRPr lang="en-US" i="1" dirty="0"/>
          </a:p>
        </p:txBody>
      </p:sp>
    </p:spTree>
    <p:extLst>
      <p:ext uri="{BB962C8B-B14F-4D97-AF65-F5344CB8AC3E}">
        <p14:creationId xmlns:p14="http://schemas.microsoft.com/office/powerpoint/2010/main" val="155064831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a:xfrm>
            <a:off x="457200" y="1600201"/>
            <a:ext cx="8229600" cy="4368799"/>
          </a:xfrm>
        </p:spPr>
        <p:txBody>
          <a:bodyPr>
            <a:normAutofit fontScale="85000" lnSpcReduction="20000"/>
          </a:bodyPr>
          <a:lstStyle/>
          <a:p>
            <a:r>
              <a:rPr lang="en-US" dirty="0" smtClean="0"/>
              <a:t>The plain </a:t>
            </a:r>
            <a:r>
              <a:rPr lang="en-US" dirty="0"/>
              <a:t>meaning of </a:t>
            </a:r>
            <a:r>
              <a:rPr lang="en-US" dirty="0" smtClean="0"/>
              <a:t>“race” is </a:t>
            </a:r>
            <a:r>
              <a:rPr lang="en-US" dirty="0"/>
              <a:t>“a contest of speed between two or more motor vehicles.”  </a:t>
            </a:r>
            <a:endParaRPr lang="en-US" dirty="0" smtClean="0"/>
          </a:p>
          <a:p>
            <a:r>
              <a:rPr lang="en-US" dirty="0" smtClean="0"/>
              <a:t>The </a:t>
            </a:r>
            <a:r>
              <a:rPr lang="en-US" dirty="0"/>
              <a:t>evidence was clearly sufficient to demonstrate </a:t>
            </a:r>
            <a:r>
              <a:rPr lang="en-US" dirty="0" smtClean="0"/>
              <a:t>a “race”.</a:t>
            </a:r>
            <a:endParaRPr lang="en-US" dirty="0"/>
          </a:p>
          <a:p>
            <a:r>
              <a:rPr lang="en-US" dirty="0"/>
              <a:t>D</a:t>
            </a:r>
            <a:r>
              <a:rPr lang="en-US" dirty="0" smtClean="0"/>
              <a:t>efendant’s </a:t>
            </a:r>
            <a:r>
              <a:rPr lang="en-US" dirty="0"/>
              <a:t>failure to allow his friend’s vehicle to pass him constituted behavior so gross, wanton or culpable so as to show a disregard for human life</a:t>
            </a:r>
            <a:r>
              <a:rPr lang="en-US" dirty="0" smtClean="0"/>
              <a:t>.</a:t>
            </a:r>
          </a:p>
          <a:p>
            <a:r>
              <a:rPr lang="en-US" dirty="0" smtClean="0"/>
              <a:t>Racing </a:t>
            </a:r>
            <a:r>
              <a:rPr lang="en-US" dirty="0"/>
              <a:t>another </a:t>
            </a:r>
            <a:r>
              <a:rPr lang="en-US" dirty="0" smtClean="0"/>
              <a:t>vehicle in this situation created </a:t>
            </a:r>
            <a:r>
              <a:rPr lang="en-US" dirty="0"/>
              <a:t>a dangerous situation that likely would lead to injury, especially when the drivers were attempting to pass each other in the lane for oncoming traffic.  </a:t>
            </a:r>
          </a:p>
          <a:p>
            <a:endParaRPr lang="en-US" dirty="0"/>
          </a:p>
        </p:txBody>
      </p:sp>
    </p:spTree>
    <p:extLst>
      <p:ext uri="{BB962C8B-B14F-4D97-AF65-F5344CB8AC3E}">
        <p14:creationId xmlns:p14="http://schemas.microsoft.com/office/powerpoint/2010/main" val="97185386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Defendant Caused Crash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t>
            </a:r>
            <a:r>
              <a:rPr lang="en-US" dirty="0"/>
              <a:t>46.2-865.1 is consistent with the principle of “proximate causation.”  </a:t>
            </a:r>
            <a:endParaRPr lang="en-US" dirty="0" smtClean="0"/>
          </a:p>
          <a:p>
            <a:r>
              <a:rPr lang="en-US" dirty="0" smtClean="0"/>
              <a:t>The friend’s </a:t>
            </a:r>
            <a:r>
              <a:rPr lang="en-US" dirty="0"/>
              <a:t>failure to maintain control was completely foreseeable.  </a:t>
            </a:r>
            <a:endParaRPr lang="en-US" dirty="0" smtClean="0"/>
          </a:p>
          <a:p>
            <a:r>
              <a:rPr lang="en-US" dirty="0" smtClean="0"/>
              <a:t>The friend’s </a:t>
            </a:r>
            <a:r>
              <a:rPr lang="en-US" dirty="0"/>
              <a:t>negligence in hitting the defendant’s car </a:t>
            </a:r>
            <a:r>
              <a:rPr lang="en-US" dirty="0" smtClean="0"/>
              <a:t>did not </a:t>
            </a:r>
            <a:r>
              <a:rPr lang="en-US" dirty="0"/>
              <a:t>mean that the friend’s negligence was an intervening </a:t>
            </a:r>
            <a:r>
              <a:rPr lang="en-US" dirty="0" smtClean="0"/>
              <a:t>cause</a:t>
            </a:r>
          </a:p>
          <a:p>
            <a:r>
              <a:rPr lang="en-US" dirty="0" smtClean="0"/>
              <a:t>The </a:t>
            </a:r>
            <a:r>
              <a:rPr lang="en-US" dirty="0"/>
              <a:t>defendant was already engaged in racing, had passed the friend, and then sped up to prevent the friend from passing him when the friend was in the lane of oncoming traffic maneuvering to pass appellant.  </a:t>
            </a:r>
          </a:p>
          <a:p>
            <a:endParaRPr lang="en-US" dirty="0"/>
          </a:p>
        </p:txBody>
      </p:sp>
    </p:spTree>
    <p:extLst>
      <p:ext uri="{BB962C8B-B14F-4D97-AF65-F5344CB8AC3E}">
        <p14:creationId xmlns:p14="http://schemas.microsoft.com/office/powerpoint/2010/main" val="100965059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 &amp; Run</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Smith v. Commonwealth</a:t>
            </a:r>
            <a:r>
              <a:rPr lang="en-US" dirty="0" smtClean="0"/>
              <a:t>, Va. Ct. App., (May 10, 2016)</a:t>
            </a:r>
          </a:p>
          <a:p>
            <a:r>
              <a:rPr lang="en-US" dirty="0" smtClean="0"/>
              <a:t>Defendant </a:t>
            </a:r>
            <a:r>
              <a:rPr lang="en-US" dirty="0"/>
              <a:t>crashed into a building.  </a:t>
            </a:r>
            <a:endParaRPr lang="en-US" dirty="0" smtClean="0"/>
          </a:p>
          <a:p>
            <a:r>
              <a:rPr lang="en-US" dirty="0" smtClean="0"/>
              <a:t>Police </a:t>
            </a:r>
            <a:r>
              <a:rPr lang="en-US" dirty="0"/>
              <a:t>responded and located the defendant nearby, but he denied being the driver.  </a:t>
            </a:r>
            <a:endParaRPr lang="en-US" dirty="0" smtClean="0"/>
          </a:p>
          <a:p>
            <a:r>
              <a:rPr lang="en-US" dirty="0" smtClean="0"/>
              <a:t>He </a:t>
            </a:r>
            <a:r>
              <a:rPr lang="en-US" dirty="0"/>
              <a:t>provided police with his name and all of his contact information.  </a:t>
            </a:r>
            <a:endParaRPr lang="en-US" dirty="0" smtClean="0"/>
          </a:p>
          <a:p>
            <a:r>
              <a:rPr lang="en-US" dirty="0"/>
              <a:t>D</a:t>
            </a:r>
            <a:r>
              <a:rPr lang="en-US" dirty="0" smtClean="0"/>
              <a:t>efendant </a:t>
            </a:r>
            <a:r>
              <a:rPr lang="en-US" dirty="0"/>
              <a:t>argued that he remained at the scene of the crash, provided all the information required and was not required to admit that he had been the driver.  </a:t>
            </a:r>
          </a:p>
          <a:p>
            <a:endParaRPr lang="en-US" i="1" dirty="0"/>
          </a:p>
        </p:txBody>
      </p:sp>
    </p:spTree>
    <p:extLst>
      <p:ext uri="{BB962C8B-B14F-4D97-AF65-F5344CB8AC3E}">
        <p14:creationId xmlns:p14="http://schemas.microsoft.com/office/powerpoint/2010/main" val="120345781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p:txBody>
          <a:bodyPr>
            <a:normAutofit/>
          </a:bodyPr>
          <a:lstStyle/>
          <a:p>
            <a:r>
              <a:rPr lang="en-US" sz="2800" dirty="0" smtClean="0"/>
              <a:t>§</a:t>
            </a:r>
            <a:r>
              <a:rPr lang="en-US" sz="2800" dirty="0"/>
              <a:t>46.2-894 requires that a driver involved in an accident identify himself as the driver.  </a:t>
            </a:r>
          </a:p>
          <a:p>
            <a:r>
              <a:rPr lang="en-US" sz="2800" dirty="0"/>
              <a:t>T</a:t>
            </a:r>
            <a:r>
              <a:rPr lang="en-US" sz="2800" dirty="0" smtClean="0"/>
              <a:t>he U.S. and Virginia </a:t>
            </a:r>
            <a:r>
              <a:rPr lang="en-US" sz="2800" dirty="0"/>
              <a:t>Supreme Court </a:t>
            </a:r>
            <a:r>
              <a:rPr lang="en-US" sz="2800" dirty="0" smtClean="0"/>
              <a:t>have already </a:t>
            </a:r>
            <a:r>
              <a:rPr lang="en-US" sz="2800" dirty="0"/>
              <a:t>rejected the argument that the statute </a:t>
            </a:r>
            <a:r>
              <a:rPr lang="en-US" sz="2800" dirty="0" smtClean="0"/>
              <a:t>unfairly requires </a:t>
            </a:r>
            <a:r>
              <a:rPr lang="en-US" sz="2800" dirty="0"/>
              <a:t>the defendant to incriminate himself.  </a:t>
            </a:r>
          </a:p>
        </p:txBody>
      </p:sp>
    </p:spTree>
    <p:extLst>
      <p:ext uri="{BB962C8B-B14F-4D97-AF65-F5344CB8AC3E}">
        <p14:creationId xmlns:p14="http://schemas.microsoft.com/office/powerpoint/2010/main" val="9184201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Felony Eluding</a:t>
            </a:r>
            <a:endParaRPr lang="en-US" dirty="0"/>
          </a:p>
        </p:txBody>
      </p:sp>
      <p:sp>
        <p:nvSpPr>
          <p:cNvPr id="3" name="Content Placeholder 2"/>
          <p:cNvSpPr>
            <a:spLocks noGrp="1"/>
          </p:cNvSpPr>
          <p:nvPr>
            <p:ph idx="1"/>
          </p:nvPr>
        </p:nvSpPr>
        <p:spPr>
          <a:xfrm>
            <a:off x="457200" y="1600201"/>
            <a:ext cx="8229600" cy="4381499"/>
          </a:xfrm>
        </p:spPr>
        <p:txBody>
          <a:bodyPr>
            <a:normAutofit fontScale="85000" lnSpcReduction="20000"/>
          </a:bodyPr>
          <a:lstStyle/>
          <a:p>
            <a:r>
              <a:rPr lang="en-US" i="1" dirty="0" smtClean="0"/>
              <a:t>Jones v. Commonwealth</a:t>
            </a:r>
            <a:r>
              <a:rPr lang="en-US" dirty="0" smtClean="0"/>
              <a:t>, June 30, 2015</a:t>
            </a:r>
          </a:p>
          <a:p>
            <a:r>
              <a:rPr lang="en-US" dirty="0" smtClean="0"/>
              <a:t>Defendant </a:t>
            </a:r>
            <a:r>
              <a:rPr lang="en-US" dirty="0"/>
              <a:t>fled from an officer in a </a:t>
            </a:r>
            <a:r>
              <a:rPr lang="en-US" dirty="0" smtClean="0"/>
              <a:t>vehicle into </a:t>
            </a:r>
            <a:r>
              <a:rPr lang="en-US" dirty="0"/>
              <a:t>a wooded </a:t>
            </a:r>
            <a:r>
              <a:rPr lang="en-US" dirty="0" smtClean="0"/>
              <a:t>area. </a:t>
            </a:r>
          </a:p>
          <a:p>
            <a:r>
              <a:rPr lang="en-US" dirty="0" smtClean="0"/>
              <a:t>The </a:t>
            </a:r>
            <a:r>
              <a:rPr lang="en-US" dirty="0"/>
              <a:t>officer followed at about 25 miles per hour, but because the ground was rocky and uneven, the officer explained that traveling at that speed imperiled his vehicle.  </a:t>
            </a:r>
            <a:endParaRPr lang="en-US" dirty="0" smtClean="0"/>
          </a:p>
          <a:p>
            <a:r>
              <a:rPr lang="en-US" i="1" dirty="0" smtClean="0"/>
              <a:t>Held:</a:t>
            </a:r>
            <a:r>
              <a:rPr lang="en-US" dirty="0" smtClean="0"/>
              <a:t>  Conviction Affirmed. </a:t>
            </a:r>
          </a:p>
          <a:p>
            <a:r>
              <a:rPr lang="en-US" dirty="0" smtClean="0"/>
              <a:t>The danger </a:t>
            </a:r>
            <a:r>
              <a:rPr lang="en-US" dirty="0"/>
              <a:t>need not be imminent and </a:t>
            </a:r>
            <a:r>
              <a:rPr lang="en-US" dirty="0" smtClean="0"/>
              <a:t>the </a:t>
            </a:r>
            <a:r>
              <a:rPr lang="en-US" dirty="0"/>
              <a:t>speed was excessive for the terrain </a:t>
            </a:r>
            <a:endParaRPr lang="en-US" dirty="0" smtClean="0"/>
          </a:p>
          <a:p>
            <a:pPr lvl="1"/>
            <a:r>
              <a:rPr lang="en-US" dirty="0" smtClean="0"/>
              <a:t>The distance was short but unusually </a:t>
            </a:r>
            <a:r>
              <a:rPr lang="en-US" dirty="0"/>
              <a:t>perilous.  </a:t>
            </a:r>
          </a:p>
          <a:p>
            <a:endParaRPr lang="en-US" i="1" dirty="0"/>
          </a:p>
        </p:txBody>
      </p:sp>
    </p:spTree>
    <p:extLst>
      <p:ext uri="{BB962C8B-B14F-4D97-AF65-F5344CB8AC3E}">
        <p14:creationId xmlns:p14="http://schemas.microsoft.com/office/powerpoint/2010/main" val="24267090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DUI</a:t>
            </a:r>
            <a:endParaRPr lang="en-US" dirty="0"/>
          </a:p>
        </p:txBody>
      </p:sp>
      <p:sp>
        <p:nvSpPr>
          <p:cNvPr id="3" name="Content Placeholder 2"/>
          <p:cNvSpPr>
            <a:spLocks noGrp="1"/>
          </p:cNvSpPr>
          <p:nvPr>
            <p:ph idx="1"/>
          </p:nvPr>
        </p:nvSpPr>
        <p:spPr>
          <a:xfrm>
            <a:off x="457200" y="1155701"/>
            <a:ext cx="8229600" cy="4914900"/>
          </a:xfrm>
        </p:spPr>
        <p:txBody>
          <a:bodyPr>
            <a:normAutofit fontScale="77500" lnSpcReduction="20000"/>
          </a:bodyPr>
          <a:lstStyle/>
          <a:p>
            <a:r>
              <a:rPr lang="en-US" i="1" dirty="0" smtClean="0"/>
              <a:t>Ramos v. Commonwealth</a:t>
            </a:r>
            <a:r>
              <a:rPr lang="en-US" dirty="0" smtClean="0"/>
              <a:t>, Va. Ct. App. (September 22, 2015)</a:t>
            </a:r>
          </a:p>
          <a:p>
            <a:r>
              <a:rPr lang="en-US" dirty="0" smtClean="0"/>
              <a:t>A </a:t>
            </a:r>
            <a:r>
              <a:rPr lang="en-US" dirty="0"/>
              <a:t>local resident came home between 8:00 pm and 8:30 pm and parked on his private driveway.  </a:t>
            </a:r>
            <a:endParaRPr lang="en-US" dirty="0" smtClean="0"/>
          </a:p>
          <a:p>
            <a:r>
              <a:rPr lang="en-US" dirty="0" smtClean="0"/>
              <a:t>At </a:t>
            </a:r>
            <a:r>
              <a:rPr lang="en-US" dirty="0"/>
              <a:t>10:15, he discovered that the defendant’s car was in his driveway and that the defendant was attempting to change one of 2 flat tires.  </a:t>
            </a:r>
            <a:endParaRPr lang="en-US" dirty="0" smtClean="0"/>
          </a:p>
          <a:p>
            <a:r>
              <a:rPr lang="en-US" dirty="0" smtClean="0"/>
              <a:t>The </a:t>
            </a:r>
            <a:r>
              <a:rPr lang="en-US" dirty="0"/>
              <a:t>defendant was visibly intoxicated.  </a:t>
            </a:r>
            <a:endParaRPr lang="en-US" dirty="0" smtClean="0"/>
          </a:p>
          <a:p>
            <a:r>
              <a:rPr lang="en-US" dirty="0" smtClean="0"/>
              <a:t>The </a:t>
            </a:r>
            <a:r>
              <a:rPr lang="en-US" dirty="0"/>
              <a:t>defendant stated that he had hit something and apologized for the car being there.  </a:t>
            </a:r>
            <a:endParaRPr lang="en-US" dirty="0" smtClean="0"/>
          </a:p>
          <a:p>
            <a:r>
              <a:rPr lang="en-US" dirty="0" smtClean="0"/>
              <a:t>Police </a:t>
            </a:r>
            <a:r>
              <a:rPr lang="en-US" dirty="0"/>
              <a:t>responded and arrested the defendant at 11:23 p.m..  They </a:t>
            </a:r>
            <a:r>
              <a:rPr lang="en-US" dirty="0" smtClean="0"/>
              <a:t>noted the </a:t>
            </a:r>
            <a:r>
              <a:rPr lang="en-US" dirty="0"/>
              <a:t>vehicle’s engine was still warm.  </a:t>
            </a:r>
            <a:endParaRPr lang="en-US" dirty="0" smtClean="0"/>
          </a:p>
          <a:p>
            <a:r>
              <a:rPr lang="en-US" dirty="0" smtClean="0"/>
              <a:t>The </a:t>
            </a:r>
            <a:r>
              <a:rPr lang="en-US" dirty="0"/>
              <a:t>defendant refused to take a breath test.  </a:t>
            </a:r>
          </a:p>
          <a:p>
            <a:endParaRPr lang="en-US" dirty="0"/>
          </a:p>
        </p:txBody>
      </p:sp>
    </p:spTree>
    <p:extLst>
      <p:ext uri="{BB962C8B-B14F-4D97-AF65-F5344CB8AC3E}">
        <p14:creationId xmlns:p14="http://schemas.microsoft.com/office/powerpoint/2010/main" val="798197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Reasonable Suspicion: </a:t>
            </a:r>
            <a:br>
              <a:rPr lang="en-US" dirty="0" smtClean="0"/>
            </a:br>
            <a:r>
              <a:rPr lang="en-US" dirty="0" smtClean="0"/>
              <a:t>Anonymous Tips</a:t>
            </a:r>
            <a:endParaRPr lang="en-US" dirty="0"/>
          </a:p>
        </p:txBody>
      </p:sp>
      <p:sp>
        <p:nvSpPr>
          <p:cNvPr id="5" name="Content Placeholder 4"/>
          <p:cNvSpPr>
            <a:spLocks noGrp="1"/>
          </p:cNvSpPr>
          <p:nvPr>
            <p:ph idx="1"/>
          </p:nvPr>
        </p:nvSpPr>
        <p:spPr>
          <a:xfrm>
            <a:off x="457200" y="1600201"/>
            <a:ext cx="8229600" cy="4521199"/>
          </a:xfrm>
        </p:spPr>
        <p:txBody>
          <a:bodyPr>
            <a:normAutofit fontScale="77500" lnSpcReduction="20000"/>
          </a:bodyPr>
          <a:lstStyle/>
          <a:p>
            <a:r>
              <a:rPr lang="en-US" i="1" dirty="0" smtClean="0"/>
              <a:t>Commonwealth v. Gaiters, </a:t>
            </a:r>
            <a:r>
              <a:rPr lang="en-US" dirty="0" smtClean="0"/>
              <a:t>Va. Ct. App. (</a:t>
            </a:r>
            <a:r>
              <a:rPr lang="en-US" dirty="0"/>
              <a:t>March 22, </a:t>
            </a:r>
            <a:r>
              <a:rPr lang="en-US" dirty="0" smtClean="0"/>
              <a:t>2016)</a:t>
            </a:r>
          </a:p>
          <a:p>
            <a:r>
              <a:rPr lang="en-US" dirty="0" smtClean="0"/>
              <a:t>An </a:t>
            </a:r>
            <a:r>
              <a:rPr lang="en-US" dirty="0"/>
              <a:t>officer received an anonymous tip that the defendant was engaged in selling drugs and driving a two-toned SUV.  </a:t>
            </a:r>
            <a:endParaRPr lang="en-US" dirty="0" smtClean="0"/>
          </a:p>
          <a:p>
            <a:r>
              <a:rPr lang="en-US" dirty="0" smtClean="0"/>
              <a:t>The </a:t>
            </a:r>
            <a:r>
              <a:rPr lang="en-US" dirty="0"/>
              <a:t>informant described the defendant in detail.  </a:t>
            </a:r>
            <a:endParaRPr lang="en-US" dirty="0" smtClean="0"/>
          </a:p>
          <a:p>
            <a:r>
              <a:rPr lang="en-US" dirty="0" smtClean="0"/>
              <a:t>The </a:t>
            </a:r>
            <a:r>
              <a:rPr lang="en-US" dirty="0"/>
              <a:t>officer located the defendant and began to watch her.  The officer saw the defendant interact with 5 people in 30 minutes, each time interacting with the person as if that person were a drug buyer.  </a:t>
            </a:r>
            <a:endParaRPr lang="en-US" dirty="0" smtClean="0"/>
          </a:p>
          <a:p>
            <a:r>
              <a:rPr lang="en-US" dirty="0" smtClean="0"/>
              <a:t>The </a:t>
            </a:r>
            <a:r>
              <a:rPr lang="en-US" dirty="0"/>
              <a:t>officer detained the defendant and had a drug dog walk around the vehicle; the dog alerted on the vehicle.  </a:t>
            </a:r>
          </a:p>
          <a:p>
            <a:endParaRPr lang="en-US" dirty="0"/>
          </a:p>
        </p:txBody>
      </p:sp>
    </p:spTree>
    <p:extLst>
      <p:ext uri="{BB962C8B-B14F-4D97-AF65-F5344CB8AC3E}">
        <p14:creationId xmlns:p14="http://schemas.microsoft.com/office/powerpoint/2010/main" val="4852648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Held: Evidence Sufficient for DUI</a:t>
            </a:r>
            <a:endParaRPr lang="en-US" dirty="0"/>
          </a:p>
        </p:txBody>
      </p:sp>
      <p:sp>
        <p:nvSpPr>
          <p:cNvPr id="3" name="Content Placeholder 2"/>
          <p:cNvSpPr>
            <a:spLocks noGrp="1"/>
          </p:cNvSpPr>
          <p:nvPr>
            <p:ph idx="1"/>
          </p:nvPr>
        </p:nvSpPr>
        <p:spPr>
          <a:xfrm>
            <a:off x="457200" y="1600201"/>
            <a:ext cx="8420100" cy="4559299"/>
          </a:xfrm>
        </p:spPr>
        <p:txBody>
          <a:bodyPr>
            <a:normAutofit fontScale="85000" lnSpcReduction="20000"/>
          </a:bodyPr>
          <a:lstStyle/>
          <a:p>
            <a:r>
              <a:rPr lang="en-US" dirty="0"/>
              <a:t>T</a:t>
            </a:r>
            <a:r>
              <a:rPr lang="en-US" dirty="0" smtClean="0"/>
              <a:t>he </a:t>
            </a:r>
            <a:r>
              <a:rPr lang="en-US" dirty="0"/>
              <a:t>circumstantial evidence demonstrated that the defendant operated his vehicle on a highway within three hours of his arrest.  </a:t>
            </a:r>
          </a:p>
          <a:p>
            <a:r>
              <a:rPr lang="en-US" dirty="0" smtClean="0"/>
              <a:t>The defendant’s </a:t>
            </a:r>
            <a:r>
              <a:rPr lang="en-US" dirty="0"/>
              <a:t>statement that he “had hit something” demonstrated that he had been driving.  He was alone on the scene, was trying to fix the vehicle, and took responsibility for the vehicle.  </a:t>
            </a:r>
          </a:p>
          <a:p>
            <a:r>
              <a:rPr lang="en-US" dirty="0" smtClean="0"/>
              <a:t>The </a:t>
            </a:r>
            <a:r>
              <a:rPr lang="en-US" dirty="0"/>
              <a:t>Court also rejected the argument that the defendant may have been driving before 8:22 p.m., based upon the fact that the defendant was only beginning to repair the flat tire and the fact that the hood was still warm to the touch.  </a:t>
            </a:r>
          </a:p>
          <a:p>
            <a:endParaRPr lang="en-US" dirty="0"/>
          </a:p>
        </p:txBody>
      </p:sp>
    </p:spTree>
    <p:extLst>
      <p:ext uri="{BB962C8B-B14F-4D97-AF65-F5344CB8AC3E}">
        <p14:creationId xmlns:p14="http://schemas.microsoft.com/office/powerpoint/2010/main" val="102372977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 Revoked DUI-Related</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Croft v. Commonwealth</a:t>
            </a:r>
            <a:r>
              <a:rPr lang="en-US" dirty="0" smtClean="0"/>
              <a:t>, Va. Ct. App. (</a:t>
            </a:r>
            <a:r>
              <a:rPr lang="en-US" dirty="0"/>
              <a:t>June 30, </a:t>
            </a:r>
            <a:r>
              <a:rPr lang="en-US" dirty="0" smtClean="0"/>
              <a:t>2015)</a:t>
            </a:r>
          </a:p>
          <a:p>
            <a:r>
              <a:rPr lang="en-US" dirty="0" smtClean="0"/>
              <a:t>Defendant never had a driver’s license</a:t>
            </a:r>
          </a:p>
          <a:p>
            <a:r>
              <a:rPr lang="en-US" dirty="0" smtClean="0"/>
              <a:t>Defendant never applied </a:t>
            </a:r>
            <a:r>
              <a:rPr lang="en-US" dirty="0"/>
              <a:t>for his license after the one-year period of </a:t>
            </a:r>
            <a:r>
              <a:rPr lang="en-US" dirty="0" smtClean="0"/>
              <a:t>suspension ended for his DUI conviction.  </a:t>
            </a:r>
          </a:p>
          <a:p>
            <a:r>
              <a:rPr lang="en-US" dirty="0" smtClean="0"/>
              <a:t>Defendant drove </a:t>
            </a:r>
            <a:r>
              <a:rPr lang="en-US" dirty="0"/>
              <a:t>again after the one year </a:t>
            </a:r>
            <a:r>
              <a:rPr lang="en-US" dirty="0" smtClean="0"/>
              <a:t>suspension period </a:t>
            </a:r>
            <a:r>
              <a:rPr lang="en-US" dirty="0"/>
              <a:t>had </a:t>
            </a:r>
            <a:r>
              <a:rPr lang="en-US" dirty="0" smtClean="0"/>
              <a:t>expired. </a:t>
            </a:r>
          </a:p>
          <a:p>
            <a:r>
              <a:rPr lang="en-US" dirty="0"/>
              <a:t>T</a:t>
            </a:r>
            <a:r>
              <a:rPr lang="en-US" dirty="0" smtClean="0"/>
              <a:t>he </a:t>
            </a:r>
            <a:r>
              <a:rPr lang="en-US" dirty="0"/>
              <a:t>trial court convicted him of Driving Revoked, DUI-related under 18.2-272. </a:t>
            </a:r>
            <a:endParaRPr lang="en-US" i="1" dirty="0"/>
          </a:p>
        </p:txBody>
      </p:sp>
    </p:spTree>
    <p:extLst>
      <p:ext uri="{BB962C8B-B14F-4D97-AF65-F5344CB8AC3E}">
        <p14:creationId xmlns:p14="http://schemas.microsoft.com/office/powerpoint/2010/main" val="190521921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Reversed</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one-year suspension imposed by 18.2-271 only lasts one year.  </a:t>
            </a:r>
            <a:endParaRPr lang="en-US" dirty="0" smtClean="0"/>
          </a:p>
          <a:p>
            <a:r>
              <a:rPr lang="en-US" dirty="0" smtClean="0"/>
              <a:t>The </a:t>
            </a:r>
            <a:r>
              <a:rPr lang="en-US" dirty="0"/>
              <a:t>Court ruled that, thereafter, he was not driving “during the time for which he was deprived of the right to do so” due to his DUI conviction. </a:t>
            </a:r>
          </a:p>
        </p:txBody>
      </p:sp>
    </p:spTree>
    <p:extLst>
      <p:ext uri="{BB962C8B-B14F-4D97-AF65-F5344CB8AC3E}">
        <p14:creationId xmlns:p14="http://schemas.microsoft.com/office/powerpoint/2010/main" val="143370708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Evidentiary issues</a:t>
            </a:r>
            <a:endParaRPr lang="en-US" dirty="0"/>
          </a:p>
        </p:txBody>
      </p:sp>
      <p:sp>
        <p:nvSpPr>
          <p:cNvPr id="5" name="Text Placeholder 4"/>
          <p:cNvSpPr>
            <a:spLocks noGrp="1"/>
          </p:cNvSpPr>
          <p:nvPr>
            <p:ph type="body" idx="1"/>
          </p:nvPr>
        </p:nvSpPr>
        <p:spPr/>
        <p:txBody>
          <a:bodyPr/>
          <a:lstStyle/>
          <a:p>
            <a:r>
              <a:rPr lang="en-US" dirty="0" smtClean="0"/>
              <a:t>Trial &amp; Evidence</a:t>
            </a:r>
            <a:endParaRPr lang="en-US" dirty="0"/>
          </a:p>
        </p:txBody>
      </p:sp>
    </p:spTree>
    <p:extLst>
      <p:ext uri="{BB962C8B-B14F-4D97-AF65-F5344CB8AC3E}">
        <p14:creationId xmlns:p14="http://schemas.microsoft.com/office/powerpoint/2010/main" val="50465302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Trespassing &amp; Hearsay</a:t>
            </a:r>
            <a:endParaRPr lang="en-US" dirty="0"/>
          </a:p>
        </p:txBody>
      </p:sp>
      <p:sp>
        <p:nvSpPr>
          <p:cNvPr id="5" name="Content Placeholder 4"/>
          <p:cNvSpPr>
            <a:spLocks noGrp="1"/>
          </p:cNvSpPr>
          <p:nvPr>
            <p:ph idx="1"/>
          </p:nvPr>
        </p:nvSpPr>
        <p:spPr>
          <a:xfrm>
            <a:off x="457200" y="1600201"/>
            <a:ext cx="8229600" cy="4330699"/>
          </a:xfrm>
        </p:spPr>
        <p:txBody>
          <a:bodyPr>
            <a:normAutofit fontScale="92500" lnSpcReduction="10000"/>
          </a:bodyPr>
          <a:lstStyle/>
          <a:p>
            <a:r>
              <a:rPr lang="en-US" i="1" dirty="0" err="1" smtClean="0"/>
              <a:t>Stackfield</a:t>
            </a:r>
            <a:r>
              <a:rPr lang="en-US" i="1" dirty="0" smtClean="0"/>
              <a:t> v. Hampton</a:t>
            </a:r>
            <a:r>
              <a:rPr lang="en-US" dirty="0" smtClean="0"/>
              <a:t>, Va. Ct. App. (December 28, 2015)</a:t>
            </a:r>
          </a:p>
          <a:p>
            <a:r>
              <a:rPr lang="en-US" i="1" dirty="0"/>
              <a:t>Held:</a:t>
            </a:r>
            <a:r>
              <a:rPr lang="en-US" dirty="0"/>
              <a:t> Error to allow a police officer to testify that a manager told him that the defendant was barred from the </a:t>
            </a:r>
            <a:r>
              <a:rPr lang="en-US" dirty="0" smtClean="0"/>
              <a:t>property.</a:t>
            </a:r>
            <a:endParaRPr lang="en-US" i="1" dirty="0"/>
          </a:p>
          <a:p>
            <a:r>
              <a:rPr lang="en-US" dirty="0" smtClean="0"/>
              <a:t>The manager did not testify at trial. </a:t>
            </a:r>
          </a:p>
          <a:p>
            <a:r>
              <a:rPr lang="en-US" dirty="0"/>
              <a:t>The manager’s statement that the defendant was barred from the property was hearsay under Rule 2:801(a). </a:t>
            </a:r>
          </a:p>
          <a:p>
            <a:endParaRPr lang="en-US" dirty="0" smtClean="0"/>
          </a:p>
        </p:txBody>
      </p:sp>
    </p:spTree>
    <p:extLst>
      <p:ext uri="{BB962C8B-B14F-4D97-AF65-F5344CB8AC3E}">
        <p14:creationId xmlns:p14="http://schemas.microsoft.com/office/powerpoint/2010/main" val="193863354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Credit Card Statements: Hearsay</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Ballard v. Commonwealth</a:t>
            </a:r>
            <a:r>
              <a:rPr lang="en-US" dirty="0" smtClean="0"/>
              <a:t>, Va. Ct. App. (</a:t>
            </a:r>
            <a:r>
              <a:rPr lang="en-US" dirty="0"/>
              <a:t>May 3, </a:t>
            </a:r>
            <a:r>
              <a:rPr lang="en-US" dirty="0" smtClean="0"/>
              <a:t>2016)</a:t>
            </a:r>
          </a:p>
          <a:p>
            <a:r>
              <a:rPr lang="en-US" i="1" dirty="0" smtClean="0"/>
              <a:t>Held:</a:t>
            </a:r>
            <a:r>
              <a:rPr lang="en-US" dirty="0" smtClean="0"/>
              <a:t> Error to allow a victim </a:t>
            </a:r>
            <a:r>
              <a:rPr lang="en-US" dirty="0"/>
              <a:t>to testify </a:t>
            </a:r>
            <a:r>
              <a:rPr lang="en-US" dirty="0" smtClean="0"/>
              <a:t>about </a:t>
            </a:r>
            <a:r>
              <a:rPr lang="en-US" dirty="0"/>
              <a:t>the unauthorized activity on her </a:t>
            </a:r>
            <a:r>
              <a:rPr lang="en-US" dirty="0" smtClean="0"/>
              <a:t>card </a:t>
            </a:r>
            <a:r>
              <a:rPr lang="en-US" dirty="0"/>
              <a:t>from notes she made from her own bank records and from information provided by the stores.  </a:t>
            </a:r>
            <a:endParaRPr lang="en-US" dirty="0" smtClean="0"/>
          </a:p>
          <a:p>
            <a:r>
              <a:rPr lang="en-US" dirty="0" smtClean="0"/>
              <a:t>Neither </a:t>
            </a:r>
            <a:r>
              <a:rPr lang="en-US" dirty="0"/>
              <a:t>the victim nor the Commonwealth presented the actual </a:t>
            </a:r>
            <a:r>
              <a:rPr lang="en-US" dirty="0" smtClean="0"/>
              <a:t>records.</a:t>
            </a:r>
          </a:p>
          <a:p>
            <a:r>
              <a:rPr lang="en-US" i="1" dirty="0" smtClean="0"/>
              <a:t>Conviction Reversed</a:t>
            </a:r>
            <a:endParaRPr lang="en-US" i="1" dirty="0"/>
          </a:p>
        </p:txBody>
      </p:sp>
    </p:spTree>
    <p:extLst>
      <p:ext uri="{BB962C8B-B14F-4D97-AF65-F5344CB8AC3E}">
        <p14:creationId xmlns:p14="http://schemas.microsoft.com/office/powerpoint/2010/main" val="136385693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Jurisdiction &amp; venue</a:t>
            </a:r>
            <a:endParaRPr lang="en-US" dirty="0"/>
          </a:p>
        </p:txBody>
      </p:sp>
    </p:spTree>
    <p:extLst>
      <p:ext uri="{BB962C8B-B14F-4D97-AF65-F5344CB8AC3E}">
        <p14:creationId xmlns:p14="http://schemas.microsoft.com/office/powerpoint/2010/main" val="43023235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Unlawful Dissemination of Nude Images</a:t>
            </a:r>
            <a:endParaRPr lang="en-US" dirty="0"/>
          </a:p>
        </p:txBody>
      </p:sp>
      <p:sp>
        <p:nvSpPr>
          <p:cNvPr id="5" name="Content Placeholder 4"/>
          <p:cNvSpPr>
            <a:spLocks noGrp="1"/>
          </p:cNvSpPr>
          <p:nvPr>
            <p:ph idx="1"/>
          </p:nvPr>
        </p:nvSpPr>
        <p:spPr>
          <a:xfrm>
            <a:off x="457200" y="1600201"/>
            <a:ext cx="8318500" cy="4368799"/>
          </a:xfrm>
        </p:spPr>
        <p:txBody>
          <a:bodyPr>
            <a:normAutofit fontScale="85000" lnSpcReduction="20000"/>
          </a:bodyPr>
          <a:lstStyle/>
          <a:p>
            <a:r>
              <a:rPr lang="en-US" i="1" dirty="0" smtClean="0"/>
              <a:t>Morehead v. Commonwealth</a:t>
            </a:r>
            <a:r>
              <a:rPr lang="en-US" dirty="0" smtClean="0"/>
              <a:t>, Va. Ct. App. (</a:t>
            </a:r>
            <a:r>
              <a:rPr lang="en-US" dirty="0"/>
              <a:t>April 19, </a:t>
            </a:r>
            <a:r>
              <a:rPr lang="en-US" dirty="0" smtClean="0"/>
              <a:t>2016)</a:t>
            </a:r>
          </a:p>
          <a:p>
            <a:r>
              <a:rPr lang="en-US" i="1" dirty="0" smtClean="0"/>
              <a:t>Held</a:t>
            </a:r>
            <a:r>
              <a:rPr lang="en-US" dirty="0" smtClean="0"/>
              <a:t>: Williamsburg </a:t>
            </a:r>
            <a:r>
              <a:rPr lang="en-US" dirty="0"/>
              <a:t>was the proper </a:t>
            </a:r>
            <a:r>
              <a:rPr lang="en-US" dirty="0" smtClean="0"/>
              <a:t>venue when the </a:t>
            </a:r>
            <a:r>
              <a:rPr lang="en-US" dirty="0"/>
              <a:t>defendant maliciously disseminated </a:t>
            </a:r>
            <a:r>
              <a:rPr lang="en-US" dirty="0" smtClean="0"/>
              <a:t>images by posting </a:t>
            </a:r>
            <a:r>
              <a:rPr lang="en-US" dirty="0"/>
              <a:t>them on the Internet and </a:t>
            </a:r>
            <a:r>
              <a:rPr lang="en-US" dirty="0" smtClean="0"/>
              <a:t>notifying the </a:t>
            </a:r>
            <a:r>
              <a:rPr lang="en-US" dirty="0"/>
              <a:t>victim about his actions by sending her copies of the images and links to the </a:t>
            </a:r>
            <a:r>
              <a:rPr lang="en-US" dirty="0" smtClean="0"/>
              <a:t>website</a:t>
            </a:r>
          </a:p>
          <a:p>
            <a:r>
              <a:rPr lang="en-US" dirty="0"/>
              <a:t>T</a:t>
            </a:r>
            <a:r>
              <a:rPr lang="en-US" dirty="0" smtClean="0"/>
              <a:t>he </a:t>
            </a:r>
            <a:r>
              <a:rPr lang="en-US" dirty="0"/>
              <a:t>venue was proper because the victim received the images in Williamsburg </a:t>
            </a:r>
            <a:endParaRPr lang="en-US" dirty="0" smtClean="0"/>
          </a:p>
          <a:p>
            <a:r>
              <a:rPr lang="en-US" dirty="0" smtClean="0"/>
              <a:t>Court agreed that there are often multiple possible  venues under this statute</a:t>
            </a:r>
            <a:endParaRPr lang="en-US" dirty="0"/>
          </a:p>
        </p:txBody>
      </p:sp>
    </p:spTree>
    <p:extLst>
      <p:ext uri="{BB962C8B-B14F-4D97-AF65-F5344CB8AC3E}">
        <p14:creationId xmlns:p14="http://schemas.microsoft.com/office/powerpoint/2010/main" val="211977932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Obstruction: Witness Threat</a:t>
            </a:r>
            <a:endParaRPr lang="en-US" dirty="0"/>
          </a:p>
        </p:txBody>
      </p:sp>
      <p:sp>
        <p:nvSpPr>
          <p:cNvPr id="3" name="Content Placeholder 2"/>
          <p:cNvSpPr>
            <a:spLocks noGrp="1"/>
          </p:cNvSpPr>
          <p:nvPr>
            <p:ph idx="1"/>
          </p:nvPr>
        </p:nvSpPr>
        <p:spPr/>
        <p:txBody>
          <a:bodyPr/>
          <a:lstStyle/>
          <a:p>
            <a:r>
              <a:rPr lang="en-US" i="1" dirty="0" smtClean="0"/>
              <a:t>Williams v. Commonwealth</a:t>
            </a:r>
            <a:r>
              <a:rPr lang="en-US" dirty="0" smtClean="0"/>
              <a:t>: Va. Ct. App. (</a:t>
            </a:r>
            <a:r>
              <a:rPr lang="en-US" dirty="0"/>
              <a:t>February 2, </a:t>
            </a:r>
            <a:r>
              <a:rPr lang="en-US" dirty="0" smtClean="0"/>
              <a:t>2016)</a:t>
            </a:r>
          </a:p>
          <a:p>
            <a:r>
              <a:rPr lang="en-US" dirty="0" smtClean="0"/>
              <a:t>Defendant threatened a witness in Virginia Beach regarding a case in Norfolk.</a:t>
            </a:r>
          </a:p>
          <a:p>
            <a:r>
              <a:rPr lang="en-US" i="1" dirty="0" smtClean="0"/>
              <a:t>Held</a:t>
            </a:r>
            <a:r>
              <a:rPr lang="en-US" dirty="0" smtClean="0"/>
              <a:t>:  Venue was proper in Virginia Beach, not Norfolk.</a:t>
            </a:r>
            <a:endParaRPr lang="en-US" dirty="0"/>
          </a:p>
        </p:txBody>
      </p:sp>
    </p:spTree>
    <p:extLst>
      <p:ext uri="{BB962C8B-B14F-4D97-AF65-F5344CB8AC3E}">
        <p14:creationId xmlns:p14="http://schemas.microsoft.com/office/powerpoint/2010/main" val="192682475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Miscellaneous statutes</a:t>
            </a:r>
            <a:endParaRPr lang="en-US" dirty="0"/>
          </a:p>
        </p:txBody>
      </p:sp>
      <p:sp>
        <p:nvSpPr>
          <p:cNvPr id="5" name="Text Placeholder 4"/>
          <p:cNvSpPr>
            <a:spLocks noGrp="1"/>
          </p:cNvSpPr>
          <p:nvPr>
            <p:ph type="body" idx="1"/>
          </p:nvPr>
        </p:nvSpPr>
        <p:spPr/>
        <p:txBody>
          <a:bodyPr/>
          <a:lstStyle/>
          <a:p>
            <a:r>
              <a:rPr lang="en-US" dirty="0" smtClean="0"/>
              <a:t>Other Offenses: Sufficiency of the Evidence</a:t>
            </a:r>
            <a:endParaRPr lang="en-US" dirty="0"/>
          </a:p>
        </p:txBody>
      </p:sp>
    </p:spTree>
    <p:extLst>
      <p:ext uri="{BB962C8B-B14F-4D97-AF65-F5344CB8AC3E}">
        <p14:creationId xmlns:p14="http://schemas.microsoft.com/office/powerpoint/2010/main" val="1695418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Stop was Lawful </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trial court </a:t>
            </a:r>
            <a:r>
              <a:rPr lang="en-US" dirty="0" smtClean="0"/>
              <a:t>had granted </a:t>
            </a:r>
            <a:r>
              <a:rPr lang="en-US" dirty="0"/>
              <a:t>a motion to suppress, finding that the officer lacked reasonable suspicion for the </a:t>
            </a:r>
            <a:r>
              <a:rPr lang="en-US" dirty="0" smtClean="0"/>
              <a:t>detention</a:t>
            </a:r>
            <a:endParaRPr lang="en-US" dirty="0"/>
          </a:p>
          <a:p>
            <a:r>
              <a:rPr lang="en-US" dirty="0" smtClean="0"/>
              <a:t>The Commonwealth appealed</a:t>
            </a:r>
          </a:p>
          <a:p>
            <a:r>
              <a:rPr lang="en-US" i="1" dirty="0" smtClean="0"/>
              <a:t>Held: </a:t>
            </a:r>
            <a:r>
              <a:rPr lang="en-US" dirty="0"/>
              <a:t>S</a:t>
            </a:r>
            <a:r>
              <a:rPr lang="en-US" dirty="0" smtClean="0"/>
              <a:t>top was lawful </a:t>
            </a:r>
          </a:p>
          <a:p>
            <a:r>
              <a:rPr lang="en-US" dirty="0"/>
              <a:t>A</a:t>
            </a:r>
            <a:r>
              <a:rPr lang="en-US" dirty="0" smtClean="0"/>
              <a:t>n </a:t>
            </a:r>
            <a:r>
              <a:rPr lang="en-US" dirty="0"/>
              <a:t>anonymous tip cannot form the basis of reasonable suspicion without sufficient corroboration.  </a:t>
            </a:r>
            <a:endParaRPr lang="en-US" dirty="0" smtClean="0"/>
          </a:p>
          <a:p>
            <a:r>
              <a:rPr lang="en-US" dirty="0" smtClean="0"/>
              <a:t>However</a:t>
            </a:r>
            <a:r>
              <a:rPr lang="en-US" dirty="0"/>
              <a:t>, in this case, the officer corroborated the substance of the tip with his personal observations, which were consistent with the tip.  </a:t>
            </a:r>
          </a:p>
          <a:p>
            <a:endParaRPr lang="en-US" dirty="0"/>
          </a:p>
        </p:txBody>
      </p:sp>
    </p:spTree>
    <p:extLst>
      <p:ext uri="{BB962C8B-B14F-4D97-AF65-F5344CB8AC3E}">
        <p14:creationId xmlns:p14="http://schemas.microsoft.com/office/powerpoint/2010/main" val="141942965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Wearing a Mask in Public</a:t>
            </a:r>
            <a:endParaRPr lang="en-US" dirty="0"/>
          </a:p>
        </p:txBody>
      </p:sp>
      <p:sp>
        <p:nvSpPr>
          <p:cNvPr id="5" name="Content Placeholder 4"/>
          <p:cNvSpPr>
            <a:spLocks noGrp="1"/>
          </p:cNvSpPr>
          <p:nvPr>
            <p:ph idx="1"/>
          </p:nvPr>
        </p:nvSpPr>
        <p:spPr/>
        <p:txBody>
          <a:bodyPr/>
          <a:lstStyle/>
          <a:p>
            <a:r>
              <a:rPr lang="en-US" i="1" dirty="0" smtClean="0"/>
              <a:t>Stith v. Commonwealth</a:t>
            </a:r>
            <a:r>
              <a:rPr lang="en-US" dirty="0" smtClean="0"/>
              <a:t>, Va. Ct. App. (</a:t>
            </a:r>
            <a:r>
              <a:rPr lang="en-US" dirty="0"/>
              <a:t>July 7, </a:t>
            </a:r>
            <a:r>
              <a:rPr lang="en-US" dirty="0" smtClean="0"/>
              <a:t>2015)</a:t>
            </a:r>
          </a:p>
          <a:p>
            <a:r>
              <a:rPr lang="en-US" dirty="0" smtClean="0"/>
              <a:t>Trial Court found, simply by appearance, that defendant was over 16 years old at the time of the offense.  </a:t>
            </a:r>
          </a:p>
          <a:p>
            <a:r>
              <a:rPr lang="en-US" i="1" dirty="0" smtClean="0"/>
              <a:t>Held:</a:t>
            </a:r>
            <a:r>
              <a:rPr lang="en-US" dirty="0" smtClean="0"/>
              <a:t>  Court is </a:t>
            </a:r>
            <a:r>
              <a:rPr lang="en-US" dirty="0"/>
              <a:t>entitled to use physical observations to determine a defendant’s age.  </a:t>
            </a:r>
          </a:p>
          <a:p>
            <a:endParaRPr lang="en-US" i="1" dirty="0"/>
          </a:p>
        </p:txBody>
      </p:sp>
    </p:spTree>
    <p:extLst>
      <p:ext uri="{BB962C8B-B14F-4D97-AF65-F5344CB8AC3E}">
        <p14:creationId xmlns:p14="http://schemas.microsoft.com/office/powerpoint/2010/main" val="175537669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dirty="0" smtClean="0">
                <a:ea typeface="ＭＳ Ｐゴシック" charset="-128"/>
              </a:rPr>
              <a:t>Child Pornography</a:t>
            </a:r>
            <a:endParaRPr lang="en-US" altLang="en-US" dirty="0">
              <a:ea typeface="ＭＳ Ｐゴシック" charset="-128"/>
            </a:endParaRPr>
          </a:p>
        </p:txBody>
      </p:sp>
      <p:sp>
        <p:nvSpPr>
          <p:cNvPr id="49155" name="Content Placeholder 2"/>
          <p:cNvSpPr>
            <a:spLocks noGrp="1"/>
          </p:cNvSpPr>
          <p:nvPr>
            <p:ph idx="1"/>
          </p:nvPr>
        </p:nvSpPr>
        <p:spPr/>
        <p:txBody>
          <a:bodyPr>
            <a:normAutofit fontScale="92500" lnSpcReduction="10000"/>
          </a:bodyPr>
          <a:lstStyle/>
          <a:p>
            <a:r>
              <a:rPr lang="en-US" altLang="en-US" i="1" dirty="0" err="1" smtClean="0">
                <a:ea typeface="ＭＳ Ｐゴシック" charset="-128"/>
              </a:rPr>
              <a:t>Kobman</a:t>
            </a:r>
            <a:r>
              <a:rPr lang="en-US" altLang="en-US" i="1" dirty="0" smtClean="0">
                <a:ea typeface="ＭＳ Ｐゴシック" charset="-128"/>
              </a:rPr>
              <a:t> </a:t>
            </a:r>
            <a:r>
              <a:rPr lang="en-US" altLang="en-US" i="1" dirty="0">
                <a:ea typeface="ＭＳ Ｐゴシック" charset="-128"/>
              </a:rPr>
              <a:t>v. </a:t>
            </a:r>
            <a:r>
              <a:rPr lang="en-US" altLang="en-US" i="1" dirty="0" smtClean="0">
                <a:ea typeface="ＭＳ Ｐゴシック" charset="-128"/>
              </a:rPr>
              <a:t>Commonwealth</a:t>
            </a:r>
            <a:r>
              <a:rPr lang="en-US" altLang="en-US" dirty="0" smtClean="0">
                <a:ea typeface="ＭＳ Ｐゴシック" charset="-128"/>
              </a:rPr>
              <a:t>, Va. Ct. App. (</a:t>
            </a:r>
            <a:r>
              <a:rPr lang="en-US" dirty="0"/>
              <a:t>October 27, </a:t>
            </a:r>
            <a:r>
              <a:rPr lang="en-US" dirty="0" smtClean="0"/>
              <a:t>2015)</a:t>
            </a:r>
            <a:endParaRPr lang="en-US" altLang="en-US" dirty="0" smtClean="0">
              <a:ea typeface="ＭＳ Ｐゴシック" charset="-128"/>
            </a:endParaRPr>
          </a:p>
          <a:p>
            <a:r>
              <a:rPr lang="en-US" altLang="en-US" dirty="0" smtClean="0">
                <a:ea typeface="ＭＳ Ｐゴシック" charset="-128"/>
              </a:rPr>
              <a:t>Defendant </a:t>
            </a:r>
            <a:r>
              <a:rPr lang="en-US" altLang="en-US" dirty="0">
                <a:ea typeface="ＭＳ Ｐゴシック" charset="-128"/>
              </a:rPr>
              <a:t>possessed child pornography. </a:t>
            </a:r>
          </a:p>
          <a:p>
            <a:pPr eaLnBrk="1" hangingPunct="1"/>
            <a:r>
              <a:rPr lang="en-US" altLang="en-US" dirty="0">
                <a:ea typeface="ＭＳ Ｐゴシック" charset="-128"/>
              </a:rPr>
              <a:t>During the execution of a search warrant, the defendant told police that they would find what they were looking for in his computer.  </a:t>
            </a:r>
          </a:p>
          <a:p>
            <a:pPr eaLnBrk="1" hangingPunct="1"/>
            <a:r>
              <a:rPr lang="en-US" altLang="en-US" dirty="0">
                <a:ea typeface="ＭＳ Ｐゴシック" charset="-128"/>
              </a:rPr>
              <a:t>Investigators found child pornography in his computer’s “recycle bin” and in the computer’s “unallocated space.”</a:t>
            </a:r>
          </a:p>
        </p:txBody>
      </p:sp>
      <p:sp>
        <p:nvSpPr>
          <p:cNvPr id="4915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9D340C44-6DDE-8A49-9FBD-117F0CF5AB57}" type="datetime1">
              <a:rPr lang="en-US" altLang="en-US" sz="1200">
                <a:solidFill>
                  <a:srgbClr val="898989"/>
                </a:solidFill>
              </a:rPr>
              <a:pPr>
                <a:spcBef>
                  <a:spcPct val="0"/>
                </a:spcBef>
                <a:buFontTx/>
                <a:buNone/>
              </a:pPr>
              <a:t>6/21/2016</a:t>
            </a:fld>
            <a:endParaRPr lang="en-US" altLang="en-US" sz="1200">
              <a:solidFill>
                <a:srgbClr val="898989"/>
              </a:solidFill>
            </a:endParaRPr>
          </a:p>
        </p:txBody>
      </p:sp>
      <p:sp>
        <p:nvSpPr>
          <p:cNvPr id="49157"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9AB08C75-8C88-9740-BFCD-7C710E5F4267}" type="slidenum">
              <a:rPr lang="en-US" altLang="en-US" sz="1200">
                <a:solidFill>
                  <a:srgbClr val="898989"/>
                </a:solidFill>
              </a:rPr>
              <a:pPr>
                <a:spcBef>
                  <a:spcPct val="0"/>
                </a:spcBef>
                <a:buFontTx/>
                <a:buNone/>
              </a:pPr>
              <a:t>181</a:t>
            </a:fld>
            <a:endParaRPr lang="en-US" altLang="en-US" sz="1200">
              <a:solidFill>
                <a:srgbClr val="898989"/>
              </a:solidFill>
            </a:endParaRPr>
          </a:p>
        </p:txBody>
      </p:sp>
    </p:spTree>
    <p:extLst>
      <p:ext uri="{BB962C8B-B14F-4D97-AF65-F5344CB8AC3E}">
        <p14:creationId xmlns:p14="http://schemas.microsoft.com/office/powerpoint/2010/main" val="42438858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a:ea typeface="ＭＳ Ｐゴシック" charset="-128"/>
              </a:rPr>
              <a:t>Child Pornography Found</a:t>
            </a:r>
          </a:p>
        </p:txBody>
      </p:sp>
      <p:sp>
        <p:nvSpPr>
          <p:cNvPr id="50179" name="Content Placeholder 2"/>
          <p:cNvSpPr>
            <a:spLocks noGrp="1"/>
          </p:cNvSpPr>
          <p:nvPr>
            <p:ph idx="1"/>
          </p:nvPr>
        </p:nvSpPr>
        <p:spPr/>
        <p:txBody>
          <a:bodyPr/>
          <a:lstStyle/>
          <a:p>
            <a:pPr eaLnBrk="1" hangingPunct="1"/>
            <a:r>
              <a:rPr lang="en-US" altLang="en-US" dirty="0">
                <a:ea typeface="ＭＳ Ｐゴシック" charset="-128"/>
              </a:rPr>
              <a:t>The investigator found the images in the </a:t>
            </a:r>
            <a:r>
              <a:rPr lang="en-US" altLang="en-US" dirty="0" smtClean="0">
                <a:ea typeface="ＭＳ Ｐゴシック" charset="-128"/>
              </a:rPr>
              <a:t>computer’s “unallocated </a:t>
            </a:r>
            <a:r>
              <a:rPr lang="en-US" altLang="en-US" dirty="0">
                <a:ea typeface="ＭＳ Ｐゴシック" charset="-128"/>
              </a:rPr>
              <a:t>space” using special software that allowed him to retrieve information that was not accessible to the user</a:t>
            </a:r>
          </a:p>
          <a:p>
            <a:pPr eaLnBrk="1" hangingPunct="1"/>
            <a:r>
              <a:rPr lang="en-US" altLang="en-US" dirty="0">
                <a:ea typeface="ＭＳ Ｐゴシック" charset="-128"/>
              </a:rPr>
              <a:t>However, images in the </a:t>
            </a:r>
            <a:r>
              <a:rPr lang="en-US" altLang="en-US" dirty="0" smtClean="0">
                <a:ea typeface="ＭＳ Ｐゴシック" charset="-128"/>
              </a:rPr>
              <a:t>computer’s “recycle bin” </a:t>
            </a:r>
            <a:r>
              <a:rPr lang="en-US" altLang="en-US" dirty="0">
                <a:ea typeface="ＭＳ Ｐゴシック" charset="-128"/>
              </a:rPr>
              <a:t>were easily accessible by the defendant.  </a:t>
            </a:r>
          </a:p>
          <a:p>
            <a:pPr eaLnBrk="1" hangingPunct="1"/>
            <a:endParaRPr lang="en-US" altLang="en-US" dirty="0">
              <a:ea typeface="ＭＳ Ｐゴシック" charset="-128"/>
            </a:endParaRPr>
          </a:p>
          <a:p>
            <a:pPr eaLnBrk="1" hangingPunct="1"/>
            <a:endParaRPr lang="en-US" altLang="en-US" dirty="0">
              <a:ea typeface="ＭＳ Ｐゴシック" charset="-128"/>
            </a:endParaRPr>
          </a:p>
        </p:txBody>
      </p:sp>
      <p:sp>
        <p:nvSpPr>
          <p:cNvPr id="5018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7C798CD4-8614-DD40-9B0E-BA33C39EB793}" type="datetime1">
              <a:rPr lang="en-US" altLang="en-US" sz="1200">
                <a:solidFill>
                  <a:srgbClr val="898989"/>
                </a:solidFill>
              </a:rPr>
              <a:pPr>
                <a:spcBef>
                  <a:spcPct val="0"/>
                </a:spcBef>
                <a:buFontTx/>
                <a:buNone/>
              </a:pPr>
              <a:t>6/21/2016</a:t>
            </a:fld>
            <a:endParaRPr lang="en-US" altLang="en-US" sz="1200">
              <a:solidFill>
                <a:srgbClr val="898989"/>
              </a:solidFill>
            </a:endParaRPr>
          </a:p>
        </p:txBody>
      </p:sp>
      <p:sp>
        <p:nvSpPr>
          <p:cNvPr id="50181"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E608BA06-9356-1D49-81A8-5DA0ADBA72A3}" type="slidenum">
              <a:rPr lang="en-US" altLang="en-US" sz="1200">
                <a:solidFill>
                  <a:srgbClr val="898989"/>
                </a:solidFill>
              </a:rPr>
              <a:pPr>
                <a:spcBef>
                  <a:spcPct val="0"/>
                </a:spcBef>
                <a:buFontTx/>
                <a:buNone/>
              </a:pPr>
              <a:t>182</a:t>
            </a:fld>
            <a:endParaRPr lang="en-US" altLang="en-US" sz="1200">
              <a:solidFill>
                <a:srgbClr val="898989"/>
              </a:solidFill>
            </a:endParaRPr>
          </a:p>
        </p:txBody>
      </p:sp>
    </p:spTree>
    <p:extLst>
      <p:ext uri="{BB962C8B-B14F-4D97-AF65-F5344CB8AC3E}">
        <p14:creationId xmlns:p14="http://schemas.microsoft.com/office/powerpoint/2010/main" val="90579002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dirty="0">
                <a:ea typeface="ＭＳ Ｐゴシック" charset="-128"/>
              </a:rPr>
              <a:t>“Unallocated Space</a:t>
            </a:r>
            <a:r>
              <a:rPr lang="en-US" altLang="en-US" dirty="0" smtClean="0">
                <a:ea typeface="ＭＳ Ｐゴシック" charset="-128"/>
              </a:rPr>
              <a:t>”</a:t>
            </a:r>
            <a:endParaRPr lang="en-US" altLang="en-US" dirty="0">
              <a:ea typeface="ＭＳ Ｐゴシック" charset="-128"/>
            </a:endParaRPr>
          </a:p>
        </p:txBody>
      </p:sp>
      <p:sp>
        <p:nvSpPr>
          <p:cNvPr id="53251" name="Content Placeholder 2"/>
          <p:cNvSpPr>
            <a:spLocks noGrp="1"/>
          </p:cNvSpPr>
          <p:nvPr>
            <p:ph idx="1"/>
          </p:nvPr>
        </p:nvSpPr>
        <p:spPr>
          <a:xfrm>
            <a:off x="457200" y="1600201"/>
            <a:ext cx="8229600" cy="4330699"/>
          </a:xfrm>
        </p:spPr>
        <p:txBody>
          <a:bodyPr>
            <a:normAutofit fontScale="85000" lnSpcReduction="20000"/>
          </a:bodyPr>
          <a:lstStyle/>
          <a:p>
            <a:r>
              <a:rPr lang="en-US" altLang="en-US" dirty="0">
                <a:ea typeface="ＭＳ Ｐゴシック" charset="-128"/>
              </a:rPr>
              <a:t>Definition: “Clusters of a media partition not in use for storing any active files. They may contain pieces of files that were deleted from the file partition but not removed from the physical disk</a:t>
            </a:r>
            <a:r>
              <a:rPr lang="en-US" altLang="en-US" dirty="0" smtClean="0">
                <a:ea typeface="ＭＳ Ｐゴシック" charset="-128"/>
              </a:rPr>
              <a:t>”</a:t>
            </a:r>
            <a:r>
              <a:rPr lang="en-US" altLang="en-US" dirty="0">
                <a:ea typeface="ＭＳ Ｐゴシック" charset="-128"/>
              </a:rPr>
              <a:t> </a:t>
            </a:r>
            <a:endParaRPr lang="en-US" altLang="en-US" dirty="0" smtClean="0">
              <a:ea typeface="ＭＳ Ｐゴシック" charset="-128"/>
            </a:endParaRPr>
          </a:p>
          <a:p>
            <a:r>
              <a:rPr lang="en-US" altLang="en-US" dirty="0" smtClean="0">
                <a:ea typeface="ＭＳ Ｐゴシック" charset="-128"/>
              </a:rPr>
              <a:t>Once you delete a file, it remains possible to retrieve and restore a file until the space is “overwritten”</a:t>
            </a:r>
            <a:endParaRPr lang="en-US" altLang="en-US" dirty="0">
              <a:ea typeface="ＭＳ Ｐゴシック" charset="-128"/>
            </a:endParaRPr>
          </a:p>
          <a:p>
            <a:r>
              <a:rPr lang="en-US" altLang="en-US" dirty="0">
                <a:ea typeface="ＭＳ Ｐゴシック" charset="-128"/>
              </a:rPr>
              <a:t>Even if new files are </a:t>
            </a:r>
            <a:r>
              <a:rPr lang="en-US" altLang="en-US" dirty="0" smtClean="0">
                <a:ea typeface="ＭＳ Ｐゴシック" charset="-128"/>
              </a:rPr>
              <a:t>saved, the computer must </a:t>
            </a:r>
            <a:r>
              <a:rPr lang="en-US" altLang="en-US" dirty="0">
                <a:ea typeface="ＭＳ Ｐゴシック" charset="-128"/>
              </a:rPr>
              <a:t>overwrite the same </a:t>
            </a:r>
            <a:r>
              <a:rPr lang="en-US" altLang="en-US" dirty="0" smtClean="0">
                <a:ea typeface="ＭＳ Ｐゴシック" charset="-128"/>
              </a:rPr>
              <a:t>“unallocated space” </a:t>
            </a:r>
            <a:r>
              <a:rPr lang="en-US" altLang="en-US" dirty="0">
                <a:ea typeface="ＭＳ Ｐゴシック" charset="-128"/>
              </a:rPr>
              <a:t>as the </a:t>
            </a:r>
            <a:r>
              <a:rPr lang="en-US" altLang="en-US" dirty="0" smtClean="0">
                <a:ea typeface="ＭＳ Ｐゴシック" charset="-128"/>
              </a:rPr>
              <a:t>deleted file to truly destroy the file.</a:t>
            </a:r>
            <a:endParaRPr lang="en-US" altLang="en-US" dirty="0">
              <a:ea typeface="ＭＳ Ｐゴシック" charset="-128"/>
            </a:endParaRPr>
          </a:p>
          <a:p>
            <a:r>
              <a:rPr lang="en-US" altLang="en-US" dirty="0">
                <a:ea typeface="ＭＳ Ｐゴシック" charset="-128"/>
              </a:rPr>
              <a:t>Unallocated space can only be accessed by specialist tools</a:t>
            </a:r>
          </a:p>
        </p:txBody>
      </p:sp>
      <p:sp>
        <p:nvSpPr>
          <p:cNvPr id="5325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1B687AE9-2795-2F4F-9F8A-3B039BCDC0D2}" type="datetime1">
              <a:rPr lang="en-US" altLang="en-US" sz="1200">
                <a:solidFill>
                  <a:srgbClr val="898989"/>
                </a:solidFill>
              </a:rPr>
              <a:pPr>
                <a:spcBef>
                  <a:spcPct val="0"/>
                </a:spcBef>
                <a:buFontTx/>
                <a:buNone/>
              </a:pPr>
              <a:t>6/21/2016</a:t>
            </a:fld>
            <a:endParaRPr lang="en-US" altLang="en-US" sz="1200">
              <a:solidFill>
                <a:srgbClr val="898989"/>
              </a:solidFill>
            </a:endParaRPr>
          </a:p>
        </p:txBody>
      </p:sp>
      <p:sp>
        <p:nvSpPr>
          <p:cNvPr id="53253"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2BF8317A-DE39-5A46-B428-23619D383935}" type="slidenum">
              <a:rPr lang="en-US" altLang="en-US" sz="1200">
                <a:solidFill>
                  <a:srgbClr val="898989"/>
                </a:solidFill>
              </a:rPr>
              <a:pPr>
                <a:spcBef>
                  <a:spcPct val="0"/>
                </a:spcBef>
                <a:buFontTx/>
                <a:buNone/>
              </a:pPr>
              <a:t>183</a:t>
            </a:fld>
            <a:endParaRPr lang="en-US" altLang="en-US" sz="1200">
              <a:solidFill>
                <a:srgbClr val="898989"/>
              </a:solidFill>
            </a:endParaRPr>
          </a:p>
        </p:txBody>
      </p:sp>
    </p:spTree>
    <p:extLst>
      <p:ext uri="{BB962C8B-B14F-4D97-AF65-F5344CB8AC3E}">
        <p14:creationId xmlns:p14="http://schemas.microsoft.com/office/powerpoint/2010/main" val="88982323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dirty="0" smtClean="0">
                <a:ea typeface="ＭＳ Ｐゴシック" charset="-128"/>
              </a:rPr>
              <a:t>Conviction Partially Affirmed</a:t>
            </a:r>
            <a:endParaRPr lang="en-US" altLang="en-US" dirty="0">
              <a:ea typeface="ＭＳ Ｐゴシック" charset="-128"/>
            </a:endParaRPr>
          </a:p>
        </p:txBody>
      </p:sp>
      <p:sp>
        <p:nvSpPr>
          <p:cNvPr id="51203" name="Content Placeholder 2"/>
          <p:cNvSpPr>
            <a:spLocks noGrp="1"/>
          </p:cNvSpPr>
          <p:nvPr>
            <p:ph idx="1"/>
          </p:nvPr>
        </p:nvSpPr>
        <p:spPr/>
        <p:txBody>
          <a:bodyPr/>
          <a:lstStyle/>
          <a:p>
            <a:pPr eaLnBrk="1" hangingPunct="1"/>
            <a:r>
              <a:rPr lang="en-US" altLang="en-US" dirty="0" smtClean="0">
                <a:ea typeface="ＭＳ Ｐゴシック" charset="-128"/>
              </a:rPr>
              <a:t>The </a:t>
            </a:r>
            <a:r>
              <a:rPr lang="en-US" altLang="en-US" dirty="0">
                <a:ea typeface="ＭＳ Ｐゴシック" charset="-128"/>
              </a:rPr>
              <a:t>Court found the evidence sufficient to demonstrate that the defendant exercised </a:t>
            </a:r>
            <a:r>
              <a:rPr lang="en-US" altLang="en-US" dirty="0" smtClean="0">
                <a:ea typeface="ＭＳ Ｐゴシック" charset="-128"/>
              </a:rPr>
              <a:t>“dominion </a:t>
            </a:r>
            <a:r>
              <a:rPr lang="en-US" altLang="en-US" dirty="0">
                <a:ea typeface="ＭＳ Ｐゴシック" charset="-128"/>
              </a:rPr>
              <a:t>and </a:t>
            </a:r>
            <a:r>
              <a:rPr lang="en-US" altLang="en-US" dirty="0" smtClean="0">
                <a:ea typeface="ＭＳ Ｐゴシック" charset="-128"/>
              </a:rPr>
              <a:t>control” </a:t>
            </a:r>
            <a:r>
              <a:rPr lang="en-US" altLang="en-US" dirty="0">
                <a:ea typeface="ＭＳ Ｐゴシック" charset="-128"/>
              </a:rPr>
              <a:t>over the images in the recycle bin.  </a:t>
            </a:r>
            <a:endParaRPr lang="en-US" altLang="en-US" dirty="0" smtClean="0">
              <a:ea typeface="ＭＳ Ｐゴシック" charset="-128"/>
            </a:endParaRPr>
          </a:p>
          <a:p>
            <a:pPr eaLnBrk="1" hangingPunct="1"/>
            <a:r>
              <a:rPr lang="en-US" altLang="en-US" dirty="0" smtClean="0">
                <a:ea typeface="ＭＳ Ｐゴシック" charset="-128"/>
              </a:rPr>
              <a:t>Any user could easily retrieve the images from the computer’s recycle bin.</a:t>
            </a:r>
            <a:endParaRPr lang="en-US" altLang="en-US" dirty="0">
              <a:ea typeface="ＭＳ Ｐゴシック" charset="-128"/>
            </a:endParaRPr>
          </a:p>
          <a:p>
            <a:pPr eaLnBrk="1" hangingPunct="1"/>
            <a:endParaRPr lang="en-US" altLang="en-US" dirty="0">
              <a:ea typeface="ＭＳ Ｐゴシック" charset="-128"/>
            </a:endParaRPr>
          </a:p>
        </p:txBody>
      </p:sp>
      <p:sp>
        <p:nvSpPr>
          <p:cNvPr id="5120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977BA725-B60F-024A-ADE8-6EEA867E070F}" type="datetime1">
              <a:rPr lang="en-US" altLang="en-US" sz="1200">
                <a:solidFill>
                  <a:srgbClr val="898989"/>
                </a:solidFill>
              </a:rPr>
              <a:pPr>
                <a:spcBef>
                  <a:spcPct val="0"/>
                </a:spcBef>
                <a:buFontTx/>
                <a:buNone/>
              </a:pPr>
              <a:t>6/21/2016</a:t>
            </a:fld>
            <a:endParaRPr lang="en-US" altLang="en-US" sz="1200">
              <a:solidFill>
                <a:srgbClr val="898989"/>
              </a:solidFill>
            </a:endParaRPr>
          </a:p>
        </p:txBody>
      </p:sp>
      <p:sp>
        <p:nvSpPr>
          <p:cNvPr id="51205"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6115E979-E130-E044-8BB9-DB338994FB75}" type="slidenum">
              <a:rPr lang="en-US" altLang="en-US" sz="1200">
                <a:solidFill>
                  <a:srgbClr val="898989"/>
                </a:solidFill>
              </a:rPr>
              <a:pPr>
                <a:spcBef>
                  <a:spcPct val="0"/>
                </a:spcBef>
                <a:buFontTx/>
                <a:buNone/>
              </a:pPr>
              <a:t>184</a:t>
            </a:fld>
            <a:endParaRPr lang="en-US" altLang="en-US" sz="1200">
              <a:solidFill>
                <a:srgbClr val="898989"/>
              </a:solidFill>
            </a:endParaRPr>
          </a:p>
        </p:txBody>
      </p:sp>
    </p:spTree>
    <p:extLst>
      <p:ext uri="{BB962C8B-B14F-4D97-AF65-F5344CB8AC3E}">
        <p14:creationId xmlns:p14="http://schemas.microsoft.com/office/powerpoint/2010/main" val="10132617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dirty="0" smtClean="0">
                <a:ea typeface="ＭＳ Ｐゴシック" charset="-128"/>
              </a:rPr>
              <a:t>Conviction Partially Reversed</a:t>
            </a:r>
            <a:endParaRPr lang="en-US" altLang="en-US" dirty="0">
              <a:ea typeface="ＭＳ Ｐゴシック" charset="-128"/>
            </a:endParaRPr>
          </a:p>
        </p:txBody>
      </p:sp>
      <p:sp>
        <p:nvSpPr>
          <p:cNvPr id="52227" name="Content Placeholder 2"/>
          <p:cNvSpPr>
            <a:spLocks noGrp="1"/>
          </p:cNvSpPr>
          <p:nvPr>
            <p:ph idx="1"/>
          </p:nvPr>
        </p:nvSpPr>
        <p:spPr/>
        <p:txBody>
          <a:bodyPr/>
          <a:lstStyle/>
          <a:p>
            <a:pPr eaLnBrk="1" hangingPunct="1"/>
            <a:r>
              <a:rPr lang="en-US" altLang="en-US" dirty="0" smtClean="0">
                <a:ea typeface="ＭＳ Ｐゴシック" charset="-128"/>
              </a:rPr>
              <a:t>There was </a:t>
            </a:r>
            <a:r>
              <a:rPr lang="en-US" altLang="en-US" dirty="0">
                <a:ea typeface="ＭＳ Ｐゴシック" charset="-128"/>
              </a:rPr>
              <a:t>not sufficient evidence to convict the defendant using the images in </a:t>
            </a:r>
            <a:r>
              <a:rPr lang="en-US" altLang="en-US" dirty="0" smtClean="0">
                <a:ea typeface="ＭＳ Ｐゴシック" charset="-128"/>
              </a:rPr>
              <a:t>the computer’s “unallocated space”</a:t>
            </a:r>
          </a:p>
          <a:p>
            <a:pPr eaLnBrk="1" hangingPunct="1"/>
            <a:r>
              <a:rPr lang="en-US" altLang="en-US" dirty="0" smtClean="0">
                <a:ea typeface="ＭＳ Ｐゴシック" charset="-128"/>
              </a:rPr>
              <a:t>There was </a:t>
            </a:r>
            <a:r>
              <a:rPr lang="en-US" altLang="en-US" dirty="0">
                <a:ea typeface="ＭＳ Ｐゴシック" charset="-128"/>
              </a:rPr>
              <a:t>no evidence of the defendant’s dominion and control over those images. </a:t>
            </a:r>
          </a:p>
        </p:txBody>
      </p:sp>
      <p:sp>
        <p:nvSpPr>
          <p:cNvPr id="5222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CB860570-0144-4046-B268-A83B51C11A67}" type="datetime1">
              <a:rPr lang="en-US" altLang="en-US" sz="1200">
                <a:solidFill>
                  <a:srgbClr val="898989"/>
                </a:solidFill>
              </a:rPr>
              <a:pPr>
                <a:spcBef>
                  <a:spcPct val="0"/>
                </a:spcBef>
                <a:buFontTx/>
                <a:buNone/>
              </a:pPr>
              <a:t>6/21/2016</a:t>
            </a:fld>
            <a:endParaRPr lang="en-US" altLang="en-US" sz="1200">
              <a:solidFill>
                <a:srgbClr val="898989"/>
              </a:solidFill>
            </a:endParaRPr>
          </a:p>
        </p:txBody>
      </p:sp>
      <p:sp>
        <p:nvSpPr>
          <p:cNvPr id="52229"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1863A5F4-9235-6C43-8FCD-4E5381754936}" type="slidenum">
              <a:rPr lang="en-US" altLang="en-US" sz="1200">
                <a:solidFill>
                  <a:srgbClr val="898989"/>
                </a:solidFill>
              </a:rPr>
              <a:pPr>
                <a:spcBef>
                  <a:spcPct val="0"/>
                </a:spcBef>
                <a:buFontTx/>
                <a:buNone/>
              </a:pPr>
              <a:t>185</a:t>
            </a:fld>
            <a:endParaRPr lang="en-US" altLang="en-US" sz="1200">
              <a:solidFill>
                <a:srgbClr val="898989"/>
              </a:solidFill>
            </a:endParaRPr>
          </a:p>
        </p:txBody>
      </p:sp>
    </p:spTree>
    <p:extLst>
      <p:ext uri="{BB962C8B-B14F-4D97-AF65-F5344CB8AC3E}">
        <p14:creationId xmlns:p14="http://schemas.microsoft.com/office/powerpoint/2010/main" val="3442392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fontScale="90000"/>
          </a:bodyPr>
          <a:lstStyle/>
          <a:p>
            <a:pPr eaLnBrk="1" hangingPunct="1"/>
            <a:r>
              <a:rPr lang="en-US" altLang="en-US" dirty="0" smtClean="0">
                <a:ea typeface="ＭＳ Ｐゴシック" charset="-128"/>
              </a:rPr>
              <a:t>The Commonwealth </a:t>
            </a:r>
            <a:r>
              <a:rPr lang="en-US" altLang="en-US" i="1" dirty="0" smtClean="0">
                <a:ea typeface="ＭＳ Ｐゴシック" charset="-128"/>
              </a:rPr>
              <a:t>Can </a:t>
            </a:r>
            <a:r>
              <a:rPr lang="en-US" altLang="en-US" dirty="0" smtClean="0">
                <a:ea typeface="ＭＳ Ｐゴシック" charset="-128"/>
              </a:rPr>
              <a:t>Prove Possession in Unallocated Space</a:t>
            </a:r>
            <a:endParaRPr lang="en-US" altLang="en-US" dirty="0">
              <a:ea typeface="ＭＳ Ｐゴシック" charset="-128"/>
            </a:endParaRPr>
          </a:p>
        </p:txBody>
      </p:sp>
      <p:sp>
        <p:nvSpPr>
          <p:cNvPr id="56323" name="Content Placeholder 2"/>
          <p:cNvSpPr>
            <a:spLocks noGrp="1"/>
          </p:cNvSpPr>
          <p:nvPr>
            <p:ph idx="1"/>
          </p:nvPr>
        </p:nvSpPr>
        <p:spPr>
          <a:xfrm>
            <a:off x="457200" y="1930400"/>
            <a:ext cx="8229600" cy="3860800"/>
          </a:xfrm>
        </p:spPr>
        <p:txBody>
          <a:bodyPr/>
          <a:lstStyle/>
          <a:p>
            <a:pPr eaLnBrk="1" hangingPunct="1"/>
            <a:r>
              <a:rPr lang="en-US" altLang="en-US" dirty="0" smtClean="0">
                <a:ea typeface="ＭＳ Ｐゴシック" charset="-128"/>
              </a:rPr>
              <a:t>Court: “The </a:t>
            </a:r>
            <a:r>
              <a:rPr lang="en-US" altLang="en-US" dirty="0">
                <a:ea typeface="ＭＳ Ｐゴシック" charset="-128"/>
              </a:rPr>
              <a:t>Commonwealth must point to evidence of acts, statements, or conduct of the accused or other facts or circumstances which tend to show that the defendant was aware of both the presence and character of the contraband and that it was subject to his dominion and </a:t>
            </a:r>
            <a:r>
              <a:rPr lang="en-US" altLang="en-US" dirty="0" smtClean="0">
                <a:ea typeface="ＭＳ Ｐゴシック" charset="-128"/>
              </a:rPr>
              <a:t>control.”</a:t>
            </a:r>
            <a:endParaRPr lang="en-US" altLang="en-US" dirty="0">
              <a:ea typeface="ＭＳ Ｐゴシック" charset="-128"/>
            </a:endParaRPr>
          </a:p>
        </p:txBody>
      </p:sp>
      <p:sp>
        <p:nvSpPr>
          <p:cNvPr id="5632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E49C1B50-54AB-0448-8D5B-A01DBEB017C1}" type="datetime1">
              <a:rPr lang="en-US" altLang="en-US" sz="1200">
                <a:solidFill>
                  <a:srgbClr val="898989"/>
                </a:solidFill>
              </a:rPr>
              <a:pPr>
                <a:spcBef>
                  <a:spcPct val="0"/>
                </a:spcBef>
                <a:buFontTx/>
                <a:buNone/>
              </a:pPr>
              <a:t>6/21/2016</a:t>
            </a:fld>
            <a:endParaRPr lang="en-US" altLang="en-US" sz="1200">
              <a:solidFill>
                <a:srgbClr val="898989"/>
              </a:solidFill>
            </a:endParaRPr>
          </a:p>
        </p:txBody>
      </p:sp>
      <p:sp>
        <p:nvSpPr>
          <p:cNvPr id="56325"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9131794B-3BD1-EC4E-B447-9F01858CF4E6}" type="slidenum">
              <a:rPr lang="en-US" altLang="en-US" sz="1200">
                <a:solidFill>
                  <a:srgbClr val="898989"/>
                </a:solidFill>
              </a:rPr>
              <a:pPr>
                <a:spcBef>
                  <a:spcPct val="0"/>
                </a:spcBef>
                <a:buFontTx/>
                <a:buNone/>
              </a:pPr>
              <a:t>186</a:t>
            </a:fld>
            <a:endParaRPr lang="en-US" altLang="en-US" sz="1200">
              <a:solidFill>
                <a:srgbClr val="898989"/>
              </a:solidFill>
            </a:endParaRPr>
          </a:p>
        </p:txBody>
      </p:sp>
    </p:spTree>
    <p:extLst>
      <p:ext uri="{BB962C8B-B14F-4D97-AF65-F5344CB8AC3E}">
        <p14:creationId xmlns:p14="http://schemas.microsoft.com/office/powerpoint/2010/main" val="43212322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0" y="533400"/>
            <a:ext cx="8686800" cy="5410200"/>
          </a:xfrm>
        </p:spPr>
        <p:txBody>
          <a:bodyPr>
            <a:normAutofit lnSpcReduction="10000"/>
          </a:bodyPr>
          <a:lstStyle/>
          <a:p>
            <a:pPr eaLnBrk="1" hangingPunct="1"/>
            <a:r>
              <a:rPr lang="en-US" altLang="en-US" dirty="0" smtClean="0">
                <a:ea typeface="ＭＳ Ｐゴシック" charset="-128"/>
              </a:rPr>
              <a:t>“No </a:t>
            </a:r>
            <a:r>
              <a:rPr lang="en-US" altLang="en-US" dirty="0">
                <a:ea typeface="ＭＳ Ｐゴシック" charset="-128"/>
              </a:rPr>
              <a:t>evidence showed other indicia of knowledge, dominion, or control of the forty-five photographs found in the unallocated space on the specific date of the indictments</a:t>
            </a:r>
            <a:r>
              <a:rPr lang="en-US" altLang="en-US" dirty="0" smtClean="0">
                <a:ea typeface="ＭＳ Ｐゴシック" charset="-128"/>
              </a:rPr>
              <a:t>.”</a:t>
            </a:r>
          </a:p>
          <a:p>
            <a:pPr eaLnBrk="1" hangingPunct="1"/>
            <a:r>
              <a:rPr lang="en-US" altLang="en-US" dirty="0" smtClean="0">
                <a:ea typeface="ＭＳ Ｐゴシック" charset="-128"/>
              </a:rPr>
              <a:t>“While </a:t>
            </a:r>
            <a:r>
              <a:rPr lang="en-US" altLang="en-US" dirty="0">
                <a:ea typeface="ＭＳ Ｐゴシック" charset="-128"/>
              </a:rPr>
              <a:t>the evidence may suggest appellant at one time possessed the photographs in the unallocated space, there was no evidence that he had dominion or control of them </a:t>
            </a:r>
            <a:r>
              <a:rPr lang="en-US" altLang="en-US" b="1" u="sng" dirty="0">
                <a:ea typeface="ＭＳ Ｐゴシック" charset="-128"/>
              </a:rPr>
              <a:t>on or about May 19, 2013</a:t>
            </a:r>
            <a:r>
              <a:rPr lang="en-US" altLang="en-US" dirty="0">
                <a:ea typeface="ＭＳ Ｐゴシック" charset="-128"/>
              </a:rPr>
              <a:t>, as the indictments </a:t>
            </a:r>
            <a:r>
              <a:rPr lang="en-US" altLang="en-US" dirty="0" smtClean="0">
                <a:ea typeface="ＭＳ Ｐゴシック" charset="-128"/>
              </a:rPr>
              <a:t>charged.”</a:t>
            </a:r>
            <a:endParaRPr lang="en-US" altLang="en-US" dirty="0">
              <a:ea typeface="ＭＳ Ｐゴシック" charset="-128"/>
            </a:endParaRPr>
          </a:p>
        </p:txBody>
      </p:sp>
      <p:sp>
        <p:nvSpPr>
          <p:cNvPr id="5734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91EDACF9-166C-C642-950E-8ED2504FA787}" type="datetime1">
              <a:rPr lang="en-US" altLang="en-US" sz="1200">
                <a:solidFill>
                  <a:srgbClr val="898989"/>
                </a:solidFill>
              </a:rPr>
              <a:pPr>
                <a:spcBef>
                  <a:spcPct val="0"/>
                </a:spcBef>
                <a:buFontTx/>
                <a:buNone/>
              </a:pPr>
              <a:t>6/21/2016</a:t>
            </a:fld>
            <a:endParaRPr lang="en-US" altLang="en-US" sz="1200">
              <a:solidFill>
                <a:srgbClr val="898989"/>
              </a:solidFill>
            </a:endParaRPr>
          </a:p>
        </p:txBody>
      </p:sp>
      <p:sp>
        <p:nvSpPr>
          <p:cNvPr id="57348"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10D9C962-EFD1-984E-BF77-6AECF786854D}" type="slidenum">
              <a:rPr lang="en-US" altLang="en-US" sz="1200">
                <a:solidFill>
                  <a:srgbClr val="898989"/>
                </a:solidFill>
              </a:rPr>
              <a:pPr>
                <a:spcBef>
                  <a:spcPct val="0"/>
                </a:spcBef>
                <a:buFontTx/>
                <a:buNone/>
              </a:pPr>
              <a:t>187</a:t>
            </a:fld>
            <a:endParaRPr lang="en-US" altLang="en-US" sz="1200">
              <a:solidFill>
                <a:srgbClr val="898989"/>
              </a:solidFill>
            </a:endParaRPr>
          </a:p>
        </p:txBody>
      </p:sp>
    </p:spTree>
    <p:extLst>
      <p:ext uri="{BB962C8B-B14F-4D97-AF65-F5344CB8AC3E}">
        <p14:creationId xmlns:p14="http://schemas.microsoft.com/office/powerpoint/2010/main" val="205278164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0"/>
            <a:ext cx="8229600" cy="1143000"/>
          </a:xfrm>
        </p:spPr>
        <p:txBody>
          <a:bodyPr>
            <a:normAutofit fontScale="90000"/>
          </a:bodyPr>
          <a:lstStyle/>
          <a:p>
            <a:pPr eaLnBrk="1" hangingPunct="1"/>
            <a:r>
              <a:rPr lang="en-US" altLang="en-US" dirty="0">
                <a:ea typeface="ＭＳ Ｐゴシック" charset="-128"/>
              </a:rPr>
              <a:t>BUT – </a:t>
            </a:r>
            <a:r>
              <a:rPr lang="en-US" altLang="en-US" dirty="0" smtClean="0">
                <a:ea typeface="ＭＳ Ｐゴシック" charset="-128"/>
              </a:rPr>
              <a:t>“Unallocated Space” is Still </a:t>
            </a:r>
            <a:r>
              <a:rPr lang="en-US" altLang="en-US" dirty="0">
                <a:ea typeface="ＭＳ Ｐゴシック" charset="-128"/>
              </a:rPr>
              <a:t>Relevant Evidence</a:t>
            </a:r>
          </a:p>
        </p:txBody>
      </p:sp>
      <p:sp>
        <p:nvSpPr>
          <p:cNvPr id="58371" name="Content Placeholder 2"/>
          <p:cNvSpPr>
            <a:spLocks noGrp="1"/>
          </p:cNvSpPr>
          <p:nvPr>
            <p:ph idx="1"/>
          </p:nvPr>
        </p:nvSpPr>
        <p:spPr>
          <a:xfrm>
            <a:off x="228600" y="1295400"/>
            <a:ext cx="8686800" cy="4191000"/>
          </a:xfrm>
        </p:spPr>
        <p:txBody>
          <a:bodyPr/>
          <a:lstStyle/>
          <a:p>
            <a:pPr eaLnBrk="1" hangingPunct="1"/>
            <a:r>
              <a:rPr lang="en-US" altLang="en-US" dirty="0" smtClean="0">
                <a:ea typeface="ＭＳ Ｐゴシック" charset="-128"/>
              </a:rPr>
              <a:t>The existence of images </a:t>
            </a:r>
            <a:r>
              <a:rPr lang="en-US" altLang="en-US" dirty="0">
                <a:ea typeface="ＭＳ Ｐゴシック" charset="-128"/>
              </a:rPr>
              <a:t>in “Unallocated Space” was a circumstance probative of </a:t>
            </a:r>
            <a:r>
              <a:rPr lang="en-US" altLang="en-US" dirty="0" smtClean="0">
                <a:ea typeface="ＭＳ Ｐゴシック" charset="-128"/>
              </a:rPr>
              <a:t>the defendant’s possession </a:t>
            </a:r>
            <a:r>
              <a:rPr lang="en-US" altLang="en-US" dirty="0">
                <a:ea typeface="ＭＳ Ｐゴシック" charset="-128"/>
              </a:rPr>
              <a:t>of the other images. </a:t>
            </a:r>
          </a:p>
          <a:p>
            <a:pPr eaLnBrk="1" hangingPunct="1"/>
            <a:r>
              <a:rPr lang="en-US" altLang="en-US" dirty="0" smtClean="0">
                <a:ea typeface="ＭＳ Ｐゴシック" charset="-128"/>
              </a:rPr>
              <a:t>Court: “That </a:t>
            </a:r>
            <a:r>
              <a:rPr lang="en-US" altLang="en-US" dirty="0">
                <a:ea typeface="ＭＳ Ｐゴシック" charset="-128"/>
              </a:rPr>
              <a:t>the computer had pornographic images in the unallocated spaces established a greater likelihood that appellant, not a virus, website, or other family member, put the child pornography on the </a:t>
            </a:r>
            <a:r>
              <a:rPr lang="en-US" altLang="en-US" dirty="0" smtClean="0">
                <a:ea typeface="ＭＳ Ｐゴシック" charset="-128"/>
              </a:rPr>
              <a:t>computer.”</a:t>
            </a:r>
            <a:endParaRPr lang="en-US" altLang="en-US" dirty="0">
              <a:ea typeface="ＭＳ Ｐゴシック" charset="-128"/>
            </a:endParaRPr>
          </a:p>
        </p:txBody>
      </p:sp>
      <p:sp>
        <p:nvSpPr>
          <p:cNvPr id="5837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4F6D5250-5B65-2042-B671-1E3FF391AD8E}" type="datetime1">
              <a:rPr lang="en-US" altLang="en-US" sz="1200">
                <a:solidFill>
                  <a:srgbClr val="898989"/>
                </a:solidFill>
              </a:rPr>
              <a:pPr>
                <a:spcBef>
                  <a:spcPct val="0"/>
                </a:spcBef>
                <a:buFontTx/>
                <a:buNone/>
              </a:pPr>
              <a:t>6/21/2016</a:t>
            </a:fld>
            <a:endParaRPr lang="en-US" altLang="en-US" sz="1200">
              <a:solidFill>
                <a:srgbClr val="898989"/>
              </a:solidFill>
            </a:endParaRPr>
          </a:p>
        </p:txBody>
      </p:sp>
      <p:sp>
        <p:nvSpPr>
          <p:cNvPr id="58373"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Georgia" charset="0"/>
                <a:ea typeface="ＭＳ Ｐゴシック" charset="-128"/>
              </a:defRPr>
            </a:lvl1pPr>
            <a:lvl2pPr marL="37931725" indent="-37474525">
              <a:spcBef>
                <a:spcPct val="20000"/>
              </a:spcBef>
              <a:buFont typeface="Arial" charset="0"/>
              <a:buChar char="–"/>
              <a:defRPr sz="2800">
                <a:solidFill>
                  <a:schemeClr val="tx1"/>
                </a:solidFill>
                <a:latin typeface="Georgia" charset="0"/>
                <a:ea typeface="ＭＳ Ｐゴシック" charset="-128"/>
              </a:defRPr>
            </a:lvl2pPr>
            <a:lvl3pPr marL="1143000" indent="-228600">
              <a:spcBef>
                <a:spcPct val="20000"/>
              </a:spcBef>
              <a:buFont typeface="Arial" charset="0"/>
              <a:buChar char="•"/>
              <a:defRPr sz="2400">
                <a:solidFill>
                  <a:schemeClr val="tx1"/>
                </a:solidFill>
                <a:latin typeface="Georgia" charset="0"/>
                <a:ea typeface="ＭＳ Ｐゴシック" charset="-128"/>
              </a:defRPr>
            </a:lvl3pPr>
            <a:lvl4pPr marL="1600200" indent="-228600">
              <a:spcBef>
                <a:spcPct val="20000"/>
              </a:spcBef>
              <a:buFont typeface="Arial" charset="0"/>
              <a:buChar char="–"/>
              <a:defRPr sz="2000">
                <a:solidFill>
                  <a:schemeClr val="tx1"/>
                </a:solidFill>
                <a:latin typeface="Georgia" charset="0"/>
                <a:ea typeface="ＭＳ Ｐゴシック" charset="-128"/>
              </a:defRPr>
            </a:lvl4pPr>
            <a:lvl5pPr marL="2057400" indent="-228600">
              <a:spcBef>
                <a:spcPct val="20000"/>
              </a:spcBef>
              <a:buFont typeface="Arial" charset="0"/>
              <a:buChar char="»"/>
              <a:defRPr sz="2000">
                <a:solidFill>
                  <a:schemeClr val="tx1"/>
                </a:solidFill>
                <a:latin typeface="Georgia"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Georgia" charset="0"/>
                <a:ea typeface="ＭＳ Ｐゴシック" charset="-128"/>
              </a:defRPr>
            </a:lvl9pPr>
          </a:lstStyle>
          <a:p>
            <a:pPr>
              <a:spcBef>
                <a:spcPct val="0"/>
              </a:spcBef>
              <a:buFontTx/>
              <a:buNone/>
            </a:pPr>
            <a:fld id="{C949FF48-18DC-304A-BCF4-CA8531117E31}" type="slidenum">
              <a:rPr lang="en-US" altLang="en-US" sz="1200">
                <a:solidFill>
                  <a:srgbClr val="898989"/>
                </a:solidFill>
              </a:rPr>
              <a:pPr>
                <a:spcBef>
                  <a:spcPct val="0"/>
                </a:spcBef>
                <a:buFontTx/>
                <a:buNone/>
              </a:pPr>
              <a:t>188</a:t>
            </a:fld>
            <a:endParaRPr lang="en-US" altLang="en-US" sz="1200">
              <a:solidFill>
                <a:srgbClr val="898989"/>
              </a:solidFill>
            </a:endParaRPr>
          </a:p>
        </p:txBody>
      </p:sp>
    </p:spTree>
    <p:extLst>
      <p:ext uri="{BB962C8B-B14F-4D97-AF65-F5344CB8AC3E}">
        <p14:creationId xmlns:p14="http://schemas.microsoft.com/office/powerpoint/2010/main" val="177635207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Cruelty</a:t>
            </a:r>
            <a:endParaRPr lang="en-US" dirty="0"/>
          </a:p>
        </p:txBody>
      </p:sp>
      <p:sp>
        <p:nvSpPr>
          <p:cNvPr id="3" name="Content Placeholder 2"/>
          <p:cNvSpPr>
            <a:spLocks noGrp="1"/>
          </p:cNvSpPr>
          <p:nvPr>
            <p:ph idx="1"/>
          </p:nvPr>
        </p:nvSpPr>
        <p:spPr>
          <a:xfrm>
            <a:off x="457200" y="1417638"/>
            <a:ext cx="8229600" cy="4521199"/>
          </a:xfrm>
        </p:spPr>
        <p:txBody>
          <a:bodyPr>
            <a:normAutofit fontScale="77500" lnSpcReduction="20000"/>
          </a:bodyPr>
          <a:lstStyle/>
          <a:p>
            <a:r>
              <a:rPr lang="en-US" i="1" dirty="0" err="1" smtClean="0"/>
              <a:t>Pelloni</a:t>
            </a:r>
            <a:r>
              <a:rPr lang="en-US" i="1" dirty="0" smtClean="0"/>
              <a:t> v. Commonwealth</a:t>
            </a:r>
            <a:r>
              <a:rPr lang="en-US" dirty="0" smtClean="0"/>
              <a:t>, Va. Ct. App. (</a:t>
            </a:r>
            <a:r>
              <a:rPr lang="en-US" dirty="0"/>
              <a:t>February 2, </a:t>
            </a:r>
            <a:r>
              <a:rPr lang="en-US" dirty="0" smtClean="0"/>
              <a:t>2016)</a:t>
            </a:r>
          </a:p>
          <a:p>
            <a:r>
              <a:rPr lang="en-US" dirty="0"/>
              <a:t>Defendant was the sole caregiver for several puppies at his residence.  </a:t>
            </a:r>
            <a:endParaRPr lang="en-US" dirty="0" smtClean="0"/>
          </a:p>
          <a:p>
            <a:r>
              <a:rPr lang="en-US" dirty="0" smtClean="0"/>
              <a:t>Officers </a:t>
            </a:r>
            <a:r>
              <a:rPr lang="en-US" dirty="0"/>
              <a:t>responded to a tip and found the puppies starving, emaciated, and surrounded by feces.  </a:t>
            </a:r>
            <a:endParaRPr lang="en-US" dirty="0" smtClean="0"/>
          </a:p>
          <a:p>
            <a:r>
              <a:rPr lang="en-US" dirty="0"/>
              <a:t>There were no food or water bowls available to any of the </a:t>
            </a:r>
            <a:r>
              <a:rPr lang="en-US" dirty="0" smtClean="0"/>
              <a:t>puppies. </a:t>
            </a:r>
            <a:endParaRPr lang="en-US" i="1" dirty="0"/>
          </a:p>
          <a:p>
            <a:r>
              <a:rPr lang="en-US" dirty="0" smtClean="0"/>
              <a:t>Officers </a:t>
            </a:r>
            <a:r>
              <a:rPr lang="en-US" dirty="0"/>
              <a:t>discovered one dog, Hannibal, among the others, who had starved to death over the course of 2-3 </a:t>
            </a:r>
            <a:r>
              <a:rPr lang="en-US" dirty="0" smtClean="0"/>
              <a:t>weeks. </a:t>
            </a:r>
          </a:p>
          <a:p>
            <a:r>
              <a:rPr lang="en-US" dirty="0"/>
              <a:t>Hannibal was infected with parasites that had been in his system for at least two weeks </a:t>
            </a:r>
            <a:endParaRPr lang="en-US" dirty="0" smtClean="0"/>
          </a:p>
        </p:txBody>
      </p:sp>
    </p:spTree>
    <p:extLst>
      <p:ext uri="{BB962C8B-B14F-4D97-AF65-F5344CB8AC3E}">
        <p14:creationId xmlns:p14="http://schemas.microsoft.com/office/powerpoint/2010/main" val="1531570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Suspicion: </a:t>
            </a:r>
            <a:br>
              <a:rPr lang="en-US" dirty="0" smtClean="0"/>
            </a:br>
            <a:r>
              <a:rPr lang="en-US" dirty="0" smtClean="0"/>
              <a:t>Informant’s Tip</a:t>
            </a:r>
            <a:endParaRPr lang="en-US" dirty="0"/>
          </a:p>
        </p:txBody>
      </p:sp>
      <p:sp>
        <p:nvSpPr>
          <p:cNvPr id="3" name="Content Placeholder 2"/>
          <p:cNvSpPr>
            <a:spLocks noGrp="1"/>
          </p:cNvSpPr>
          <p:nvPr>
            <p:ph idx="1"/>
          </p:nvPr>
        </p:nvSpPr>
        <p:spPr>
          <a:xfrm>
            <a:off x="457200" y="1600201"/>
            <a:ext cx="8559800" cy="4648199"/>
          </a:xfrm>
        </p:spPr>
        <p:txBody>
          <a:bodyPr>
            <a:normAutofit fontScale="92500" lnSpcReduction="10000"/>
          </a:bodyPr>
          <a:lstStyle/>
          <a:p>
            <a:r>
              <a:rPr lang="en-US" i="1" dirty="0"/>
              <a:t>Barrett v. Commonwealth</a:t>
            </a:r>
            <a:r>
              <a:rPr lang="en-US" dirty="0"/>
              <a:t>, Va. Ct. App. (October 6, 2015)</a:t>
            </a:r>
          </a:p>
          <a:p>
            <a:r>
              <a:rPr lang="en-US" dirty="0" smtClean="0"/>
              <a:t>Confidential, reliable informant tells police that the defendant has been receiving marijuana for distribution.</a:t>
            </a:r>
          </a:p>
          <a:p>
            <a:r>
              <a:rPr lang="en-US" dirty="0" smtClean="0"/>
              <a:t>Police watch defendant </a:t>
            </a:r>
            <a:r>
              <a:rPr lang="en-US" dirty="0"/>
              <a:t>engage in a hand-to-hand transaction involving a large amount of cash in a parking lot on several occasions, and watched the defendant deliver packages to people in parking lots on several occasions.  </a:t>
            </a:r>
            <a:endParaRPr lang="en-US" dirty="0" smtClean="0"/>
          </a:p>
        </p:txBody>
      </p:sp>
    </p:spTree>
    <p:extLst>
      <p:ext uri="{BB962C8B-B14F-4D97-AF65-F5344CB8AC3E}">
        <p14:creationId xmlns:p14="http://schemas.microsoft.com/office/powerpoint/2010/main" val="871596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Hannibal’s Death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defendant told officers that he was responsible for providing food and water for the dogs, but stated that he intentionally did not take the dogs to see a veterinarian because of cost.  </a:t>
            </a:r>
            <a:endParaRPr lang="en-US" dirty="0" smtClean="0"/>
          </a:p>
          <a:p>
            <a:r>
              <a:rPr lang="en-US" dirty="0" smtClean="0"/>
              <a:t>He admitted </a:t>
            </a:r>
            <a:r>
              <a:rPr lang="en-US" dirty="0"/>
              <a:t>that he knew Hannibal had been sick for at least a week but didn’t take him for treatment because he </a:t>
            </a:r>
            <a:r>
              <a:rPr lang="en-US" dirty="0" smtClean="0"/>
              <a:t>couldn’t afford </a:t>
            </a:r>
            <a:r>
              <a:rPr lang="en-US" dirty="0"/>
              <a:t>it.  </a:t>
            </a:r>
            <a:endParaRPr lang="en-US" dirty="0" smtClean="0"/>
          </a:p>
          <a:p>
            <a:r>
              <a:rPr lang="en-US" dirty="0" smtClean="0"/>
              <a:t>An </a:t>
            </a:r>
            <a:r>
              <a:rPr lang="en-US" dirty="0"/>
              <a:t>expert for the Commonwealth testified that Hannibal’s death would easily have been prevented by food, water, and basic care.  </a:t>
            </a:r>
          </a:p>
          <a:p>
            <a:endParaRPr lang="en-US" dirty="0"/>
          </a:p>
        </p:txBody>
      </p:sp>
    </p:spTree>
    <p:extLst>
      <p:ext uri="{BB962C8B-B14F-4D97-AF65-F5344CB8AC3E}">
        <p14:creationId xmlns:p14="http://schemas.microsoft.com/office/powerpoint/2010/main" val="154368962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p:txBody>
          <a:bodyPr/>
          <a:lstStyle/>
          <a:p>
            <a:r>
              <a:rPr lang="en-US" dirty="0" smtClean="0"/>
              <a:t>“Willfully</a:t>
            </a:r>
            <a:r>
              <a:rPr lang="en-US" dirty="0"/>
              <a:t>” includes behavior that is inexcusably careless, regardless of whether the act itself is right or wrong.  </a:t>
            </a:r>
            <a:endParaRPr lang="en-US" dirty="0" smtClean="0"/>
          </a:p>
          <a:p>
            <a:r>
              <a:rPr lang="en-US" dirty="0" smtClean="0"/>
              <a:t>Thus</a:t>
            </a:r>
            <a:r>
              <a:rPr lang="en-US" dirty="0"/>
              <a:t>, acts or omissions done with knowledge and consciousness that injury will result constitute “willful” behavior under the </a:t>
            </a:r>
            <a:r>
              <a:rPr lang="en-US" dirty="0" smtClean="0"/>
              <a:t>statute. </a:t>
            </a:r>
            <a:endParaRPr lang="en-US" dirty="0"/>
          </a:p>
        </p:txBody>
      </p:sp>
    </p:spTree>
    <p:extLst>
      <p:ext uri="{BB962C8B-B14F-4D97-AF65-F5344CB8AC3E}">
        <p14:creationId xmlns:p14="http://schemas.microsoft.com/office/powerpoint/2010/main" val="199616036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Possession of Explosive Device	</a:t>
            </a:r>
            <a:endParaRPr lang="en-US" dirty="0"/>
          </a:p>
        </p:txBody>
      </p:sp>
      <p:sp>
        <p:nvSpPr>
          <p:cNvPr id="3" name="Content Placeholder 2"/>
          <p:cNvSpPr>
            <a:spLocks noGrp="1"/>
          </p:cNvSpPr>
          <p:nvPr>
            <p:ph idx="1"/>
          </p:nvPr>
        </p:nvSpPr>
        <p:spPr>
          <a:xfrm>
            <a:off x="355600" y="1257301"/>
            <a:ext cx="8534400" cy="4775200"/>
          </a:xfrm>
        </p:spPr>
        <p:txBody>
          <a:bodyPr>
            <a:normAutofit fontScale="85000" lnSpcReduction="20000"/>
          </a:bodyPr>
          <a:lstStyle/>
          <a:p>
            <a:r>
              <a:rPr lang="en-US" i="1" dirty="0" smtClean="0"/>
              <a:t>Callahan v. Commonwealth</a:t>
            </a:r>
            <a:r>
              <a:rPr lang="en-US" dirty="0" smtClean="0"/>
              <a:t>, Va. Ct. App. (October </a:t>
            </a:r>
            <a:r>
              <a:rPr lang="en-US" dirty="0"/>
              <a:t>6, </a:t>
            </a:r>
            <a:r>
              <a:rPr lang="en-US" dirty="0" smtClean="0"/>
              <a:t>2015)</a:t>
            </a:r>
            <a:endParaRPr lang="en-US" dirty="0"/>
          </a:p>
          <a:p>
            <a:r>
              <a:rPr lang="en-US" dirty="0"/>
              <a:t>D</a:t>
            </a:r>
            <a:r>
              <a:rPr lang="en-US" dirty="0" smtClean="0"/>
              <a:t>efendant put firework powder </a:t>
            </a:r>
            <a:r>
              <a:rPr lang="en-US" dirty="0"/>
              <a:t>in a pipe, inserted a fuse, and sealed the </a:t>
            </a:r>
            <a:r>
              <a:rPr lang="en-US" dirty="0" smtClean="0"/>
              <a:t>pipe, detonating it at a golf course.</a:t>
            </a:r>
          </a:p>
          <a:p>
            <a:r>
              <a:rPr lang="en-US" dirty="0"/>
              <a:t>In text messages, defendant repeatedly called the device a “bomb.” </a:t>
            </a:r>
          </a:p>
          <a:p>
            <a:r>
              <a:rPr lang="en-US" dirty="0" smtClean="0"/>
              <a:t>He </a:t>
            </a:r>
            <a:r>
              <a:rPr lang="en-US" dirty="0"/>
              <a:t>claimed he intended to make a “fountain </a:t>
            </a:r>
            <a:r>
              <a:rPr lang="en-US" dirty="0" smtClean="0"/>
              <a:t>firework.” </a:t>
            </a:r>
          </a:p>
          <a:p>
            <a:r>
              <a:rPr lang="en-US" i="1" dirty="0" smtClean="0"/>
              <a:t>Held:</a:t>
            </a:r>
            <a:r>
              <a:rPr lang="en-US" dirty="0" smtClean="0"/>
              <a:t> Evidence sufficient. </a:t>
            </a:r>
          </a:p>
          <a:p>
            <a:pPr lvl="1"/>
            <a:r>
              <a:rPr lang="en-US" dirty="0" smtClean="0"/>
              <a:t>Device was a bomb, not a firework</a:t>
            </a:r>
          </a:p>
          <a:p>
            <a:pPr lvl="1"/>
            <a:r>
              <a:rPr lang="en-US" dirty="0"/>
              <a:t>P</a:t>
            </a:r>
            <a:r>
              <a:rPr lang="en-US" dirty="0" smtClean="0"/>
              <a:t>ossession </a:t>
            </a:r>
            <a:r>
              <a:rPr lang="en-US" dirty="0"/>
              <a:t>of illegal fireworks is not a lesser-included offense of possession of </a:t>
            </a:r>
            <a:r>
              <a:rPr lang="en-US" dirty="0" smtClean="0"/>
              <a:t>explosives</a:t>
            </a:r>
            <a:endParaRPr lang="en-US" dirty="0"/>
          </a:p>
        </p:txBody>
      </p:sp>
    </p:spTree>
    <p:extLst>
      <p:ext uri="{BB962C8B-B14F-4D97-AF65-F5344CB8AC3E}">
        <p14:creationId xmlns:p14="http://schemas.microsoft.com/office/powerpoint/2010/main" val="2074205818"/>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Invasion of Privacy</a:t>
            </a:r>
            <a:endParaRPr lang="en-US" dirty="0"/>
          </a:p>
        </p:txBody>
      </p:sp>
      <p:sp>
        <p:nvSpPr>
          <p:cNvPr id="3" name="Content Placeholder 2"/>
          <p:cNvSpPr>
            <a:spLocks noGrp="1"/>
          </p:cNvSpPr>
          <p:nvPr>
            <p:ph idx="1"/>
          </p:nvPr>
        </p:nvSpPr>
        <p:spPr>
          <a:xfrm>
            <a:off x="457200" y="1600201"/>
            <a:ext cx="8229600" cy="4203699"/>
          </a:xfrm>
        </p:spPr>
        <p:txBody>
          <a:bodyPr>
            <a:normAutofit fontScale="85000" lnSpcReduction="10000"/>
          </a:bodyPr>
          <a:lstStyle/>
          <a:p>
            <a:r>
              <a:rPr lang="en-US" i="1" dirty="0" smtClean="0"/>
              <a:t>Ramsey v. Commonwealth</a:t>
            </a:r>
            <a:r>
              <a:rPr lang="en-US" dirty="0" smtClean="0"/>
              <a:t>, Va. Ct. App. (December 29, 2015)</a:t>
            </a:r>
          </a:p>
          <a:p>
            <a:r>
              <a:rPr lang="en-US" i="1" dirty="0" smtClean="0"/>
              <a:t>Held:</a:t>
            </a:r>
            <a:r>
              <a:rPr lang="en-US" dirty="0" smtClean="0"/>
              <a:t> State Trooper who used NCIC/VCIN to run records on a girlfriend and other people for personal reasons knew </a:t>
            </a:r>
            <a:r>
              <a:rPr lang="en-US" dirty="0"/>
              <a:t>or should have known that she was acting in a manner that exceeded her right, agreement, or permission to use VCIN.  </a:t>
            </a:r>
            <a:endParaRPr lang="en-US" dirty="0" smtClean="0"/>
          </a:p>
          <a:p>
            <a:r>
              <a:rPr lang="en-US" dirty="0"/>
              <a:t>D</a:t>
            </a:r>
            <a:r>
              <a:rPr lang="en-US" dirty="0" smtClean="0"/>
              <a:t>efendant </a:t>
            </a:r>
            <a:r>
              <a:rPr lang="en-US" dirty="0"/>
              <a:t>had no authority to examine the information on VCIN for non-criminal justice purposes.  </a:t>
            </a:r>
          </a:p>
          <a:p>
            <a:endParaRPr lang="en-US" i="1" dirty="0"/>
          </a:p>
        </p:txBody>
      </p:sp>
    </p:spTree>
    <p:extLst>
      <p:ext uri="{BB962C8B-B14F-4D97-AF65-F5344CB8AC3E}">
        <p14:creationId xmlns:p14="http://schemas.microsoft.com/office/powerpoint/2010/main" val="2115411908"/>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Obstruction &amp; Disorderly Conduct</a:t>
            </a:r>
            <a:endParaRPr lang="en-US" dirty="0"/>
          </a:p>
        </p:txBody>
      </p:sp>
    </p:spTree>
    <p:extLst>
      <p:ext uri="{BB962C8B-B14F-4D97-AF65-F5344CB8AC3E}">
        <p14:creationId xmlns:p14="http://schemas.microsoft.com/office/powerpoint/2010/main" val="97368376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Obstruction of Justice</a:t>
            </a:r>
            <a:endParaRPr lang="en-US" dirty="0"/>
          </a:p>
        </p:txBody>
      </p:sp>
      <p:sp>
        <p:nvSpPr>
          <p:cNvPr id="3" name="Content Placeholder 2"/>
          <p:cNvSpPr>
            <a:spLocks noGrp="1"/>
          </p:cNvSpPr>
          <p:nvPr>
            <p:ph idx="1"/>
          </p:nvPr>
        </p:nvSpPr>
        <p:spPr>
          <a:xfrm>
            <a:off x="457200" y="1417639"/>
            <a:ext cx="8585200" cy="4665662"/>
          </a:xfrm>
        </p:spPr>
        <p:txBody>
          <a:bodyPr>
            <a:normAutofit fontScale="77500" lnSpcReduction="20000"/>
          </a:bodyPr>
          <a:lstStyle/>
          <a:p>
            <a:r>
              <a:rPr lang="en-US" i="1" dirty="0" smtClean="0"/>
              <a:t>Thorne v. Commonwealth</a:t>
            </a:r>
            <a:r>
              <a:rPr lang="en-US" dirty="0" smtClean="0"/>
              <a:t>, Va. Ct. App. (</a:t>
            </a:r>
            <a:r>
              <a:rPr lang="en-US" dirty="0"/>
              <a:t>April 19, </a:t>
            </a:r>
            <a:r>
              <a:rPr lang="en-US" dirty="0" smtClean="0"/>
              <a:t>2016)</a:t>
            </a:r>
          </a:p>
          <a:p>
            <a:r>
              <a:rPr lang="en-US" dirty="0" smtClean="0"/>
              <a:t>Stopped for a window tint violation, </a:t>
            </a:r>
            <a:r>
              <a:rPr lang="en-US" dirty="0"/>
              <a:t>defendant opened her window about three to four inches to provide her identifying </a:t>
            </a:r>
            <a:r>
              <a:rPr lang="en-US" dirty="0" smtClean="0"/>
              <a:t>information.</a:t>
            </a:r>
          </a:p>
          <a:p>
            <a:r>
              <a:rPr lang="en-US" dirty="0"/>
              <a:t>W</a:t>
            </a:r>
            <a:r>
              <a:rPr lang="en-US" dirty="0" smtClean="0"/>
              <a:t>hen </a:t>
            </a:r>
            <a:r>
              <a:rPr lang="en-US" dirty="0"/>
              <a:t>the officer asked her to lower the window further so that he could test the tint and also see into the vehicle for safety reasons, she refused.  </a:t>
            </a:r>
            <a:endParaRPr lang="en-US" dirty="0" smtClean="0"/>
          </a:p>
          <a:p>
            <a:r>
              <a:rPr lang="en-US" dirty="0" smtClean="0"/>
              <a:t>At </a:t>
            </a:r>
            <a:r>
              <a:rPr lang="en-US" dirty="0"/>
              <a:t>trial, the officer testified that he believed that other people were in the vehicle, but he could not see inside because of the tinting.  </a:t>
            </a:r>
          </a:p>
          <a:p>
            <a:r>
              <a:rPr lang="en-US" dirty="0" smtClean="0"/>
              <a:t>The </a:t>
            </a:r>
            <a:r>
              <a:rPr lang="en-US" dirty="0"/>
              <a:t>officer ordered the defendant out of the vehicle but she refused.  Finally, after nine minutes, another officer arrived and the defendant complied by lowering the window.  </a:t>
            </a:r>
            <a:endParaRPr lang="en-US" dirty="0" smtClean="0"/>
          </a:p>
        </p:txBody>
      </p:sp>
    </p:spTree>
    <p:extLst>
      <p:ext uri="{BB962C8B-B14F-4D97-AF65-F5344CB8AC3E}">
        <p14:creationId xmlns:p14="http://schemas.microsoft.com/office/powerpoint/2010/main" val="16154617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a:xfrm>
            <a:off x="457200" y="1600201"/>
            <a:ext cx="8407400" cy="4267199"/>
          </a:xfrm>
        </p:spPr>
        <p:txBody>
          <a:bodyPr>
            <a:normAutofit fontScale="85000" lnSpcReduction="20000"/>
          </a:bodyPr>
          <a:lstStyle/>
          <a:p>
            <a:r>
              <a:rPr lang="en-US" dirty="0"/>
              <a:t>Court: Actions that merely make the officer’s duty more difficult do not constitute obstruction, obstruction can include passive behavior.  </a:t>
            </a:r>
          </a:p>
          <a:p>
            <a:r>
              <a:rPr lang="en-US" dirty="0"/>
              <a:t>Where the officer seeks to make the defendant act directly and the defendant refuses or fails to act as required, if the obstructive behavior clearly indicates an intention on the part of the defendant to prevent the officer from performing his duty, the evidence proves the offense. </a:t>
            </a:r>
            <a:endParaRPr lang="en-US" dirty="0" smtClean="0"/>
          </a:p>
          <a:p>
            <a:r>
              <a:rPr lang="en-US" dirty="0" smtClean="0"/>
              <a:t>Her eventual compliance did not make her not guilty</a:t>
            </a:r>
            <a:endParaRPr lang="en-US" dirty="0"/>
          </a:p>
        </p:txBody>
      </p:sp>
    </p:spTree>
    <p:extLst>
      <p:ext uri="{BB962C8B-B14F-4D97-AF65-F5344CB8AC3E}">
        <p14:creationId xmlns:p14="http://schemas.microsoft.com/office/powerpoint/2010/main" val="209221346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Obstruction of Justice</a:t>
            </a:r>
            <a:endParaRPr lang="en-US" dirty="0"/>
          </a:p>
        </p:txBody>
      </p:sp>
      <p:sp>
        <p:nvSpPr>
          <p:cNvPr id="3" name="Content Placeholder 2"/>
          <p:cNvSpPr>
            <a:spLocks noGrp="1"/>
          </p:cNvSpPr>
          <p:nvPr>
            <p:ph idx="1"/>
          </p:nvPr>
        </p:nvSpPr>
        <p:spPr>
          <a:xfrm>
            <a:off x="457200" y="1600201"/>
            <a:ext cx="8547100" cy="4470399"/>
          </a:xfrm>
        </p:spPr>
        <p:txBody>
          <a:bodyPr>
            <a:normAutofit fontScale="77500" lnSpcReduction="20000"/>
          </a:bodyPr>
          <a:lstStyle/>
          <a:p>
            <a:r>
              <a:rPr lang="en-US" i="1" dirty="0" smtClean="0"/>
              <a:t>Miles v. Commonwealth</a:t>
            </a:r>
            <a:r>
              <a:rPr lang="en-US" dirty="0" smtClean="0"/>
              <a:t>, Va. Ct. App. (</a:t>
            </a:r>
            <a:r>
              <a:rPr lang="en-US" dirty="0"/>
              <a:t>November 3, </a:t>
            </a:r>
            <a:r>
              <a:rPr lang="en-US" dirty="0" smtClean="0"/>
              <a:t>2015)</a:t>
            </a:r>
          </a:p>
          <a:p>
            <a:r>
              <a:rPr lang="en-US" dirty="0" smtClean="0"/>
              <a:t>Police attempted to seize defendant’s brother’s car during a narcotics arrest, but the defendant refused to exit the car and locked the doors.  </a:t>
            </a:r>
          </a:p>
          <a:p>
            <a:r>
              <a:rPr lang="en-US" dirty="0" smtClean="0"/>
              <a:t>The </a:t>
            </a:r>
            <a:r>
              <a:rPr lang="en-US" dirty="0"/>
              <a:t>detective then reached into the window to unlock the door, but the defendant closed the window on his arm.  </a:t>
            </a:r>
            <a:endParaRPr lang="en-US" dirty="0" smtClean="0"/>
          </a:p>
          <a:p>
            <a:r>
              <a:rPr lang="en-US" dirty="0"/>
              <a:t>T</a:t>
            </a:r>
            <a:r>
              <a:rPr lang="en-US" dirty="0" smtClean="0"/>
              <a:t>he </a:t>
            </a:r>
            <a:r>
              <a:rPr lang="en-US" dirty="0"/>
              <a:t>detective was able to open the door, but the defendant refused to exit, so the detective pulled her from the vehicle and arrested her</a:t>
            </a:r>
            <a:r>
              <a:rPr lang="en-US" dirty="0" smtClean="0"/>
              <a:t>.</a:t>
            </a:r>
          </a:p>
          <a:p>
            <a:r>
              <a:rPr lang="en-US" i="1" dirty="0" smtClean="0"/>
              <a:t>Conviction Affirmed</a:t>
            </a:r>
            <a:r>
              <a:rPr lang="en-US" dirty="0" smtClean="0"/>
              <a:t>. </a:t>
            </a:r>
            <a:r>
              <a:rPr lang="en-US" dirty="0"/>
              <a:t>D</a:t>
            </a:r>
            <a:r>
              <a:rPr lang="en-US" dirty="0" smtClean="0"/>
              <a:t>efendant’s </a:t>
            </a:r>
            <a:r>
              <a:rPr lang="en-US" dirty="0"/>
              <a:t>conduct constituted direct action calculated to prevent and obstruct the detective’s performance of his duties</a:t>
            </a:r>
            <a:r>
              <a:rPr lang="en-US" dirty="0" smtClean="0"/>
              <a:t>  </a:t>
            </a:r>
            <a:endParaRPr lang="en-US" i="1" dirty="0"/>
          </a:p>
        </p:txBody>
      </p:sp>
    </p:spTree>
    <p:extLst>
      <p:ext uri="{BB962C8B-B14F-4D97-AF65-F5344CB8AC3E}">
        <p14:creationId xmlns:p14="http://schemas.microsoft.com/office/powerpoint/2010/main" val="1624882472"/>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dirty="0" smtClean="0"/>
              <a:t>Obstruction of Justice</a:t>
            </a:r>
            <a:endParaRPr lang="en-US" dirty="0"/>
          </a:p>
        </p:txBody>
      </p:sp>
      <p:sp>
        <p:nvSpPr>
          <p:cNvPr id="3" name="Content Placeholder 2"/>
          <p:cNvSpPr>
            <a:spLocks noGrp="1"/>
          </p:cNvSpPr>
          <p:nvPr>
            <p:ph idx="1"/>
          </p:nvPr>
        </p:nvSpPr>
        <p:spPr>
          <a:xfrm>
            <a:off x="165100" y="1282700"/>
            <a:ext cx="8674100" cy="5003800"/>
          </a:xfrm>
        </p:spPr>
        <p:txBody>
          <a:bodyPr>
            <a:normAutofit fontScale="77500" lnSpcReduction="20000"/>
          </a:bodyPr>
          <a:lstStyle/>
          <a:p>
            <a:r>
              <a:rPr lang="en-US" i="1" dirty="0" err="1" smtClean="0"/>
              <a:t>Molinet</a:t>
            </a:r>
            <a:r>
              <a:rPr lang="en-US" i="1" dirty="0" smtClean="0"/>
              <a:t> v. Commonwealth</a:t>
            </a:r>
            <a:r>
              <a:rPr lang="en-US" dirty="0" smtClean="0"/>
              <a:t>, Va. Ct. App. (</a:t>
            </a:r>
            <a:r>
              <a:rPr lang="en-US" dirty="0"/>
              <a:t>December 8, </a:t>
            </a:r>
            <a:r>
              <a:rPr lang="en-US" dirty="0" smtClean="0"/>
              <a:t>2015)</a:t>
            </a:r>
          </a:p>
          <a:p>
            <a:r>
              <a:rPr lang="en-US" dirty="0" smtClean="0"/>
              <a:t>Officers </a:t>
            </a:r>
            <a:r>
              <a:rPr lang="en-US" dirty="0"/>
              <a:t>responded to a call for a </a:t>
            </a:r>
            <a:r>
              <a:rPr lang="en-US" dirty="0" smtClean="0"/>
              <a:t>fight.</a:t>
            </a:r>
          </a:p>
          <a:p>
            <a:r>
              <a:rPr lang="en-US" dirty="0" smtClean="0"/>
              <a:t>A sergeant </a:t>
            </a:r>
            <a:r>
              <a:rPr lang="en-US" dirty="0"/>
              <a:t>stood nearby to keep people </a:t>
            </a:r>
            <a:r>
              <a:rPr lang="en-US" dirty="0" smtClean="0"/>
              <a:t>away.</a:t>
            </a:r>
          </a:p>
          <a:p>
            <a:r>
              <a:rPr lang="en-US" dirty="0" smtClean="0"/>
              <a:t>The </a:t>
            </a:r>
            <a:r>
              <a:rPr lang="en-US" dirty="0"/>
              <a:t>defendant, who did not know the </a:t>
            </a:r>
            <a:r>
              <a:rPr lang="en-US" dirty="0" smtClean="0"/>
              <a:t>people involved, </a:t>
            </a:r>
            <a:r>
              <a:rPr lang="en-US" dirty="0"/>
              <a:t>walked up from the street and started to speak to </a:t>
            </a:r>
            <a:r>
              <a:rPr lang="en-US" dirty="0" smtClean="0"/>
              <a:t>them. </a:t>
            </a:r>
          </a:p>
          <a:p>
            <a:r>
              <a:rPr lang="en-US" dirty="0" smtClean="0"/>
              <a:t>The </a:t>
            </a:r>
            <a:r>
              <a:rPr lang="en-US" dirty="0"/>
              <a:t>Sergeant told the defendant to step away, but the defendant refused, and stepped forward in an aggressive and angry manner, </a:t>
            </a:r>
            <a:r>
              <a:rPr lang="en-US" dirty="0" smtClean="0"/>
              <a:t>saying, “Shut </a:t>
            </a:r>
            <a:r>
              <a:rPr lang="en-US" dirty="0"/>
              <a:t>the fuck up</a:t>
            </a:r>
            <a:r>
              <a:rPr lang="en-US" dirty="0" smtClean="0"/>
              <a:t>!”</a:t>
            </a:r>
          </a:p>
          <a:p>
            <a:r>
              <a:rPr lang="en-US" i="1" dirty="0" smtClean="0"/>
              <a:t>Conviction Affirmed</a:t>
            </a:r>
            <a:r>
              <a:rPr lang="en-US" dirty="0" smtClean="0"/>
              <a:t>. </a:t>
            </a:r>
            <a:r>
              <a:rPr lang="en-US" dirty="0"/>
              <a:t>The Court </a:t>
            </a:r>
            <a:r>
              <a:rPr lang="en-US" dirty="0" smtClean="0"/>
              <a:t>found </a:t>
            </a:r>
            <a:r>
              <a:rPr lang="en-US" dirty="0"/>
              <a:t>that the defendant prevented the Sergeant from performing his duty of keeping the scene safe and keeping the perimeter clear for the other </a:t>
            </a:r>
            <a:r>
              <a:rPr lang="en-US" dirty="0" smtClean="0"/>
              <a:t>officers.</a:t>
            </a:r>
          </a:p>
        </p:txBody>
      </p:sp>
    </p:spTree>
    <p:extLst>
      <p:ext uri="{BB962C8B-B14F-4D97-AF65-F5344CB8AC3E}">
        <p14:creationId xmlns:p14="http://schemas.microsoft.com/office/powerpoint/2010/main" val="155986569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Disorderly Conduct</a:t>
            </a:r>
            <a:endParaRPr lang="en-US" dirty="0"/>
          </a:p>
        </p:txBody>
      </p:sp>
      <p:sp>
        <p:nvSpPr>
          <p:cNvPr id="3" name="Content Placeholder 2"/>
          <p:cNvSpPr>
            <a:spLocks noGrp="1"/>
          </p:cNvSpPr>
          <p:nvPr>
            <p:ph idx="1"/>
          </p:nvPr>
        </p:nvSpPr>
        <p:spPr>
          <a:xfrm>
            <a:off x="457200" y="1600201"/>
            <a:ext cx="8547100" cy="4279899"/>
          </a:xfrm>
        </p:spPr>
        <p:txBody>
          <a:bodyPr>
            <a:normAutofit fontScale="85000" lnSpcReduction="10000"/>
          </a:bodyPr>
          <a:lstStyle/>
          <a:p>
            <a:r>
              <a:rPr lang="en-US" i="1" dirty="0" smtClean="0"/>
              <a:t>Cary v. Commonwealth</a:t>
            </a:r>
            <a:r>
              <a:rPr lang="en-US" dirty="0" smtClean="0"/>
              <a:t>, Va. Ct. App. (</a:t>
            </a:r>
            <a:r>
              <a:rPr lang="en-US" dirty="0"/>
              <a:t>October 20, </a:t>
            </a:r>
            <a:r>
              <a:rPr lang="en-US" dirty="0" smtClean="0"/>
              <a:t>2015)</a:t>
            </a:r>
          </a:p>
          <a:p>
            <a:r>
              <a:rPr lang="en-US" dirty="0" smtClean="0"/>
              <a:t>Defendant was shouting </a:t>
            </a:r>
            <a:r>
              <a:rPr lang="en-US" dirty="0"/>
              <a:t>and walking along the road around 1 am, so loudly that people across the road could hear </a:t>
            </a:r>
            <a:r>
              <a:rPr lang="en-US" dirty="0" smtClean="0"/>
              <a:t>and drawing their </a:t>
            </a:r>
            <a:r>
              <a:rPr lang="en-US" dirty="0"/>
              <a:t>attention.  </a:t>
            </a:r>
            <a:endParaRPr lang="en-US" dirty="0" smtClean="0"/>
          </a:p>
          <a:p>
            <a:r>
              <a:rPr lang="en-US" dirty="0" smtClean="0"/>
              <a:t>When </a:t>
            </a:r>
            <a:r>
              <a:rPr lang="en-US" dirty="0"/>
              <a:t>an officer asked the defendant for his name, he faced the officer but he refused to identify himself to the </a:t>
            </a:r>
            <a:r>
              <a:rPr lang="en-US" dirty="0" smtClean="0"/>
              <a:t>officer.</a:t>
            </a:r>
          </a:p>
          <a:p>
            <a:r>
              <a:rPr lang="en-US" i="1" dirty="0" smtClean="0"/>
              <a:t>Held:</a:t>
            </a:r>
            <a:r>
              <a:rPr lang="en-US" dirty="0" smtClean="0"/>
              <a:t> Guilty of Disorderly Conduct</a:t>
            </a:r>
            <a:endParaRPr lang="en-US" i="1" dirty="0" smtClean="0"/>
          </a:p>
          <a:p>
            <a:r>
              <a:rPr lang="en-US" dirty="0" smtClean="0"/>
              <a:t>Court found conduct was </a:t>
            </a:r>
            <a:r>
              <a:rPr lang="en-US" i="1" dirty="0" smtClean="0"/>
              <a:t>not</a:t>
            </a:r>
            <a:r>
              <a:rPr lang="en-US" dirty="0" smtClean="0"/>
              <a:t> Obstruction of Justice.</a:t>
            </a:r>
            <a:endParaRPr lang="en-US" dirty="0"/>
          </a:p>
        </p:txBody>
      </p:sp>
    </p:spTree>
    <p:extLst>
      <p:ext uri="{BB962C8B-B14F-4D97-AF65-F5344CB8AC3E}">
        <p14:creationId xmlns:p14="http://schemas.microsoft.com/office/powerpoint/2010/main" val="183058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13" y="274638"/>
            <a:ext cx="8625384" cy="5198114"/>
          </a:xfrm>
        </p:spPr>
        <p:txBody>
          <a:bodyPr/>
          <a:lstStyle/>
          <a:p>
            <a:r>
              <a:rPr lang="en-US" sz="3200" dirty="0" smtClean="0">
                <a:solidFill>
                  <a:schemeClr val="tx1"/>
                </a:solidFill>
                <a:latin typeface="Arial" pitchFamily="34" charset="0"/>
                <a:cs typeface="Arial" pitchFamily="34" charset="0"/>
              </a:rPr>
              <a:t>Please refer to</a:t>
            </a:r>
            <a:r>
              <a:rPr lang="en-US" dirty="0" smtClean="0"/>
              <a:t/>
            </a:r>
            <a:br>
              <a:rPr lang="en-US" dirty="0" smtClean="0"/>
            </a:br>
            <a:r>
              <a:rPr lang="en-US" dirty="0" smtClean="0"/>
              <a:t/>
            </a:r>
            <a:br>
              <a:rPr lang="en-US" dirty="0" smtClean="0"/>
            </a:br>
            <a:r>
              <a:rPr lang="en-US" b="1" dirty="0" smtClean="0"/>
              <a:t>2016 Appellate Update </a:t>
            </a:r>
            <a:br>
              <a:rPr lang="en-US" b="1" dirty="0" smtClean="0"/>
            </a:br>
            <a:r>
              <a:rPr lang="en-US" b="1" dirty="0" smtClean="0"/>
              <a:t>Master List </a:t>
            </a:r>
            <a:r>
              <a:rPr lang="en-US" sz="4800" dirty="0" smtClean="0"/>
              <a:t/>
            </a:r>
            <a:br>
              <a:rPr lang="en-US" sz="4800" dirty="0" smtClean="0"/>
            </a:br>
            <a:r>
              <a:rPr lang="en-US" dirty="0" smtClean="0"/>
              <a:t/>
            </a:r>
            <a:br>
              <a:rPr lang="en-US" dirty="0" smtClean="0"/>
            </a:br>
            <a:r>
              <a:rPr lang="en-US" sz="3200" dirty="0" smtClean="0">
                <a:solidFill>
                  <a:schemeClr val="tx1"/>
                </a:solidFill>
                <a:latin typeface="Arial" pitchFamily="34" charset="0"/>
                <a:cs typeface="Arial" pitchFamily="34" charset="0"/>
              </a:rPr>
              <a:t>for a complete listing of new cases</a:t>
            </a:r>
            <a:r>
              <a:rPr lang="en-US" sz="3200" dirty="0" smtClean="0">
                <a:solidFill>
                  <a:schemeClr val="tx1"/>
                </a:solidFill>
              </a:rPr>
              <a:t> </a:t>
            </a:r>
            <a:r>
              <a:rPr lang="en-US" sz="3200" dirty="0" smtClean="0">
                <a:solidFill>
                  <a:schemeClr val="tx1"/>
                </a:solidFill>
                <a:latin typeface="Arial" pitchFamily="34" charset="0"/>
                <a:cs typeface="Arial" pitchFamily="34" charset="0"/>
              </a:rPr>
              <a:t/>
            </a:r>
            <a:br>
              <a:rPr lang="en-US" sz="3200" dirty="0" smtClean="0">
                <a:solidFill>
                  <a:schemeClr val="tx1"/>
                </a:solidFill>
                <a:latin typeface="Arial" pitchFamily="34" charset="0"/>
                <a:cs typeface="Arial" pitchFamily="34" charset="0"/>
              </a:rPr>
            </a:br>
            <a:r>
              <a:rPr lang="en-US" sz="3200" dirty="0" smtClean="0">
                <a:solidFill>
                  <a:schemeClr val="tx1"/>
                </a:solidFill>
                <a:latin typeface="Arial" pitchFamily="34" charset="0"/>
                <a:cs typeface="Arial" pitchFamily="34" charset="0"/>
              </a:rPr>
              <a:t>of interest to law enforcement officers.</a:t>
            </a:r>
            <a:endParaRPr lang="en-US" sz="32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Police Stop Suspect</a:t>
            </a:r>
            <a:endParaRPr lang="en-US" dirty="0"/>
          </a:p>
        </p:txBody>
      </p:sp>
      <p:sp>
        <p:nvSpPr>
          <p:cNvPr id="3" name="Content Placeholder 2"/>
          <p:cNvSpPr>
            <a:spLocks noGrp="1"/>
          </p:cNvSpPr>
          <p:nvPr>
            <p:ph idx="1"/>
          </p:nvPr>
        </p:nvSpPr>
        <p:spPr>
          <a:xfrm>
            <a:off x="457200" y="1600201"/>
            <a:ext cx="8229600" cy="4444999"/>
          </a:xfrm>
        </p:spPr>
        <p:txBody>
          <a:bodyPr>
            <a:normAutofit fontScale="85000" lnSpcReduction="20000"/>
          </a:bodyPr>
          <a:lstStyle/>
          <a:p>
            <a:r>
              <a:rPr lang="en-US" dirty="0"/>
              <a:t>Police </a:t>
            </a:r>
            <a:r>
              <a:rPr lang="en-US" dirty="0" smtClean="0"/>
              <a:t>watch </a:t>
            </a:r>
            <a:r>
              <a:rPr lang="en-US" dirty="0"/>
              <a:t>defendant collect a bag under extremely suspicious circumstances at the airport and watch him conduct a transaction involving apparent marijuana with a known drug </a:t>
            </a:r>
            <a:r>
              <a:rPr lang="en-US" dirty="0" smtClean="0"/>
              <a:t>dealer.</a:t>
            </a:r>
            <a:endParaRPr lang="en-US" dirty="0"/>
          </a:p>
          <a:p>
            <a:r>
              <a:rPr lang="en-US" dirty="0" smtClean="0"/>
              <a:t>Police observe him </a:t>
            </a:r>
            <a:r>
              <a:rPr lang="en-US" dirty="0"/>
              <a:t>repeatedly meet a woman who was apparently delivering something to him at the airport.</a:t>
            </a:r>
          </a:p>
          <a:p>
            <a:r>
              <a:rPr lang="en-US" dirty="0" smtClean="0"/>
              <a:t>Police watch the </a:t>
            </a:r>
            <a:r>
              <a:rPr lang="en-US" dirty="0"/>
              <a:t>defendant pick up the woman at the airport, collect her bags, and travel with her to a motel where he had traveled before.  </a:t>
            </a:r>
            <a:endParaRPr lang="en-US" dirty="0" smtClean="0"/>
          </a:p>
          <a:p>
            <a:r>
              <a:rPr lang="en-US" dirty="0" smtClean="0"/>
              <a:t>Officers </a:t>
            </a:r>
            <a:r>
              <a:rPr lang="en-US" dirty="0"/>
              <a:t>stopped him, ran a dog around his car, and found marijuana in his car.  </a:t>
            </a:r>
          </a:p>
          <a:p>
            <a:endParaRPr lang="en-US" dirty="0"/>
          </a:p>
        </p:txBody>
      </p:sp>
    </p:spTree>
    <p:extLst>
      <p:ext uri="{BB962C8B-B14F-4D97-AF65-F5344CB8AC3E}">
        <p14:creationId xmlns:p14="http://schemas.microsoft.com/office/powerpoint/2010/main" val="46513852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Resisting Arrest</a:t>
            </a:r>
            <a:endParaRPr lang="en-US" dirty="0"/>
          </a:p>
        </p:txBody>
      </p:sp>
      <p:sp>
        <p:nvSpPr>
          <p:cNvPr id="3" name="Content Placeholder 2"/>
          <p:cNvSpPr>
            <a:spLocks noGrp="1"/>
          </p:cNvSpPr>
          <p:nvPr>
            <p:ph idx="1"/>
          </p:nvPr>
        </p:nvSpPr>
        <p:spPr/>
        <p:txBody>
          <a:bodyPr/>
          <a:lstStyle/>
          <a:p>
            <a:r>
              <a:rPr lang="en-US" i="1" dirty="0" smtClean="0"/>
              <a:t>Perry v. Commonwealth</a:t>
            </a:r>
            <a:r>
              <a:rPr lang="en-US" dirty="0" smtClean="0"/>
              <a:t>, Va. Ct. App. (December 29, 2015)</a:t>
            </a:r>
          </a:p>
          <a:p>
            <a:r>
              <a:rPr lang="en-US" i="1" dirty="0" smtClean="0"/>
              <a:t>Held:</a:t>
            </a:r>
            <a:r>
              <a:rPr lang="en-US" dirty="0" smtClean="0"/>
              <a:t>  </a:t>
            </a:r>
            <a:r>
              <a:rPr lang="en-US" dirty="0"/>
              <a:t>D</a:t>
            </a:r>
            <a:r>
              <a:rPr lang="en-US" dirty="0" smtClean="0"/>
              <a:t>efendant who was under arrest and </a:t>
            </a:r>
            <a:r>
              <a:rPr lang="en-US" dirty="0"/>
              <a:t>pulled away from </a:t>
            </a:r>
            <a:r>
              <a:rPr lang="en-US" dirty="0" smtClean="0"/>
              <a:t>an officer, breaking free </a:t>
            </a:r>
            <a:r>
              <a:rPr lang="en-US" dirty="0"/>
              <a:t>from his </a:t>
            </a:r>
            <a:r>
              <a:rPr lang="en-US" dirty="0" smtClean="0"/>
              <a:t>grasp and taking a </a:t>
            </a:r>
            <a:r>
              <a:rPr lang="en-US" smtClean="0"/>
              <a:t>few steps away, </a:t>
            </a:r>
            <a:r>
              <a:rPr lang="en-US" dirty="0" smtClean="0"/>
              <a:t>was guilty of </a:t>
            </a:r>
            <a:r>
              <a:rPr lang="en-US" dirty="0"/>
              <a:t>18.2-479.1, even though </a:t>
            </a:r>
            <a:r>
              <a:rPr lang="en-US" dirty="0" smtClean="0"/>
              <a:t>the </a:t>
            </a:r>
            <a:r>
              <a:rPr lang="en-US" dirty="0"/>
              <a:t>officer </a:t>
            </a:r>
            <a:r>
              <a:rPr lang="en-US" dirty="0" smtClean="0"/>
              <a:t>was </a:t>
            </a:r>
            <a:r>
              <a:rPr lang="en-US" dirty="0"/>
              <a:t>able to restrain him </a:t>
            </a:r>
            <a:r>
              <a:rPr lang="en-US" dirty="0" smtClean="0"/>
              <a:t>again immediately.  </a:t>
            </a:r>
            <a:endParaRPr lang="en-US" i="1" dirty="0"/>
          </a:p>
        </p:txBody>
      </p:sp>
    </p:spTree>
    <p:extLst>
      <p:ext uri="{BB962C8B-B14F-4D97-AF65-F5344CB8AC3E}">
        <p14:creationId xmlns:p14="http://schemas.microsoft.com/office/powerpoint/2010/main" val="89224786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0F3C3-0F3D-4ECF-AF1D-81CB906511F5}" type="datetime1">
              <a:rPr lang="en-US" smtClean="0"/>
              <a:pPr/>
              <a:t>6/21/2016</a:t>
            </a:fld>
            <a:endParaRPr lang="en-US"/>
          </a:p>
        </p:txBody>
      </p:sp>
      <p:sp>
        <p:nvSpPr>
          <p:cNvPr id="3" name="Slide Number Placeholder 2"/>
          <p:cNvSpPr>
            <a:spLocks noGrp="1"/>
          </p:cNvSpPr>
          <p:nvPr>
            <p:ph type="sldNum" sz="quarter" idx="12"/>
          </p:nvPr>
        </p:nvSpPr>
        <p:spPr/>
        <p:txBody>
          <a:bodyPr/>
          <a:lstStyle/>
          <a:p>
            <a:fld id="{80BC0022-2A8E-4979-8726-E1200C30B10A}" type="slidenum">
              <a:rPr lang="en-US" smtClean="0"/>
              <a:pPr/>
              <a:t>201</a:t>
            </a:fld>
            <a:endParaRPr lang="en-US" dirty="0"/>
          </a:p>
        </p:txBody>
      </p:sp>
      <p:sp>
        <p:nvSpPr>
          <p:cNvPr id="4" name="Rectangle 3"/>
          <p:cNvSpPr/>
          <p:nvPr/>
        </p:nvSpPr>
        <p:spPr>
          <a:xfrm>
            <a:off x="533400" y="533400"/>
            <a:ext cx="8229600" cy="3724096"/>
          </a:xfrm>
          <a:prstGeom prst="rect">
            <a:avLst/>
          </a:prstGeom>
        </p:spPr>
        <p:txBody>
          <a:bodyPr wrap="square">
            <a:spAutoFit/>
          </a:bodyPr>
          <a:lstStyle/>
          <a:p>
            <a:pPr algn="ctr"/>
            <a:endParaRPr lang="en-US" dirty="0" smtClean="0"/>
          </a:p>
          <a:p>
            <a:pPr algn="ctr"/>
            <a:endParaRPr lang="en-US" sz="2000" i="1" dirty="0" smtClean="0">
              <a:solidFill>
                <a:srgbClr val="C00000"/>
              </a:solidFill>
              <a:latin typeface="Arial" pitchFamily="34" charset="0"/>
              <a:cs typeface="Arial" pitchFamily="34" charset="0"/>
            </a:endParaRPr>
          </a:p>
          <a:p>
            <a:pPr algn="ctr"/>
            <a:endParaRPr lang="en-US" dirty="0" smtClean="0"/>
          </a:p>
          <a:p>
            <a:pPr algn="ctr"/>
            <a:r>
              <a:rPr lang="en-US" dirty="0" smtClean="0"/>
              <a:t>Elliott Jay Casey</a:t>
            </a:r>
          </a:p>
          <a:p>
            <a:pPr algn="ctr"/>
            <a:r>
              <a:rPr lang="en-US" dirty="0" smtClean="0"/>
              <a:t>Staff Attorney</a:t>
            </a:r>
          </a:p>
          <a:p>
            <a:pPr algn="ctr"/>
            <a:r>
              <a:rPr lang="en-US" dirty="0" smtClean="0"/>
              <a:t>Commonwealth’s Attorneys’ Services Council</a:t>
            </a:r>
          </a:p>
          <a:p>
            <a:pPr algn="ctr"/>
            <a:r>
              <a:rPr lang="en-US" dirty="0" smtClean="0"/>
              <a:t>William &amp; Mary Law School</a:t>
            </a:r>
          </a:p>
          <a:p>
            <a:pPr algn="ctr"/>
            <a:r>
              <a:rPr lang="en-US" dirty="0" smtClean="0"/>
              <a:t>613 S. Henry Street, Room 220</a:t>
            </a:r>
          </a:p>
          <a:p>
            <a:pPr algn="ctr"/>
            <a:r>
              <a:rPr lang="en-US" dirty="0" smtClean="0"/>
              <a:t>P. O. Box 3549</a:t>
            </a:r>
          </a:p>
          <a:p>
            <a:pPr algn="ctr"/>
            <a:r>
              <a:rPr lang="en-US" dirty="0" smtClean="0"/>
              <a:t>Williamsburg, Virginia  23187</a:t>
            </a:r>
          </a:p>
          <a:p>
            <a:pPr algn="ctr"/>
            <a:r>
              <a:rPr lang="en-US" dirty="0" smtClean="0"/>
              <a:t>757-253-4146</a:t>
            </a:r>
          </a:p>
          <a:p>
            <a:pPr algn="ctr"/>
            <a:r>
              <a:rPr lang="en-US" dirty="0" smtClean="0">
                <a:hlinkClick r:id="rId2"/>
              </a:rPr>
              <a:t>ejcasey@wm.edu</a:t>
            </a:r>
            <a:endParaRPr lang="en-US" dirty="0" smtClean="0"/>
          </a:p>
          <a:p>
            <a:pPr algn="ctr"/>
            <a:r>
              <a:rPr lang="en-US" dirty="0" smtClean="0">
                <a:hlinkClick r:id="rId3"/>
              </a:rPr>
              <a:t>www.cas.state.va.us</a:t>
            </a:r>
            <a:endParaRPr lang="en-US" dirty="0" smtClean="0"/>
          </a:p>
        </p:txBody>
      </p:sp>
    </p:spTree>
    <p:extLst>
      <p:ext uri="{BB962C8B-B14F-4D97-AF65-F5344CB8AC3E}">
        <p14:creationId xmlns:p14="http://schemas.microsoft.com/office/powerpoint/2010/main" val="2814749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Evidence Admissible</a:t>
            </a:r>
            <a:endParaRPr lang="en-US" dirty="0"/>
          </a:p>
        </p:txBody>
      </p:sp>
      <p:sp>
        <p:nvSpPr>
          <p:cNvPr id="3" name="Content Placeholder 2"/>
          <p:cNvSpPr>
            <a:spLocks noGrp="1"/>
          </p:cNvSpPr>
          <p:nvPr>
            <p:ph idx="1"/>
          </p:nvPr>
        </p:nvSpPr>
        <p:spPr/>
        <p:txBody>
          <a:bodyPr/>
          <a:lstStyle/>
          <a:p>
            <a:r>
              <a:rPr lang="en-US" dirty="0"/>
              <a:t>The Court reviewed the evidence and found that it was reasonable for an officer to believe that the defendant may have marijuana in the vehicle.  </a:t>
            </a:r>
          </a:p>
          <a:p>
            <a:r>
              <a:rPr lang="en-US" dirty="0" smtClean="0"/>
              <a:t>Proper to rely on the tip once the officers corroborated the tip.</a:t>
            </a:r>
            <a:endParaRPr lang="en-US" dirty="0"/>
          </a:p>
          <a:p>
            <a:endParaRPr lang="en-US" dirty="0"/>
          </a:p>
        </p:txBody>
      </p:sp>
    </p:spTree>
    <p:extLst>
      <p:ext uri="{BB962C8B-B14F-4D97-AF65-F5344CB8AC3E}">
        <p14:creationId xmlns:p14="http://schemas.microsoft.com/office/powerpoint/2010/main" val="1108830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Suspicion: </a:t>
            </a:r>
            <a:br>
              <a:rPr lang="en-US" dirty="0" smtClean="0"/>
            </a:br>
            <a:r>
              <a:rPr lang="en-US" dirty="0" smtClean="0"/>
              <a:t>Dangling Objects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Mason v. Commonwealth</a:t>
            </a:r>
            <a:r>
              <a:rPr lang="en-US" dirty="0" smtClean="0"/>
              <a:t>, Va. Supreme Court (</a:t>
            </a:r>
            <a:r>
              <a:rPr lang="en-US" dirty="0"/>
              <a:t>May 5, </a:t>
            </a:r>
            <a:r>
              <a:rPr lang="en-US" dirty="0" smtClean="0"/>
              <a:t>2016)</a:t>
            </a:r>
          </a:p>
          <a:p>
            <a:r>
              <a:rPr lang="en-US" dirty="0"/>
              <a:t>O</a:t>
            </a:r>
            <a:r>
              <a:rPr lang="en-US" dirty="0" smtClean="0"/>
              <a:t>fficer stopped the </a:t>
            </a:r>
            <a:r>
              <a:rPr lang="en-US" dirty="0"/>
              <a:t>defendant </a:t>
            </a:r>
            <a:r>
              <a:rPr lang="en-US" dirty="0" smtClean="0"/>
              <a:t>for driving </a:t>
            </a:r>
            <a:r>
              <a:rPr lang="en-US" dirty="0"/>
              <a:t>with a “dangling object”, a 3”x </a:t>
            </a:r>
            <a:r>
              <a:rPr lang="en-US" dirty="0" smtClean="0"/>
              <a:t>5” parking pass.</a:t>
            </a:r>
          </a:p>
          <a:p>
            <a:r>
              <a:rPr lang="en-US" dirty="0" smtClean="0"/>
              <a:t>Officer finds drugs in the car.</a:t>
            </a:r>
          </a:p>
          <a:p>
            <a:r>
              <a:rPr lang="en-US" dirty="0" smtClean="0"/>
              <a:t>Defendant appeals and Court of Appeals reversed the conviction.</a:t>
            </a:r>
          </a:p>
          <a:p>
            <a:r>
              <a:rPr lang="en-US" dirty="0" smtClean="0"/>
              <a:t>Commonwealth appeals to the Virginia Supreme Court.</a:t>
            </a:r>
            <a:endParaRPr lang="en-US" dirty="0"/>
          </a:p>
        </p:txBody>
      </p:sp>
    </p:spTree>
    <p:extLst>
      <p:ext uri="{BB962C8B-B14F-4D97-AF65-F5344CB8AC3E}">
        <p14:creationId xmlns:p14="http://schemas.microsoft.com/office/powerpoint/2010/main" val="198595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Stop Was Lawful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Court: It </a:t>
            </a:r>
            <a:r>
              <a:rPr lang="en-US" dirty="0"/>
              <a:t>is nearly impossible for an officer to determine, prior to a stop, whether a dangling object </a:t>
            </a:r>
            <a:r>
              <a:rPr lang="en-US" i="1" dirty="0"/>
              <a:t>actually</a:t>
            </a:r>
            <a:r>
              <a:rPr lang="en-US" dirty="0"/>
              <a:t> obstructs the driver’s view.  </a:t>
            </a:r>
            <a:endParaRPr lang="en-US" dirty="0" smtClean="0"/>
          </a:p>
          <a:p>
            <a:r>
              <a:rPr lang="en-US" dirty="0" smtClean="0"/>
              <a:t>However</a:t>
            </a:r>
            <a:r>
              <a:rPr lang="en-US" dirty="0"/>
              <a:t>, </a:t>
            </a:r>
            <a:r>
              <a:rPr lang="en-US" dirty="0" smtClean="0"/>
              <a:t>the </a:t>
            </a:r>
            <a:r>
              <a:rPr lang="en-US" dirty="0"/>
              <a:t>statute protects public safety and has an important goal.  </a:t>
            </a:r>
            <a:endParaRPr lang="en-US" dirty="0" smtClean="0"/>
          </a:p>
          <a:p>
            <a:r>
              <a:rPr lang="en-US" dirty="0" smtClean="0"/>
              <a:t>Here, the </a:t>
            </a:r>
            <a:r>
              <a:rPr lang="en-US" dirty="0"/>
              <a:t>fact that the tag was sufficiently prominent to attract the officer's attention during the brief moments that it passed through his field of view </a:t>
            </a:r>
            <a:r>
              <a:rPr lang="en-US" dirty="0" smtClean="0"/>
              <a:t>sufficiently demonstrated that </a:t>
            </a:r>
            <a:r>
              <a:rPr lang="en-US" dirty="0"/>
              <a:t>it might have violated the </a:t>
            </a:r>
            <a:r>
              <a:rPr lang="en-US" dirty="0" smtClean="0"/>
              <a:t>statute. </a:t>
            </a:r>
            <a:endParaRPr lang="en-US" dirty="0"/>
          </a:p>
        </p:txBody>
      </p:sp>
    </p:spTree>
    <p:extLst>
      <p:ext uri="{BB962C8B-B14F-4D97-AF65-F5344CB8AC3E}">
        <p14:creationId xmlns:p14="http://schemas.microsoft.com/office/powerpoint/2010/main" val="60765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Suspicion: </a:t>
            </a:r>
            <a:br>
              <a:rPr lang="en-US" dirty="0" smtClean="0"/>
            </a:br>
            <a:r>
              <a:rPr lang="en-US" dirty="0" smtClean="0"/>
              <a:t>Dangling Objects</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Freeman v. Commonwealth</a:t>
            </a:r>
            <a:r>
              <a:rPr lang="en-US" dirty="0" smtClean="0"/>
              <a:t>, Va. Ct. App. (</a:t>
            </a:r>
            <a:r>
              <a:rPr lang="en-US" dirty="0"/>
              <a:t>November 17, </a:t>
            </a:r>
            <a:r>
              <a:rPr lang="en-US" dirty="0" smtClean="0"/>
              <a:t>2015) </a:t>
            </a:r>
          </a:p>
          <a:p>
            <a:r>
              <a:rPr lang="en-US" dirty="0" smtClean="0"/>
              <a:t>Officers observed defendant driving with multiple </a:t>
            </a:r>
            <a:r>
              <a:rPr lang="en-US" dirty="0"/>
              <a:t>objects dangling from the rearview mirror.  </a:t>
            </a:r>
            <a:endParaRPr lang="en-US" dirty="0" smtClean="0"/>
          </a:p>
          <a:p>
            <a:r>
              <a:rPr lang="en-US" dirty="0" smtClean="0"/>
              <a:t>They </a:t>
            </a:r>
            <a:r>
              <a:rPr lang="en-US" dirty="0"/>
              <a:t>stopped the defendant and </a:t>
            </a:r>
            <a:r>
              <a:rPr lang="en-US" dirty="0" smtClean="0"/>
              <a:t>located drugs </a:t>
            </a:r>
            <a:r>
              <a:rPr lang="en-US" dirty="0"/>
              <a:t>and </a:t>
            </a:r>
            <a:r>
              <a:rPr lang="en-US" dirty="0" smtClean="0"/>
              <a:t>a gun</a:t>
            </a:r>
            <a:r>
              <a:rPr lang="en-US" dirty="0"/>
              <a:t>.  </a:t>
            </a:r>
            <a:endParaRPr lang="en-US" dirty="0" smtClean="0"/>
          </a:p>
          <a:p>
            <a:r>
              <a:rPr lang="en-US" dirty="0" smtClean="0"/>
              <a:t>At </a:t>
            </a:r>
            <a:r>
              <a:rPr lang="en-US" dirty="0"/>
              <a:t>a motion to suppress, a detective testified that he was concerned that the dangling air fresheners might impair or obstruct the defendant’s view while driving.  </a:t>
            </a:r>
          </a:p>
          <a:p>
            <a:endParaRPr lang="en-US" dirty="0"/>
          </a:p>
        </p:txBody>
      </p:sp>
    </p:spTree>
    <p:extLst>
      <p:ext uri="{BB962C8B-B14F-4D97-AF65-F5344CB8AC3E}">
        <p14:creationId xmlns:p14="http://schemas.microsoft.com/office/powerpoint/2010/main" val="1127918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Stop was Lawful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Court </a:t>
            </a:r>
            <a:r>
              <a:rPr lang="en-US" dirty="0"/>
              <a:t>examined the record, which included photographs of the three dangling air fresheners, and found that the officers had reasonable suspicion to stop the defendant for a violation of 46.2-1054.  </a:t>
            </a:r>
            <a:endParaRPr lang="en-US" dirty="0" smtClean="0"/>
          </a:p>
          <a:p>
            <a:r>
              <a:rPr lang="en-US" dirty="0"/>
              <a:t>B</a:t>
            </a:r>
            <a:r>
              <a:rPr lang="en-US" dirty="0" smtClean="0"/>
              <a:t>oth </a:t>
            </a:r>
            <a:r>
              <a:rPr lang="en-US" dirty="0"/>
              <a:t>the size of the objects and the fact that they were suspended from the rearview mirror were objective facts that provided the officer with reasonable suspicion that the defendant’s view of at least part of the roadway might be impaired or obstructed. </a:t>
            </a:r>
          </a:p>
          <a:p>
            <a:endParaRPr lang="en-US" dirty="0"/>
          </a:p>
        </p:txBody>
      </p:sp>
    </p:spTree>
    <p:extLst>
      <p:ext uri="{BB962C8B-B14F-4D97-AF65-F5344CB8AC3E}">
        <p14:creationId xmlns:p14="http://schemas.microsoft.com/office/powerpoint/2010/main" val="904978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Suspicion: Flight</a:t>
            </a:r>
            <a:endParaRPr lang="en-US" dirty="0"/>
          </a:p>
        </p:txBody>
      </p:sp>
      <p:sp>
        <p:nvSpPr>
          <p:cNvPr id="3" name="Content Placeholder 2"/>
          <p:cNvSpPr>
            <a:spLocks noGrp="1"/>
          </p:cNvSpPr>
          <p:nvPr>
            <p:ph idx="1"/>
          </p:nvPr>
        </p:nvSpPr>
        <p:spPr>
          <a:xfrm>
            <a:off x="457200" y="1417639"/>
            <a:ext cx="8229600" cy="4386262"/>
          </a:xfrm>
        </p:spPr>
        <p:txBody>
          <a:bodyPr>
            <a:normAutofit fontScale="85000" lnSpcReduction="20000"/>
          </a:bodyPr>
          <a:lstStyle/>
          <a:p>
            <a:r>
              <a:rPr lang="en-US" i="1" dirty="0" smtClean="0"/>
              <a:t>Malone v. Commonwealth, </a:t>
            </a:r>
            <a:r>
              <a:rPr lang="en-US" dirty="0" smtClean="0"/>
              <a:t>Va. Ct. App. (</a:t>
            </a:r>
            <a:r>
              <a:rPr lang="en-US" dirty="0"/>
              <a:t>December 8, </a:t>
            </a:r>
            <a:r>
              <a:rPr lang="en-US" dirty="0" smtClean="0"/>
              <a:t>2015)</a:t>
            </a:r>
            <a:endParaRPr lang="en-US" dirty="0"/>
          </a:p>
          <a:p>
            <a:r>
              <a:rPr lang="en-US" dirty="0" smtClean="0"/>
              <a:t>Police</a:t>
            </a:r>
            <a:r>
              <a:rPr lang="en-US" dirty="0"/>
              <a:t>, on patrol and asked to enforce “no trespassing” signs </a:t>
            </a:r>
            <a:r>
              <a:rPr lang="en-US" dirty="0" smtClean="0"/>
              <a:t>at a motel in a “high crime area”, approached the defendant.</a:t>
            </a:r>
          </a:p>
          <a:p>
            <a:r>
              <a:rPr lang="en-US" dirty="0" smtClean="0"/>
              <a:t>As </a:t>
            </a:r>
            <a:r>
              <a:rPr lang="en-US" dirty="0"/>
              <a:t>they did, the defendant and his friends saw the police and ran away.  </a:t>
            </a:r>
            <a:endParaRPr lang="en-US" dirty="0" smtClean="0"/>
          </a:p>
          <a:p>
            <a:r>
              <a:rPr lang="en-US" dirty="0" smtClean="0"/>
              <a:t>Officers </a:t>
            </a:r>
            <a:r>
              <a:rPr lang="en-US" dirty="0"/>
              <a:t>pursued the defendant and captured him.  </a:t>
            </a:r>
            <a:endParaRPr lang="en-US" dirty="0" smtClean="0"/>
          </a:p>
          <a:p>
            <a:r>
              <a:rPr lang="en-US" dirty="0" smtClean="0"/>
              <a:t>They </a:t>
            </a:r>
            <a:r>
              <a:rPr lang="en-US" dirty="0"/>
              <a:t>discovered that the defendant had a firearm, ammunition, and was wanted on outstanding warrants.  </a:t>
            </a:r>
          </a:p>
          <a:p>
            <a:endParaRPr lang="en-US" dirty="0"/>
          </a:p>
        </p:txBody>
      </p:sp>
    </p:spTree>
    <p:extLst>
      <p:ext uri="{BB962C8B-B14F-4D97-AF65-F5344CB8AC3E}">
        <p14:creationId xmlns:p14="http://schemas.microsoft.com/office/powerpoint/2010/main" val="430912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Stop was Lawful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Police lawfully </a:t>
            </a:r>
            <a:r>
              <a:rPr lang="en-US" dirty="0"/>
              <a:t>chased and detained the defendant based on reasonable suspicion of criminal activity.  </a:t>
            </a:r>
            <a:endParaRPr lang="en-US" dirty="0" smtClean="0"/>
          </a:p>
          <a:p>
            <a:r>
              <a:rPr lang="en-US" dirty="0" smtClean="0"/>
              <a:t>The </a:t>
            </a:r>
            <a:r>
              <a:rPr lang="en-US" dirty="0"/>
              <a:t>Court rejected the argument that the officer needed probable cause to arrest the defendant at that time and refused to find that the officer “arrested” the defendant by capturing him and returning him to the motel.  </a:t>
            </a:r>
            <a:endParaRPr lang="en-US" dirty="0" smtClean="0"/>
          </a:p>
          <a:p>
            <a:r>
              <a:rPr lang="en-US" dirty="0" smtClean="0"/>
              <a:t>By capturing him, Officers simply </a:t>
            </a:r>
            <a:r>
              <a:rPr lang="en-US" dirty="0"/>
              <a:t>restored the defendant to the “status quo”, before he fled.  </a:t>
            </a:r>
          </a:p>
          <a:p>
            <a:endParaRPr lang="en-US" dirty="0"/>
          </a:p>
        </p:txBody>
      </p:sp>
    </p:spTree>
    <p:extLst>
      <p:ext uri="{BB962C8B-B14F-4D97-AF65-F5344CB8AC3E}">
        <p14:creationId xmlns:p14="http://schemas.microsoft.com/office/powerpoint/2010/main" val="1640456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Suspicion: Inspection Sticker</a:t>
            </a:r>
            <a:endParaRPr lang="en-US" dirty="0"/>
          </a:p>
        </p:txBody>
      </p:sp>
      <p:sp>
        <p:nvSpPr>
          <p:cNvPr id="3" name="Content Placeholder 2"/>
          <p:cNvSpPr>
            <a:spLocks noGrp="1"/>
          </p:cNvSpPr>
          <p:nvPr>
            <p:ph idx="1"/>
          </p:nvPr>
        </p:nvSpPr>
        <p:spPr>
          <a:xfrm>
            <a:off x="457200" y="1562101"/>
            <a:ext cx="8382000" cy="4457699"/>
          </a:xfrm>
        </p:spPr>
        <p:txBody>
          <a:bodyPr>
            <a:normAutofit fontScale="92500" lnSpcReduction="20000"/>
          </a:bodyPr>
          <a:lstStyle/>
          <a:p>
            <a:r>
              <a:rPr lang="en-US" i="1" dirty="0" smtClean="0"/>
              <a:t>Diggs v. Commonwealth, </a:t>
            </a:r>
            <a:r>
              <a:rPr lang="en-US" dirty="0" smtClean="0"/>
              <a:t>Va. Ct. App. (</a:t>
            </a:r>
            <a:r>
              <a:rPr lang="en-US" dirty="0"/>
              <a:t>December 8, </a:t>
            </a:r>
            <a:r>
              <a:rPr lang="en-US" dirty="0" smtClean="0"/>
              <a:t>2015)</a:t>
            </a:r>
          </a:p>
          <a:p>
            <a:r>
              <a:rPr lang="en-US" dirty="0" smtClean="0"/>
              <a:t>An </a:t>
            </a:r>
            <a:r>
              <a:rPr lang="en-US" dirty="0"/>
              <a:t>officer saw the defendant driving and noticed that </a:t>
            </a:r>
            <a:r>
              <a:rPr lang="en-US" dirty="0" smtClean="0"/>
              <a:t>his inspection </a:t>
            </a:r>
            <a:r>
              <a:rPr lang="en-US" dirty="0"/>
              <a:t>sticker was peeling away and that the vehicle had temporary tags.  </a:t>
            </a:r>
            <a:endParaRPr lang="en-US" dirty="0" smtClean="0"/>
          </a:p>
          <a:p>
            <a:r>
              <a:rPr lang="en-US" dirty="0" smtClean="0"/>
              <a:t>He </a:t>
            </a:r>
            <a:r>
              <a:rPr lang="en-US" dirty="0"/>
              <a:t>also noticed the defendant had just left an auto repair shop known to sell counterfeit inspection stickers. </a:t>
            </a:r>
            <a:endParaRPr lang="en-US" dirty="0" smtClean="0"/>
          </a:p>
          <a:p>
            <a:r>
              <a:rPr lang="en-US" dirty="0" smtClean="0"/>
              <a:t>The </a:t>
            </a:r>
            <a:r>
              <a:rPr lang="en-US" dirty="0"/>
              <a:t>officer stopped the defendant, detected </a:t>
            </a:r>
            <a:r>
              <a:rPr lang="en-US" dirty="0" smtClean="0"/>
              <a:t>marijuana</a:t>
            </a:r>
            <a:r>
              <a:rPr lang="en-US" dirty="0"/>
              <a:t>, learned the defendant was suspended, and found </a:t>
            </a:r>
            <a:r>
              <a:rPr lang="en-US" dirty="0" smtClean="0"/>
              <a:t>marijuana</a:t>
            </a:r>
            <a:r>
              <a:rPr lang="en-US" dirty="0"/>
              <a:t>.  </a:t>
            </a:r>
          </a:p>
          <a:p>
            <a:endParaRPr lang="en-US" dirty="0"/>
          </a:p>
        </p:txBody>
      </p:sp>
    </p:spTree>
    <p:extLst>
      <p:ext uri="{BB962C8B-B14F-4D97-AF65-F5344CB8AC3E}">
        <p14:creationId xmlns:p14="http://schemas.microsoft.com/office/powerpoint/2010/main" val="2031736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1143000"/>
          </a:xfrm>
        </p:spPr>
        <p:txBody>
          <a:bodyPr/>
          <a:lstStyle/>
          <a:p>
            <a:r>
              <a:rPr lang="en-US" dirty="0" smtClean="0"/>
              <a:t>Held: Stop was Lawful</a:t>
            </a:r>
            <a:endParaRPr lang="en-US" dirty="0"/>
          </a:p>
        </p:txBody>
      </p:sp>
      <p:sp>
        <p:nvSpPr>
          <p:cNvPr id="3" name="Content Placeholder 2"/>
          <p:cNvSpPr>
            <a:spLocks noGrp="1"/>
          </p:cNvSpPr>
          <p:nvPr>
            <p:ph idx="1"/>
          </p:nvPr>
        </p:nvSpPr>
        <p:spPr>
          <a:xfrm>
            <a:off x="457200" y="1257302"/>
            <a:ext cx="8229600" cy="4292599"/>
          </a:xfrm>
        </p:spPr>
        <p:txBody>
          <a:bodyPr>
            <a:normAutofit fontScale="92500" lnSpcReduction="20000"/>
          </a:bodyPr>
          <a:lstStyle/>
          <a:p>
            <a:r>
              <a:rPr lang="en-US" dirty="0"/>
              <a:t>At a motion to suppress, the officer testified that he had made roughly 100 such stops for unauthorized inspection stickers and that 9 out of 10 times, he found that the sticker was unlawful.  </a:t>
            </a:r>
            <a:endParaRPr lang="en-US" dirty="0" smtClean="0"/>
          </a:p>
          <a:p>
            <a:r>
              <a:rPr lang="en-US" dirty="0" smtClean="0"/>
              <a:t>He </a:t>
            </a:r>
            <a:r>
              <a:rPr lang="en-US" dirty="0"/>
              <a:t>also recounted the shop’s history of selling counterfeit stickers and the area’s reputation as a high-crime area.  </a:t>
            </a:r>
            <a:endParaRPr lang="en-US" dirty="0" smtClean="0"/>
          </a:p>
          <a:p>
            <a:r>
              <a:rPr lang="en-US" dirty="0" smtClean="0"/>
              <a:t>Court found the evidence was sufficient reasonable suspicion for a traffic stop.</a:t>
            </a:r>
            <a:endParaRPr lang="en-US" dirty="0"/>
          </a:p>
          <a:p>
            <a:endParaRPr lang="en-US" dirty="0"/>
          </a:p>
        </p:txBody>
      </p:sp>
    </p:spTree>
    <p:extLst>
      <p:ext uri="{BB962C8B-B14F-4D97-AF65-F5344CB8AC3E}">
        <p14:creationId xmlns:p14="http://schemas.microsoft.com/office/powerpoint/2010/main" val="2054651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Topics for Presentation</a:t>
            </a:r>
            <a:endParaRPr lang="en-US" dirty="0"/>
          </a:p>
        </p:txBody>
      </p:sp>
      <p:sp>
        <p:nvSpPr>
          <p:cNvPr id="5" name="Content Placeholder 4"/>
          <p:cNvSpPr>
            <a:spLocks noGrp="1"/>
          </p:cNvSpPr>
          <p:nvPr>
            <p:ph sz="half" idx="1"/>
          </p:nvPr>
        </p:nvSpPr>
        <p:spPr/>
        <p:txBody>
          <a:bodyPr>
            <a:normAutofit/>
          </a:bodyPr>
          <a:lstStyle/>
          <a:p>
            <a:r>
              <a:rPr lang="en-US" dirty="0" smtClean="0"/>
              <a:t>Fourth Amendment</a:t>
            </a:r>
          </a:p>
          <a:p>
            <a:r>
              <a:rPr lang="en-US" dirty="0" smtClean="0"/>
              <a:t>Fifth Amendment</a:t>
            </a:r>
          </a:p>
          <a:p>
            <a:r>
              <a:rPr lang="en-US" dirty="0" smtClean="0"/>
              <a:t>Crimes Against Persons &amp; Domestic Violence</a:t>
            </a:r>
          </a:p>
          <a:p>
            <a:r>
              <a:rPr lang="en-US" dirty="0" smtClean="0"/>
              <a:t>Crimes Against Property</a:t>
            </a:r>
          </a:p>
          <a:p>
            <a:r>
              <a:rPr lang="en-US" dirty="0"/>
              <a:t>Drug &amp; Gun Offenses</a:t>
            </a:r>
          </a:p>
          <a:p>
            <a:endParaRPr lang="en-US" dirty="0"/>
          </a:p>
        </p:txBody>
      </p:sp>
      <p:sp>
        <p:nvSpPr>
          <p:cNvPr id="6" name="Content Placeholder 5"/>
          <p:cNvSpPr>
            <a:spLocks noGrp="1"/>
          </p:cNvSpPr>
          <p:nvPr>
            <p:ph sz="half" idx="2"/>
          </p:nvPr>
        </p:nvSpPr>
        <p:spPr/>
        <p:txBody>
          <a:bodyPr>
            <a:normAutofit/>
          </a:bodyPr>
          <a:lstStyle/>
          <a:p>
            <a:r>
              <a:rPr lang="en-US" dirty="0" smtClean="0"/>
              <a:t>DUI, Traffic, and Habitual Offender Offenses</a:t>
            </a:r>
          </a:p>
          <a:p>
            <a:r>
              <a:rPr lang="en-US" dirty="0" smtClean="0"/>
              <a:t>Evidentiary Issues</a:t>
            </a:r>
          </a:p>
          <a:p>
            <a:r>
              <a:rPr lang="en-US" dirty="0" smtClean="0"/>
              <a:t>Jurisdiction &amp; Venue</a:t>
            </a:r>
          </a:p>
          <a:p>
            <a:r>
              <a:rPr lang="en-US" dirty="0" smtClean="0"/>
              <a:t>Miscellaneous Offenses</a:t>
            </a:r>
            <a:endParaRPr lang="en-US" dirty="0"/>
          </a:p>
        </p:txBody>
      </p:sp>
    </p:spTree>
    <p:extLst>
      <p:ext uri="{BB962C8B-B14F-4D97-AF65-F5344CB8AC3E}">
        <p14:creationId xmlns:p14="http://schemas.microsoft.com/office/powerpoint/2010/main" val="1246702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Suspicion: Loud Music</a:t>
            </a:r>
            <a:endParaRPr lang="en-US" dirty="0"/>
          </a:p>
        </p:txBody>
      </p:sp>
      <p:sp>
        <p:nvSpPr>
          <p:cNvPr id="3" name="Content Placeholder 2"/>
          <p:cNvSpPr>
            <a:spLocks noGrp="1"/>
          </p:cNvSpPr>
          <p:nvPr>
            <p:ph idx="1"/>
          </p:nvPr>
        </p:nvSpPr>
        <p:spPr>
          <a:xfrm>
            <a:off x="457200" y="1270000"/>
            <a:ext cx="8229600" cy="4838699"/>
          </a:xfrm>
        </p:spPr>
        <p:txBody>
          <a:bodyPr>
            <a:normAutofit fontScale="85000" lnSpcReduction="20000"/>
          </a:bodyPr>
          <a:lstStyle/>
          <a:p>
            <a:r>
              <a:rPr lang="en-US" i="1" dirty="0" smtClean="0"/>
              <a:t>Commonwealth v. Collins, </a:t>
            </a:r>
            <a:r>
              <a:rPr lang="en-US" dirty="0" smtClean="0"/>
              <a:t>Va. Ct. App. (</a:t>
            </a:r>
            <a:r>
              <a:rPr lang="en-US" dirty="0"/>
              <a:t>December 22, </a:t>
            </a:r>
            <a:r>
              <a:rPr lang="en-US" dirty="0" smtClean="0"/>
              <a:t>2015)</a:t>
            </a:r>
          </a:p>
          <a:p>
            <a:r>
              <a:rPr lang="en-US" dirty="0" smtClean="0"/>
              <a:t>Defendant</a:t>
            </a:r>
            <a:r>
              <a:rPr lang="en-US" dirty="0"/>
              <a:t>, a felon, drove past an officer with loud music playing.  </a:t>
            </a:r>
            <a:endParaRPr lang="en-US" dirty="0" smtClean="0"/>
          </a:p>
          <a:p>
            <a:r>
              <a:rPr lang="en-US" dirty="0" smtClean="0"/>
              <a:t>Under </a:t>
            </a:r>
            <a:r>
              <a:rPr lang="en-US" dirty="0"/>
              <a:t>Richmond City Code, it is unlawful to play music from a vehicle if it is plainly audible from at least 50 feet.  </a:t>
            </a:r>
            <a:endParaRPr lang="en-US" dirty="0" smtClean="0"/>
          </a:p>
          <a:p>
            <a:r>
              <a:rPr lang="en-US" dirty="0" smtClean="0"/>
              <a:t>The </a:t>
            </a:r>
            <a:r>
              <a:rPr lang="en-US" dirty="0"/>
              <a:t>officer testified that he was between 42 and 50 feet away at first, and could still hear the music 100 feet away, although faintly.  </a:t>
            </a:r>
            <a:endParaRPr lang="en-US" dirty="0" smtClean="0"/>
          </a:p>
          <a:p>
            <a:r>
              <a:rPr lang="en-US" dirty="0" smtClean="0"/>
              <a:t>The </a:t>
            </a:r>
            <a:r>
              <a:rPr lang="en-US" dirty="0"/>
              <a:t>officer stopped the defendant and recovered a firearm.  </a:t>
            </a:r>
          </a:p>
        </p:txBody>
      </p:sp>
    </p:spTree>
    <p:extLst>
      <p:ext uri="{BB962C8B-B14F-4D97-AF65-F5344CB8AC3E}">
        <p14:creationId xmlns:p14="http://schemas.microsoft.com/office/powerpoint/2010/main" val="1127280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Appeal</a:t>
            </a:r>
            <a:endParaRPr lang="en-US" dirty="0"/>
          </a:p>
        </p:txBody>
      </p:sp>
      <p:sp>
        <p:nvSpPr>
          <p:cNvPr id="3" name="Content Placeholder 2"/>
          <p:cNvSpPr>
            <a:spLocks noGrp="1"/>
          </p:cNvSpPr>
          <p:nvPr>
            <p:ph idx="1"/>
          </p:nvPr>
        </p:nvSpPr>
        <p:spPr>
          <a:xfrm>
            <a:off x="457200" y="1484769"/>
            <a:ext cx="8229600" cy="4496932"/>
          </a:xfrm>
        </p:spPr>
        <p:txBody>
          <a:bodyPr>
            <a:normAutofit lnSpcReduction="10000"/>
          </a:bodyPr>
          <a:lstStyle/>
          <a:p>
            <a:r>
              <a:rPr lang="en-US" dirty="0" smtClean="0"/>
              <a:t>The </a:t>
            </a:r>
            <a:r>
              <a:rPr lang="en-US" dirty="0"/>
              <a:t>trial court granted a motion to suppress on the grounds that “it’s hard to know how” the City code is violated because it is too </a:t>
            </a:r>
            <a:r>
              <a:rPr lang="en-US" dirty="0" smtClean="0"/>
              <a:t>vague.</a:t>
            </a:r>
          </a:p>
          <a:p>
            <a:r>
              <a:rPr lang="en-US" dirty="0" smtClean="0"/>
              <a:t>The Commonwealth appealed</a:t>
            </a:r>
          </a:p>
          <a:p>
            <a:r>
              <a:rPr lang="en-US" dirty="0" smtClean="0"/>
              <a:t>Court: Stop was lawful. </a:t>
            </a:r>
          </a:p>
          <a:p>
            <a:pPr lvl="1"/>
            <a:r>
              <a:rPr lang="en-US" dirty="0" smtClean="0"/>
              <a:t>The officer </a:t>
            </a:r>
            <a:r>
              <a:rPr lang="en-US" dirty="0"/>
              <a:t>did not need proof that the defendant was </a:t>
            </a:r>
            <a:r>
              <a:rPr lang="en-US" i="1" dirty="0"/>
              <a:t>actually</a:t>
            </a:r>
            <a:r>
              <a:rPr lang="en-US" dirty="0"/>
              <a:t> in violation of the ordinance, only reasonable suspicion. </a:t>
            </a:r>
            <a:endParaRPr lang="en-US" dirty="0" smtClean="0"/>
          </a:p>
          <a:p>
            <a:endParaRPr lang="en-US" dirty="0"/>
          </a:p>
          <a:p>
            <a:endParaRPr lang="en-US" dirty="0"/>
          </a:p>
        </p:txBody>
      </p:sp>
    </p:spTree>
    <p:extLst>
      <p:ext uri="{BB962C8B-B14F-4D97-AF65-F5344CB8AC3E}">
        <p14:creationId xmlns:p14="http://schemas.microsoft.com/office/powerpoint/2010/main" val="306203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263"/>
            <a:ext cx="8229600" cy="960438"/>
          </a:xfrm>
        </p:spPr>
        <p:txBody>
          <a:bodyPr/>
          <a:lstStyle/>
          <a:p>
            <a:r>
              <a:rPr lang="en-US" dirty="0" smtClean="0"/>
              <a:t>Arrest v. Detention</a:t>
            </a:r>
            <a:endParaRPr lang="en-US" dirty="0"/>
          </a:p>
        </p:txBody>
      </p:sp>
      <p:sp>
        <p:nvSpPr>
          <p:cNvPr id="3" name="Content Placeholder 2"/>
          <p:cNvSpPr>
            <a:spLocks noGrp="1"/>
          </p:cNvSpPr>
          <p:nvPr>
            <p:ph idx="1"/>
          </p:nvPr>
        </p:nvSpPr>
        <p:spPr>
          <a:xfrm>
            <a:off x="457200" y="1155701"/>
            <a:ext cx="8229600" cy="4635500"/>
          </a:xfrm>
        </p:spPr>
        <p:txBody>
          <a:bodyPr>
            <a:normAutofit fontScale="85000" lnSpcReduction="20000"/>
          </a:bodyPr>
          <a:lstStyle/>
          <a:p>
            <a:pPr marL="342900" lvl="1" indent="-342900">
              <a:buFont typeface="Arial" pitchFamily="34" charset="0"/>
              <a:buChar char="•"/>
            </a:pPr>
            <a:r>
              <a:rPr lang="en-US" i="1" dirty="0"/>
              <a:t>Osman v. Commonwealth</a:t>
            </a:r>
            <a:r>
              <a:rPr lang="en-US" dirty="0"/>
              <a:t>, Va. Ct. App. (December 15, 2015)</a:t>
            </a:r>
            <a:endParaRPr lang="en-US" i="1" dirty="0"/>
          </a:p>
          <a:p>
            <a:r>
              <a:rPr lang="en-US" dirty="0" smtClean="0"/>
              <a:t>Officer hears loud </a:t>
            </a:r>
            <a:r>
              <a:rPr lang="en-US" dirty="0"/>
              <a:t>“bang” and </a:t>
            </a:r>
            <a:r>
              <a:rPr lang="en-US" dirty="0" smtClean="0"/>
              <a:t>sees the </a:t>
            </a:r>
            <a:r>
              <a:rPr lang="en-US" dirty="0"/>
              <a:t>defendant </a:t>
            </a:r>
            <a:r>
              <a:rPr lang="en-US" dirty="0" smtClean="0"/>
              <a:t>partway </a:t>
            </a:r>
            <a:r>
              <a:rPr lang="en-US" dirty="0"/>
              <a:t>into a parallel parking spot with his tire on the sidewalk.  </a:t>
            </a:r>
            <a:endParaRPr lang="en-US" dirty="0" smtClean="0"/>
          </a:p>
          <a:p>
            <a:r>
              <a:rPr lang="en-US" dirty="0" smtClean="0"/>
              <a:t>The </a:t>
            </a:r>
            <a:r>
              <a:rPr lang="en-US" dirty="0"/>
              <a:t>area </a:t>
            </a:r>
            <a:r>
              <a:rPr lang="en-US" dirty="0" smtClean="0"/>
              <a:t>was a </a:t>
            </a:r>
            <a:r>
              <a:rPr lang="en-US" dirty="0"/>
              <a:t>high-traffic area with many bars that were letting out at that time of night. </a:t>
            </a:r>
          </a:p>
          <a:p>
            <a:r>
              <a:rPr lang="en-US" dirty="0" smtClean="0"/>
              <a:t>Believing </a:t>
            </a:r>
            <a:r>
              <a:rPr lang="en-US" dirty="0"/>
              <a:t>the defendant had either been in a crash or was DUI, the officer ran over and told the defendant to stop.  </a:t>
            </a:r>
            <a:endParaRPr lang="en-US" dirty="0" smtClean="0"/>
          </a:p>
          <a:p>
            <a:r>
              <a:rPr lang="en-US" dirty="0" smtClean="0"/>
              <a:t>The </a:t>
            </a:r>
            <a:r>
              <a:rPr lang="en-US" dirty="0"/>
              <a:t>defendant refused at first, then stopped the car but refused to remove his keys or roll down the window.  The defendant yelled at the officer.  </a:t>
            </a:r>
          </a:p>
        </p:txBody>
      </p:sp>
    </p:spTree>
    <p:extLst>
      <p:ext uri="{BB962C8B-B14F-4D97-AF65-F5344CB8AC3E}">
        <p14:creationId xmlns:p14="http://schemas.microsoft.com/office/powerpoint/2010/main" val="15196630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Investigates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officer then removed the defendant from the vehicle and put him in handcuffs, informing him of his </a:t>
            </a:r>
            <a:r>
              <a:rPr lang="en-US" i="1" dirty="0"/>
              <a:t>Miranda</a:t>
            </a:r>
            <a:r>
              <a:rPr lang="en-US" dirty="0"/>
              <a:t> rights.  </a:t>
            </a:r>
            <a:endParaRPr lang="en-US" dirty="0" smtClean="0"/>
          </a:p>
          <a:p>
            <a:r>
              <a:rPr lang="en-US" dirty="0" smtClean="0"/>
              <a:t>The </a:t>
            </a:r>
            <a:r>
              <a:rPr lang="en-US" dirty="0"/>
              <a:t>defendant, who appeared to be intoxicated, continued to refuse to cooperate and refused to take a breathalyzer.  </a:t>
            </a:r>
            <a:endParaRPr lang="en-US" dirty="0" smtClean="0"/>
          </a:p>
          <a:p>
            <a:r>
              <a:rPr lang="en-US" dirty="0" smtClean="0"/>
              <a:t>The </a:t>
            </a:r>
            <a:r>
              <a:rPr lang="en-US" dirty="0"/>
              <a:t>officer arrested him.  </a:t>
            </a:r>
            <a:endParaRPr lang="en-US" dirty="0" smtClean="0"/>
          </a:p>
          <a:p>
            <a:r>
              <a:rPr lang="en-US" dirty="0"/>
              <a:t>D</a:t>
            </a:r>
            <a:r>
              <a:rPr lang="en-US" dirty="0" smtClean="0"/>
              <a:t>efendant </a:t>
            </a:r>
            <a:r>
              <a:rPr lang="en-US" dirty="0"/>
              <a:t>argued the officer lacked reasonable suspicion to stop him and lacked probable cause to arrest him.</a:t>
            </a:r>
          </a:p>
          <a:p>
            <a:endParaRPr lang="en-US" dirty="0"/>
          </a:p>
        </p:txBody>
      </p:sp>
    </p:spTree>
    <p:extLst>
      <p:ext uri="{BB962C8B-B14F-4D97-AF65-F5344CB8AC3E}">
        <p14:creationId xmlns:p14="http://schemas.microsoft.com/office/powerpoint/2010/main" val="953027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Affirmed</a:t>
            </a:r>
            <a:endParaRPr lang="en-US" dirty="0"/>
          </a:p>
        </p:txBody>
      </p:sp>
      <p:sp>
        <p:nvSpPr>
          <p:cNvPr id="3" name="Content Placeholder 2"/>
          <p:cNvSpPr>
            <a:spLocks noGrp="1"/>
          </p:cNvSpPr>
          <p:nvPr>
            <p:ph idx="1"/>
          </p:nvPr>
        </p:nvSpPr>
        <p:spPr>
          <a:xfrm>
            <a:off x="457200" y="1282701"/>
            <a:ext cx="8229600" cy="4508500"/>
          </a:xfrm>
        </p:spPr>
        <p:txBody>
          <a:bodyPr>
            <a:normAutofit fontScale="85000" lnSpcReduction="10000"/>
          </a:bodyPr>
          <a:lstStyle/>
          <a:p>
            <a:r>
              <a:rPr lang="en-US" dirty="0" smtClean="0"/>
              <a:t>It was </a:t>
            </a:r>
            <a:r>
              <a:rPr lang="en-US" dirty="0"/>
              <a:t>objectively reasonable for the officer to conclude that the defendant may have been driving under the influence.  </a:t>
            </a:r>
            <a:endParaRPr lang="en-US" dirty="0" smtClean="0"/>
          </a:p>
          <a:p>
            <a:r>
              <a:rPr lang="en-US" dirty="0" smtClean="0"/>
              <a:t>The defendant </a:t>
            </a:r>
            <a:r>
              <a:rPr lang="en-US" dirty="0"/>
              <a:t>was not “under arrest” simply because the officer pulled him out of the vehicle and put handcuffs on him.  </a:t>
            </a:r>
            <a:endParaRPr lang="en-US" dirty="0" smtClean="0"/>
          </a:p>
          <a:p>
            <a:r>
              <a:rPr lang="en-US" dirty="0"/>
              <a:t>O</a:t>
            </a:r>
            <a:r>
              <a:rPr lang="en-US" dirty="0" smtClean="0"/>
              <a:t>nce </a:t>
            </a:r>
            <a:r>
              <a:rPr lang="en-US" dirty="0"/>
              <a:t>the investigation was complete, the officer had probable cause to arrest the defendant. </a:t>
            </a:r>
            <a:endParaRPr lang="en-US" dirty="0" smtClean="0"/>
          </a:p>
          <a:p>
            <a:r>
              <a:rPr lang="en-US" dirty="0" smtClean="0"/>
              <a:t>The defendant’s </a:t>
            </a:r>
            <a:r>
              <a:rPr lang="en-US" dirty="0"/>
              <a:t>refusal to take a breathalyzer was relevant to probable cause, as was his driving, attitude, and behavior</a:t>
            </a:r>
            <a:r>
              <a:rPr lang="en-US" dirty="0" smtClean="0"/>
              <a:t>.</a:t>
            </a:r>
          </a:p>
          <a:p>
            <a:endParaRPr lang="en-US" dirty="0"/>
          </a:p>
        </p:txBody>
      </p:sp>
    </p:spTree>
    <p:extLst>
      <p:ext uri="{BB962C8B-B14F-4D97-AF65-F5344CB8AC3E}">
        <p14:creationId xmlns:p14="http://schemas.microsoft.com/office/powerpoint/2010/main" val="1595598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Suspicion: Pat-Down</a:t>
            </a:r>
            <a:endParaRPr lang="en-US" dirty="0"/>
          </a:p>
        </p:txBody>
      </p:sp>
      <p:sp>
        <p:nvSpPr>
          <p:cNvPr id="3" name="Content Placeholder 2"/>
          <p:cNvSpPr>
            <a:spLocks noGrp="1"/>
          </p:cNvSpPr>
          <p:nvPr>
            <p:ph idx="1"/>
          </p:nvPr>
        </p:nvSpPr>
        <p:spPr>
          <a:xfrm>
            <a:off x="457200" y="1417638"/>
            <a:ext cx="8686800" cy="4635499"/>
          </a:xfrm>
        </p:spPr>
        <p:txBody>
          <a:bodyPr>
            <a:normAutofit fontScale="77500" lnSpcReduction="20000"/>
          </a:bodyPr>
          <a:lstStyle/>
          <a:p>
            <a:r>
              <a:rPr lang="en-US" i="1" dirty="0" smtClean="0"/>
              <a:t>Fitzgerald v. Commonwealth, </a:t>
            </a:r>
            <a:r>
              <a:rPr lang="en-US" dirty="0" smtClean="0"/>
              <a:t>Va. Ct. App. (</a:t>
            </a:r>
            <a:r>
              <a:rPr lang="en-US" dirty="0"/>
              <a:t>November 10, </a:t>
            </a:r>
            <a:r>
              <a:rPr lang="en-US" dirty="0" smtClean="0"/>
              <a:t>2014)</a:t>
            </a:r>
          </a:p>
          <a:p>
            <a:r>
              <a:rPr lang="en-US" dirty="0" smtClean="0"/>
              <a:t>Officers walked up to and spoke to the defendant, but noted </a:t>
            </a:r>
            <a:r>
              <a:rPr lang="en-US" dirty="0"/>
              <a:t>that he had a bulge in his jacket that appeared to be a handgun.  </a:t>
            </a:r>
            <a:endParaRPr lang="en-US" dirty="0" smtClean="0"/>
          </a:p>
          <a:p>
            <a:r>
              <a:rPr lang="en-US" dirty="0" smtClean="0"/>
              <a:t>They </a:t>
            </a:r>
            <a:r>
              <a:rPr lang="en-US" dirty="0"/>
              <a:t>asked him to keep his hands out of his pockets but the defendant immediately put his hands back in his pockets.  </a:t>
            </a:r>
            <a:endParaRPr lang="en-US" dirty="0" smtClean="0"/>
          </a:p>
          <a:p>
            <a:r>
              <a:rPr lang="en-US" dirty="0" smtClean="0"/>
              <a:t>An </a:t>
            </a:r>
            <a:r>
              <a:rPr lang="en-US" dirty="0"/>
              <a:t>officer patted the defendant down and felt a rectangular, rail-type handgun. </a:t>
            </a:r>
            <a:r>
              <a:rPr lang="en-US" dirty="0" smtClean="0"/>
              <a:t>The </a:t>
            </a:r>
            <a:r>
              <a:rPr lang="en-US" dirty="0"/>
              <a:t>officer grabbed </a:t>
            </a:r>
            <a:r>
              <a:rPr lang="en-US" dirty="0" smtClean="0"/>
              <a:t>it.</a:t>
            </a:r>
          </a:p>
          <a:p>
            <a:r>
              <a:rPr lang="en-US" dirty="0"/>
              <a:t>D</a:t>
            </a:r>
            <a:r>
              <a:rPr lang="en-US" dirty="0" smtClean="0"/>
              <a:t>efendant </a:t>
            </a:r>
            <a:r>
              <a:rPr lang="en-US" dirty="0"/>
              <a:t>struggled and fought the officer.  The officer subdued the defendant and recovered the handgun.  </a:t>
            </a:r>
            <a:endParaRPr lang="en-US" dirty="0" smtClean="0"/>
          </a:p>
          <a:p>
            <a:r>
              <a:rPr lang="en-US" dirty="0" smtClean="0"/>
              <a:t>Defendant was a felon.</a:t>
            </a:r>
            <a:endParaRPr lang="en-US" dirty="0"/>
          </a:p>
          <a:p>
            <a:endParaRPr lang="en-US" dirty="0"/>
          </a:p>
        </p:txBody>
      </p:sp>
    </p:spTree>
    <p:extLst>
      <p:ext uri="{BB962C8B-B14F-4D97-AF65-F5344CB8AC3E}">
        <p14:creationId xmlns:p14="http://schemas.microsoft.com/office/powerpoint/2010/main" val="356766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Evidence Admissible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Court found that the incident was a consensual encounter, until the officers developed reasonable suspicion to believe that he had a concealed weapon.  </a:t>
            </a:r>
            <a:endParaRPr lang="en-US" dirty="0" smtClean="0"/>
          </a:p>
          <a:p>
            <a:r>
              <a:rPr lang="en-US" dirty="0" smtClean="0"/>
              <a:t>The </a:t>
            </a:r>
            <a:r>
              <a:rPr lang="en-US" dirty="0"/>
              <a:t>Court noted that the defendant was in a high-crime area known for drugs and violence and that the defendant took his hands out of his pockets but then put them back immediately.  </a:t>
            </a:r>
            <a:endParaRPr lang="en-US" dirty="0" smtClean="0"/>
          </a:p>
          <a:p>
            <a:r>
              <a:rPr lang="en-US" dirty="0" smtClean="0"/>
              <a:t>The </a:t>
            </a:r>
            <a:r>
              <a:rPr lang="en-US" dirty="0"/>
              <a:t>officers observed that the defendant had a bulge on the right side of his jacket that appeared it could be a weapon.  </a:t>
            </a:r>
          </a:p>
          <a:p>
            <a:endParaRPr lang="en-US" dirty="0"/>
          </a:p>
        </p:txBody>
      </p:sp>
    </p:spTree>
    <p:extLst>
      <p:ext uri="{BB962C8B-B14F-4D97-AF65-F5344CB8AC3E}">
        <p14:creationId xmlns:p14="http://schemas.microsoft.com/office/powerpoint/2010/main" val="1509772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Pat-Down Was Lawful</a:t>
            </a:r>
            <a:endParaRPr lang="en-US" dirty="0"/>
          </a:p>
        </p:txBody>
      </p:sp>
      <p:sp>
        <p:nvSpPr>
          <p:cNvPr id="3" name="Content Placeholder 2"/>
          <p:cNvSpPr>
            <a:spLocks noGrp="1"/>
          </p:cNvSpPr>
          <p:nvPr>
            <p:ph idx="1"/>
          </p:nvPr>
        </p:nvSpPr>
        <p:spPr/>
        <p:txBody>
          <a:bodyPr/>
          <a:lstStyle/>
          <a:p>
            <a:r>
              <a:rPr lang="en-US" dirty="0"/>
              <a:t>The Court rejected the defendant’s complaint that the officer “manipulated” the weapon </a:t>
            </a:r>
            <a:r>
              <a:rPr lang="en-US" dirty="0" smtClean="0"/>
              <a:t>unlawfully.</a:t>
            </a:r>
          </a:p>
          <a:p>
            <a:r>
              <a:rPr lang="en-US" i="1" dirty="0" smtClean="0"/>
              <a:t>Terry</a:t>
            </a:r>
            <a:r>
              <a:rPr lang="en-US" dirty="0" smtClean="0"/>
              <a:t> </a:t>
            </a:r>
            <a:r>
              <a:rPr lang="en-US" dirty="0"/>
              <a:t>does not forbid an officer from manipulating an item, but simply restricts the officer’s manipulation to “what is necessary to determine if the suspect is armed.”  </a:t>
            </a:r>
          </a:p>
          <a:p>
            <a:endParaRPr lang="en-US" dirty="0"/>
          </a:p>
        </p:txBody>
      </p:sp>
    </p:spTree>
    <p:extLst>
      <p:ext uri="{BB962C8B-B14F-4D97-AF65-F5344CB8AC3E}">
        <p14:creationId xmlns:p14="http://schemas.microsoft.com/office/powerpoint/2010/main" val="1420831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241300"/>
            <a:ext cx="8229600" cy="1143000"/>
          </a:xfrm>
        </p:spPr>
        <p:txBody>
          <a:bodyPr>
            <a:normAutofit fontScale="90000"/>
          </a:bodyPr>
          <a:lstStyle/>
          <a:p>
            <a:r>
              <a:rPr lang="en-US" altLang="en-US" dirty="0" smtClean="0">
                <a:ea typeface="ＭＳ Ｐゴシック" charset="-128"/>
              </a:rPr>
              <a:t>“Extending a Stop”: Applying </a:t>
            </a:r>
            <a:br>
              <a:rPr lang="en-US" altLang="en-US" dirty="0" smtClean="0">
                <a:ea typeface="ＭＳ Ｐゴシック" charset="-128"/>
              </a:rPr>
            </a:br>
            <a:r>
              <a:rPr lang="en-US" altLang="en-US" i="1" dirty="0" smtClean="0">
                <a:ea typeface="ＭＳ Ｐゴシック" charset="-128"/>
              </a:rPr>
              <a:t>Rodriguez v. United States</a:t>
            </a:r>
            <a:endParaRPr lang="en-US" altLang="en-US" dirty="0">
              <a:ea typeface="ＭＳ Ｐゴシック" charset="-128"/>
            </a:endParaRPr>
          </a:p>
        </p:txBody>
      </p:sp>
      <p:sp>
        <p:nvSpPr>
          <p:cNvPr id="37890" name="Content Placeholder 2"/>
          <p:cNvSpPr>
            <a:spLocks noGrp="1"/>
          </p:cNvSpPr>
          <p:nvPr>
            <p:ph idx="1"/>
          </p:nvPr>
        </p:nvSpPr>
        <p:spPr>
          <a:xfrm>
            <a:off x="457200" y="1562100"/>
            <a:ext cx="8445500" cy="4508500"/>
          </a:xfrm>
        </p:spPr>
        <p:txBody>
          <a:bodyPr>
            <a:normAutofit fontScale="92500" lnSpcReduction="20000"/>
          </a:bodyPr>
          <a:lstStyle/>
          <a:p>
            <a:pPr marL="342900" lvl="1" indent="-342900">
              <a:buFont typeface="Arial" pitchFamily="34" charset="0"/>
              <a:buChar char="•"/>
            </a:pPr>
            <a:r>
              <a:rPr lang="en-US" altLang="en-US" i="1" dirty="0">
                <a:ea typeface="ＭＳ Ｐゴシック" charset="-128"/>
              </a:rPr>
              <a:t>Matthews v. Commonwealth, </a:t>
            </a:r>
            <a:r>
              <a:rPr lang="en-US" altLang="en-US" dirty="0">
                <a:ea typeface="ＭＳ Ｐゴシック" charset="-128"/>
              </a:rPr>
              <a:t>Va. Ct. App. (November 3, 2015)</a:t>
            </a:r>
            <a:endParaRPr lang="en-US" altLang="en-US" i="1" dirty="0">
              <a:ea typeface="ＭＳ Ｐゴシック" charset="-128"/>
            </a:endParaRPr>
          </a:p>
          <a:p>
            <a:r>
              <a:rPr lang="en-US" altLang="en-US" dirty="0" smtClean="0">
                <a:ea typeface="ＭＳ Ｐゴシック" charset="-128"/>
              </a:rPr>
              <a:t>Officer </a:t>
            </a:r>
            <a:r>
              <a:rPr lang="en-US" altLang="en-US" dirty="0">
                <a:ea typeface="ＭＳ Ｐゴシック" charset="-128"/>
              </a:rPr>
              <a:t>stopped defendant for Dangling Object, and gave him a warning ticket.</a:t>
            </a:r>
          </a:p>
          <a:p>
            <a:r>
              <a:rPr lang="en-US" altLang="en-US" dirty="0" smtClean="0">
                <a:ea typeface="ＭＳ Ｐゴシック" charset="-128"/>
              </a:rPr>
              <a:t>During the stop, the officer </a:t>
            </a:r>
            <a:r>
              <a:rPr lang="en-US" altLang="en-US" dirty="0">
                <a:ea typeface="ＭＳ Ｐゴシック" charset="-128"/>
              </a:rPr>
              <a:t>engaged in a brief conversation with the defendant about his criminal history and tattoos, which were unrelated to the </a:t>
            </a:r>
            <a:r>
              <a:rPr lang="en-US" altLang="en-US" dirty="0" smtClean="0">
                <a:ea typeface="ＭＳ Ｐゴシック" charset="-128"/>
              </a:rPr>
              <a:t>stop.</a:t>
            </a:r>
            <a:endParaRPr lang="en-US" altLang="en-US" dirty="0">
              <a:ea typeface="ＭＳ Ｐゴシック" charset="-128"/>
            </a:endParaRPr>
          </a:p>
          <a:p>
            <a:r>
              <a:rPr lang="en-US" altLang="en-US" dirty="0">
                <a:ea typeface="ＭＳ Ｐゴシック" charset="-128"/>
              </a:rPr>
              <a:t>During that conversation, the defendant consented to a search of the vehicle</a:t>
            </a:r>
          </a:p>
          <a:p>
            <a:r>
              <a:rPr lang="en-US" altLang="en-US" dirty="0">
                <a:ea typeface="ＭＳ Ｐゴシック" charset="-128"/>
              </a:rPr>
              <a:t>Officers discovered </a:t>
            </a:r>
            <a:r>
              <a:rPr lang="en-US" altLang="en-US" dirty="0" smtClean="0">
                <a:ea typeface="ＭＳ Ｐゴシック" charset="-128"/>
              </a:rPr>
              <a:t>drugs. </a:t>
            </a:r>
            <a:endParaRPr lang="en-US" altLang="en-US" dirty="0">
              <a:ea typeface="ＭＳ Ｐゴシック" charset="-128"/>
            </a:endParaRPr>
          </a:p>
        </p:txBody>
      </p:sp>
    </p:spTree>
    <p:extLst>
      <p:ext uri="{BB962C8B-B14F-4D97-AF65-F5344CB8AC3E}">
        <p14:creationId xmlns:p14="http://schemas.microsoft.com/office/powerpoint/2010/main" val="3538068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24656" y="173038"/>
            <a:ext cx="8229600" cy="1143000"/>
          </a:xfrm>
        </p:spPr>
        <p:txBody>
          <a:bodyPr>
            <a:normAutofit fontScale="90000"/>
          </a:bodyPr>
          <a:lstStyle/>
          <a:p>
            <a:r>
              <a:rPr lang="en-US" altLang="en-US" dirty="0">
                <a:ea typeface="ＭＳ Ｐゴシック" charset="-128"/>
              </a:rPr>
              <a:t>Held: Evidence Obtained Unlawfully</a:t>
            </a:r>
          </a:p>
        </p:txBody>
      </p:sp>
      <p:sp>
        <p:nvSpPr>
          <p:cNvPr id="38914" name="Content Placeholder 2"/>
          <p:cNvSpPr>
            <a:spLocks noGrp="1"/>
          </p:cNvSpPr>
          <p:nvPr>
            <p:ph idx="1"/>
          </p:nvPr>
        </p:nvSpPr>
        <p:spPr>
          <a:xfrm>
            <a:off x="152399" y="1612900"/>
            <a:ext cx="8774113" cy="4724400"/>
          </a:xfrm>
        </p:spPr>
        <p:txBody>
          <a:bodyPr>
            <a:normAutofit fontScale="92500" lnSpcReduction="10000"/>
          </a:bodyPr>
          <a:lstStyle/>
          <a:p>
            <a:r>
              <a:rPr lang="en-US" altLang="en-US" dirty="0">
                <a:ea typeface="ＭＳ Ｐゴシック" charset="-128"/>
              </a:rPr>
              <a:t>The Officer “did not have a reasonable articulable suspicion that Matthews possessed illegal drugs to justify the extension of the stop by inquiring into his criminal record, discussing his tattoos, and requesting a K-9 unit.”</a:t>
            </a:r>
          </a:p>
          <a:p>
            <a:r>
              <a:rPr lang="en-US" altLang="en-US" dirty="0">
                <a:ea typeface="ＭＳ Ｐゴシック" charset="-128"/>
              </a:rPr>
              <a:t>Because the “detention exceeded the time reasonably necessary to address the dangling object traffic violation, the seizure violated the Fourth Amendment and consequently invalidated Matthews’s consent to the search”</a:t>
            </a:r>
          </a:p>
        </p:txBody>
      </p:sp>
    </p:spTree>
    <p:extLst>
      <p:ext uri="{BB962C8B-B14F-4D97-AF65-F5344CB8AC3E}">
        <p14:creationId xmlns:p14="http://schemas.microsoft.com/office/powerpoint/2010/main" val="3780488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Fourth Amendment</a:t>
            </a:r>
            <a:endParaRPr lang="en-US" dirty="0"/>
          </a:p>
        </p:txBody>
      </p:sp>
      <p:sp>
        <p:nvSpPr>
          <p:cNvPr id="6" name="Text Placeholder 5"/>
          <p:cNvSpPr>
            <a:spLocks noGrp="1"/>
          </p:cNvSpPr>
          <p:nvPr>
            <p:ph type="body" idx="1"/>
          </p:nvPr>
        </p:nvSpPr>
        <p:spPr/>
        <p:txBody>
          <a:bodyPr/>
          <a:lstStyle/>
          <a:p>
            <a:r>
              <a:rPr lang="en-US" dirty="0" smtClean="0"/>
              <a:t>New Cases on Search &amp; Seizure</a:t>
            </a:r>
            <a:endParaRPr lang="en-US" dirty="0"/>
          </a:p>
        </p:txBody>
      </p:sp>
    </p:spTree>
    <p:extLst>
      <p:ext uri="{BB962C8B-B14F-4D97-AF65-F5344CB8AC3E}">
        <p14:creationId xmlns:p14="http://schemas.microsoft.com/office/powerpoint/2010/main" val="1750887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a:ea typeface="ＭＳ Ｐゴシック" charset="-128"/>
              </a:rPr>
              <a:t>But</a:t>
            </a:r>
            <a:r>
              <a:rPr lang="is-IS" altLang="en-US" dirty="0">
                <a:ea typeface="ＭＳ Ｐゴシック" charset="-128"/>
              </a:rPr>
              <a:t>…</a:t>
            </a:r>
            <a:endParaRPr lang="en-US" altLang="en-US" dirty="0">
              <a:ea typeface="ＭＳ Ｐゴシック" charset="-128"/>
            </a:endParaRPr>
          </a:p>
        </p:txBody>
      </p:sp>
      <p:sp>
        <p:nvSpPr>
          <p:cNvPr id="39938" name="Content Placeholder 2"/>
          <p:cNvSpPr>
            <a:spLocks noGrp="1"/>
          </p:cNvSpPr>
          <p:nvPr>
            <p:ph idx="1"/>
          </p:nvPr>
        </p:nvSpPr>
        <p:spPr>
          <a:xfrm>
            <a:off x="457200" y="1160060"/>
            <a:ext cx="8521700" cy="4986740"/>
          </a:xfrm>
        </p:spPr>
        <p:txBody>
          <a:bodyPr>
            <a:normAutofit/>
          </a:bodyPr>
          <a:lstStyle/>
          <a:p>
            <a:r>
              <a:rPr lang="en-US" altLang="en-US" sz="2800" dirty="0" smtClean="0">
                <a:ea typeface="ＭＳ Ｐゴシック" charset="-128"/>
              </a:rPr>
              <a:t>The officer’s “delay </a:t>
            </a:r>
            <a:r>
              <a:rPr lang="en-US" altLang="en-US" sz="2800" dirty="0">
                <a:ea typeface="ＭＳ Ｐゴシック" charset="-128"/>
              </a:rPr>
              <a:t>in completing the traffic stop violated the Fourth Amendment and consequently invalidated Matthews’s consent to search the vehicle.”</a:t>
            </a:r>
          </a:p>
          <a:p>
            <a:pPr lvl="1"/>
            <a:r>
              <a:rPr lang="en-US" altLang="en-US" dirty="0">
                <a:ea typeface="ＭＳ Ｐゴシック" charset="-128"/>
              </a:rPr>
              <a:t>BUT: Since the stop pre-dated </a:t>
            </a:r>
            <a:r>
              <a:rPr lang="en-US" altLang="en-US" i="1" dirty="0">
                <a:ea typeface="ＭＳ Ｐゴシック" charset="-128"/>
              </a:rPr>
              <a:t>Rodriguez v. United </a:t>
            </a:r>
            <a:r>
              <a:rPr lang="en-US" altLang="en-US" i="1" dirty="0" smtClean="0">
                <a:ea typeface="ＭＳ Ｐゴシック" charset="-128"/>
              </a:rPr>
              <a:t>States, </a:t>
            </a:r>
            <a:r>
              <a:rPr lang="en-US" altLang="en-US" dirty="0" smtClean="0">
                <a:ea typeface="ＭＳ Ｐゴシック" charset="-128"/>
              </a:rPr>
              <a:t>U.S. Supreme Court </a:t>
            </a:r>
            <a:r>
              <a:rPr lang="en-US" altLang="en-US" i="1" dirty="0" smtClean="0">
                <a:ea typeface="ＭＳ Ｐゴシック" charset="-128"/>
              </a:rPr>
              <a:t>(April</a:t>
            </a:r>
            <a:r>
              <a:rPr lang="en-US" altLang="en-US" i="1" dirty="0">
                <a:ea typeface="ＭＳ Ｐゴシック" charset="-128"/>
              </a:rPr>
              <a:t>, </a:t>
            </a:r>
            <a:r>
              <a:rPr lang="en-US" altLang="en-US" i="1" dirty="0" smtClean="0">
                <a:ea typeface="ＭＳ Ｐゴシック" charset="-128"/>
              </a:rPr>
              <a:t>2015</a:t>
            </a:r>
            <a:r>
              <a:rPr lang="en-US" altLang="en-US" i="1" dirty="0">
                <a:ea typeface="ＭＳ Ｐゴシック" charset="-128"/>
              </a:rPr>
              <a:t>)</a:t>
            </a:r>
            <a:r>
              <a:rPr lang="en-US" altLang="en-US" dirty="0" smtClean="0">
                <a:ea typeface="ＭＳ Ｐゴシック" charset="-128"/>
              </a:rPr>
              <a:t> </a:t>
            </a:r>
            <a:r>
              <a:rPr lang="en-US" altLang="en-US" dirty="0">
                <a:ea typeface="ＭＳ Ｐゴシック" charset="-128"/>
              </a:rPr>
              <a:t>the Court refused to exclude the </a:t>
            </a:r>
            <a:r>
              <a:rPr lang="en-US" altLang="en-US" dirty="0" smtClean="0">
                <a:ea typeface="ＭＳ Ｐゴシック" charset="-128"/>
              </a:rPr>
              <a:t>evidence.</a:t>
            </a:r>
          </a:p>
          <a:p>
            <a:pPr lvl="1"/>
            <a:r>
              <a:rPr lang="en-US" altLang="en-US" dirty="0" smtClean="0">
                <a:ea typeface="ＭＳ Ｐゴシック" charset="-128"/>
              </a:rPr>
              <a:t>The Court decided it would only apply </a:t>
            </a:r>
            <a:r>
              <a:rPr lang="en-US" altLang="en-US" i="1" dirty="0" smtClean="0">
                <a:ea typeface="ＭＳ Ｐゴシック" charset="-128"/>
              </a:rPr>
              <a:t>Rodriguez</a:t>
            </a:r>
            <a:r>
              <a:rPr lang="en-US" altLang="en-US" dirty="0" smtClean="0">
                <a:ea typeface="ＭＳ Ｐゴシック" charset="-128"/>
              </a:rPr>
              <a:t> to cases that took place after April, 2015.</a:t>
            </a:r>
            <a:endParaRPr lang="en-US" altLang="en-US" dirty="0">
              <a:ea typeface="ＭＳ Ｐゴシック" charset="-128"/>
            </a:endParaRPr>
          </a:p>
        </p:txBody>
      </p:sp>
    </p:spTree>
    <p:extLst>
      <p:ext uri="{BB962C8B-B14F-4D97-AF65-F5344CB8AC3E}">
        <p14:creationId xmlns:p14="http://schemas.microsoft.com/office/powerpoint/2010/main" val="617074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Warrantless Searches</a:t>
            </a:r>
            <a:endParaRPr lang="en-US" dirty="0"/>
          </a:p>
        </p:txBody>
      </p:sp>
      <p:sp>
        <p:nvSpPr>
          <p:cNvPr id="5" name="Text Placeholder 4"/>
          <p:cNvSpPr>
            <a:spLocks noGrp="1"/>
          </p:cNvSpPr>
          <p:nvPr>
            <p:ph type="body" idx="1"/>
          </p:nvPr>
        </p:nvSpPr>
        <p:spPr/>
        <p:txBody>
          <a:bodyPr/>
          <a:lstStyle/>
          <a:p>
            <a:r>
              <a:rPr lang="en-US" dirty="0" smtClean="0"/>
              <a:t>Fourth Amendment &amp; Probable Cause</a:t>
            </a:r>
            <a:endParaRPr lang="en-US" dirty="0"/>
          </a:p>
        </p:txBody>
      </p:sp>
    </p:spTree>
    <p:extLst>
      <p:ext uri="{BB962C8B-B14F-4D97-AF65-F5344CB8AC3E}">
        <p14:creationId xmlns:p14="http://schemas.microsoft.com/office/powerpoint/2010/main" val="748359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dirty="0" smtClean="0"/>
              <a:t>Search Incident to Arrest</a:t>
            </a:r>
            <a:endParaRPr lang="en-US" dirty="0"/>
          </a:p>
        </p:txBody>
      </p:sp>
      <p:sp>
        <p:nvSpPr>
          <p:cNvPr id="5" name="Content Placeholder 4"/>
          <p:cNvSpPr>
            <a:spLocks noGrp="1"/>
          </p:cNvSpPr>
          <p:nvPr>
            <p:ph idx="1"/>
          </p:nvPr>
        </p:nvSpPr>
        <p:spPr>
          <a:xfrm>
            <a:off x="457200" y="1143000"/>
            <a:ext cx="8415196" cy="5194300"/>
          </a:xfrm>
        </p:spPr>
        <p:txBody>
          <a:bodyPr>
            <a:normAutofit fontScale="77500" lnSpcReduction="20000"/>
          </a:bodyPr>
          <a:lstStyle/>
          <a:p>
            <a:r>
              <a:rPr lang="en-US" i="1" dirty="0" smtClean="0"/>
              <a:t>Brown v. Commonwealth</a:t>
            </a:r>
            <a:r>
              <a:rPr lang="en-US" dirty="0" smtClean="0"/>
              <a:t>, Va. Ct. App. (</a:t>
            </a:r>
            <a:r>
              <a:rPr lang="en-US" dirty="0"/>
              <a:t>January 26, </a:t>
            </a:r>
            <a:r>
              <a:rPr lang="en-US" dirty="0" smtClean="0"/>
              <a:t>2016)</a:t>
            </a:r>
          </a:p>
          <a:p>
            <a:r>
              <a:rPr lang="en-US" dirty="0" smtClean="0"/>
              <a:t>Officers noticed defendant in </a:t>
            </a:r>
            <a:r>
              <a:rPr lang="en-US" dirty="0"/>
              <a:t>a high-crime area while patrolling a housing complex marked “No </a:t>
            </a:r>
            <a:r>
              <a:rPr lang="en-US" dirty="0" smtClean="0"/>
              <a:t>Trespassing.”</a:t>
            </a:r>
          </a:p>
          <a:p>
            <a:r>
              <a:rPr lang="en-US" dirty="0"/>
              <a:t>D</a:t>
            </a:r>
            <a:r>
              <a:rPr lang="en-US" dirty="0" smtClean="0"/>
              <a:t>efendant </a:t>
            </a:r>
            <a:r>
              <a:rPr lang="en-US" dirty="0"/>
              <a:t>claimed he was visiting someone, but admitted that he did not live at the </a:t>
            </a:r>
            <a:r>
              <a:rPr lang="en-US" dirty="0" smtClean="0"/>
              <a:t>complex.</a:t>
            </a:r>
          </a:p>
          <a:p>
            <a:r>
              <a:rPr lang="en-US" dirty="0"/>
              <a:t>T</a:t>
            </a:r>
            <a:r>
              <a:rPr lang="en-US" dirty="0" smtClean="0"/>
              <a:t>he </a:t>
            </a:r>
            <a:r>
              <a:rPr lang="en-US" dirty="0"/>
              <a:t>signs </a:t>
            </a:r>
            <a:r>
              <a:rPr lang="en-US" dirty="0" smtClean="0"/>
              <a:t>provided </a:t>
            </a:r>
            <a:r>
              <a:rPr lang="en-US" dirty="0"/>
              <a:t>no exceptions under which non-residents were permitted on the property. </a:t>
            </a:r>
            <a:endParaRPr lang="en-US" dirty="0" smtClean="0"/>
          </a:p>
          <a:p>
            <a:r>
              <a:rPr lang="en-US" dirty="0" smtClean="0"/>
              <a:t>Defendant was </a:t>
            </a:r>
            <a:r>
              <a:rPr lang="en-US" dirty="0"/>
              <a:t>alone in the complex after dark, was nervous during his encounter with the police, and failed to provide a specific name or address for the tenant he claimed to be visiting. </a:t>
            </a:r>
            <a:endParaRPr lang="en-US" dirty="0" smtClean="0"/>
          </a:p>
          <a:p>
            <a:r>
              <a:rPr lang="en-US" dirty="0"/>
              <a:t>The officers patted the defendant down and found </a:t>
            </a:r>
            <a:r>
              <a:rPr lang="en-US" dirty="0" smtClean="0"/>
              <a:t>a firearm; defendant was a felon.</a:t>
            </a:r>
            <a:endParaRPr lang="en-US" dirty="0"/>
          </a:p>
          <a:p>
            <a:endParaRPr lang="en-US" i="1" dirty="0"/>
          </a:p>
        </p:txBody>
      </p:sp>
    </p:spTree>
    <p:extLst>
      <p:ext uri="{BB962C8B-B14F-4D97-AF65-F5344CB8AC3E}">
        <p14:creationId xmlns:p14="http://schemas.microsoft.com/office/powerpoint/2010/main" val="1224214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 Court: Stop was Unlawful</a:t>
            </a:r>
            <a:endParaRPr lang="en-US" dirty="0"/>
          </a:p>
        </p:txBody>
      </p:sp>
      <p:sp>
        <p:nvSpPr>
          <p:cNvPr id="3" name="Content Placeholder 2"/>
          <p:cNvSpPr>
            <a:spLocks noGrp="1"/>
          </p:cNvSpPr>
          <p:nvPr>
            <p:ph idx="1"/>
          </p:nvPr>
        </p:nvSpPr>
        <p:spPr/>
        <p:txBody>
          <a:bodyPr>
            <a:normAutofit fontScale="92500"/>
          </a:bodyPr>
          <a:lstStyle/>
          <a:p>
            <a:r>
              <a:rPr lang="en-US" dirty="0"/>
              <a:t>The trial court suppressed the evidence, finding that the officers did not sufficiently investigate the defendant’s claim that he was visiting someone.  </a:t>
            </a:r>
            <a:endParaRPr lang="en-US" dirty="0" smtClean="0"/>
          </a:p>
          <a:p>
            <a:r>
              <a:rPr lang="en-US" dirty="0" smtClean="0"/>
              <a:t>The </a:t>
            </a:r>
            <a:r>
              <a:rPr lang="en-US" dirty="0"/>
              <a:t>trial court also found that the signs did not sufficiently note whether “trespassing” included visiting someone by authorization</a:t>
            </a:r>
            <a:r>
              <a:rPr lang="en-US" dirty="0" smtClean="0"/>
              <a:t>.</a:t>
            </a:r>
          </a:p>
          <a:p>
            <a:r>
              <a:rPr lang="en-US" dirty="0" smtClean="0"/>
              <a:t>Commonwealth appealed</a:t>
            </a:r>
            <a:endParaRPr lang="en-US" dirty="0"/>
          </a:p>
          <a:p>
            <a:endParaRPr lang="en-US" dirty="0"/>
          </a:p>
        </p:txBody>
      </p:sp>
    </p:spTree>
    <p:extLst>
      <p:ext uri="{BB962C8B-B14F-4D97-AF65-F5344CB8AC3E}">
        <p14:creationId xmlns:p14="http://schemas.microsoft.com/office/powerpoint/2010/main" val="12341997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Held</a:t>
            </a:r>
            <a:r>
              <a:rPr lang="en-US" dirty="0" smtClean="0"/>
              <a:t>: Stop was Lawful</a:t>
            </a:r>
            <a:endParaRPr lang="en-US" dirty="0"/>
          </a:p>
        </p:txBody>
      </p:sp>
      <p:sp>
        <p:nvSpPr>
          <p:cNvPr id="3" name="Content Placeholder 2"/>
          <p:cNvSpPr>
            <a:spLocks noGrp="1"/>
          </p:cNvSpPr>
          <p:nvPr>
            <p:ph idx="1"/>
          </p:nvPr>
        </p:nvSpPr>
        <p:spPr>
          <a:xfrm>
            <a:off x="457200" y="1600201"/>
            <a:ext cx="8229600" cy="4178299"/>
          </a:xfrm>
        </p:spPr>
        <p:txBody>
          <a:bodyPr>
            <a:normAutofit fontScale="85000" lnSpcReduction="20000"/>
          </a:bodyPr>
          <a:lstStyle/>
          <a:p>
            <a:r>
              <a:rPr lang="en-US" dirty="0"/>
              <a:t>T</a:t>
            </a:r>
            <a:r>
              <a:rPr lang="en-US" dirty="0" smtClean="0"/>
              <a:t>he </a:t>
            </a:r>
            <a:r>
              <a:rPr lang="en-US" dirty="0"/>
              <a:t>officers had probable cause to arrest the defendant for trespassing and consequently had a lawful basis to search him incident to that arrest.  </a:t>
            </a:r>
            <a:endParaRPr lang="en-US" dirty="0" smtClean="0"/>
          </a:p>
          <a:p>
            <a:r>
              <a:rPr lang="en-US" dirty="0" smtClean="0"/>
              <a:t>The </a:t>
            </a:r>
            <a:r>
              <a:rPr lang="en-US" dirty="0"/>
              <a:t>fact that the defendant might have had a defense to the trespassing charge was not relevant to probable cause, since probable cause does not demand that the officer’s belief be correct or more likely true than false.  </a:t>
            </a:r>
            <a:endParaRPr lang="en-US" dirty="0" smtClean="0"/>
          </a:p>
          <a:p>
            <a:r>
              <a:rPr lang="en-US" dirty="0" smtClean="0"/>
              <a:t>The “</a:t>
            </a:r>
            <a:r>
              <a:rPr lang="en-US" dirty="0"/>
              <a:t>No Trespassing” signs </a:t>
            </a:r>
            <a:r>
              <a:rPr lang="en-US" dirty="0" smtClean="0"/>
              <a:t>did not need to say whether </a:t>
            </a:r>
            <a:r>
              <a:rPr lang="en-US" dirty="0"/>
              <a:t>or not they applied to people who are visiting people who are residents. </a:t>
            </a:r>
          </a:p>
          <a:p>
            <a:endParaRPr lang="en-US" dirty="0"/>
          </a:p>
        </p:txBody>
      </p:sp>
    </p:spTree>
    <p:extLst>
      <p:ext uri="{BB962C8B-B14F-4D97-AF65-F5344CB8AC3E}">
        <p14:creationId xmlns:p14="http://schemas.microsoft.com/office/powerpoint/2010/main" val="16342230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Automobile Exception: Plain Smell</a:t>
            </a:r>
            <a:endParaRPr lang="en-US" dirty="0"/>
          </a:p>
        </p:txBody>
      </p:sp>
      <p:sp>
        <p:nvSpPr>
          <p:cNvPr id="3" name="Content Placeholder 2"/>
          <p:cNvSpPr>
            <a:spLocks noGrp="1"/>
          </p:cNvSpPr>
          <p:nvPr>
            <p:ph idx="1"/>
          </p:nvPr>
        </p:nvSpPr>
        <p:spPr>
          <a:xfrm>
            <a:off x="457200" y="1600201"/>
            <a:ext cx="8356600" cy="4254499"/>
          </a:xfrm>
        </p:spPr>
        <p:txBody>
          <a:bodyPr>
            <a:normAutofit fontScale="85000" lnSpcReduction="20000"/>
          </a:bodyPr>
          <a:lstStyle/>
          <a:p>
            <a:r>
              <a:rPr lang="en-US" i="1" dirty="0" smtClean="0"/>
              <a:t>Burton v. Commonwealth</a:t>
            </a:r>
            <a:r>
              <a:rPr lang="en-US" dirty="0" smtClean="0"/>
              <a:t>, Va. Ct. App. (September 22, 2015)</a:t>
            </a:r>
          </a:p>
          <a:p>
            <a:r>
              <a:rPr lang="en-US" dirty="0" smtClean="0"/>
              <a:t>At </a:t>
            </a:r>
            <a:r>
              <a:rPr lang="en-US" dirty="0"/>
              <a:t>a rest </a:t>
            </a:r>
            <a:r>
              <a:rPr lang="en-US" dirty="0" smtClean="0"/>
              <a:t>stop, State </a:t>
            </a:r>
            <a:r>
              <a:rPr lang="en-US" dirty="0"/>
              <a:t>Troopers noticed the defendant’s vehicle smelled of </a:t>
            </a:r>
            <a:r>
              <a:rPr lang="en-US" dirty="0" smtClean="0"/>
              <a:t>marijuana.  </a:t>
            </a:r>
          </a:p>
          <a:p>
            <a:r>
              <a:rPr lang="en-US" dirty="0" smtClean="0"/>
              <a:t>They </a:t>
            </a:r>
            <a:r>
              <a:rPr lang="en-US" dirty="0"/>
              <a:t>asked the defendant to step out and patted him down, locating two bags of cocaine.  </a:t>
            </a:r>
            <a:endParaRPr lang="en-US" dirty="0" smtClean="0"/>
          </a:p>
          <a:p>
            <a:r>
              <a:rPr lang="en-US" dirty="0" smtClean="0"/>
              <a:t>The </a:t>
            </a:r>
            <a:r>
              <a:rPr lang="en-US" dirty="0"/>
              <a:t>defendant argued that the officers did not have the authority to order him out of the vehicle, arguing that the smell of marijuana, standing alone, was insufficient to demonstrate probable cause to search the vehicle.</a:t>
            </a:r>
          </a:p>
          <a:p>
            <a:endParaRPr lang="en-US" i="1" dirty="0"/>
          </a:p>
        </p:txBody>
      </p:sp>
    </p:spTree>
    <p:extLst>
      <p:ext uri="{BB962C8B-B14F-4D97-AF65-F5344CB8AC3E}">
        <p14:creationId xmlns:p14="http://schemas.microsoft.com/office/powerpoint/2010/main" val="769562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Search was Lawful </a:t>
            </a:r>
            <a:endParaRPr lang="en-US" dirty="0"/>
          </a:p>
        </p:txBody>
      </p:sp>
      <p:sp>
        <p:nvSpPr>
          <p:cNvPr id="3" name="Content Placeholder 2"/>
          <p:cNvSpPr>
            <a:spLocks noGrp="1"/>
          </p:cNvSpPr>
          <p:nvPr>
            <p:ph idx="1"/>
          </p:nvPr>
        </p:nvSpPr>
        <p:spPr/>
        <p:txBody>
          <a:bodyPr/>
          <a:lstStyle/>
          <a:p>
            <a:r>
              <a:rPr lang="en-US" dirty="0" smtClean="0"/>
              <a:t>Officers have the authority </a:t>
            </a:r>
            <a:r>
              <a:rPr lang="en-US" dirty="0"/>
              <a:t>to search a vehicle when </a:t>
            </a:r>
            <a:r>
              <a:rPr lang="en-US" dirty="0" smtClean="0"/>
              <a:t>they smell </a:t>
            </a:r>
            <a:r>
              <a:rPr lang="en-US" dirty="0"/>
              <a:t>the odor of marijuana from a vehicle.  </a:t>
            </a:r>
            <a:endParaRPr lang="en-US" dirty="0" smtClean="0"/>
          </a:p>
          <a:p>
            <a:r>
              <a:rPr lang="en-US" dirty="0"/>
              <a:t>O</a:t>
            </a:r>
            <a:r>
              <a:rPr lang="en-US" dirty="0" smtClean="0"/>
              <a:t>fficers </a:t>
            </a:r>
            <a:r>
              <a:rPr lang="en-US" dirty="0"/>
              <a:t>always have the authority to order a driver or passenger from a car at any time for any </a:t>
            </a:r>
            <a:r>
              <a:rPr lang="en-US" dirty="0" smtClean="0"/>
              <a:t>reason</a:t>
            </a:r>
            <a:r>
              <a:rPr lang="en-US" dirty="0"/>
              <a:t> </a:t>
            </a:r>
            <a:r>
              <a:rPr lang="en-US" dirty="0" smtClean="0"/>
              <a:t>during a lawful detention of the driver or vehicle.</a:t>
            </a:r>
            <a:endParaRPr lang="en-US" dirty="0"/>
          </a:p>
        </p:txBody>
      </p:sp>
    </p:spTree>
    <p:extLst>
      <p:ext uri="{BB962C8B-B14F-4D97-AF65-F5344CB8AC3E}">
        <p14:creationId xmlns:p14="http://schemas.microsoft.com/office/powerpoint/2010/main" val="2930826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801"/>
            <a:ext cx="8229600" cy="1143000"/>
          </a:xfrm>
        </p:spPr>
        <p:txBody>
          <a:bodyPr/>
          <a:lstStyle/>
          <a:p>
            <a:r>
              <a:rPr lang="en-US" dirty="0" smtClean="0"/>
              <a:t>Search Incident to Arrest</a:t>
            </a:r>
            <a:endParaRPr lang="en-US" dirty="0"/>
          </a:p>
        </p:txBody>
      </p:sp>
      <p:sp>
        <p:nvSpPr>
          <p:cNvPr id="3" name="Content Placeholder 2"/>
          <p:cNvSpPr>
            <a:spLocks noGrp="1"/>
          </p:cNvSpPr>
          <p:nvPr>
            <p:ph idx="1"/>
          </p:nvPr>
        </p:nvSpPr>
        <p:spPr>
          <a:xfrm>
            <a:off x="457200" y="1130301"/>
            <a:ext cx="8432800" cy="4813299"/>
          </a:xfrm>
        </p:spPr>
        <p:txBody>
          <a:bodyPr>
            <a:normAutofit fontScale="85000" lnSpcReduction="20000"/>
          </a:bodyPr>
          <a:lstStyle/>
          <a:p>
            <a:r>
              <a:rPr lang="en-US" i="1" dirty="0" smtClean="0"/>
              <a:t>Purvis v. Commonwealth</a:t>
            </a:r>
            <a:r>
              <a:rPr lang="en-US" dirty="0" smtClean="0"/>
              <a:t>, Va. Ct. App. (</a:t>
            </a:r>
            <a:r>
              <a:rPr lang="en-US" dirty="0"/>
              <a:t>February 23, </a:t>
            </a:r>
            <a:r>
              <a:rPr lang="en-US" dirty="0" smtClean="0"/>
              <a:t>2016)</a:t>
            </a:r>
          </a:p>
          <a:p>
            <a:r>
              <a:rPr lang="en-US" dirty="0" smtClean="0"/>
              <a:t>Officers stop defendant for traffic offense and learn he is </a:t>
            </a:r>
            <a:r>
              <a:rPr lang="en-US" dirty="0"/>
              <a:t>suspended. </a:t>
            </a:r>
            <a:endParaRPr lang="en-US" dirty="0" smtClean="0"/>
          </a:p>
          <a:p>
            <a:r>
              <a:rPr lang="en-US" dirty="0" smtClean="0"/>
              <a:t>Telling </a:t>
            </a:r>
            <a:r>
              <a:rPr lang="en-US" dirty="0"/>
              <a:t>the defendant that he wasn’t worried about the license, an officer asked the defendant if he would consent to a search of his vehicle.  </a:t>
            </a:r>
            <a:endParaRPr lang="en-US" dirty="0" smtClean="0"/>
          </a:p>
          <a:p>
            <a:r>
              <a:rPr lang="en-US" dirty="0" smtClean="0"/>
              <a:t>Police </a:t>
            </a:r>
            <a:r>
              <a:rPr lang="en-US" dirty="0"/>
              <a:t>found cocaine residue in the vehicle.  </a:t>
            </a:r>
            <a:endParaRPr lang="en-US" dirty="0" smtClean="0"/>
          </a:p>
          <a:p>
            <a:r>
              <a:rPr lang="en-US" dirty="0" smtClean="0"/>
              <a:t>Another </a:t>
            </a:r>
            <a:r>
              <a:rPr lang="en-US" dirty="0"/>
              <a:t>officer then searched the defendant and found cocaine on the defendant’s person.  </a:t>
            </a:r>
            <a:endParaRPr lang="en-US" dirty="0" smtClean="0"/>
          </a:p>
          <a:p>
            <a:r>
              <a:rPr lang="en-US" dirty="0" smtClean="0"/>
              <a:t>Police </a:t>
            </a:r>
            <a:r>
              <a:rPr lang="en-US" dirty="0"/>
              <a:t>used this information to obtain a search warrant for the defendant’s residence, where they found more cocaine. </a:t>
            </a:r>
          </a:p>
          <a:p>
            <a:endParaRPr lang="en-US" i="1" dirty="0"/>
          </a:p>
        </p:txBody>
      </p:sp>
    </p:spTree>
    <p:extLst>
      <p:ext uri="{BB962C8B-B14F-4D97-AF65-F5344CB8AC3E}">
        <p14:creationId xmlns:p14="http://schemas.microsoft.com/office/powerpoint/2010/main" val="770693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Evidence Admissible</a:t>
            </a:r>
            <a:endParaRPr lang="en-US" dirty="0"/>
          </a:p>
        </p:txBody>
      </p:sp>
      <p:sp>
        <p:nvSpPr>
          <p:cNvPr id="3" name="Content Placeholder 2"/>
          <p:cNvSpPr>
            <a:spLocks noGrp="1"/>
          </p:cNvSpPr>
          <p:nvPr>
            <p:ph idx="1"/>
          </p:nvPr>
        </p:nvSpPr>
        <p:spPr/>
        <p:txBody>
          <a:bodyPr>
            <a:normAutofit fontScale="92500" lnSpcReduction="10000"/>
          </a:bodyPr>
          <a:lstStyle/>
          <a:p>
            <a:r>
              <a:rPr lang="en-US" dirty="0"/>
              <a:t>O</a:t>
            </a:r>
            <a:r>
              <a:rPr lang="en-US" dirty="0" smtClean="0"/>
              <a:t>fficers </a:t>
            </a:r>
            <a:r>
              <a:rPr lang="en-US" dirty="0"/>
              <a:t>were entitled to arrest the defendant for Driving Suspended, in light of </a:t>
            </a:r>
            <a:r>
              <a:rPr lang="en-US" i="1" dirty="0"/>
              <a:t>Virginia v. Moore</a:t>
            </a:r>
            <a:r>
              <a:rPr lang="en-US" dirty="0"/>
              <a:t>, and therefore were entitled to conduct a search of the defendant incident to arrest.  </a:t>
            </a:r>
          </a:p>
          <a:p>
            <a:r>
              <a:rPr lang="en-US" dirty="0" smtClean="0"/>
              <a:t>It was </a:t>
            </a:r>
            <a:r>
              <a:rPr lang="en-US" dirty="0"/>
              <a:t>irrelevant that the search preceded the arrest, that the officer stated that he was not concerned about the suspended license, and that a different officer conducted the search.  </a:t>
            </a:r>
          </a:p>
          <a:p>
            <a:endParaRPr lang="en-US" dirty="0"/>
          </a:p>
        </p:txBody>
      </p:sp>
    </p:spTree>
    <p:extLst>
      <p:ext uri="{BB962C8B-B14F-4D97-AF65-F5344CB8AC3E}">
        <p14:creationId xmlns:p14="http://schemas.microsoft.com/office/powerpoint/2010/main" val="4286873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Consent Valid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Court also found the defendant’s consent gave the officers authority to search his vehicle.  </a:t>
            </a:r>
            <a:endParaRPr lang="en-US" dirty="0" smtClean="0"/>
          </a:p>
          <a:p>
            <a:r>
              <a:rPr lang="en-US" dirty="0" smtClean="0"/>
              <a:t>The </a:t>
            </a:r>
            <a:r>
              <a:rPr lang="en-US" dirty="0"/>
              <a:t>Court rejected the argument that the officer lied to the defendant about whether he would arrest him for driving suspended. </a:t>
            </a:r>
            <a:endParaRPr lang="en-US" dirty="0" smtClean="0"/>
          </a:p>
          <a:p>
            <a:r>
              <a:rPr lang="en-US" dirty="0" smtClean="0"/>
              <a:t>Although </a:t>
            </a:r>
            <a:r>
              <a:rPr lang="en-US" dirty="0"/>
              <a:t>the Court agreed that the defendant was in custody at the time he gave consent, the Court found the consent valid in the totality of the circumstances.  </a:t>
            </a:r>
          </a:p>
          <a:p>
            <a:endParaRPr lang="en-US" dirty="0"/>
          </a:p>
        </p:txBody>
      </p:sp>
    </p:spTree>
    <p:extLst>
      <p:ext uri="{BB962C8B-B14F-4D97-AF65-F5344CB8AC3E}">
        <p14:creationId xmlns:p14="http://schemas.microsoft.com/office/powerpoint/2010/main" val="1244138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GPS Installation: </a:t>
            </a:r>
            <a:r>
              <a:rPr lang="en-US" i="1" dirty="0" smtClean="0"/>
              <a:t>Timing</a:t>
            </a:r>
            <a:endParaRPr lang="en-US" dirty="0"/>
          </a:p>
        </p:txBody>
      </p:sp>
      <p:sp>
        <p:nvSpPr>
          <p:cNvPr id="4" name="Content Placeholder 2"/>
          <p:cNvSpPr>
            <a:spLocks noGrp="1"/>
          </p:cNvSpPr>
          <p:nvPr>
            <p:ph idx="1"/>
          </p:nvPr>
        </p:nvSpPr>
        <p:spPr/>
        <p:txBody>
          <a:bodyPr>
            <a:normAutofit lnSpcReduction="10000"/>
          </a:bodyPr>
          <a:lstStyle/>
          <a:p>
            <a:r>
              <a:rPr lang="en-US" altLang="en-US" dirty="0">
                <a:ea typeface="ＭＳ Ｐゴシック" charset="-128"/>
              </a:rPr>
              <a:t>If you have a GPS search warrant under 19.2-56.2, </a:t>
            </a:r>
            <a:r>
              <a:rPr lang="en-US" altLang="en-US" dirty="0" smtClean="0">
                <a:ea typeface="ＭＳ Ｐゴシック" charset="-128"/>
              </a:rPr>
              <a:t>you </a:t>
            </a:r>
            <a:r>
              <a:rPr lang="en-US" altLang="en-US" dirty="0">
                <a:ea typeface="ＭＳ Ｐゴシック" charset="-128"/>
              </a:rPr>
              <a:t>do not need to have a new search warrant to remove and re-install </a:t>
            </a:r>
            <a:r>
              <a:rPr lang="en-US" altLang="en-US" dirty="0" smtClean="0">
                <a:ea typeface="ＭＳ Ｐゴシック" charset="-128"/>
              </a:rPr>
              <a:t>the GPS during the 30-day period.</a:t>
            </a:r>
            <a:endParaRPr lang="en-US" altLang="en-US" dirty="0">
              <a:ea typeface="ＭＳ Ｐゴシック" charset="-128"/>
            </a:endParaRPr>
          </a:p>
          <a:p>
            <a:r>
              <a:rPr lang="en-US" altLang="en-US" dirty="0">
                <a:ea typeface="ＭＳ Ｐゴシック" charset="-128"/>
              </a:rPr>
              <a:t>The removal and re-attachment of the GPS tracking device is a single, continuing search that was authorized by the warrant during the 30-day period.  </a:t>
            </a:r>
          </a:p>
          <a:p>
            <a:pPr lvl="1"/>
            <a:r>
              <a:rPr lang="en-US" altLang="en-US" sz="2000" i="1" dirty="0">
                <a:ea typeface="ＭＳ Ｐゴシック" charset="-128"/>
              </a:rPr>
              <a:t> Turner v. Commonwealth</a:t>
            </a:r>
            <a:r>
              <a:rPr lang="en-US" altLang="en-US" sz="2000" dirty="0">
                <a:ea typeface="ＭＳ Ｐゴシック" charset="-128"/>
              </a:rPr>
              <a:t>, </a:t>
            </a:r>
            <a:r>
              <a:rPr lang="en-US" altLang="en-US" sz="2000" dirty="0" smtClean="0">
                <a:ea typeface="ＭＳ Ｐゴシック" charset="-128"/>
              </a:rPr>
              <a:t>Va. Ct. App. (October 27, 2015)</a:t>
            </a:r>
            <a:endParaRPr lang="en-US" altLang="en-US" sz="2000" i="1" dirty="0">
              <a:ea typeface="ＭＳ Ｐゴシック" charset="-128"/>
            </a:endParaRPr>
          </a:p>
        </p:txBody>
      </p:sp>
    </p:spTree>
    <p:extLst>
      <p:ext uri="{BB962C8B-B14F-4D97-AF65-F5344CB8AC3E}">
        <p14:creationId xmlns:p14="http://schemas.microsoft.com/office/powerpoint/2010/main" val="12285358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Exigent Circumstances: </a:t>
            </a:r>
            <a:r>
              <a:rPr lang="en-US" i="1" dirty="0" smtClean="0"/>
              <a:t>Marijuana</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Evans v. Commonwealth, </a:t>
            </a:r>
            <a:r>
              <a:rPr lang="en-US" dirty="0" smtClean="0"/>
              <a:t>Va. Supreme Court, </a:t>
            </a:r>
            <a:r>
              <a:rPr lang="is-IS" dirty="0"/>
              <a:t>September 17, </a:t>
            </a:r>
            <a:r>
              <a:rPr lang="is-IS" dirty="0" smtClean="0"/>
              <a:t>2015</a:t>
            </a:r>
          </a:p>
          <a:p>
            <a:r>
              <a:rPr lang="en-US" dirty="0"/>
              <a:t>Officers smelled the odor of marijuana emanating from the defendant’s apartment window.  </a:t>
            </a:r>
            <a:endParaRPr lang="en-US" dirty="0" smtClean="0"/>
          </a:p>
          <a:p>
            <a:r>
              <a:rPr lang="en-US" dirty="0" smtClean="0"/>
              <a:t>They </a:t>
            </a:r>
            <a:r>
              <a:rPr lang="en-US" dirty="0"/>
              <a:t>knocked on the door and the defendant’s mother answered.  </a:t>
            </a:r>
            <a:endParaRPr lang="en-US" dirty="0" smtClean="0"/>
          </a:p>
          <a:p>
            <a:r>
              <a:rPr lang="en-US" dirty="0" smtClean="0"/>
              <a:t>They </a:t>
            </a:r>
            <a:r>
              <a:rPr lang="en-US" dirty="0"/>
              <a:t>smelled the odor coming from inside, but the defendant’s mother, who was shaking and nervous, denied any marijuana was inside and slammed the door in the officers’ faces.  </a:t>
            </a:r>
          </a:p>
        </p:txBody>
      </p:sp>
    </p:spTree>
    <p:extLst>
      <p:ext uri="{BB962C8B-B14F-4D97-AF65-F5344CB8AC3E}">
        <p14:creationId xmlns:p14="http://schemas.microsoft.com/office/powerpoint/2010/main" val="4743709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 Force Entry</a:t>
            </a:r>
            <a:endParaRPr lang="en-US" dirty="0"/>
          </a:p>
        </p:txBody>
      </p:sp>
      <p:sp>
        <p:nvSpPr>
          <p:cNvPr id="3" name="Content Placeholder 2"/>
          <p:cNvSpPr>
            <a:spLocks noGrp="1"/>
          </p:cNvSpPr>
          <p:nvPr>
            <p:ph idx="1"/>
          </p:nvPr>
        </p:nvSpPr>
        <p:spPr/>
        <p:txBody>
          <a:bodyPr/>
          <a:lstStyle/>
          <a:p>
            <a:r>
              <a:rPr lang="en-US" dirty="0"/>
              <a:t>Officers knocked again, but there was no answer for five minutes, although they heard noises of movement inside</a:t>
            </a:r>
            <a:r>
              <a:rPr lang="en-US"/>
              <a:t>.  </a:t>
            </a:r>
            <a:endParaRPr lang="en-US" smtClean="0"/>
          </a:p>
          <a:p>
            <a:r>
              <a:rPr lang="en-US" dirty="0" smtClean="0"/>
              <a:t>When </a:t>
            </a:r>
            <a:r>
              <a:rPr lang="en-US" dirty="0"/>
              <a:t>the defendant’s mother opened the door again, she tried to close the door quickly, but the officers forced their way in and observed marijuana in plain view.</a:t>
            </a:r>
          </a:p>
          <a:p>
            <a:endParaRPr lang="en-US" dirty="0"/>
          </a:p>
        </p:txBody>
      </p:sp>
    </p:spTree>
    <p:extLst>
      <p:ext uri="{BB962C8B-B14F-4D97-AF65-F5344CB8AC3E}">
        <p14:creationId xmlns:p14="http://schemas.microsoft.com/office/powerpoint/2010/main" val="11445791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Entry Lawful</a:t>
            </a:r>
            <a:endParaRPr lang="en-US" dirty="0"/>
          </a:p>
        </p:txBody>
      </p:sp>
      <p:sp>
        <p:nvSpPr>
          <p:cNvPr id="3" name="Content Placeholder 2"/>
          <p:cNvSpPr>
            <a:spLocks noGrp="1"/>
          </p:cNvSpPr>
          <p:nvPr>
            <p:ph idx="1"/>
          </p:nvPr>
        </p:nvSpPr>
        <p:spPr/>
        <p:txBody>
          <a:bodyPr>
            <a:normAutofit lnSpcReduction="10000"/>
          </a:bodyPr>
          <a:lstStyle/>
          <a:p>
            <a:r>
              <a:rPr lang="en-US" dirty="0"/>
              <a:t>T</a:t>
            </a:r>
            <a:r>
              <a:rPr lang="en-US" dirty="0" smtClean="0"/>
              <a:t>he </a:t>
            </a:r>
            <a:r>
              <a:rPr lang="en-US" dirty="0"/>
              <a:t>officers were entitled to enter because they had probable cause along with exigent circumstances </a:t>
            </a:r>
            <a:endParaRPr lang="en-US" dirty="0" smtClean="0"/>
          </a:p>
          <a:p>
            <a:r>
              <a:rPr lang="en-US" dirty="0"/>
              <a:t>T</a:t>
            </a:r>
            <a:r>
              <a:rPr lang="en-US" dirty="0" smtClean="0"/>
              <a:t>he </a:t>
            </a:r>
            <a:r>
              <a:rPr lang="en-US" dirty="0"/>
              <a:t>strong odor of marijuana, coupled with the mother’s contemporaneous knowledge that the officers at the doorway smelled the marijuana, provided an exigent circumstance once the mother attempted to close the door. </a:t>
            </a:r>
          </a:p>
        </p:txBody>
      </p:sp>
    </p:spTree>
    <p:extLst>
      <p:ext uri="{BB962C8B-B14F-4D97-AF65-F5344CB8AC3E}">
        <p14:creationId xmlns:p14="http://schemas.microsoft.com/office/powerpoint/2010/main" val="6355081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Exigent Circumstances: </a:t>
            </a:r>
            <a:br>
              <a:rPr lang="en-US" dirty="0" smtClean="0"/>
            </a:br>
            <a:r>
              <a:rPr lang="en-US" i="1" dirty="0" smtClean="0"/>
              <a:t>Stolen Property</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Collins v. Commonwealth</a:t>
            </a:r>
            <a:r>
              <a:rPr lang="en-US" dirty="0" smtClean="0"/>
              <a:t>, Ct. of App. (July 21, 2015)</a:t>
            </a:r>
          </a:p>
          <a:p>
            <a:r>
              <a:rPr lang="en-US" dirty="0" smtClean="0"/>
              <a:t>Police observe someone fleeing on a stolen motorcycle twice in two months</a:t>
            </a:r>
          </a:p>
          <a:p>
            <a:r>
              <a:rPr lang="en-US" dirty="0" smtClean="0"/>
              <a:t>Police learn the defendant had recently purchased that motorcycle and find a photo of it at his house on his Facebook page </a:t>
            </a:r>
          </a:p>
          <a:p>
            <a:r>
              <a:rPr lang="en-US" dirty="0" smtClean="0"/>
              <a:t>Police confront the defendant about the motorcycle, but he denies owning it or riding any motorcycles for months.</a:t>
            </a:r>
          </a:p>
          <a:p>
            <a:endParaRPr lang="en-US" i="1" dirty="0"/>
          </a:p>
        </p:txBody>
      </p:sp>
    </p:spTree>
    <p:extLst>
      <p:ext uri="{BB962C8B-B14F-4D97-AF65-F5344CB8AC3E}">
        <p14:creationId xmlns:p14="http://schemas.microsoft.com/office/powerpoint/2010/main" val="2929088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Police Investigate</a:t>
            </a:r>
            <a:endParaRPr lang="en-US" dirty="0"/>
          </a:p>
        </p:txBody>
      </p:sp>
      <p:sp>
        <p:nvSpPr>
          <p:cNvPr id="3" name="Content Placeholder 2"/>
          <p:cNvSpPr>
            <a:spLocks noGrp="1"/>
          </p:cNvSpPr>
          <p:nvPr>
            <p:ph idx="1"/>
          </p:nvPr>
        </p:nvSpPr>
        <p:spPr/>
        <p:txBody>
          <a:bodyPr/>
          <a:lstStyle/>
          <a:p>
            <a:r>
              <a:rPr lang="en-US" dirty="0" smtClean="0"/>
              <a:t>Within </a:t>
            </a:r>
            <a:r>
              <a:rPr lang="en-US" dirty="0"/>
              <a:t>an </a:t>
            </a:r>
            <a:r>
              <a:rPr lang="en-US" dirty="0" smtClean="0"/>
              <a:t>hour of the interview, </a:t>
            </a:r>
            <a:r>
              <a:rPr lang="en-US" dirty="0"/>
              <a:t>the officer went to the defendant’s home, where he saw the same motorcycle, now partially covered with a tarp in the driveway.  </a:t>
            </a:r>
            <a:endParaRPr lang="en-US" dirty="0" smtClean="0"/>
          </a:p>
          <a:p>
            <a:r>
              <a:rPr lang="en-US" dirty="0" smtClean="0"/>
              <a:t>The </a:t>
            </a:r>
            <a:r>
              <a:rPr lang="en-US" dirty="0"/>
              <a:t>officer walked up, lifted the tarp, and found that it now had different plates, which came back to another vehicle, and a Vin # that revealed it was stolen.  </a:t>
            </a:r>
          </a:p>
          <a:p>
            <a:endParaRPr lang="en-US" dirty="0"/>
          </a:p>
        </p:txBody>
      </p:sp>
    </p:spTree>
    <p:extLst>
      <p:ext uri="{BB962C8B-B14F-4D97-AF65-F5344CB8AC3E}">
        <p14:creationId xmlns:p14="http://schemas.microsoft.com/office/powerpoint/2010/main" val="12346123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Search Was Lawful</a:t>
            </a:r>
            <a:endParaRPr lang="en-US" dirty="0"/>
          </a:p>
        </p:txBody>
      </p:sp>
      <p:sp>
        <p:nvSpPr>
          <p:cNvPr id="3" name="Content Placeholder 2"/>
          <p:cNvSpPr>
            <a:spLocks noGrp="1"/>
          </p:cNvSpPr>
          <p:nvPr>
            <p:ph idx="1"/>
          </p:nvPr>
        </p:nvSpPr>
        <p:spPr>
          <a:xfrm>
            <a:off x="368300" y="1308101"/>
            <a:ext cx="8318500" cy="4495800"/>
          </a:xfrm>
        </p:spPr>
        <p:txBody>
          <a:bodyPr>
            <a:normAutofit fontScale="77500" lnSpcReduction="20000"/>
          </a:bodyPr>
          <a:lstStyle/>
          <a:p>
            <a:r>
              <a:rPr lang="en-US" dirty="0" smtClean="0"/>
              <a:t>Court: The officer </a:t>
            </a:r>
            <a:r>
              <a:rPr lang="en-US" dirty="0"/>
              <a:t>had probable cause and an exigent circumstance that permitted him to examine the motorcycle.  </a:t>
            </a:r>
            <a:endParaRPr lang="en-US" dirty="0" smtClean="0"/>
          </a:p>
          <a:p>
            <a:r>
              <a:rPr lang="en-US" dirty="0" smtClean="0"/>
              <a:t>The vehicle </a:t>
            </a:r>
            <a:r>
              <a:rPr lang="en-US" dirty="0"/>
              <a:t>was readily mobile, and </a:t>
            </a:r>
            <a:r>
              <a:rPr lang="en-US" dirty="0" smtClean="0"/>
              <a:t>had </a:t>
            </a:r>
            <a:r>
              <a:rPr lang="en-US" dirty="0"/>
              <a:t>eluded the police repeatedly in the prior months.  </a:t>
            </a:r>
            <a:endParaRPr lang="en-US" dirty="0" smtClean="0"/>
          </a:p>
          <a:p>
            <a:r>
              <a:rPr lang="en-US" dirty="0" smtClean="0"/>
              <a:t>The defendant </a:t>
            </a:r>
            <a:r>
              <a:rPr lang="en-US" dirty="0"/>
              <a:t>denied knowing anything about the motorcycle within an hour of the officer finding it at his house.  </a:t>
            </a:r>
            <a:endParaRPr lang="en-US" dirty="0" smtClean="0"/>
          </a:p>
          <a:p>
            <a:r>
              <a:rPr lang="en-US" dirty="0" smtClean="0"/>
              <a:t>The </a:t>
            </a:r>
            <a:r>
              <a:rPr lang="en-US" dirty="0"/>
              <a:t>officer was entitled to believe that the defendant, knowing he was under investigation, would attempt to hide or secrete the vehicle.  </a:t>
            </a:r>
            <a:endParaRPr lang="en-US" dirty="0" smtClean="0"/>
          </a:p>
          <a:p>
            <a:pPr lvl="1"/>
            <a:r>
              <a:rPr lang="en-US" dirty="0" smtClean="0"/>
              <a:t>Note: The Court declined </a:t>
            </a:r>
            <a:r>
              <a:rPr lang="en-US" dirty="0"/>
              <a:t>to find that the </a:t>
            </a:r>
            <a:r>
              <a:rPr lang="en-US" i="1" dirty="0"/>
              <a:t>Carroll</a:t>
            </a:r>
            <a:r>
              <a:rPr lang="en-US" dirty="0"/>
              <a:t> doctrine applies universally on private property. </a:t>
            </a:r>
          </a:p>
        </p:txBody>
      </p:sp>
    </p:spTree>
    <p:extLst>
      <p:ext uri="{BB962C8B-B14F-4D97-AF65-F5344CB8AC3E}">
        <p14:creationId xmlns:p14="http://schemas.microsoft.com/office/powerpoint/2010/main" val="2083649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Sweep</a:t>
            </a:r>
            <a:endParaRPr lang="en-US" dirty="0"/>
          </a:p>
        </p:txBody>
      </p:sp>
      <p:sp>
        <p:nvSpPr>
          <p:cNvPr id="3" name="Content Placeholder 2"/>
          <p:cNvSpPr>
            <a:spLocks noGrp="1"/>
          </p:cNvSpPr>
          <p:nvPr>
            <p:ph idx="1"/>
          </p:nvPr>
        </p:nvSpPr>
        <p:spPr>
          <a:xfrm>
            <a:off x="457200" y="1417639"/>
            <a:ext cx="8229600" cy="4373562"/>
          </a:xfrm>
        </p:spPr>
        <p:txBody>
          <a:bodyPr>
            <a:normAutofit fontScale="85000" lnSpcReduction="20000"/>
          </a:bodyPr>
          <a:lstStyle/>
          <a:p>
            <a:r>
              <a:rPr lang="en-US" i="1" dirty="0" smtClean="0"/>
              <a:t>Gonzalez v. Commonwealth</a:t>
            </a:r>
            <a:r>
              <a:rPr lang="en-US" dirty="0" smtClean="0"/>
              <a:t>, Va. Ct. App. (</a:t>
            </a:r>
            <a:r>
              <a:rPr lang="en-US" dirty="0"/>
              <a:t>April 5, </a:t>
            </a:r>
            <a:r>
              <a:rPr lang="en-US" dirty="0" smtClean="0"/>
              <a:t>2016)</a:t>
            </a:r>
          </a:p>
          <a:p>
            <a:r>
              <a:rPr lang="en-US" dirty="0" smtClean="0"/>
              <a:t>Defendant assaulted </a:t>
            </a:r>
            <a:r>
              <a:rPr lang="en-US" dirty="0"/>
              <a:t>his wife. </a:t>
            </a:r>
            <a:endParaRPr lang="en-US" dirty="0" smtClean="0"/>
          </a:p>
          <a:p>
            <a:r>
              <a:rPr lang="en-US" dirty="0" smtClean="0"/>
              <a:t>Police </a:t>
            </a:r>
            <a:r>
              <a:rPr lang="en-US" dirty="0"/>
              <a:t>met his wife at the hospital, where she told police </a:t>
            </a:r>
            <a:r>
              <a:rPr lang="en-US" dirty="0" smtClean="0"/>
              <a:t>that the defendant had drugs </a:t>
            </a:r>
            <a:r>
              <a:rPr lang="en-US" dirty="0"/>
              <a:t>and </a:t>
            </a:r>
            <a:r>
              <a:rPr lang="en-US" dirty="0" smtClean="0"/>
              <a:t>a gun at home.  </a:t>
            </a:r>
          </a:p>
          <a:p>
            <a:r>
              <a:rPr lang="en-US" dirty="0" smtClean="0"/>
              <a:t>Officers </a:t>
            </a:r>
            <a:r>
              <a:rPr lang="en-US" dirty="0"/>
              <a:t>responded to the residence and the defendant stepped out when they arrived, closing the door behind him.  The officers arrested him, but he asked to get his shoes from inside the home.  </a:t>
            </a:r>
            <a:endParaRPr lang="en-US" dirty="0" smtClean="0"/>
          </a:p>
          <a:p>
            <a:r>
              <a:rPr lang="en-US" dirty="0" smtClean="0"/>
              <a:t>The </a:t>
            </a:r>
            <a:r>
              <a:rPr lang="en-US" dirty="0"/>
              <a:t>defendant led the officers inside the home to get his shoes.  </a:t>
            </a:r>
          </a:p>
          <a:p>
            <a:endParaRPr lang="en-US" dirty="0"/>
          </a:p>
        </p:txBody>
      </p:sp>
    </p:spTree>
    <p:extLst>
      <p:ext uri="{BB962C8B-B14F-4D97-AF65-F5344CB8AC3E}">
        <p14:creationId xmlns:p14="http://schemas.microsoft.com/office/powerpoint/2010/main" val="14763150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Officers Conduct Protective Sweep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Inside </a:t>
            </a:r>
            <a:r>
              <a:rPr lang="en-US" dirty="0"/>
              <a:t>the home, the defendant denied living at the residence and stated that it belonged to his mother.  </a:t>
            </a:r>
            <a:endParaRPr lang="en-US" dirty="0" smtClean="0"/>
          </a:p>
          <a:p>
            <a:r>
              <a:rPr lang="en-US" dirty="0" smtClean="0"/>
              <a:t>While </a:t>
            </a:r>
            <a:r>
              <a:rPr lang="en-US" dirty="0"/>
              <a:t>the defendant put his shoes on, one of the officers conducted a “protective sweep” of the rooms down a nearby hallway.  </a:t>
            </a:r>
            <a:endParaRPr lang="en-US" dirty="0" smtClean="0"/>
          </a:p>
          <a:p>
            <a:r>
              <a:rPr lang="en-US" dirty="0" smtClean="0"/>
              <a:t>During </a:t>
            </a:r>
            <a:r>
              <a:rPr lang="en-US" dirty="0"/>
              <a:t>a cursory examination of the rooms, </a:t>
            </a:r>
            <a:r>
              <a:rPr lang="en-US" dirty="0" smtClean="0"/>
              <a:t>the officer observed </a:t>
            </a:r>
            <a:r>
              <a:rPr lang="en-US" dirty="0"/>
              <a:t>a digital scale on a table, looked in a closet, and saw a handgun.  </a:t>
            </a:r>
            <a:endParaRPr lang="en-US" dirty="0" smtClean="0"/>
          </a:p>
          <a:p>
            <a:r>
              <a:rPr lang="en-US" dirty="0" smtClean="0"/>
              <a:t>Both </a:t>
            </a:r>
            <a:r>
              <a:rPr lang="en-US" dirty="0"/>
              <a:t>items were in plain view after the officer entered.  </a:t>
            </a:r>
          </a:p>
        </p:txBody>
      </p:sp>
    </p:spTree>
    <p:extLst>
      <p:ext uri="{BB962C8B-B14F-4D97-AF65-F5344CB8AC3E}">
        <p14:creationId xmlns:p14="http://schemas.microsoft.com/office/powerpoint/2010/main" val="7194824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Sweep was Unlawful</a:t>
            </a:r>
            <a:endParaRPr lang="en-US" dirty="0"/>
          </a:p>
        </p:txBody>
      </p:sp>
      <p:sp>
        <p:nvSpPr>
          <p:cNvPr id="3" name="Content Placeholder 2"/>
          <p:cNvSpPr>
            <a:spLocks noGrp="1"/>
          </p:cNvSpPr>
          <p:nvPr>
            <p:ph idx="1"/>
          </p:nvPr>
        </p:nvSpPr>
        <p:spPr>
          <a:xfrm>
            <a:off x="457200" y="1417639"/>
            <a:ext cx="8343900" cy="4767262"/>
          </a:xfrm>
        </p:spPr>
        <p:txBody>
          <a:bodyPr>
            <a:normAutofit fontScale="77500" lnSpcReduction="20000"/>
          </a:bodyPr>
          <a:lstStyle/>
          <a:p>
            <a:r>
              <a:rPr lang="en-US" dirty="0"/>
              <a:t>D</a:t>
            </a:r>
            <a:r>
              <a:rPr lang="en-US" dirty="0" smtClean="0"/>
              <a:t>efendant </a:t>
            </a:r>
            <a:r>
              <a:rPr lang="en-US" dirty="0"/>
              <a:t>gave consent to enter the home, but only for the limited purpose of retrieving his shoes, and therefore the entry was limited to areas where </a:t>
            </a:r>
            <a:r>
              <a:rPr lang="en-US" dirty="0" smtClean="0"/>
              <a:t>defendant </a:t>
            </a:r>
            <a:r>
              <a:rPr lang="en-US" dirty="0"/>
              <a:t>took them for his shoes.</a:t>
            </a:r>
          </a:p>
          <a:p>
            <a:r>
              <a:rPr lang="en-US" dirty="0" smtClean="0"/>
              <a:t>The </a:t>
            </a:r>
            <a:r>
              <a:rPr lang="en-US" dirty="0"/>
              <a:t>Court agreed that the officers have the authority to conduct a protective sweep of an </a:t>
            </a:r>
            <a:r>
              <a:rPr lang="en-US" dirty="0" smtClean="0"/>
              <a:t>area, </a:t>
            </a:r>
            <a:r>
              <a:rPr lang="en-US" dirty="0"/>
              <a:t>if officers have a reasonable and articulable belief that someone </a:t>
            </a:r>
            <a:r>
              <a:rPr lang="en-US" dirty="0" smtClean="0"/>
              <a:t>is in </a:t>
            </a:r>
            <a:r>
              <a:rPr lang="en-US" dirty="0"/>
              <a:t>the house that </a:t>
            </a:r>
            <a:r>
              <a:rPr lang="en-US" dirty="0" smtClean="0"/>
              <a:t>poses a </a:t>
            </a:r>
            <a:r>
              <a:rPr lang="en-US" dirty="0"/>
              <a:t>danger to the officers.  </a:t>
            </a:r>
            <a:endParaRPr lang="en-US" dirty="0" smtClean="0"/>
          </a:p>
          <a:p>
            <a:r>
              <a:rPr lang="en-US" dirty="0" smtClean="0"/>
              <a:t>However</a:t>
            </a:r>
            <a:r>
              <a:rPr lang="en-US" dirty="0"/>
              <a:t>, </a:t>
            </a:r>
            <a:r>
              <a:rPr lang="en-US" dirty="0" smtClean="0"/>
              <a:t>there was no evidence that </a:t>
            </a:r>
            <a:r>
              <a:rPr lang="en-US" dirty="0"/>
              <a:t>officers suspected that someone was present in the home. </a:t>
            </a:r>
            <a:endParaRPr lang="en-US" dirty="0" smtClean="0"/>
          </a:p>
          <a:p>
            <a:r>
              <a:rPr lang="en-US" dirty="0" smtClean="0"/>
              <a:t>The </a:t>
            </a:r>
            <a:r>
              <a:rPr lang="en-US" dirty="0"/>
              <a:t>Court emphasized the fact that, when the officers first entered the home, they did not consider conducting a protective sweep, but instead waited until after the defendant had obtained his shoes. </a:t>
            </a:r>
          </a:p>
        </p:txBody>
      </p:sp>
    </p:spTree>
    <p:extLst>
      <p:ext uri="{BB962C8B-B14F-4D97-AF65-F5344CB8AC3E}">
        <p14:creationId xmlns:p14="http://schemas.microsoft.com/office/powerpoint/2010/main" val="20986097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Search: </a:t>
            </a:r>
            <a:r>
              <a:rPr lang="en-US" i="1" dirty="0" smtClean="0"/>
              <a:t>Policy</a:t>
            </a:r>
            <a:endParaRPr lang="en-US" dirty="0"/>
          </a:p>
        </p:txBody>
      </p:sp>
      <p:sp>
        <p:nvSpPr>
          <p:cNvPr id="3" name="Content Placeholder 2"/>
          <p:cNvSpPr>
            <a:spLocks noGrp="1"/>
          </p:cNvSpPr>
          <p:nvPr>
            <p:ph idx="1"/>
          </p:nvPr>
        </p:nvSpPr>
        <p:spPr>
          <a:xfrm>
            <a:off x="457200" y="1600201"/>
            <a:ext cx="8369300" cy="4419599"/>
          </a:xfrm>
        </p:spPr>
        <p:txBody>
          <a:bodyPr>
            <a:normAutofit fontScale="85000" lnSpcReduction="20000"/>
          </a:bodyPr>
          <a:lstStyle/>
          <a:p>
            <a:r>
              <a:rPr lang="en-US" i="1" dirty="0" smtClean="0"/>
              <a:t>Commonwealth v. </a:t>
            </a:r>
            <a:r>
              <a:rPr lang="en-US" i="1" dirty="0" err="1" smtClean="0"/>
              <a:t>Hocutt</a:t>
            </a:r>
            <a:r>
              <a:rPr lang="en-US" i="1" dirty="0" smtClean="0"/>
              <a:t>, </a:t>
            </a:r>
            <a:r>
              <a:rPr lang="en-US" dirty="0" smtClean="0"/>
              <a:t>Va. Ct. App. (</a:t>
            </a:r>
            <a:r>
              <a:rPr lang="en-US" dirty="0"/>
              <a:t>June 23, </a:t>
            </a:r>
            <a:r>
              <a:rPr lang="en-US" dirty="0" smtClean="0"/>
              <a:t>2015)</a:t>
            </a:r>
          </a:p>
          <a:p>
            <a:r>
              <a:rPr lang="en-US" dirty="0" smtClean="0"/>
              <a:t>Defendant</a:t>
            </a:r>
            <a:r>
              <a:rPr lang="en-US" dirty="0"/>
              <a:t>, stopped for a traffic violation, parked his car in a marked parking spot in a convenience store parking lot on a Tuesday morning.  </a:t>
            </a:r>
            <a:endParaRPr lang="en-US" dirty="0" smtClean="0"/>
          </a:p>
          <a:p>
            <a:r>
              <a:rPr lang="en-US" dirty="0"/>
              <a:t>D</a:t>
            </a:r>
            <a:r>
              <a:rPr lang="en-US" dirty="0" smtClean="0"/>
              <a:t>efendant </a:t>
            </a:r>
            <a:r>
              <a:rPr lang="en-US" dirty="0"/>
              <a:t>was suspended, without notice, for failure to have insurance.  </a:t>
            </a:r>
            <a:endParaRPr lang="en-US" dirty="0" smtClean="0"/>
          </a:p>
          <a:p>
            <a:r>
              <a:rPr lang="en-US" dirty="0" smtClean="0"/>
              <a:t>Department policy did not call for towing, but the officer impounded </a:t>
            </a:r>
            <a:r>
              <a:rPr lang="en-US" dirty="0"/>
              <a:t>the car </a:t>
            </a:r>
            <a:r>
              <a:rPr lang="en-US" dirty="0" smtClean="0"/>
              <a:t>because “it </a:t>
            </a:r>
            <a:r>
              <a:rPr lang="en-US" dirty="0"/>
              <a:t>was unsafe to drive without insurance</a:t>
            </a:r>
            <a:r>
              <a:rPr lang="en-US" dirty="0" smtClean="0"/>
              <a:t>.” </a:t>
            </a:r>
          </a:p>
          <a:p>
            <a:r>
              <a:rPr lang="en-US" dirty="0" smtClean="0"/>
              <a:t>The </a:t>
            </a:r>
            <a:r>
              <a:rPr lang="en-US" dirty="0"/>
              <a:t>officer then found heroin in the car which the defendant admitted was his.  </a:t>
            </a:r>
          </a:p>
          <a:p>
            <a:endParaRPr lang="en-US" dirty="0"/>
          </a:p>
        </p:txBody>
      </p:sp>
    </p:spTree>
    <p:extLst>
      <p:ext uri="{BB962C8B-B14F-4D97-AF65-F5344CB8AC3E}">
        <p14:creationId xmlns:p14="http://schemas.microsoft.com/office/powerpoint/2010/main" val="227998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a:t>
            </a:r>
            <a:r>
              <a:rPr lang="en-US" dirty="0" err="1" smtClean="0"/>
              <a:t>Cellsite</a:t>
            </a:r>
            <a:r>
              <a:rPr lang="en-US" dirty="0" smtClean="0"/>
              <a:t> Data</a:t>
            </a:r>
            <a:endParaRPr lang="en-US" dirty="0"/>
          </a:p>
        </p:txBody>
      </p:sp>
      <p:sp>
        <p:nvSpPr>
          <p:cNvPr id="3" name="Content Placeholder 2"/>
          <p:cNvSpPr>
            <a:spLocks noGrp="1"/>
          </p:cNvSpPr>
          <p:nvPr>
            <p:ph idx="1"/>
          </p:nvPr>
        </p:nvSpPr>
        <p:spPr/>
        <p:txBody>
          <a:bodyPr/>
          <a:lstStyle/>
          <a:p>
            <a:r>
              <a:rPr lang="en-US" i="1" dirty="0" smtClean="0"/>
              <a:t>U.S. v. Graham</a:t>
            </a:r>
            <a:r>
              <a:rPr lang="en-US" dirty="0" smtClean="0"/>
              <a:t>, 4</a:t>
            </a:r>
            <a:r>
              <a:rPr lang="en-US" baseline="30000" dirty="0" smtClean="0"/>
              <a:t>th</a:t>
            </a:r>
            <a:r>
              <a:rPr lang="en-US" dirty="0"/>
              <a:t> Circuit (May 31, </a:t>
            </a:r>
            <a:r>
              <a:rPr lang="en-US" dirty="0" smtClean="0"/>
              <a:t>2016)</a:t>
            </a:r>
          </a:p>
          <a:p>
            <a:pPr lvl="1"/>
            <a:r>
              <a:rPr lang="en-US" dirty="0" smtClean="0"/>
              <a:t>Sitting </a:t>
            </a:r>
            <a:r>
              <a:rPr lang="en-US" i="1" dirty="0" err="1" smtClean="0"/>
              <a:t>en</a:t>
            </a:r>
            <a:r>
              <a:rPr lang="en-US" i="1" dirty="0" smtClean="0"/>
              <a:t> banc</a:t>
            </a:r>
            <a:r>
              <a:rPr lang="en-US" dirty="0" smtClean="0"/>
              <a:t>, the Court reverses a 4</a:t>
            </a:r>
            <a:r>
              <a:rPr lang="en-US" baseline="30000" dirty="0" smtClean="0"/>
              <a:t>th</a:t>
            </a:r>
            <a:r>
              <a:rPr lang="en-US" dirty="0" smtClean="0"/>
              <a:t> Circuit Panel ruling from August 2015</a:t>
            </a:r>
          </a:p>
          <a:p>
            <a:r>
              <a:rPr lang="en-US" dirty="0" smtClean="0"/>
              <a:t>Held: the </a:t>
            </a:r>
            <a:r>
              <a:rPr lang="en-US" dirty="0"/>
              <a:t>Government’s acquisition of historical cell-site location data (CLSI) </a:t>
            </a:r>
            <a:r>
              <a:rPr lang="en-US" dirty="0" smtClean="0"/>
              <a:t>from </a:t>
            </a:r>
            <a:r>
              <a:rPr lang="en-US" dirty="0"/>
              <a:t>defendants’ cell phone provider using a lawful court order did not violate the Fourth </a:t>
            </a:r>
            <a:r>
              <a:rPr lang="en-US" dirty="0" smtClean="0"/>
              <a:t>Amendment.</a:t>
            </a:r>
            <a:endParaRPr lang="en-US" dirty="0"/>
          </a:p>
        </p:txBody>
      </p:sp>
    </p:spTree>
    <p:extLst>
      <p:ext uri="{BB962C8B-B14F-4D97-AF65-F5344CB8AC3E}">
        <p14:creationId xmlns:p14="http://schemas.microsoft.com/office/powerpoint/2010/main" val="19161560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Evidence Suppressed</a:t>
            </a:r>
            <a:endParaRPr lang="en-US" dirty="0"/>
          </a:p>
        </p:txBody>
      </p:sp>
      <p:sp>
        <p:nvSpPr>
          <p:cNvPr id="3" name="Content Placeholder 2"/>
          <p:cNvSpPr>
            <a:spLocks noGrp="1"/>
          </p:cNvSpPr>
          <p:nvPr>
            <p:ph idx="1"/>
          </p:nvPr>
        </p:nvSpPr>
        <p:spPr>
          <a:xfrm>
            <a:off x="457200" y="1417639"/>
            <a:ext cx="8369300" cy="4843462"/>
          </a:xfrm>
        </p:spPr>
        <p:txBody>
          <a:bodyPr>
            <a:normAutofit fontScale="77500" lnSpcReduction="20000"/>
          </a:bodyPr>
          <a:lstStyle/>
          <a:p>
            <a:r>
              <a:rPr lang="en-US" dirty="0" smtClean="0"/>
              <a:t>Department policy did not permit towing in this case.</a:t>
            </a:r>
          </a:p>
          <a:p>
            <a:r>
              <a:rPr lang="en-US" dirty="0" smtClean="0"/>
              <a:t>There was </a:t>
            </a:r>
            <a:r>
              <a:rPr lang="en-US" dirty="0"/>
              <a:t>no evidence that the vehicle was blocking access or that the property owner asked the vehicle to be removed, which the department’s policy stated </a:t>
            </a:r>
            <a:r>
              <a:rPr lang="en-US" dirty="0" smtClean="0"/>
              <a:t>would have allowed </a:t>
            </a:r>
            <a:r>
              <a:rPr lang="en-US" dirty="0"/>
              <a:t>for impound.  </a:t>
            </a:r>
            <a:endParaRPr lang="en-US" dirty="0" smtClean="0"/>
          </a:p>
          <a:p>
            <a:pPr lvl="1"/>
            <a:r>
              <a:rPr lang="en-US" dirty="0" smtClean="0"/>
              <a:t>The </a:t>
            </a:r>
            <a:r>
              <a:rPr lang="en-US" dirty="0"/>
              <a:t>Court rejected the argument that, because the officer was legally required to seize the license plates, that the vehicle was therefore </a:t>
            </a:r>
            <a:r>
              <a:rPr lang="en-US" dirty="0" smtClean="0"/>
              <a:t>inoperable </a:t>
            </a:r>
            <a:r>
              <a:rPr lang="en-US" dirty="0"/>
              <a:t>and had to be impounded</a:t>
            </a:r>
            <a:r>
              <a:rPr lang="en-US" dirty="0" smtClean="0"/>
              <a:t>.</a:t>
            </a:r>
          </a:p>
          <a:p>
            <a:pPr lvl="1"/>
            <a:r>
              <a:rPr lang="en-US" dirty="0" smtClean="0"/>
              <a:t>The defendant could </a:t>
            </a:r>
            <a:r>
              <a:rPr lang="en-US" dirty="0"/>
              <a:t>have had the vehicle towed at his own expense.  </a:t>
            </a:r>
            <a:endParaRPr lang="en-US" dirty="0" smtClean="0"/>
          </a:p>
          <a:p>
            <a:pPr lvl="1"/>
            <a:r>
              <a:rPr lang="en-US" dirty="0" smtClean="0"/>
              <a:t>There was </a:t>
            </a:r>
            <a:r>
              <a:rPr lang="en-US" dirty="0"/>
              <a:t>no risk to the defendant’s property, </a:t>
            </a:r>
            <a:r>
              <a:rPr lang="en-US" dirty="0" smtClean="0"/>
              <a:t>he </a:t>
            </a:r>
            <a:r>
              <a:rPr lang="en-US" dirty="0"/>
              <a:t>was not arrested and it was still daytime, nor was there evidence that the defendant would attempt to drive the vehicle away in violation of law. </a:t>
            </a:r>
          </a:p>
          <a:p>
            <a:endParaRPr lang="en-US" dirty="0"/>
          </a:p>
        </p:txBody>
      </p:sp>
    </p:spTree>
    <p:extLst>
      <p:ext uri="{BB962C8B-B14F-4D97-AF65-F5344CB8AC3E}">
        <p14:creationId xmlns:p14="http://schemas.microsoft.com/office/powerpoint/2010/main" val="1088329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Search: </a:t>
            </a:r>
            <a:r>
              <a:rPr lang="en-US" i="1" dirty="0" smtClean="0"/>
              <a:t>Policy</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Cantrell v. Commonwealth</a:t>
            </a:r>
            <a:r>
              <a:rPr lang="en-US" dirty="0" smtClean="0"/>
              <a:t>, Va. Ct. App. (July 28, 2015)</a:t>
            </a:r>
          </a:p>
          <a:p>
            <a:r>
              <a:rPr lang="en-US" dirty="0" smtClean="0"/>
              <a:t>Police arrested defendant </a:t>
            </a:r>
            <a:r>
              <a:rPr lang="en-US" dirty="0"/>
              <a:t>for driving while intoxicated and towed his pickup truck.  </a:t>
            </a:r>
            <a:endParaRPr lang="en-US" dirty="0" smtClean="0"/>
          </a:p>
          <a:p>
            <a:r>
              <a:rPr lang="en-US" dirty="0" smtClean="0"/>
              <a:t>The </a:t>
            </a:r>
            <a:r>
              <a:rPr lang="en-US" dirty="0"/>
              <a:t>police department did not have an established inventory policy that described what an officer must do to inventory a vehicle. </a:t>
            </a:r>
            <a:endParaRPr lang="en-US" dirty="0" smtClean="0"/>
          </a:p>
          <a:p>
            <a:r>
              <a:rPr lang="en-US" dirty="0" smtClean="0"/>
              <a:t>When the officer conducted </a:t>
            </a:r>
            <a:r>
              <a:rPr lang="en-US" dirty="0"/>
              <a:t>the inventory the next day, he declined to document the property because there were so many tools and items in the truck bed. </a:t>
            </a:r>
            <a:endParaRPr lang="en-US" dirty="0" smtClean="0"/>
          </a:p>
          <a:p>
            <a:r>
              <a:rPr lang="en-US" dirty="0" smtClean="0"/>
              <a:t>However, the officer searched </a:t>
            </a:r>
            <a:r>
              <a:rPr lang="en-US" dirty="0"/>
              <a:t>the cab and found Oxycodone, Methamphetamine, and Cocaine.  </a:t>
            </a:r>
            <a:endParaRPr lang="en-US" i="1" dirty="0"/>
          </a:p>
        </p:txBody>
      </p:sp>
    </p:spTree>
    <p:extLst>
      <p:ext uri="{BB962C8B-B14F-4D97-AF65-F5344CB8AC3E}">
        <p14:creationId xmlns:p14="http://schemas.microsoft.com/office/powerpoint/2010/main" val="14800376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Conviction Reversed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Court noted that the police department had no written policy or training regarding inventory searches.  </a:t>
            </a:r>
            <a:endParaRPr lang="en-US" dirty="0" smtClean="0"/>
          </a:p>
          <a:p>
            <a:r>
              <a:rPr lang="en-US" dirty="0" smtClean="0"/>
              <a:t>Therefore, </a:t>
            </a:r>
            <a:r>
              <a:rPr lang="en-US" dirty="0"/>
              <a:t>the Court found that the police could not rely on the “Community Caretaker” exception to the Fourth Amendment.  </a:t>
            </a:r>
          </a:p>
          <a:p>
            <a:r>
              <a:rPr lang="en-US" dirty="0" smtClean="0"/>
              <a:t>The Court also noted that the </a:t>
            </a:r>
            <a:r>
              <a:rPr lang="en-US" dirty="0"/>
              <a:t>officer did not actually inventory the items at all, but instead admitted that he was </a:t>
            </a:r>
            <a:r>
              <a:rPr lang="en-US" dirty="0" smtClean="0"/>
              <a:t>only looking </a:t>
            </a:r>
            <a:r>
              <a:rPr lang="en-US" dirty="0"/>
              <a:t>for contraband.  </a:t>
            </a:r>
            <a:endParaRPr lang="en-US" dirty="0" smtClean="0"/>
          </a:p>
          <a:p>
            <a:r>
              <a:rPr lang="en-US" dirty="0" smtClean="0"/>
              <a:t>The </a:t>
            </a:r>
            <a:r>
              <a:rPr lang="en-US" dirty="0"/>
              <a:t>Court found that this search was not an inventory search at all, but was a </a:t>
            </a:r>
            <a:r>
              <a:rPr lang="en-US" dirty="0" err="1"/>
              <a:t>pretextual</a:t>
            </a:r>
            <a:r>
              <a:rPr lang="en-US" dirty="0"/>
              <a:t> search for contraband.  </a:t>
            </a:r>
          </a:p>
          <a:p>
            <a:endParaRPr lang="en-US" dirty="0"/>
          </a:p>
        </p:txBody>
      </p:sp>
    </p:spTree>
    <p:extLst>
      <p:ext uri="{BB962C8B-B14F-4D97-AF65-F5344CB8AC3E}">
        <p14:creationId xmlns:p14="http://schemas.microsoft.com/office/powerpoint/2010/main" val="19376728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Caretaker: Victim ID</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Spaulding v. Commonwealth</a:t>
            </a:r>
            <a:r>
              <a:rPr lang="en-US" dirty="0" smtClean="0"/>
              <a:t>, Va. Ct. App. (</a:t>
            </a:r>
            <a:r>
              <a:rPr lang="en-US" dirty="0"/>
              <a:t>February 9, </a:t>
            </a:r>
            <a:r>
              <a:rPr lang="en-US" dirty="0" smtClean="0"/>
              <a:t>2016)</a:t>
            </a:r>
          </a:p>
          <a:p>
            <a:r>
              <a:rPr lang="en-US" dirty="0" smtClean="0"/>
              <a:t>Someone shot defendant.</a:t>
            </a:r>
          </a:p>
          <a:p>
            <a:r>
              <a:rPr lang="en-US" dirty="0" smtClean="0"/>
              <a:t>Police </a:t>
            </a:r>
            <a:r>
              <a:rPr lang="en-US" dirty="0"/>
              <a:t>and paramedics responded and transported him to the hospital in an ambulance.  </a:t>
            </a:r>
            <a:endParaRPr lang="en-US" dirty="0" smtClean="0"/>
          </a:p>
          <a:p>
            <a:r>
              <a:rPr lang="en-US" dirty="0" smtClean="0"/>
              <a:t>Inside </a:t>
            </a:r>
            <a:r>
              <a:rPr lang="en-US" dirty="0"/>
              <a:t>the ambulance, paramedics removed the defendant’s pants and handed them to the officer, who searched them </a:t>
            </a:r>
            <a:r>
              <a:rPr lang="en-US" dirty="0" smtClean="0"/>
              <a:t>for identification and </a:t>
            </a:r>
            <a:r>
              <a:rPr lang="en-US" dirty="0"/>
              <a:t>found cocaine.  </a:t>
            </a:r>
            <a:endParaRPr lang="en-US" dirty="0" smtClean="0"/>
          </a:p>
          <a:p>
            <a:r>
              <a:rPr lang="en-US" dirty="0" smtClean="0"/>
              <a:t>The </a:t>
            </a:r>
            <a:r>
              <a:rPr lang="en-US" dirty="0"/>
              <a:t>defendant was conscious at the </a:t>
            </a:r>
            <a:r>
              <a:rPr lang="en-US" dirty="0" smtClean="0"/>
              <a:t>time.</a:t>
            </a:r>
            <a:endParaRPr lang="en-US" i="1" dirty="0"/>
          </a:p>
        </p:txBody>
      </p:sp>
    </p:spTree>
    <p:extLst>
      <p:ext uri="{BB962C8B-B14F-4D97-AF65-F5344CB8AC3E}">
        <p14:creationId xmlns:p14="http://schemas.microsoft.com/office/powerpoint/2010/main" val="13107265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Evidence Inadmissible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Court observed that the Commonwealth had failed to put on any evidence regarding the shooting, the investigation into the shooting, or any need to identify the defendant.  </a:t>
            </a:r>
            <a:endParaRPr lang="en-US" dirty="0" smtClean="0"/>
          </a:p>
          <a:p>
            <a:r>
              <a:rPr lang="en-US" dirty="0" smtClean="0"/>
              <a:t>The </a:t>
            </a:r>
            <a:r>
              <a:rPr lang="en-US" dirty="0"/>
              <a:t>Court also noted that the Commonwealth did not introduce the department’s written policy, although it referenced the policy in argument.  </a:t>
            </a:r>
            <a:endParaRPr lang="en-US" dirty="0" smtClean="0"/>
          </a:p>
          <a:p>
            <a:r>
              <a:rPr lang="en-US" dirty="0" smtClean="0"/>
              <a:t>There was </a:t>
            </a:r>
            <a:r>
              <a:rPr lang="en-US" dirty="0"/>
              <a:t>no lawful reason for the search.  </a:t>
            </a:r>
          </a:p>
          <a:p>
            <a:endParaRPr lang="en-US" dirty="0"/>
          </a:p>
        </p:txBody>
      </p:sp>
    </p:spTree>
    <p:extLst>
      <p:ext uri="{BB962C8B-B14F-4D97-AF65-F5344CB8AC3E}">
        <p14:creationId xmlns:p14="http://schemas.microsoft.com/office/powerpoint/2010/main" val="8330361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Hotel Records: Require Legal Process OR Consent to Obtain</a:t>
            </a:r>
            <a:endParaRPr lang="en-US" dirty="0"/>
          </a:p>
        </p:txBody>
      </p:sp>
      <p:sp>
        <p:nvSpPr>
          <p:cNvPr id="5" name="Content Placeholder 4"/>
          <p:cNvSpPr>
            <a:spLocks noGrp="1"/>
          </p:cNvSpPr>
          <p:nvPr>
            <p:ph idx="1"/>
          </p:nvPr>
        </p:nvSpPr>
        <p:spPr>
          <a:xfrm>
            <a:off x="457200" y="1600201"/>
            <a:ext cx="8470900" cy="4419599"/>
          </a:xfrm>
        </p:spPr>
        <p:txBody>
          <a:bodyPr>
            <a:normAutofit fontScale="92500" lnSpcReduction="10000"/>
          </a:bodyPr>
          <a:lstStyle/>
          <a:p>
            <a:r>
              <a:rPr lang="en-US" dirty="0" smtClean="0"/>
              <a:t>U.S. </a:t>
            </a:r>
            <a:r>
              <a:rPr lang="en-US" dirty="0"/>
              <a:t>Supreme Court: </a:t>
            </a:r>
            <a:r>
              <a:rPr lang="en-US" i="1" dirty="0"/>
              <a:t>City of Los Angeles v. </a:t>
            </a:r>
            <a:r>
              <a:rPr lang="en-US" i="1" dirty="0" smtClean="0"/>
              <a:t>Patel</a:t>
            </a:r>
            <a:r>
              <a:rPr lang="en-US" dirty="0"/>
              <a:t> (June 22, </a:t>
            </a:r>
            <a:r>
              <a:rPr lang="en-US" dirty="0" smtClean="0"/>
              <a:t>2015)</a:t>
            </a:r>
          </a:p>
          <a:p>
            <a:r>
              <a:rPr lang="en-US" dirty="0"/>
              <a:t>I</a:t>
            </a:r>
            <a:r>
              <a:rPr lang="en-US" dirty="0" smtClean="0"/>
              <a:t>nspection </a:t>
            </a:r>
            <a:r>
              <a:rPr lang="en-US" dirty="0"/>
              <a:t>of a hotel registry is a “search” under the Fourth Amendment and therefore requires some sort of legal </a:t>
            </a:r>
            <a:r>
              <a:rPr lang="en-US" dirty="0" smtClean="0"/>
              <a:t>process.</a:t>
            </a:r>
          </a:p>
          <a:p>
            <a:pPr lvl="1"/>
            <a:r>
              <a:rPr lang="en-US" dirty="0" smtClean="0"/>
              <a:t>Struck down L.A. ordinance that penalized </a:t>
            </a:r>
            <a:r>
              <a:rPr lang="en-US" dirty="0"/>
              <a:t>a hotel owner </a:t>
            </a:r>
            <a:r>
              <a:rPr lang="en-US" dirty="0" smtClean="0"/>
              <a:t>for not providing records, without </a:t>
            </a:r>
            <a:r>
              <a:rPr lang="en-US" dirty="0"/>
              <a:t>affording them an opportunity for “pre-compliance review” before a neutral </a:t>
            </a:r>
            <a:r>
              <a:rPr lang="en-US" dirty="0" smtClean="0"/>
              <a:t>decision-maker.</a:t>
            </a:r>
          </a:p>
          <a:p>
            <a:pPr lvl="1"/>
            <a:r>
              <a:rPr lang="en-US" dirty="0" smtClean="0"/>
              <a:t>Court did not find “probable cause” was necessary.</a:t>
            </a:r>
            <a:endParaRPr lang="en-US" dirty="0"/>
          </a:p>
        </p:txBody>
      </p:sp>
    </p:spTree>
    <p:extLst>
      <p:ext uri="{BB962C8B-B14F-4D97-AF65-F5344CB8AC3E}">
        <p14:creationId xmlns:p14="http://schemas.microsoft.com/office/powerpoint/2010/main" val="2221280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Patel</a:t>
            </a:r>
            <a:r>
              <a:rPr lang="en-US" dirty="0" smtClean="0"/>
              <a:t> Impact</a:t>
            </a:r>
            <a:endParaRPr lang="en-US" i="1" dirty="0"/>
          </a:p>
        </p:txBody>
      </p:sp>
      <p:sp>
        <p:nvSpPr>
          <p:cNvPr id="3" name="Content Placeholder 2"/>
          <p:cNvSpPr>
            <a:spLocks noGrp="1"/>
          </p:cNvSpPr>
          <p:nvPr>
            <p:ph idx="1"/>
          </p:nvPr>
        </p:nvSpPr>
        <p:spPr/>
        <p:txBody>
          <a:bodyPr/>
          <a:lstStyle/>
          <a:p>
            <a:r>
              <a:rPr lang="en-US" dirty="0" smtClean="0"/>
              <a:t>In Virginia, we do not have a statute that </a:t>
            </a:r>
            <a:r>
              <a:rPr lang="en-US" i="1" dirty="0" smtClean="0"/>
              <a:t>requires</a:t>
            </a:r>
            <a:r>
              <a:rPr lang="en-US" dirty="0" smtClean="0"/>
              <a:t> hotel operators to produce records to law enforcement.</a:t>
            </a:r>
          </a:p>
          <a:p>
            <a:r>
              <a:rPr lang="en-US" dirty="0" smtClean="0"/>
              <a:t>The records belong to the hotel, not to the guests, so it is the hotel that may either consent to sharing the records or demand that law enforcement get legal process.</a:t>
            </a:r>
            <a:endParaRPr lang="en-US" dirty="0"/>
          </a:p>
        </p:txBody>
      </p:sp>
    </p:spTree>
    <p:extLst>
      <p:ext uri="{BB962C8B-B14F-4D97-AF65-F5344CB8AC3E}">
        <p14:creationId xmlns:p14="http://schemas.microsoft.com/office/powerpoint/2010/main" val="11910991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66737" y="315914"/>
            <a:ext cx="8577263" cy="762000"/>
          </a:xfrm>
        </p:spPr>
        <p:txBody>
          <a:bodyPr>
            <a:normAutofit fontScale="90000"/>
          </a:bodyPr>
          <a:lstStyle/>
          <a:p>
            <a:r>
              <a:rPr lang="en-US" altLang="en-US" smtClean="0"/>
              <a:t>Use of Taser Under 4</a:t>
            </a:r>
            <a:r>
              <a:rPr lang="en-US" altLang="en-US" baseline="30000" smtClean="0"/>
              <a:t>th</a:t>
            </a:r>
            <a:r>
              <a:rPr lang="en-US" altLang="en-US" smtClean="0"/>
              <a:t> Amendment</a:t>
            </a:r>
            <a:endParaRPr lang="en-US" altLang="en-US" dirty="0"/>
          </a:p>
        </p:txBody>
      </p:sp>
      <p:sp>
        <p:nvSpPr>
          <p:cNvPr id="27651" name="Content Placeholder 4"/>
          <p:cNvSpPr>
            <a:spLocks noGrp="1"/>
          </p:cNvSpPr>
          <p:nvPr>
            <p:ph idx="1"/>
          </p:nvPr>
        </p:nvSpPr>
        <p:spPr>
          <a:xfrm>
            <a:off x="696118" y="1206501"/>
            <a:ext cx="8346281" cy="5003799"/>
          </a:xfrm>
        </p:spPr>
        <p:txBody>
          <a:bodyPr>
            <a:normAutofit lnSpcReduction="10000"/>
          </a:bodyPr>
          <a:lstStyle/>
          <a:p>
            <a:r>
              <a:rPr lang="en-US" altLang="en-US" i="1" u="sng" dirty="0"/>
              <a:t>Armstrong v. Pinehurst</a:t>
            </a:r>
            <a:r>
              <a:rPr lang="en-US" altLang="en-US" dirty="0"/>
              <a:t>:  </a:t>
            </a:r>
            <a:r>
              <a:rPr lang="en-US" altLang="en-US" dirty="0" smtClean="0"/>
              <a:t>4</a:t>
            </a:r>
            <a:r>
              <a:rPr lang="en-US" altLang="en-US" baseline="30000" dirty="0" smtClean="0"/>
              <a:t>th</a:t>
            </a:r>
            <a:r>
              <a:rPr lang="en-US" altLang="en-US" dirty="0" smtClean="0"/>
              <a:t> Circuit (January </a:t>
            </a:r>
            <a:r>
              <a:rPr lang="en-US" altLang="en-US" dirty="0"/>
              <a:t>11, </a:t>
            </a:r>
            <a:r>
              <a:rPr lang="en-US" altLang="en-US" dirty="0" smtClean="0"/>
              <a:t>2016)</a:t>
            </a:r>
          </a:p>
          <a:p>
            <a:r>
              <a:rPr lang="en-US" altLang="en-US" dirty="0"/>
              <a:t> </a:t>
            </a:r>
            <a:r>
              <a:rPr lang="en-US" altLang="en-US" dirty="0" smtClean="0"/>
              <a:t>A </a:t>
            </a:r>
            <a:r>
              <a:rPr lang="en-US" altLang="en-US" dirty="0"/>
              <a:t>doctor issued an involuntary commitment order against </a:t>
            </a:r>
            <a:r>
              <a:rPr lang="en-US" altLang="en-US" dirty="0" smtClean="0"/>
              <a:t>Armstrong, </a:t>
            </a:r>
            <a:r>
              <a:rPr lang="en-US" altLang="en-US" dirty="0"/>
              <a:t>who was bipolar and schizophrenic, after he had been poking holes in his skin and fled the emergency room.  </a:t>
            </a:r>
          </a:p>
          <a:p>
            <a:r>
              <a:rPr lang="en-US" altLang="en-US" dirty="0"/>
              <a:t>The doctor noted, in the order, that Armstrong</a:t>
            </a:r>
            <a:r>
              <a:rPr lang="en-US" altLang="en-US" dirty="0" smtClean="0"/>
              <a:t> </a:t>
            </a:r>
            <a:r>
              <a:rPr lang="en-US" altLang="en-US" dirty="0"/>
              <a:t>was a danger to himself, but did not </a:t>
            </a:r>
            <a:r>
              <a:rPr lang="en-US" altLang="en-US" dirty="0" smtClean="0"/>
              <a:t>find that </a:t>
            </a:r>
            <a:r>
              <a:rPr lang="en-US" altLang="en-US" dirty="0"/>
              <a:t>he was a danger to others.  </a:t>
            </a:r>
          </a:p>
          <a:p>
            <a:endParaRPr lang="en-US" altLang="en-US" dirty="0"/>
          </a:p>
        </p:txBody>
      </p:sp>
    </p:spTree>
    <p:extLst>
      <p:ext uri="{BB962C8B-B14F-4D97-AF65-F5344CB8AC3E}">
        <p14:creationId xmlns:p14="http://schemas.microsoft.com/office/powerpoint/2010/main" val="3525268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Police Find Armstrong</a:t>
            </a:r>
          </a:p>
        </p:txBody>
      </p:sp>
      <p:sp>
        <p:nvSpPr>
          <p:cNvPr id="28675" name="Content Placeholder 2"/>
          <p:cNvSpPr>
            <a:spLocks noGrp="1"/>
          </p:cNvSpPr>
          <p:nvPr>
            <p:ph idx="1"/>
          </p:nvPr>
        </p:nvSpPr>
        <p:spPr>
          <a:xfrm>
            <a:off x="457200" y="1187356"/>
            <a:ext cx="8407399" cy="4568920"/>
          </a:xfrm>
        </p:spPr>
        <p:txBody>
          <a:bodyPr>
            <a:normAutofit lnSpcReduction="10000"/>
          </a:bodyPr>
          <a:lstStyle/>
          <a:p>
            <a:r>
              <a:rPr lang="en-US" altLang="en-US" sz="2600" dirty="0"/>
              <a:t>Police </a:t>
            </a:r>
            <a:r>
              <a:rPr lang="en-US" altLang="en-US" sz="2600" dirty="0" smtClean="0"/>
              <a:t>found Armstrong near </a:t>
            </a:r>
            <a:r>
              <a:rPr lang="en-US" altLang="en-US" sz="2600" dirty="0"/>
              <a:t>the </a:t>
            </a:r>
            <a:r>
              <a:rPr lang="en-US" altLang="en-US" sz="2600" dirty="0" smtClean="0"/>
              <a:t>hospital, walking away.</a:t>
            </a:r>
            <a:endParaRPr lang="en-US" altLang="en-US" sz="2600" dirty="0"/>
          </a:p>
          <a:p>
            <a:r>
              <a:rPr lang="en-US" altLang="en-US" sz="2600" dirty="0"/>
              <a:t>He was calm and cooperative, but was also eating grass and gauze and putting cigarettes out on his tongue.  </a:t>
            </a:r>
          </a:p>
          <a:p>
            <a:r>
              <a:rPr lang="en-US" altLang="en-US" sz="2600" dirty="0"/>
              <a:t>he was standing a few feet from an active </a:t>
            </a:r>
            <a:r>
              <a:rPr lang="en-US" altLang="en-US" sz="2600" dirty="0" smtClean="0"/>
              <a:t>roadway and wandered </a:t>
            </a:r>
            <a:r>
              <a:rPr lang="en-US" altLang="en-US" sz="2600" dirty="0"/>
              <a:t>into traffic a few </a:t>
            </a:r>
            <a:r>
              <a:rPr lang="en-US" altLang="en-US" sz="2600" dirty="0" smtClean="0"/>
              <a:t>times. </a:t>
            </a:r>
            <a:endParaRPr lang="en-US" altLang="en-US" sz="2600" dirty="0"/>
          </a:p>
          <a:p>
            <a:r>
              <a:rPr lang="en-US" altLang="en-US" sz="2600" dirty="0" smtClean="0"/>
              <a:t>When </a:t>
            </a:r>
            <a:r>
              <a:rPr lang="en-US" altLang="en-US" sz="2600" dirty="0"/>
              <a:t>the involuntary commitment order arrived, he sat down and wrapped himself around a signpost.  </a:t>
            </a:r>
          </a:p>
          <a:p>
            <a:r>
              <a:rPr lang="en-US" altLang="en-US" sz="2600" dirty="0"/>
              <a:t>Three officers and two security officers tried to remove the defendant, but he did not budge. </a:t>
            </a:r>
          </a:p>
          <a:p>
            <a:endParaRPr lang="en-US" altLang="en-US" dirty="0"/>
          </a:p>
        </p:txBody>
      </p:sp>
    </p:spTree>
    <p:extLst>
      <p:ext uri="{BB962C8B-B14F-4D97-AF65-F5344CB8AC3E}">
        <p14:creationId xmlns:p14="http://schemas.microsoft.com/office/powerpoint/2010/main" val="3434016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Use of the Taser</a:t>
            </a:r>
          </a:p>
        </p:txBody>
      </p:sp>
      <p:sp>
        <p:nvSpPr>
          <p:cNvPr id="29699" name="Content Placeholder 2"/>
          <p:cNvSpPr>
            <a:spLocks noGrp="1"/>
          </p:cNvSpPr>
          <p:nvPr>
            <p:ph idx="1"/>
          </p:nvPr>
        </p:nvSpPr>
        <p:spPr>
          <a:xfrm>
            <a:off x="457200" y="1269243"/>
            <a:ext cx="8229600" cy="4521958"/>
          </a:xfrm>
        </p:spPr>
        <p:txBody>
          <a:bodyPr>
            <a:normAutofit fontScale="92500" lnSpcReduction="20000"/>
          </a:bodyPr>
          <a:lstStyle/>
          <a:p>
            <a:r>
              <a:rPr lang="en-US" altLang="en-US" sz="3000" dirty="0" smtClean="0"/>
              <a:t>After about 30 seconds, the officers told Armstrong that, if he did not let go, they would </a:t>
            </a:r>
            <a:r>
              <a:rPr lang="en-US" altLang="en-US" sz="3000" dirty="0" err="1" smtClean="0"/>
              <a:t>tase</a:t>
            </a:r>
            <a:r>
              <a:rPr lang="en-US" altLang="en-US" sz="3000" dirty="0" smtClean="0"/>
              <a:t> him.  </a:t>
            </a:r>
          </a:p>
          <a:p>
            <a:r>
              <a:rPr lang="en-US" altLang="en-US" sz="3000" dirty="0" smtClean="0"/>
              <a:t>Armstrong refused and the officers “drive stunned” the plaintiff 5 times over a 2 minute period. </a:t>
            </a:r>
          </a:p>
          <a:p>
            <a:r>
              <a:rPr lang="en-US" altLang="en-US" sz="3000" dirty="0" smtClean="0"/>
              <a:t>The Taser only caused Armstrong to hold on more tightly.</a:t>
            </a:r>
          </a:p>
          <a:p>
            <a:r>
              <a:rPr lang="en-US" altLang="en-US" sz="3000" dirty="0" smtClean="0"/>
              <a:t>Finally two hospital security officers joined and all five people were able to pull Armstrong off the post.</a:t>
            </a:r>
          </a:p>
          <a:p>
            <a:endParaRPr lang="en-US" altLang="en-US" sz="3000" dirty="0"/>
          </a:p>
        </p:txBody>
      </p:sp>
    </p:spTree>
    <p:extLst>
      <p:ext uri="{BB962C8B-B14F-4D97-AF65-F5344CB8AC3E}">
        <p14:creationId xmlns:p14="http://schemas.microsoft.com/office/powerpoint/2010/main" val="2377615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Graham’s significance</a:t>
            </a:r>
            <a:endParaRPr lang="en-US" dirty="0"/>
          </a:p>
        </p:txBody>
      </p:sp>
      <p:sp>
        <p:nvSpPr>
          <p:cNvPr id="3" name="Content Placeholder 2"/>
          <p:cNvSpPr>
            <a:spLocks noGrp="1"/>
          </p:cNvSpPr>
          <p:nvPr>
            <p:ph idx="1"/>
          </p:nvPr>
        </p:nvSpPr>
        <p:spPr/>
        <p:txBody>
          <a:bodyPr>
            <a:normAutofit lnSpcReduction="10000"/>
          </a:bodyPr>
          <a:lstStyle/>
          <a:p>
            <a:r>
              <a:rPr lang="en-US" dirty="0" smtClean="0"/>
              <a:t>Court: The </a:t>
            </a:r>
            <a:r>
              <a:rPr lang="en-US" dirty="0"/>
              <a:t>defendants did not have a reasonable expectation of privacy in their phone records, since users voluntarily share their data and clearly know that their cellphone provider is aware of and is monitoring their </a:t>
            </a:r>
            <a:r>
              <a:rPr lang="en-US" dirty="0" smtClean="0"/>
              <a:t>location.</a:t>
            </a:r>
          </a:p>
          <a:p>
            <a:r>
              <a:rPr lang="en-US" dirty="0" smtClean="0"/>
              <a:t>Note: Federal &amp; Virginia Law still require that you use legal process to obtain these records.</a:t>
            </a:r>
            <a:endParaRPr lang="en-US" dirty="0"/>
          </a:p>
        </p:txBody>
      </p:sp>
    </p:spTree>
    <p:extLst>
      <p:ext uri="{BB962C8B-B14F-4D97-AF65-F5344CB8AC3E}">
        <p14:creationId xmlns:p14="http://schemas.microsoft.com/office/powerpoint/2010/main" val="618810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But Then…</a:t>
            </a:r>
          </a:p>
        </p:txBody>
      </p:sp>
      <p:sp>
        <p:nvSpPr>
          <p:cNvPr id="30723" name="Content Placeholder 2"/>
          <p:cNvSpPr>
            <a:spLocks noGrp="1"/>
          </p:cNvSpPr>
          <p:nvPr>
            <p:ph idx="1"/>
          </p:nvPr>
        </p:nvSpPr>
        <p:spPr>
          <a:xfrm>
            <a:off x="457200" y="1417639"/>
            <a:ext cx="8229600" cy="4373562"/>
          </a:xfrm>
        </p:spPr>
        <p:txBody>
          <a:bodyPr>
            <a:normAutofit lnSpcReduction="10000"/>
          </a:bodyPr>
          <a:lstStyle/>
          <a:p>
            <a:r>
              <a:rPr lang="en-US" altLang="en-US" sz="2800" dirty="0" smtClean="0"/>
              <a:t>The </a:t>
            </a:r>
            <a:r>
              <a:rPr lang="en-US" altLang="en-US" sz="2800" dirty="0"/>
              <a:t>officers continued to struggle with </a:t>
            </a:r>
            <a:r>
              <a:rPr lang="en-US" altLang="en-US" sz="2800" dirty="0" smtClean="0"/>
              <a:t>Armstrong, </a:t>
            </a:r>
            <a:r>
              <a:rPr lang="en-US" altLang="en-US" sz="2800" dirty="0"/>
              <a:t>who kicked at them while they handcuffed him. </a:t>
            </a:r>
          </a:p>
          <a:p>
            <a:r>
              <a:rPr lang="en-US" altLang="en-US" sz="2800" dirty="0" smtClean="0"/>
              <a:t>However</a:t>
            </a:r>
            <a:r>
              <a:rPr lang="en-US" altLang="en-US" sz="2800" dirty="0"/>
              <a:t>, he soon stopped moving or breathing at all, and a few minutes later he died.  </a:t>
            </a:r>
          </a:p>
          <a:p>
            <a:r>
              <a:rPr lang="en-US" altLang="en-US" sz="2800" dirty="0" smtClean="0"/>
              <a:t>Armstrong’s estate </a:t>
            </a:r>
            <a:r>
              <a:rPr lang="en-US" altLang="en-US" sz="2800" dirty="0"/>
              <a:t>sued under the Fourth Amendment, claiming excessive force. </a:t>
            </a:r>
          </a:p>
          <a:p>
            <a:r>
              <a:rPr lang="en-US" altLang="en-US" sz="2800" dirty="0"/>
              <a:t>The District Court dismissed the case on qualified immunity grounds, finding that the use of force was objectively reasonable.</a:t>
            </a:r>
          </a:p>
          <a:p>
            <a:endParaRPr lang="en-US" altLang="en-US" sz="2800" dirty="0"/>
          </a:p>
        </p:txBody>
      </p:sp>
    </p:spTree>
    <p:extLst>
      <p:ext uri="{BB962C8B-B14F-4D97-AF65-F5344CB8AC3E}">
        <p14:creationId xmlns:p14="http://schemas.microsoft.com/office/powerpoint/2010/main" val="3794196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r>
              <a:rPr lang="en-US" altLang="en-US" dirty="0"/>
              <a:t>Court: </a:t>
            </a:r>
            <a:r>
              <a:rPr lang="en-US" altLang="en-US" dirty="0" smtClean="0"/>
              <a:t>Use of Force Unlawful</a:t>
            </a:r>
            <a:endParaRPr lang="en-US" altLang="en-US" dirty="0"/>
          </a:p>
        </p:txBody>
      </p:sp>
      <p:sp>
        <p:nvSpPr>
          <p:cNvPr id="31747" name="Content Placeholder 2"/>
          <p:cNvSpPr>
            <a:spLocks noGrp="1"/>
          </p:cNvSpPr>
          <p:nvPr>
            <p:ph idx="1"/>
          </p:nvPr>
        </p:nvSpPr>
        <p:spPr>
          <a:xfrm>
            <a:off x="508000" y="1685132"/>
            <a:ext cx="8334375" cy="4414837"/>
          </a:xfrm>
        </p:spPr>
        <p:txBody>
          <a:bodyPr>
            <a:normAutofit lnSpcReduction="10000"/>
          </a:bodyPr>
          <a:lstStyle/>
          <a:p>
            <a:r>
              <a:rPr lang="en-US" altLang="en-US"/>
              <a:t>The Court noted that there was no crime at issue at all.  </a:t>
            </a:r>
          </a:p>
          <a:p>
            <a:r>
              <a:rPr lang="en-US" altLang="en-US" dirty="0"/>
              <a:t>The Court allowed that a mentally ill suspect could be “dangerous”, which would satisfy this factor, but opined that officers should have considered the plaintiff’s mental illness as a mitigating, and not an aggravating, factor in deciding whether to use force. </a:t>
            </a:r>
          </a:p>
          <a:p>
            <a:endParaRPr lang="en-US" altLang="en-US" dirty="0"/>
          </a:p>
        </p:txBody>
      </p:sp>
    </p:spTree>
    <p:extLst>
      <p:ext uri="{BB962C8B-B14F-4D97-AF65-F5344CB8AC3E}">
        <p14:creationId xmlns:p14="http://schemas.microsoft.com/office/powerpoint/2010/main" val="79978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No Evidence of Threat</a:t>
            </a:r>
          </a:p>
        </p:txBody>
      </p:sp>
      <p:sp>
        <p:nvSpPr>
          <p:cNvPr id="32771" name="Content Placeholder 2"/>
          <p:cNvSpPr>
            <a:spLocks noGrp="1"/>
          </p:cNvSpPr>
          <p:nvPr>
            <p:ph idx="1"/>
          </p:nvPr>
        </p:nvSpPr>
        <p:spPr>
          <a:xfrm>
            <a:off x="774700" y="1562100"/>
            <a:ext cx="8105775" cy="4129016"/>
          </a:xfrm>
        </p:spPr>
        <p:txBody>
          <a:bodyPr>
            <a:normAutofit/>
          </a:bodyPr>
          <a:lstStyle/>
          <a:p>
            <a:r>
              <a:rPr lang="en-US" altLang="en-US" sz="2800" dirty="0"/>
              <a:t>The Court also observed that the commitment order only declared Armstrong </a:t>
            </a:r>
            <a:r>
              <a:rPr lang="en-US" altLang="en-US" sz="2800" dirty="0" smtClean="0"/>
              <a:t>to </a:t>
            </a:r>
            <a:r>
              <a:rPr lang="en-US" altLang="en-US" sz="2800" dirty="0"/>
              <a:t>be a danger to himself, </a:t>
            </a:r>
            <a:r>
              <a:rPr lang="en-US" altLang="en-US" sz="2800" dirty="0" smtClean="0"/>
              <a:t>not to others</a:t>
            </a:r>
            <a:r>
              <a:rPr lang="en-US" altLang="en-US" sz="2800" dirty="0"/>
              <a:t>. </a:t>
            </a:r>
          </a:p>
          <a:p>
            <a:r>
              <a:rPr lang="en-US" altLang="en-US" sz="2800" dirty="0"/>
              <a:t>The Court wrote that, where a seizure’s sole justification is preventing harm to the subject of the seizure, the government has little interest in using force to effect that seizure and in fact the use of force is contrary to the government’s interest.</a:t>
            </a:r>
          </a:p>
          <a:p>
            <a:endParaRPr lang="en-US" altLang="en-US" dirty="0"/>
          </a:p>
        </p:txBody>
      </p:sp>
    </p:spTree>
    <p:extLst>
      <p:ext uri="{BB962C8B-B14F-4D97-AF65-F5344CB8AC3E}">
        <p14:creationId xmlns:p14="http://schemas.microsoft.com/office/powerpoint/2010/main" val="3816797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r>
              <a:rPr lang="en-US" altLang="en-US" i="1" dirty="0" smtClean="0"/>
              <a:t>Some</a:t>
            </a:r>
            <a:r>
              <a:rPr lang="en-US" altLang="en-US" dirty="0" smtClean="0"/>
              <a:t> Force Was Authorized</a:t>
            </a:r>
            <a:endParaRPr lang="en-US" altLang="en-US" dirty="0"/>
          </a:p>
        </p:txBody>
      </p:sp>
      <p:sp>
        <p:nvSpPr>
          <p:cNvPr id="33795" name="Content Placeholder 2"/>
          <p:cNvSpPr>
            <a:spLocks noGrp="1"/>
          </p:cNvSpPr>
          <p:nvPr>
            <p:ph idx="1"/>
          </p:nvPr>
        </p:nvSpPr>
        <p:spPr>
          <a:xfrm>
            <a:off x="404812" y="1417638"/>
            <a:ext cx="8334375" cy="4643437"/>
          </a:xfrm>
        </p:spPr>
        <p:txBody>
          <a:bodyPr/>
          <a:lstStyle/>
          <a:p>
            <a:r>
              <a:rPr lang="en-US" altLang="en-US" sz="2800" dirty="0"/>
              <a:t>The Court agreed that some</a:t>
            </a:r>
            <a:r>
              <a:rPr lang="en-US" altLang="en-US" sz="2800" i="1" dirty="0"/>
              <a:t> “</a:t>
            </a:r>
            <a:r>
              <a:rPr lang="en-US" altLang="en-US" sz="2800" dirty="0"/>
              <a:t>limited</a:t>
            </a:r>
            <a:r>
              <a:rPr lang="en-US" altLang="en-US" sz="2800" i="1" dirty="0"/>
              <a:t>”</a:t>
            </a:r>
            <a:r>
              <a:rPr lang="en-US" altLang="en-US" sz="2800" dirty="0"/>
              <a:t> use of force was justified.  </a:t>
            </a:r>
          </a:p>
          <a:p>
            <a:r>
              <a:rPr lang="en-US" altLang="en-US" sz="2800" dirty="0"/>
              <a:t>However, the Court noted that the main issue had been </a:t>
            </a:r>
            <a:r>
              <a:rPr lang="en-US" altLang="en-US" sz="2800" dirty="0" smtClean="0"/>
              <a:t>Armstrong’s flight </a:t>
            </a:r>
            <a:r>
              <a:rPr lang="en-US" altLang="en-US" sz="2800" dirty="0"/>
              <a:t>from the scene, which was not a problem so long as he was wrapped around the signpost.  </a:t>
            </a:r>
          </a:p>
          <a:p>
            <a:r>
              <a:rPr lang="en-US" altLang="en-US" sz="2800" dirty="0"/>
              <a:t>The Court observed that Armstrong </a:t>
            </a:r>
            <a:r>
              <a:rPr lang="en-US" altLang="en-US" sz="2800" dirty="0" smtClean="0"/>
              <a:t>was </a:t>
            </a:r>
            <a:r>
              <a:rPr lang="en-US" altLang="en-US" sz="2800" dirty="0"/>
              <a:t>stationary, non-violent, and surrounded by people, and simply had refused to comply for a 30-second period.  </a:t>
            </a:r>
          </a:p>
        </p:txBody>
      </p:sp>
    </p:spTree>
    <p:extLst>
      <p:ext uri="{BB962C8B-B14F-4D97-AF65-F5344CB8AC3E}">
        <p14:creationId xmlns:p14="http://schemas.microsoft.com/office/powerpoint/2010/main" val="218277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t>But NOT </a:t>
            </a:r>
            <a:r>
              <a:rPr lang="en-US" altLang="en-US" dirty="0" smtClean="0"/>
              <a:t>Liable in this Case</a:t>
            </a:r>
            <a:endParaRPr lang="en-US" altLang="en-US" dirty="0"/>
          </a:p>
        </p:txBody>
      </p:sp>
      <p:sp>
        <p:nvSpPr>
          <p:cNvPr id="34819" name="Content Placeholder 2"/>
          <p:cNvSpPr>
            <a:spLocks noGrp="1"/>
          </p:cNvSpPr>
          <p:nvPr>
            <p:ph idx="1"/>
          </p:nvPr>
        </p:nvSpPr>
        <p:spPr/>
        <p:txBody>
          <a:bodyPr/>
          <a:lstStyle/>
          <a:p>
            <a:r>
              <a:rPr lang="en-US" altLang="en-US"/>
              <a:t>The Court agreed that, prior to this ruling, the officers did not have sufficiently clear guidance to forfeit their qualified immunity in this case</a:t>
            </a:r>
          </a:p>
          <a:p>
            <a:r>
              <a:rPr lang="en-US" altLang="en-US"/>
              <a:t>Since that holding was not “clearly established” at the time of the use of force, the officers were entitled to qualified immunity  </a:t>
            </a:r>
          </a:p>
        </p:txBody>
      </p:sp>
    </p:spTree>
    <p:extLst>
      <p:ext uri="{BB962C8B-B14F-4D97-AF65-F5344CB8AC3E}">
        <p14:creationId xmlns:p14="http://schemas.microsoft.com/office/powerpoint/2010/main" val="4267900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Caution:</a:t>
            </a:r>
          </a:p>
        </p:txBody>
      </p:sp>
      <p:sp>
        <p:nvSpPr>
          <p:cNvPr id="35843" name="Content Placeholder 2"/>
          <p:cNvSpPr>
            <a:spLocks noGrp="1"/>
          </p:cNvSpPr>
          <p:nvPr>
            <p:ph idx="1"/>
          </p:nvPr>
        </p:nvSpPr>
        <p:spPr>
          <a:xfrm>
            <a:off x="508000" y="1160060"/>
            <a:ext cx="8334375" cy="4626591"/>
          </a:xfrm>
        </p:spPr>
        <p:txBody>
          <a:bodyPr>
            <a:normAutofit/>
          </a:bodyPr>
          <a:lstStyle/>
          <a:p>
            <a:r>
              <a:rPr lang="en-US" altLang="en-US" sz="2800" dirty="0"/>
              <a:t>“Where, during the course of seizing an out-numbered mentally ill individual who is a danger only to himself, police officers choose to deploy a Taser in the face of stationary and non-violent resistance to being handcuffed, those officers use unreasonably excessive </a:t>
            </a:r>
            <a:r>
              <a:rPr lang="en-US" altLang="en-US" sz="2800" dirty="0" smtClean="0"/>
              <a:t>force.”</a:t>
            </a:r>
          </a:p>
          <a:p>
            <a:r>
              <a:rPr lang="en-US" altLang="en-US" sz="2800" dirty="0" smtClean="0"/>
              <a:t>“While </a:t>
            </a:r>
            <a:r>
              <a:rPr lang="en-US" altLang="en-US" sz="2800" dirty="0"/>
              <a:t>qualified immunity shields the officers in this case from liability, law enforcement officers should now be on notice that such Taser use violates the Fourth Amendment.”</a:t>
            </a:r>
          </a:p>
          <a:p>
            <a:endParaRPr lang="en-US" altLang="en-US" dirty="0"/>
          </a:p>
        </p:txBody>
      </p:sp>
    </p:spTree>
    <p:extLst>
      <p:ext uri="{BB962C8B-B14F-4D97-AF65-F5344CB8AC3E}">
        <p14:creationId xmlns:p14="http://schemas.microsoft.com/office/powerpoint/2010/main" val="2534169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Fifth Amendment</a:t>
            </a:r>
            <a:endParaRPr lang="en-US" dirty="0"/>
          </a:p>
        </p:txBody>
      </p:sp>
      <p:sp>
        <p:nvSpPr>
          <p:cNvPr id="5" name="Text Placeholder 4"/>
          <p:cNvSpPr>
            <a:spLocks noGrp="1"/>
          </p:cNvSpPr>
          <p:nvPr>
            <p:ph type="body" idx="1"/>
          </p:nvPr>
        </p:nvSpPr>
        <p:spPr/>
        <p:txBody>
          <a:bodyPr/>
          <a:lstStyle/>
          <a:p>
            <a:r>
              <a:rPr lang="en-US" dirty="0" smtClean="0"/>
              <a:t>Interviews &amp; Interrogations</a:t>
            </a:r>
            <a:endParaRPr lang="en-US" dirty="0"/>
          </a:p>
        </p:txBody>
      </p:sp>
    </p:spTree>
    <p:extLst>
      <p:ext uri="{BB962C8B-B14F-4D97-AF65-F5344CB8AC3E}">
        <p14:creationId xmlns:p14="http://schemas.microsoft.com/office/powerpoint/2010/main" val="8653276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“Interrogation” Defined</a:t>
            </a:r>
            <a:endParaRPr lang="en-US" dirty="0"/>
          </a:p>
        </p:txBody>
      </p:sp>
      <p:sp>
        <p:nvSpPr>
          <p:cNvPr id="3" name="Content Placeholder 2"/>
          <p:cNvSpPr>
            <a:spLocks noGrp="1"/>
          </p:cNvSpPr>
          <p:nvPr>
            <p:ph idx="1"/>
          </p:nvPr>
        </p:nvSpPr>
        <p:spPr>
          <a:xfrm>
            <a:off x="292100" y="1239838"/>
            <a:ext cx="8559800" cy="4775199"/>
          </a:xfrm>
        </p:spPr>
        <p:txBody>
          <a:bodyPr>
            <a:normAutofit fontScale="77500" lnSpcReduction="20000"/>
          </a:bodyPr>
          <a:lstStyle/>
          <a:p>
            <a:r>
              <a:rPr lang="en-US" i="1" dirty="0" smtClean="0"/>
              <a:t>Smith v. Commonwealth</a:t>
            </a:r>
            <a:r>
              <a:rPr lang="en-US" dirty="0" smtClean="0"/>
              <a:t>, Va. Ct. App. (</a:t>
            </a:r>
            <a:r>
              <a:rPr lang="en-US" dirty="0"/>
              <a:t>October 13, </a:t>
            </a:r>
            <a:r>
              <a:rPr lang="en-US" dirty="0" smtClean="0"/>
              <a:t>2015)</a:t>
            </a:r>
          </a:p>
          <a:p>
            <a:r>
              <a:rPr lang="en-US" dirty="0" smtClean="0"/>
              <a:t>Police, investigating a robbery, locate defendant, detain </a:t>
            </a:r>
            <a:r>
              <a:rPr lang="en-US" dirty="0"/>
              <a:t>him, </a:t>
            </a:r>
            <a:r>
              <a:rPr lang="en-US" dirty="0" smtClean="0"/>
              <a:t>handcuff </a:t>
            </a:r>
            <a:r>
              <a:rPr lang="en-US" dirty="0"/>
              <a:t>him, and </a:t>
            </a:r>
            <a:r>
              <a:rPr lang="en-US" dirty="0" smtClean="0"/>
              <a:t>place </a:t>
            </a:r>
            <a:r>
              <a:rPr lang="en-US" dirty="0"/>
              <a:t>him in the back of a police vehicle.  </a:t>
            </a:r>
            <a:endParaRPr lang="en-US" dirty="0" smtClean="0"/>
          </a:p>
          <a:p>
            <a:r>
              <a:rPr lang="en-US" dirty="0" smtClean="0"/>
              <a:t>The </a:t>
            </a:r>
            <a:r>
              <a:rPr lang="en-US" dirty="0"/>
              <a:t>detective told the defendant that he was being “detained” and that they were putting him in the car because it was raining heavily and everyone was soaking wet.  </a:t>
            </a:r>
            <a:endParaRPr lang="en-US" dirty="0" smtClean="0"/>
          </a:p>
          <a:p>
            <a:r>
              <a:rPr lang="en-US" dirty="0" smtClean="0"/>
              <a:t>The </a:t>
            </a:r>
            <a:r>
              <a:rPr lang="en-US" dirty="0"/>
              <a:t>detective asked the defendant if he would be willing to talk to her, and if so, would he be willing to talk to her at the police station about where he and his vehicle was previously. </a:t>
            </a:r>
            <a:endParaRPr lang="en-US" dirty="0" smtClean="0"/>
          </a:p>
          <a:p>
            <a:r>
              <a:rPr lang="en-US" dirty="0" smtClean="0"/>
              <a:t>In response, the </a:t>
            </a:r>
            <a:r>
              <a:rPr lang="en-US" dirty="0"/>
              <a:t>defendant </a:t>
            </a:r>
            <a:r>
              <a:rPr lang="en-US" dirty="0" smtClean="0"/>
              <a:t>stated he </a:t>
            </a:r>
            <a:r>
              <a:rPr lang="en-US" dirty="0"/>
              <a:t>had been driving the vehicle </a:t>
            </a:r>
            <a:r>
              <a:rPr lang="en-US" dirty="0" smtClean="0"/>
              <a:t>that evening, at the time of the robbery.</a:t>
            </a:r>
            <a:endParaRPr lang="en-US" dirty="0"/>
          </a:p>
          <a:p>
            <a:endParaRPr lang="en-US" i="1" dirty="0"/>
          </a:p>
        </p:txBody>
      </p:sp>
    </p:spTree>
    <p:extLst>
      <p:ext uri="{BB962C8B-B14F-4D97-AF65-F5344CB8AC3E}">
        <p14:creationId xmlns:p14="http://schemas.microsoft.com/office/powerpoint/2010/main" val="4881886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Statement Admissible</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Court ruled that the detective did not </a:t>
            </a:r>
            <a:r>
              <a:rPr lang="en-US" dirty="0" smtClean="0"/>
              <a:t>“interrogate” </a:t>
            </a:r>
            <a:r>
              <a:rPr lang="en-US" dirty="0"/>
              <a:t>the defendant and therefore did not need to read </a:t>
            </a:r>
            <a:r>
              <a:rPr lang="en-US" i="1" dirty="0"/>
              <a:t>Miranda</a:t>
            </a:r>
            <a:r>
              <a:rPr lang="en-US" dirty="0"/>
              <a:t> warnings. </a:t>
            </a:r>
            <a:endParaRPr lang="en-US" dirty="0" smtClean="0"/>
          </a:p>
          <a:p>
            <a:r>
              <a:rPr lang="en-US" dirty="0" smtClean="0"/>
              <a:t>The detective’s </a:t>
            </a:r>
            <a:r>
              <a:rPr lang="en-US" dirty="0"/>
              <a:t>statements were merely logistical and not a question designed to elicit an incriminating response.  </a:t>
            </a:r>
          </a:p>
          <a:p>
            <a:endParaRPr lang="en-US" dirty="0"/>
          </a:p>
        </p:txBody>
      </p:sp>
    </p:spTree>
    <p:extLst>
      <p:ext uri="{BB962C8B-B14F-4D97-AF65-F5344CB8AC3E}">
        <p14:creationId xmlns:p14="http://schemas.microsoft.com/office/powerpoint/2010/main" val="4270549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Miranda</a:t>
            </a:r>
            <a:r>
              <a:rPr lang="en-US" dirty="0" smtClean="0"/>
              <a:t>: Invocation of Right to Remain Silent</a:t>
            </a:r>
            <a:endParaRPr lang="en-US" i="1" dirty="0"/>
          </a:p>
        </p:txBody>
      </p:sp>
      <p:sp>
        <p:nvSpPr>
          <p:cNvPr id="3" name="Content Placeholder 2"/>
          <p:cNvSpPr>
            <a:spLocks noGrp="1"/>
          </p:cNvSpPr>
          <p:nvPr>
            <p:ph idx="1"/>
          </p:nvPr>
        </p:nvSpPr>
        <p:spPr/>
        <p:txBody>
          <a:bodyPr>
            <a:normAutofit fontScale="77500" lnSpcReduction="20000"/>
          </a:bodyPr>
          <a:lstStyle/>
          <a:p>
            <a:r>
              <a:rPr lang="en-US" i="1" dirty="0" smtClean="0"/>
              <a:t>Wilson v. Commonwealth</a:t>
            </a:r>
            <a:r>
              <a:rPr lang="en-US" dirty="0" smtClean="0"/>
              <a:t>, Va. Ct. App. (</a:t>
            </a:r>
            <a:r>
              <a:rPr lang="en-US" dirty="0"/>
              <a:t>November 3, </a:t>
            </a:r>
            <a:r>
              <a:rPr lang="en-US" dirty="0" smtClean="0"/>
              <a:t>2015)</a:t>
            </a:r>
          </a:p>
          <a:p>
            <a:r>
              <a:rPr lang="en-US" dirty="0" smtClean="0"/>
              <a:t>Defendant, drunk, wrecked his car.  </a:t>
            </a:r>
          </a:p>
          <a:p>
            <a:r>
              <a:rPr lang="en-US" dirty="0" smtClean="0"/>
              <a:t>Police asked </a:t>
            </a:r>
            <a:r>
              <a:rPr lang="en-US" dirty="0"/>
              <a:t>the defendant about the crash, but </a:t>
            </a:r>
            <a:r>
              <a:rPr lang="en-US" dirty="0" smtClean="0"/>
              <a:t>he said </a:t>
            </a:r>
            <a:r>
              <a:rPr lang="en-US" dirty="0"/>
              <a:t>he didn’t want to </a:t>
            </a:r>
            <a:r>
              <a:rPr lang="en-US" dirty="0" smtClean="0"/>
              <a:t>talk.  </a:t>
            </a:r>
          </a:p>
          <a:p>
            <a:r>
              <a:rPr lang="en-US" dirty="0" smtClean="0"/>
              <a:t>At </a:t>
            </a:r>
            <a:r>
              <a:rPr lang="en-US" dirty="0"/>
              <a:t>the hospital, </a:t>
            </a:r>
            <a:r>
              <a:rPr lang="en-US" dirty="0" smtClean="0"/>
              <a:t>police arrested </a:t>
            </a:r>
            <a:r>
              <a:rPr lang="en-US" dirty="0"/>
              <a:t>the defendant and advised him of his </a:t>
            </a:r>
            <a:r>
              <a:rPr lang="en-US" i="1" dirty="0"/>
              <a:t>Miranda</a:t>
            </a:r>
            <a:r>
              <a:rPr lang="en-US" dirty="0"/>
              <a:t> rights and read him implied consent.  </a:t>
            </a:r>
            <a:endParaRPr lang="en-US" dirty="0" smtClean="0"/>
          </a:p>
          <a:p>
            <a:r>
              <a:rPr lang="en-US" dirty="0" smtClean="0"/>
              <a:t>The </a:t>
            </a:r>
            <a:r>
              <a:rPr lang="en-US" dirty="0"/>
              <a:t>defendant again stated he didn’t want to talk to the trooper, but as the trooper continued reading the implied consent form, the defendant </a:t>
            </a:r>
            <a:r>
              <a:rPr lang="en-US" dirty="0" smtClean="0"/>
              <a:t>stated,  “You’re </a:t>
            </a:r>
            <a:r>
              <a:rPr lang="en-US" dirty="0"/>
              <a:t>harassing me because I flipped my jeep.”  </a:t>
            </a:r>
          </a:p>
          <a:p>
            <a:endParaRPr lang="en-US" i="1" dirty="0"/>
          </a:p>
        </p:txBody>
      </p:sp>
    </p:spTree>
    <p:extLst>
      <p:ext uri="{BB962C8B-B14F-4D97-AF65-F5344CB8AC3E}">
        <p14:creationId xmlns:p14="http://schemas.microsoft.com/office/powerpoint/2010/main" val="353193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Hotel Rooms</a:t>
            </a:r>
            <a:endParaRPr lang="en-US" dirty="0"/>
          </a:p>
        </p:txBody>
      </p:sp>
      <p:sp>
        <p:nvSpPr>
          <p:cNvPr id="3" name="Content Placeholder 2"/>
          <p:cNvSpPr>
            <a:spLocks noGrp="1"/>
          </p:cNvSpPr>
          <p:nvPr>
            <p:ph idx="1"/>
          </p:nvPr>
        </p:nvSpPr>
        <p:spPr>
          <a:xfrm>
            <a:off x="457200" y="1219201"/>
            <a:ext cx="8509000" cy="4851400"/>
          </a:xfrm>
        </p:spPr>
        <p:txBody>
          <a:bodyPr>
            <a:normAutofit fontScale="92500" lnSpcReduction="20000"/>
          </a:bodyPr>
          <a:lstStyle/>
          <a:p>
            <a:r>
              <a:rPr lang="en-US" i="1" dirty="0" smtClean="0"/>
              <a:t>White v. Commonwealth</a:t>
            </a:r>
            <a:r>
              <a:rPr lang="en-US" dirty="0" smtClean="0"/>
              <a:t>, Va. Ct. App. (</a:t>
            </a:r>
            <a:r>
              <a:rPr lang="en-US" dirty="0"/>
              <a:t>May 10, </a:t>
            </a:r>
            <a:r>
              <a:rPr lang="en-US" dirty="0" smtClean="0"/>
              <a:t>2016)</a:t>
            </a:r>
          </a:p>
          <a:p>
            <a:r>
              <a:rPr lang="en-US" dirty="0" smtClean="0"/>
              <a:t>Police </a:t>
            </a:r>
            <a:r>
              <a:rPr lang="en-US" dirty="0"/>
              <a:t>responded to an anonymous tip that </a:t>
            </a:r>
            <a:r>
              <a:rPr lang="en-US" dirty="0" smtClean="0"/>
              <a:t>defendant </a:t>
            </a:r>
            <a:r>
              <a:rPr lang="en-US" dirty="0"/>
              <a:t>was selling </a:t>
            </a:r>
            <a:r>
              <a:rPr lang="en-US" dirty="0" smtClean="0"/>
              <a:t>drugs. </a:t>
            </a:r>
          </a:p>
          <a:p>
            <a:r>
              <a:rPr lang="en-US" dirty="0" smtClean="0"/>
              <a:t>Police approached </a:t>
            </a:r>
            <a:r>
              <a:rPr lang="en-US" dirty="0"/>
              <a:t>the defendant and he gave them consent to search his person.  </a:t>
            </a:r>
            <a:endParaRPr lang="en-US" dirty="0" smtClean="0"/>
          </a:p>
          <a:p>
            <a:r>
              <a:rPr lang="en-US" dirty="0"/>
              <a:t>A</a:t>
            </a:r>
            <a:r>
              <a:rPr lang="en-US" dirty="0" smtClean="0"/>
              <a:t>n </a:t>
            </a:r>
            <a:r>
              <a:rPr lang="en-US" dirty="0"/>
              <a:t>officer patted the defendant </a:t>
            </a:r>
            <a:r>
              <a:rPr lang="en-US" dirty="0" smtClean="0"/>
              <a:t>down and felt </a:t>
            </a:r>
            <a:r>
              <a:rPr lang="en-US" dirty="0"/>
              <a:t>a “powdery substance” in the defendant’s sock that the officer believed was illegal drugs.  </a:t>
            </a:r>
            <a:endParaRPr lang="en-US" dirty="0" smtClean="0"/>
          </a:p>
          <a:p>
            <a:r>
              <a:rPr lang="en-US" dirty="0" smtClean="0"/>
              <a:t>The </a:t>
            </a:r>
            <a:r>
              <a:rPr lang="en-US" dirty="0"/>
              <a:t>defendant attempted to stop the officer from removing the item, but the officer recovered it and found that it was heroin.  </a:t>
            </a:r>
          </a:p>
        </p:txBody>
      </p:sp>
    </p:spTree>
    <p:extLst>
      <p:ext uri="{BB962C8B-B14F-4D97-AF65-F5344CB8AC3E}">
        <p14:creationId xmlns:p14="http://schemas.microsoft.com/office/powerpoint/2010/main" val="18992452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Statements Admissible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Court rejected defendant’s </a:t>
            </a:r>
            <a:r>
              <a:rPr lang="en-US" dirty="0"/>
              <a:t>argument that he had invoked his right to remain silent.  </a:t>
            </a:r>
            <a:endParaRPr lang="en-US" dirty="0" smtClean="0"/>
          </a:p>
          <a:p>
            <a:r>
              <a:rPr lang="en-US" dirty="0" smtClean="0"/>
              <a:t>A suspect </a:t>
            </a:r>
            <a:r>
              <a:rPr lang="en-US" dirty="0"/>
              <a:t>cannot invoke his </a:t>
            </a:r>
            <a:r>
              <a:rPr lang="en-US" i="1" dirty="0"/>
              <a:t>Miranda</a:t>
            </a:r>
            <a:r>
              <a:rPr lang="en-US" dirty="0"/>
              <a:t> rights anticipatorily, in a context other than custodial interrogation.  </a:t>
            </a:r>
            <a:endParaRPr lang="en-US" dirty="0" smtClean="0"/>
          </a:p>
          <a:p>
            <a:r>
              <a:rPr lang="en-US" dirty="0"/>
              <a:t>D</a:t>
            </a:r>
            <a:r>
              <a:rPr lang="en-US" dirty="0" smtClean="0"/>
              <a:t>efendant </a:t>
            </a:r>
            <a:r>
              <a:rPr lang="en-US" dirty="0"/>
              <a:t>was not in custody until after the trooper arrested him, and therefore he could not preemptively invoke his right to remain silent.  </a:t>
            </a:r>
            <a:endParaRPr lang="en-US" dirty="0" smtClean="0"/>
          </a:p>
          <a:p>
            <a:r>
              <a:rPr lang="en-US" dirty="0" smtClean="0"/>
              <a:t>His statement </a:t>
            </a:r>
            <a:r>
              <a:rPr lang="en-US" dirty="0"/>
              <a:t>about “flipping” his jeep was not in response to interrogation; instead, it was a spontaneous utterance.  </a:t>
            </a:r>
          </a:p>
          <a:p>
            <a:endParaRPr lang="en-US" dirty="0"/>
          </a:p>
        </p:txBody>
      </p:sp>
    </p:spTree>
    <p:extLst>
      <p:ext uri="{BB962C8B-B14F-4D97-AF65-F5344CB8AC3E}">
        <p14:creationId xmlns:p14="http://schemas.microsoft.com/office/powerpoint/2010/main" val="69833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Miranda</a:t>
            </a:r>
            <a:r>
              <a:rPr lang="en-US" dirty="0"/>
              <a:t>: Invocation of Right to Remain Silent</a:t>
            </a:r>
          </a:p>
        </p:txBody>
      </p:sp>
      <p:sp>
        <p:nvSpPr>
          <p:cNvPr id="3" name="Content Placeholder 2"/>
          <p:cNvSpPr>
            <a:spLocks noGrp="1"/>
          </p:cNvSpPr>
          <p:nvPr>
            <p:ph idx="1"/>
          </p:nvPr>
        </p:nvSpPr>
        <p:spPr>
          <a:xfrm>
            <a:off x="457200" y="1600201"/>
            <a:ext cx="8102600" cy="4876799"/>
          </a:xfrm>
        </p:spPr>
        <p:txBody>
          <a:bodyPr>
            <a:normAutofit fontScale="70000" lnSpcReduction="20000"/>
          </a:bodyPr>
          <a:lstStyle/>
          <a:p>
            <a:r>
              <a:rPr lang="en-US" i="1" dirty="0"/>
              <a:t>Johnson v. Commonwealth</a:t>
            </a:r>
            <a:r>
              <a:rPr lang="en-US" dirty="0"/>
              <a:t>, Va. Ct. App. (January 12, 2016)</a:t>
            </a:r>
            <a:endParaRPr lang="en-US" i="1" dirty="0"/>
          </a:p>
          <a:p>
            <a:r>
              <a:rPr lang="en-US" sz="3400" dirty="0" smtClean="0"/>
              <a:t>Police stopped defendant and found drugs in his car.</a:t>
            </a:r>
          </a:p>
          <a:p>
            <a:r>
              <a:rPr lang="en-US" sz="3400" dirty="0" smtClean="0"/>
              <a:t>The </a:t>
            </a:r>
            <a:r>
              <a:rPr lang="en-US" sz="3400" dirty="0"/>
              <a:t>officer </a:t>
            </a:r>
            <a:r>
              <a:rPr lang="en-US" sz="3400" dirty="0" smtClean="0"/>
              <a:t>arrested the defendant and read </a:t>
            </a:r>
            <a:r>
              <a:rPr lang="en-US" sz="3400" i="1" dirty="0" smtClean="0"/>
              <a:t>Miranda</a:t>
            </a:r>
            <a:r>
              <a:rPr lang="en-US" sz="3400" dirty="0" smtClean="0"/>
              <a:t>. </a:t>
            </a:r>
            <a:endParaRPr lang="en-US" sz="3400" dirty="0"/>
          </a:p>
          <a:p>
            <a:r>
              <a:rPr lang="en-US" sz="3400" dirty="0"/>
              <a:t>T</a:t>
            </a:r>
            <a:r>
              <a:rPr lang="en-US" sz="3400" dirty="0" smtClean="0"/>
              <a:t>he officer </a:t>
            </a:r>
            <a:r>
              <a:rPr lang="en-US" sz="3400" dirty="0"/>
              <a:t>asked the defendant if he wanted to talk to a narcotics detective, </a:t>
            </a:r>
            <a:r>
              <a:rPr lang="en-US" sz="3400" dirty="0" smtClean="0"/>
              <a:t>but the </a:t>
            </a:r>
            <a:r>
              <a:rPr lang="en-US" sz="3400" dirty="0"/>
              <a:t>defendant </a:t>
            </a:r>
            <a:r>
              <a:rPr lang="en-US" sz="3400" dirty="0" smtClean="0"/>
              <a:t>stated,  “No</a:t>
            </a:r>
            <a:r>
              <a:rPr lang="en-US" sz="3400" dirty="0"/>
              <a:t>, I don’t want to talk to anybody.”  </a:t>
            </a:r>
            <a:endParaRPr lang="en-US" sz="3400" dirty="0" smtClean="0"/>
          </a:p>
          <a:p>
            <a:r>
              <a:rPr lang="en-US" sz="3400" dirty="0" smtClean="0"/>
              <a:t>The </a:t>
            </a:r>
            <a:r>
              <a:rPr lang="en-US" sz="3400" dirty="0"/>
              <a:t>officer </a:t>
            </a:r>
            <a:r>
              <a:rPr lang="en-US" sz="3400" dirty="0" smtClean="0"/>
              <a:t>ended </a:t>
            </a:r>
            <a:r>
              <a:rPr lang="en-US" sz="3400" dirty="0"/>
              <a:t>the conversation, </a:t>
            </a:r>
            <a:r>
              <a:rPr lang="en-US" sz="3400" dirty="0" smtClean="0"/>
              <a:t>but informed </a:t>
            </a:r>
            <a:r>
              <a:rPr lang="en-US" sz="3400" dirty="0"/>
              <a:t>the defendant that, if he changed his mind, he could </a:t>
            </a:r>
            <a:r>
              <a:rPr lang="en-US" sz="3400" dirty="0" smtClean="0"/>
              <a:t>talk </a:t>
            </a:r>
            <a:r>
              <a:rPr lang="en-US" sz="3400" dirty="0"/>
              <a:t>later.</a:t>
            </a:r>
          </a:p>
          <a:p>
            <a:r>
              <a:rPr lang="en-US" sz="3400" dirty="0" smtClean="0"/>
              <a:t>The </a:t>
            </a:r>
            <a:r>
              <a:rPr lang="en-US" sz="3400" dirty="0"/>
              <a:t>defendant </a:t>
            </a:r>
            <a:r>
              <a:rPr lang="en-US" sz="3400" dirty="0" smtClean="0"/>
              <a:t>called </a:t>
            </a:r>
            <a:r>
              <a:rPr lang="en-US" sz="3400" dirty="0"/>
              <a:t>out to the officer and asked what the drugs were, claiming not to know what they were.  </a:t>
            </a:r>
            <a:endParaRPr lang="en-US" sz="3400" dirty="0" smtClean="0"/>
          </a:p>
          <a:p>
            <a:r>
              <a:rPr lang="en-US" sz="3400" dirty="0" smtClean="0"/>
              <a:t>The </a:t>
            </a:r>
            <a:r>
              <a:rPr lang="en-US" sz="3400" dirty="0"/>
              <a:t>defendant then continued to talk and confessed to selling </a:t>
            </a:r>
            <a:r>
              <a:rPr lang="en-US" sz="3400" dirty="0" smtClean="0"/>
              <a:t>drugs.</a:t>
            </a:r>
            <a:endParaRPr lang="en-US" sz="3400" dirty="0"/>
          </a:p>
        </p:txBody>
      </p:sp>
    </p:spTree>
    <p:extLst>
      <p:ext uri="{BB962C8B-B14F-4D97-AF65-F5344CB8AC3E}">
        <p14:creationId xmlns:p14="http://schemas.microsoft.com/office/powerpoint/2010/main" val="14207087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Statements Admissible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defendant’s </a:t>
            </a:r>
            <a:r>
              <a:rPr lang="en-US" dirty="0"/>
              <a:t>invocation of his right to remain silent </a:t>
            </a:r>
            <a:r>
              <a:rPr lang="en-US" dirty="0" smtClean="0"/>
              <a:t>must be sufficiently </a:t>
            </a:r>
            <a:r>
              <a:rPr lang="en-US" dirty="0"/>
              <a:t>unambiguous under the circumstances to preclude further questioning by law enforcement.  </a:t>
            </a:r>
            <a:endParaRPr lang="en-US" dirty="0" smtClean="0"/>
          </a:p>
          <a:p>
            <a:r>
              <a:rPr lang="en-US" dirty="0"/>
              <a:t>T</a:t>
            </a:r>
            <a:r>
              <a:rPr lang="en-US" dirty="0" smtClean="0"/>
              <a:t>he </a:t>
            </a:r>
            <a:r>
              <a:rPr lang="en-US" dirty="0"/>
              <a:t>Court found that the defendant’s statement “I don’t want to talk to nobody” was simply declining an offer to talk to a narcotics detective.   </a:t>
            </a:r>
          </a:p>
        </p:txBody>
      </p:sp>
    </p:spTree>
    <p:extLst>
      <p:ext uri="{BB962C8B-B14F-4D97-AF65-F5344CB8AC3E}">
        <p14:creationId xmlns:p14="http://schemas.microsoft.com/office/powerpoint/2010/main" val="8883647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Invocation &amp; </a:t>
            </a:r>
            <a:br>
              <a:rPr lang="en-US" dirty="0" smtClean="0"/>
            </a:br>
            <a:r>
              <a:rPr lang="en-US" dirty="0" smtClean="0"/>
              <a:t>Subsequent Questioning</a:t>
            </a:r>
            <a:endParaRPr lang="en-US" dirty="0"/>
          </a:p>
        </p:txBody>
      </p:sp>
      <p:sp>
        <p:nvSpPr>
          <p:cNvPr id="3" name="Content Placeholder 2"/>
          <p:cNvSpPr>
            <a:spLocks noGrp="1"/>
          </p:cNvSpPr>
          <p:nvPr>
            <p:ph idx="1"/>
          </p:nvPr>
        </p:nvSpPr>
        <p:spPr/>
        <p:txBody>
          <a:bodyPr>
            <a:noAutofit/>
          </a:bodyPr>
          <a:lstStyle/>
          <a:p>
            <a:r>
              <a:rPr lang="en-US" sz="2400" i="1" dirty="0" smtClean="0"/>
              <a:t>Commonwealth v. </a:t>
            </a:r>
            <a:r>
              <a:rPr lang="en-US" sz="2400" i="1" dirty="0" err="1" smtClean="0"/>
              <a:t>Malick</a:t>
            </a:r>
            <a:r>
              <a:rPr lang="en-US" sz="2400" dirty="0" smtClean="0"/>
              <a:t>, Va. Ct. App. (March 22, 2016)</a:t>
            </a:r>
          </a:p>
          <a:p>
            <a:r>
              <a:rPr lang="en-US" sz="2400" dirty="0" smtClean="0"/>
              <a:t>Defendant murdered a young girl in 1990.  </a:t>
            </a:r>
          </a:p>
          <a:p>
            <a:r>
              <a:rPr lang="en-US" sz="2400" dirty="0" smtClean="0"/>
              <a:t>In 2014, Detectives from a “cold-case” unit visited the defendant at his home in Pennsylvania and interviewed the defendant about the murder. </a:t>
            </a:r>
          </a:p>
          <a:p>
            <a:r>
              <a:rPr lang="en-US" sz="2400" dirty="0" smtClean="0"/>
              <a:t>The defendant invoked his right to counsel.  </a:t>
            </a:r>
          </a:p>
          <a:p>
            <a:r>
              <a:rPr lang="en-US" sz="2400" dirty="0" smtClean="0"/>
              <a:t>The detectives then detained the defendant to execute a search warrant for DNA and fingerprints.  </a:t>
            </a:r>
          </a:p>
          <a:p>
            <a:r>
              <a:rPr lang="en-US" sz="2400" dirty="0" smtClean="0"/>
              <a:t>Officers placed him in handcuffs and advised him of his </a:t>
            </a:r>
            <a:r>
              <a:rPr lang="en-US" sz="2400" i="1" dirty="0" smtClean="0"/>
              <a:t>Miranda</a:t>
            </a:r>
            <a:r>
              <a:rPr lang="en-US" sz="2400" dirty="0" smtClean="0"/>
              <a:t> rights.  </a:t>
            </a:r>
            <a:endParaRPr lang="en-US" sz="2400" i="1" dirty="0"/>
          </a:p>
        </p:txBody>
      </p:sp>
    </p:spTree>
    <p:extLst>
      <p:ext uri="{BB962C8B-B14F-4D97-AF65-F5344CB8AC3E}">
        <p14:creationId xmlns:p14="http://schemas.microsoft.com/office/powerpoint/2010/main" val="18496061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 Continues</a:t>
            </a:r>
            <a:endParaRPr lang="en-US" dirty="0"/>
          </a:p>
        </p:txBody>
      </p:sp>
      <p:sp>
        <p:nvSpPr>
          <p:cNvPr id="3" name="Content Placeholder 2"/>
          <p:cNvSpPr>
            <a:spLocks noGrp="1"/>
          </p:cNvSpPr>
          <p:nvPr>
            <p:ph idx="1"/>
          </p:nvPr>
        </p:nvSpPr>
        <p:spPr/>
        <p:txBody>
          <a:bodyPr/>
          <a:lstStyle/>
          <a:p>
            <a:r>
              <a:rPr lang="en-US" dirty="0"/>
              <a:t>As they drove the defendant to a location to collect the evidence, they spoke to the defendant generally about his </a:t>
            </a:r>
            <a:r>
              <a:rPr lang="en-US" dirty="0" smtClean="0"/>
              <a:t>experiences when he was living </a:t>
            </a:r>
            <a:r>
              <a:rPr lang="en-US" dirty="0"/>
              <a:t>in Virginia </a:t>
            </a:r>
            <a:r>
              <a:rPr lang="en-US" dirty="0" smtClean="0"/>
              <a:t>Beach, the place of the murder.  </a:t>
            </a:r>
          </a:p>
          <a:p>
            <a:r>
              <a:rPr lang="en-US" dirty="0" smtClean="0"/>
              <a:t>In the conversation, the defendant made several incriminating statements about the victim. </a:t>
            </a:r>
            <a:endParaRPr lang="en-US" dirty="0"/>
          </a:p>
        </p:txBody>
      </p:sp>
    </p:spTree>
    <p:extLst>
      <p:ext uri="{BB962C8B-B14F-4D97-AF65-F5344CB8AC3E}">
        <p14:creationId xmlns:p14="http://schemas.microsoft.com/office/powerpoint/2010/main" val="16513684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Statements Inadmissible</a:t>
            </a:r>
            <a:endParaRPr lang="en-US" dirty="0"/>
          </a:p>
        </p:txBody>
      </p:sp>
      <p:sp>
        <p:nvSpPr>
          <p:cNvPr id="3" name="Content Placeholder 2"/>
          <p:cNvSpPr>
            <a:spLocks noGrp="1"/>
          </p:cNvSpPr>
          <p:nvPr>
            <p:ph idx="1"/>
          </p:nvPr>
        </p:nvSpPr>
        <p:spPr/>
        <p:txBody>
          <a:bodyPr>
            <a:normAutofit fontScale="85000" lnSpcReduction="10000"/>
          </a:bodyPr>
          <a:lstStyle/>
          <a:p>
            <a:r>
              <a:rPr lang="en-US" dirty="0"/>
              <a:t>A</a:t>
            </a:r>
            <a:r>
              <a:rPr lang="en-US" dirty="0" smtClean="0"/>
              <a:t>fter </a:t>
            </a:r>
            <a:r>
              <a:rPr lang="en-US" dirty="0"/>
              <a:t>a defendant has invoked his right to an attorney, the Commonwealth bears the burden of proving that the statements were admissible by a preponderance of the evidence. </a:t>
            </a:r>
            <a:endParaRPr lang="en-US" dirty="0" smtClean="0"/>
          </a:p>
          <a:p>
            <a:r>
              <a:rPr lang="en-US" dirty="0" smtClean="0"/>
              <a:t>“</a:t>
            </a:r>
            <a:r>
              <a:rPr lang="en-US" dirty="0"/>
              <a:t>I</a:t>
            </a:r>
            <a:r>
              <a:rPr lang="en-US" dirty="0" smtClean="0"/>
              <a:t>nterrogation</a:t>
            </a:r>
            <a:r>
              <a:rPr lang="en-US" dirty="0"/>
              <a:t>” can include statements that are the functional equivalent of interrogation, even though the questions are not direct </a:t>
            </a:r>
            <a:r>
              <a:rPr lang="en-US" dirty="0" smtClean="0"/>
              <a:t>questions.</a:t>
            </a:r>
          </a:p>
          <a:p>
            <a:r>
              <a:rPr lang="en-US" dirty="0" smtClean="0"/>
              <a:t>The Court </a:t>
            </a:r>
            <a:r>
              <a:rPr lang="en-US" dirty="0"/>
              <a:t>found that the Commonwealth had failed to carry its burden to demonstrate the evidence was admissible.   </a:t>
            </a:r>
          </a:p>
          <a:p>
            <a:endParaRPr lang="en-US" dirty="0"/>
          </a:p>
        </p:txBody>
      </p:sp>
    </p:spTree>
    <p:extLst>
      <p:ext uri="{BB962C8B-B14F-4D97-AF65-F5344CB8AC3E}">
        <p14:creationId xmlns:p14="http://schemas.microsoft.com/office/powerpoint/2010/main" val="12742964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of Right</a:t>
            </a:r>
            <a:endParaRPr lang="en-US" dirty="0"/>
          </a:p>
        </p:txBody>
      </p:sp>
      <p:sp>
        <p:nvSpPr>
          <p:cNvPr id="3" name="Content Placeholder 2"/>
          <p:cNvSpPr>
            <a:spLocks noGrp="1"/>
          </p:cNvSpPr>
          <p:nvPr>
            <p:ph idx="1"/>
          </p:nvPr>
        </p:nvSpPr>
        <p:spPr>
          <a:xfrm>
            <a:off x="457199" y="1276540"/>
            <a:ext cx="8229601" cy="4834550"/>
          </a:xfrm>
        </p:spPr>
        <p:txBody>
          <a:bodyPr>
            <a:normAutofit fontScale="77500" lnSpcReduction="20000"/>
          </a:bodyPr>
          <a:lstStyle/>
          <a:p>
            <a:r>
              <a:rPr lang="en-US" i="1" dirty="0" err="1" smtClean="0"/>
              <a:t>Overbey</a:t>
            </a:r>
            <a:r>
              <a:rPr lang="en-US" i="1" dirty="0" smtClean="0"/>
              <a:t> v. Commonwealth</a:t>
            </a:r>
            <a:r>
              <a:rPr lang="en-US" dirty="0" smtClean="0"/>
              <a:t>, Va. Ct. App. (</a:t>
            </a:r>
            <a:r>
              <a:rPr lang="en-US" dirty="0"/>
              <a:t>December 15, </a:t>
            </a:r>
            <a:r>
              <a:rPr lang="en-US" dirty="0" smtClean="0"/>
              <a:t>2015)</a:t>
            </a:r>
          </a:p>
          <a:p>
            <a:r>
              <a:rPr lang="en-US" dirty="0"/>
              <a:t>Defendant shot and killed two men. </a:t>
            </a:r>
            <a:endParaRPr lang="en-US" dirty="0" smtClean="0"/>
          </a:p>
          <a:p>
            <a:r>
              <a:rPr lang="en-US" dirty="0" smtClean="0"/>
              <a:t>A </a:t>
            </a:r>
            <a:r>
              <a:rPr lang="en-US" dirty="0"/>
              <a:t>Deputy located the defendant and told him he was not under arrest, but merely being detained. </a:t>
            </a:r>
            <a:endParaRPr lang="en-US" dirty="0" smtClean="0"/>
          </a:p>
          <a:p>
            <a:r>
              <a:rPr lang="en-US" dirty="0" smtClean="0"/>
              <a:t>The </a:t>
            </a:r>
            <a:r>
              <a:rPr lang="en-US" dirty="0"/>
              <a:t>deputy handcuffed him and put him in a patrol </a:t>
            </a:r>
            <a:r>
              <a:rPr lang="en-US" dirty="0" smtClean="0"/>
              <a:t>car.</a:t>
            </a:r>
          </a:p>
          <a:p>
            <a:r>
              <a:rPr lang="en-US" dirty="0"/>
              <a:t>T</a:t>
            </a:r>
            <a:r>
              <a:rPr lang="en-US" dirty="0" smtClean="0"/>
              <a:t>he </a:t>
            </a:r>
            <a:r>
              <a:rPr lang="en-US" dirty="0"/>
              <a:t>defendant stated he did not want to make any statements, </a:t>
            </a:r>
            <a:r>
              <a:rPr lang="en-US" dirty="0" smtClean="0"/>
              <a:t>but kept </a:t>
            </a:r>
            <a:r>
              <a:rPr lang="en-US" dirty="0"/>
              <a:t>talking anyway.  </a:t>
            </a:r>
            <a:endParaRPr lang="en-US" dirty="0" smtClean="0"/>
          </a:p>
          <a:p>
            <a:r>
              <a:rPr lang="en-US" dirty="0" smtClean="0"/>
              <a:t>A </a:t>
            </a:r>
            <a:r>
              <a:rPr lang="en-US" dirty="0"/>
              <a:t>Detective arrived and asked to speak to the defendant.  </a:t>
            </a:r>
            <a:endParaRPr lang="en-US" dirty="0" smtClean="0"/>
          </a:p>
          <a:p>
            <a:r>
              <a:rPr lang="en-US" dirty="0" smtClean="0"/>
              <a:t>The </a:t>
            </a:r>
            <a:r>
              <a:rPr lang="en-US" dirty="0"/>
              <a:t>defendant stated that he would not say anything without a lawyer.  </a:t>
            </a:r>
          </a:p>
          <a:p>
            <a:endParaRPr lang="en-US" i="1" dirty="0"/>
          </a:p>
        </p:txBody>
      </p:sp>
    </p:spTree>
    <p:extLst>
      <p:ext uri="{BB962C8B-B14F-4D97-AF65-F5344CB8AC3E}">
        <p14:creationId xmlns:p14="http://schemas.microsoft.com/office/powerpoint/2010/main" val="1761541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Defendant’s Statements at Jail</a:t>
            </a:r>
            <a:endParaRPr lang="en-US" dirty="0"/>
          </a:p>
        </p:txBody>
      </p:sp>
      <p:sp>
        <p:nvSpPr>
          <p:cNvPr id="3" name="Content Placeholder 2"/>
          <p:cNvSpPr>
            <a:spLocks noGrp="1"/>
          </p:cNvSpPr>
          <p:nvPr>
            <p:ph idx="1"/>
          </p:nvPr>
        </p:nvSpPr>
        <p:spPr/>
        <p:txBody>
          <a:bodyPr>
            <a:normAutofit fontScale="92500" lnSpcReduction="20000"/>
          </a:bodyPr>
          <a:lstStyle/>
          <a:p>
            <a:r>
              <a:rPr lang="en-US" dirty="0"/>
              <a:t>At the detention center, when </a:t>
            </a:r>
            <a:r>
              <a:rPr lang="en-US" dirty="0" smtClean="0"/>
              <a:t>an officer dropped </a:t>
            </a:r>
            <a:r>
              <a:rPr lang="en-US" dirty="0"/>
              <a:t>the defendant off at jail and </a:t>
            </a:r>
            <a:r>
              <a:rPr lang="en-US" dirty="0" smtClean="0"/>
              <a:t>said </a:t>
            </a:r>
            <a:r>
              <a:rPr lang="en-US" dirty="0"/>
              <a:t>“good luck,” the defendant </a:t>
            </a:r>
            <a:r>
              <a:rPr lang="en-US" dirty="0" smtClean="0"/>
              <a:t>responded, “Good </a:t>
            </a:r>
            <a:r>
              <a:rPr lang="en-US" dirty="0"/>
              <a:t>luck. You know what the fuck I did.” </a:t>
            </a:r>
            <a:endParaRPr lang="en-US" dirty="0" smtClean="0"/>
          </a:p>
          <a:p>
            <a:r>
              <a:rPr lang="en-US" dirty="0" smtClean="0"/>
              <a:t>He </a:t>
            </a:r>
            <a:r>
              <a:rPr lang="en-US" dirty="0"/>
              <a:t>then asked the </a:t>
            </a:r>
            <a:r>
              <a:rPr lang="en-US" dirty="0" smtClean="0"/>
              <a:t>officer why </a:t>
            </a:r>
            <a:r>
              <a:rPr lang="en-US" dirty="0"/>
              <a:t>the police were obtaining a search warrant for a particular residence. </a:t>
            </a:r>
            <a:endParaRPr lang="en-US" dirty="0" smtClean="0"/>
          </a:p>
          <a:p>
            <a:r>
              <a:rPr lang="en-US" dirty="0" smtClean="0"/>
              <a:t>The </a:t>
            </a:r>
            <a:r>
              <a:rPr lang="en-US" dirty="0"/>
              <a:t>corporal stated it was to look for evidence and a gun, but the defendant stated “you will never find that.” </a:t>
            </a:r>
          </a:p>
          <a:p>
            <a:endParaRPr lang="en-US" dirty="0"/>
          </a:p>
        </p:txBody>
      </p:sp>
    </p:spTree>
    <p:extLst>
      <p:ext uri="{BB962C8B-B14F-4D97-AF65-F5344CB8AC3E}">
        <p14:creationId xmlns:p14="http://schemas.microsoft.com/office/powerpoint/2010/main" val="18380119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Defendant’s Statements - Next Day</a:t>
            </a:r>
            <a:endParaRPr lang="en-US" dirty="0"/>
          </a:p>
        </p:txBody>
      </p:sp>
      <p:sp>
        <p:nvSpPr>
          <p:cNvPr id="3" name="Content Placeholder 2"/>
          <p:cNvSpPr>
            <a:spLocks noGrp="1"/>
          </p:cNvSpPr>
          <p:nvPr>
            <p:ph idx="1"/>
          </p:nvPr>
        </p:nvSpPr>
        <p:spPr/>
        <p:txBody>
          <a:bodyPr>
            <a:normAutofit fontScale="85000" lnSpcReduction="20000"/>
          </a:bodyPr>
          <a:lstStyle/>
          <a:p>
            <a:r>
              <a:rPr lang="en-US" sz="3100" dirty="0" smtClean="0"/>
              <a:t>The </a:t>
            </a:r>
            <a:r>
              <a:rPr lang="en-US" sz="3100" dirty="0"/>
              <a:t>next day, a Detective transported the defendant and the defendant began to speak about the victim.  </a:t>
            </a:r>
            <a:endParaRPr lang="en-US" sz="3100" dirty="0" smtClean="0"/>
          </a:p>
          <a:p>
            <a:r>
              <a:rPr lang="en-US" sz="3100" dirty="0" smtClean="0"/>
              <a:t>The </a:t>
            </a:r>
            <a:r>
              <a:rPr lang="en-US" sz="3100" dirty="0"/>
              <a:t>Detective suggested the defendant may want to speak to someone.  </a:t>
            </a:r>
            <a:endParaRPr lang="en-US" sz="3100" dirty="0" smtClean="0"/>
          </a:p>
          <a:p>
            <a:r>
              <a:rPr lang="en-US" sz="3100" dirty="0" smtClean="0"/>
              <a:t>The </a:t>
            </a:r>
            <a:r>
              <a:rPr lang="en-US" sz="3100" dirty="0"/>
              <a:t>defendant was formally charged with murder and had a bond hearing before the magistrate.  </a:t>
            </a:r>
            <a:endParaRPr lang="en-US" sz="3100" dirty="0" smtClean="0"/>
          </a:p>
          <a:p>
            <a:r>
              <a:rPr lang="en-US" sz="3100" dirty="0" smtClean="0"/>
              <a:t>A </a:t>
            </a:r>
            <a:r>
              <a:rPr lang="en-US" sz="3100" dirty="0"/>
              <a:t>Lieutenant later returned and read the defendant his </a:t>
            </a:r>
            <a:r>
              <a:rPr lang="en-US" sz="3100" i="1" dirty="0"/>
              <a:t>Miranda</a:t>
            </a:r>
            <a:r>
              <a:rPr lang="en-US" sz="3100" dirty="0"/>
              <a:t> warnings and the defendant agreed to speak</a:t>
            </a:r>
            <a:r>
              <a:rPr lang="en-US" sz="3100" dirty="0" smtClean="0"/>
              <a:t>.</a:t>
            </a:r>
          </a:p>
          <a:p>
            <a:r>
              <a:rPr lang="en-US" sz="3100" dirty="0" smtClean="0"/>
              <a:t>The </a:t>
            </a:r>
            <a:r>
              <a:rPr lang="en-US" sz="3100" dirty="0"/>
              <a:t>defendant admitted to the murders and provided the location of the firearm.  </a:t>
            </a:r>
          </a:p>
          <a:p>
            <a:endParaRPr lang="en-US" dirty="0"/>
          </a:p>
        </p:txBody>
      </p:sp>
    </p:spTree>
    <p:extLst>
      <p:ext uri="{BB962C8B-B14F-4D97-AF65-F5344CB8AC3E}">
        <p14:creationId xmlns:p14="http://schemas.microsoft.com/office/powerpoint/2010/main" val="8186399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Statements Admissible</a:t>
            </a:r>
            <a:endParaRPr lang="en-US" dirty="0"/>
          </a:p>
        </p:txBody>
      </p:sp>
      <p:sp>
        <p:nvSpPr>
          <p:cNvPr id="3" name="Content Placeholder 2"/>
          <p:cNvSpPr>
            <a:spLocks noGrp="1"/>
          </p:cNvSpPr>
          <p:nvPr>
            <p:ph idx="1"/>
          </p:nvPr>
        </p:nvSpPr>
        <p:spPr/>
        <p:txBody>
          <a:bodyPr>
            <a:normAutofit/>
          </a:bodyPr>
          <a:lstStyle/>
          <a:p>
            <a:r>
              <a:rPr lang="en-US" sz="2800" dirty="0" smtClean="0"/>
              <a:t>The defendant </a:t>
            </a:r>
            <a:r>
              <a:rPr lang="en-US" sz="2800" dirty="0"/>
              <a:t>re-initiated conversations with the </a:t>
            </a:r>
            <a:r>
              <a:rPr lang="en-US" sz="2800" dirty="0" smtClean="0"/>
              <a:t>officers after invoking his right to counsel.</a:t>
            </a:r>
          </a:p>
          <a:p>
            <a:r>
              <a:rPr lang="en-US" sz="2800" dirty="0"/>
              <a:t>O</a:t>
            </a:r>
            <a:r>
              <a:rPr lang="en-US" sz="2800" dirty="0" smtClean="0"/>
              <a:t>fficers </a:t>
            </a:r>
            <a:r>
              <a:rPr lang="en-US" sz="2800" dirty="0"/>
              <a:t>carefully respected his invocation of his right to counsel and did not engage in any coercive </a:t>
            </a:r>
            <a:r>
              <a:rPr lang="en-US" sz="2800" dirty="0" smtClean="0"/>
              <a:t>behavior. </a:t>
            </a:r>
          </a:p>
          <a:p>
            <a:r>
              <a:rPr lang="en-US" sz="2800" dirty="0" smtClean="0"/>
              <a:t>The defendant clearly understood his rights.</a:t>
            </a:r>
            <a:endParaRPr lang="en-US" sz="2800" dirty="0"/>
          </a:p>
        </p:txBody>
      </p:sp>
    </p:spTree>
    <p:extLst>
      <p:ext uri="{BB962C8B-B14F-4D97-AF65-F5344CB8AC3E}">
        <p14:creationId xmlns:p14="http://schemas.microsoft.com/office/powerpoint/2010/main" val="1476916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 Visit Hotel</a:t>
            </a:r>
            <a:endParaRPr lang="en-US" dirty="0"/>
          </a:p>
        </p:txBody>
      </p:sp>
      <p:sp>
        <p:nvSpPr>
          <p:cNvPr id="3" name="Content Placeholder 2"/>
          <p:cNvSpPr>
            <a:spLocks noGrp="1"/>
          </p:cNvSpPr>
          <p:nvPr>
            <p:ph idx="1"/>
          </p:nvPr>
        </p:nvSpPr>
        <p:spPr>
          <a:xfrm>
            <a:off x="457200" y="1600201"/>
            <a:ext cx="8407400" cy="4381499"/>
          </a:xfrm>
        </p:spPr>
        <p:txBody>
          <a:bodyPr>
            <a:normAutofit fontScale="85000" lnSpcReduction="20000"/>
          </a:bodyPr>
          <a:lstStyle/>
          <a:p>
            <a:r>
              <a:rPr lang="en-US" dirty="0" smtClean="0"/>
              <a:t>The </a:t>
            </a:r>
            <a:r>
              <a:rPr lang="en-US" dirty="0"/>
              <a:t>defendant then asked the officer to go tell his girlfriend about his arrest.  </a:t>
            </a:r>
            <a:endParaRPr lang="en-US" dirty="0" smtClean="0"/>
          </a:p>
          <a:p>
            <a:r>
              <a:rPr lang="en-US" dirty="0" smtClean="0"/>
              <a:t>The </a:t>
            </a:r>
            <a:r>
              <a:rPr lang="en-US" dirty="0"/>
              <a:t>girlfriend was in a motel room and she gave the officers consent to search the room.  The officers did not check to see who had rented the room. </a:t>
            </a:r>
            <a:endParaRPr lang="en-US" dirty="0" smtClean="0"/>
          </a:p>
          <a:p>
            <a:r>
              <a:rPr lang="en-US" dirty="0" smtClean="0"/>
              <a:t>The </a:t>
            </a:r>
            <a:r>
              <a:rPr lang="en-US" dirty="0"/>
              <a:t>officers </a:t>
            </a:r>
            <a:r>
              <a:rPr lang="en-US" dirty="0" smtClean="0"/>
              <a:t>assumed </a:t>
            </a:r>
            <a:r>
              <a:rPr lang="en-US" dirty="0"/>
              <a:t>that the girlfriend was </a:t>
            </a:r>
            <a:r>
              <a:rPr lang="en-US" dirty="0" smtClean="0"/>
              <a:t>the lessee </a:t>
            </a:r>
            <a:r>
              <a:rPr lang="en-US" dirty="0"/>
              <a:t>because she “seemed to have control” of it. </a:t>
            </a:r>
            <a:endParaRPr lang="en-US" dirty="0" smtClean="0"/>
          </a:p>
          <a:p>
            <a:r>
              <a:rPr lang="en-US" dirty="0" smtClean="0"/>
              <a:t>The </a:t>
            </a:r>
            <a:r>
              <a:rPr lang="en-US" dirty="0"/>
              <a:t>officers saw a bag on a bed in the room. Before an officer opened the bag, the girlfriend told him that the bag belonged to the defendant.  </a:t>
            </a:r>
            <a:endParaRPr lang="en-US" dirty="0" smtClean="0"/>
          </a:p>
          <a:p>
            <a:r>
              <a:rPr lang="en-US" dirty="0" smtClean="0"/>
              <a:t>Inside </a:t>
            </a:r>
            <a:r>
              <a:rPr lang="en-US" dirty="0"/>
              <a:t>the bag, the officers found drugs and distribution paraphernalia.     </a:t>
            </a:r>
          </a:p>
          <a:p>
            <a:endParaRPr lang="en-US" dirty="0"/>
          </a:p>
        </p:txBody>
      </p:sp>
    </p:spTree>
    <p:extLst>
      <p:ext uri="{BB962C8B-B14F-4D97-AF65-F5344CB8AC3E}">
        <p14:creationId xmlns:p14="http://schemas.microsoft.com/office/powerpoint/2010/main" val="41854237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Violent &amp; Domestic offenses</a:t>
            </a:r>
            <a:endParaRPr lang="en-US" dirty="0"/>
          </a:p>
        </p:txBody>
      </p:sp>
      <p:sp>
        <p:nvSpPr>
          <p:cNvPr id="3" name="Text Placeholder 2"/>
          <p:cNvSpPr>
            <a:spLocks noGrp="1"/>
          </p:cNvSpPr>
          <p:nvPr>
            <p:ph type="body" idx="1"/>
          </p:nvPr>
        </p:nvSpPr>
        <p:spPr/>
        <p:txBody>
          <a:bodyPr/>
          <a:lstStyle/>
          <a:p>
            <a:r>
              <a:rPr lang="en-US" dirty="0" smtClean="0"/>
              <a:t>Crimes Against Persons</a:t>
            </a:r>
            <a:endParaRPr lang="en-US" dirty="0"/>
          </a:p>
        </p:txBody>
      </p:sp>
    </p:spTree>
    <p:extLst>
      <p:ext uri="{BB962C8B-B14F-4D97-AF65-F5344CB8AC3E}">
        <p14:creationId xmlns:p14="http://schemas.microsoft.com/office/powerpoint/2010/main" val="34526611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Murder: Self-Defense</a:t>
            </a:r>
            <a:endParaRPr lang="en-US" dirty="0"/>
          </a:p>
        </p:txBody>
      </p:sp>
      <p:sp>
        <p:nvSpPr>
          <p:cNvPr id="5" name="Content Placeholder 4"/>
          <p:cNvSpPr>
            <a:spLocks noGrp="1"/>
          </p:cNvSpPr>
          <p:nvPr>
            <p:ph idx="1"/>
          </p:nvPr>
        </p:nvSpPr>
        <p:spPr>
          <a:xfrm>
            <a:off x="457200" y="1600201"/>
            <a:ext cx="8229600" cy="4559299"/>
          </a:xfrm>
        </p:spPr>
        <p:txBody>
          <a:bodyPr>
            <a:normAutofit fontScale="85000" lnSpcReduction="20000"/>
          </a:bodyPr>
          <a:lstStyle/>
          <a:p>
            <a:r>
              <a:rPr lang="en-US" dirty="0" smtClean="0"/>
              <a:t>Defendant </a:t>
            </a:r>
            <a:r>
              <a:rPr lang="en-US" dirty="0"/>
              <a:t>killed his wife by beating her to death after she asked him for a divorce.  </a:t>
            </a:r>
            <a:endParaRPr lang="en-US" dirty="0" smtClean="0"/>
          </a:p>
          <a:p>
            <a:r>
              <a:rPr lang="en-US" dirty="0" smtClean="0"/>
              <a:t>Police </a:t>
            </a:r>
            <a:r>
              <a:rPr lang="en-US" dirty="0"/>
              <a:t>captured him in North Carolina with her phone and the letter in which she asked him to sign her divorce papers.  </a:t>
            </a:r>
            <a:endParaRPr lang="en-US" dirty="0" smtClean="0"/>
          </a:p>
          <a:p>
            <a:r>
              <a:rPr lang="en-US" dirty="0" smtClean="0"/>
              <a:t>At </a:t>
            </a:r>
            <a:r>
              <a:rPr lang="en-US" dirty="0"/>
              <a:t>trial, the defendant contended that the victim had pulled a gun on him and that he knocked the gun out of her hand with a stick and then “lost control” and continued to hit the victim until she was dead.  </a:t>
            </a:r>
            <a:endParaRPr lang="en-US" dirty="0" smtClean="0"/>
          </a:p>
          <a:p>
            <a:r>
              <a:rPr lang="en-US" dirty="0" smtClean="0"/>
              <a:t>He </a:t>
            </a:r>
            <a:r>
              <a:rPr lang="en-US" dirty="0"/>
              <a:t>claimed that he discarded the gun and his own weapon after he fled. </a:t>
            </a:r>
          </a:p>
          <a:p>
            <a:endParaRPr lang="en-US" dirty="0"/>
          </a:p>
        </p:txBody>
      </p:sp>
    </p:spTree>
    <p:extLst>
      <p:ext uri="{BB962C8B-B14F-4D97-AF65-F5344CB8AC3E}">
        <p14:creationId xmlns:p14="http://schemas.microsoft.com/office/powerpoint/2010/main" val="14174877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Held: Defendant Not Entitled to Instruct Jury on Self-Defense</a:t>
            </a:r>
            <a:endParaRPr lang="en-US" dirty="0"/>
          </a:p>
        </p:txBody>
      </p:sp>
      <p:sp>
        <p:nvSpPr>
          <p:cNvPr id="3" name="Content Placeholder 2"/>
          <p:cNvSpPr>
            <a:spLocks noGrp="1"/>
          </p:cNvSpPr>
          <p:nvPr>
            <p:ph idx="1"/>
          </p:nvPr>
        </p:nvSpPr>
        <p:spPr/>
        <p:txBody>
          <a:bodyPr>
            <a:normAutofit fontScale="92500"/>
          </a:bodyPr>
          <a:lstStyle/>
          <a:p>
            <a:r>
              <a:rPr lang="en-US" dirty="0"/>
              <a:t>T</a:t>
            </a:r>
            <a:r>
              <a:rPr lang="en-US" dirty="0" smtClean="0"/>
              <a:t>he </a:t>
            </a:r>
            <a:r>
              <a:rPr lang="en-US" dirty="0"/>
              <a:t>force the </a:t>
            </a:r>
            <a:r>
              <a:rPr lang="en-US" dirty="0" smtClean="0"/>
              <a:t>defendant </a:t>
            </a:r>
            <a:r>
              <a:rPr lang="en-US" dirty="0"/>
              <a:t>used, even by his own testimony, was not reasonable in relation to the harm threatened by the victim.  </a:t>
            </a:r>
            <a:endParaRPr lang="en-US" dirty="0" smtClean="0"/>
          </a:p>
          <a:p>
            <a:r>
              <a:rPr lang="en-US" dirty="0" smtClean="0"/>
              <a:t>Even </a:t>
            </a:r>
            <a:r>
              <a:rPr lang="en-US" dirty="0"/>
              <a:t>in the defendant’s own story, he continued to beat her to death even after he had disarmed her.  </a:t>
            </a:r>
            <a:endParaRPr lang="en-US" dirty="0" smtClean="0"/>
          </a:p>
          <a:p>
            <a:r>
              <a:rPr lang="en-US" i="1" dirty="0" smtClean="0"/>
              <a:t>Cheatham v. Commonwealth</a:t>
            </a:r>
            <a:r>
              <a:rPr lang="en-US" dirty="0" smtClean="0"/>
              <a:t>, Va. Ct. App. (</a:t>
            </a:r>
            <a:r>
              <a:rPr lang="en-US" dirty="0"/>
              <a:t>February 16, </a:t>
            </a:r>
            <a:r>
              <a:rPr lang="en-US" dirty="0" smtClean="0"/>
              <a:t>2016)</a:t>
            </a:r>
            <a:endParaRPr lang="en-US" dirty="0"/>
          </a:p>
        </p:txBody>
      </p:sp>
    </p:spTree>
    <p:extLst>
      <p:ext uri="{BB962C8B-B14F-4D97-AF65-F5344CB8AC3E}">
        <p14:creationId xmlns:p14="http://schemas.microsoft.com/office/powerpoint/2010/main" val="14743286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Attempted Capital Murder of a Police Officer</a:t>
            </a:r>
            <a:endParaRPr lang="en-US" dirty="0"/>
          </a:p>
        </p:txBody>
      </p:sp>
      <p:sp>
        <p:nvSpPr>
          <p:cNvPr id="5" name="Content Placeholder 4"/>
          <p:cNvSpPr>
            <a:spLocks noGrp="1"/>
          </p:cNvSpPr>
          <p:nvPr>
            <p:ph idx="1"/>
          </p:nvPr>
        </p:nvSpPr>
        <p:spPr/>
        <p:txBody>
          <a:bodyPr>
            <a:normAutofit fontScale="92500" lnSpcReduction="10000"/>
          </a:bodyPr>
          <a:lstStyle/>
          <a:p>
            <a:r>
              <a:rPr lang="en-US" i="1" dirty="0" smtClean="0"/>
              <a:t>Williams v. Commonwealth</a:t>
            </a:r>
            <a:r>
              <a:rPr lang="en-US" dirty="0" smtClean="0"/>
              <a:t>, Va. Ct. App. (</a:t>
            </a:r>
            <a:r>
              <a:rPr lang="en-US" dirty="0"/>
              <a:t>November 10, </a:t>
            </a:r>
            <a:r>
              <a:rPr lang="en-US" dirty="0" smtClean="0"/>
              <a:t>2014)</a:t>
            </a:r>
          </a:p>
          <a:p>
            <a:r>
              <a:rPr lang="en-US" dirty="0" smtClean="0"/>
              <a:t>Defendant</a:t>
            </a:r>
            <a:r>
              <a:rPr lang="en-US" dirty="0"/>
              <a:t>, intoxicated and riding a horse, shot </a:t>
            </a:r>
            <a:r>
              <a:rPr lang="en-US" dirty="0" smtClean="0"/>
              <a:t>at police while cursing at them.  </a:t>
            </a:r>
          </a:p>
          <a:p>
            <a:r>
              <a:rPr lang="en-US" dirty="0" smtClean="0"/>
              <a:t>Held: Conviction Affirmed.</a:t>
            </a:r>
          </a:p>
          <a:p>
            <a:r>
              <a:rPr lang="en-US" dirty="0" smtClean="0"/>
              <a:t>Evidence sufficiently demonstrated he had </a:t>
            </a:r>
            <a:r>
              <a:rPr lang="en-US" dirty="0"/>
              <a:t>the intent to kill </a:t>
            </a:r>
            <a:r>
              <a:rPr lang="en-US" dirty="0" smtClean="0"/>
              <a:t>the police, </a:t>
            </a:r>
            <a:r>
              <a:rPr lang="en-US" dirty="0"/>
              <a:t>since a natural consequence of shooting a gun repeatedly at people in their direction is to kill </a:t>
            </a:r>
            <a:r>
              <a:rPr lang="en-US" dirty="0" smtClean="0"/>
              <a:t>them. </a:t>
            </a:r>
            <a:endParaRPr lang="en-US" dirty="0"/>
          </a:p>
          <a:p>
            <a:endParaRPr lang="en-US" i="1" dirty="0"/>
          </a:p>
        </p:txBody>
      </p:sp>
    </p:spTree>
    <p:extLst>
      <p:ext uri="{BB962C8B-B14F-4D97-AF65-F5344CB8AC3E}">
        <p14:creationId xmlns:p14="http://schemas.microsoft.com/office/powerpoint/2010/main" val="181620465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Malicious Wounding</a:t>
            </a:r>
            <a:endParaRPr lang="en-US" dirty="0"/>
          </a:p>
        </p:txBody>
      </p:sp>
      <p:sp>
        <p:nvSpPr>
          <p:cNvPr id="5" name="Content Placeholder 4"/>
          <p:cNvSpPr>
            <a:spLocks noGrp="1"/>
          </p:cNvSpPr>
          <p:nvPr>
            <p:ph idx="1"/>
          </p:nvPr>
        </p:nvSpPr>
        <p:spPr>
          <a:xfrm>
            <a:off x="457200" y="1417638"/>
            <a:ext cx="8394700" cy="4762499"/>
          </a:xfrm>
        </p:spPr>
        <p:txBody>
          <a:bodyPr>
            <a:normAutofit fontScale="85000" lnSpcReduction="20000"/>
          </a:bodyPr>
          <a:lstStyle/>
          <a:p>
            <a:r>
              <a:rPr lang="en-US" i="1" dirty="0" smtClean="0"/>
              <a:t>Conway v. Commonwealth</a:t>
            </a:r>
            <a:r>
              <a:rPr lang="en-US" dirty="0" smtClean="0"/>
              <a:t>, Va. Ct. App. (</a:t>
            </a:r>
            <a:r>
              <a:rPr lang="en-US" dirty="0"/>
              <a:t>June 2, </a:t>
            </a:r>
            <a:r>
              <a:rPr lang="en-US" dirty="0" smtClean="0"/>
              <a:t>2015)</a:t>
            </a:r>
          </a:p>
          <a:p>
            <a:r>
              <a:rPr lang="en-US" dirty="0"/>
              <a:t>Defendant beat the victim with his fists, causing swelling below the victim’s eyes, hemorrhages in both eyes, and caused </a:t>
            </a:r>
            <a:r>
              <a:rPr lang="en-US" dirty="0" smtClean="0"/>
              <a:t>victim to </a:t>
            </a:r>
            <a:r>
              <a:rPr lang="en-US" dirty="0"/>
              <a:t>not be able to move one eye.  </a:t>
            </a:r>
            <a:endParaRPr lang="en-US" dirty="0" smtClean="0"/>
          </a:p>
          <a:p>
            <a:r>
              <a:rPr lang="en-US" dirty="0" smtClean="0"/>
              <a:t>Court: Conviction Affirmed. </a:t>
            </a:r>
          </a:p>
          <a:p>
            <a:r>
              <a:rPr lang="en-US" dirty="0" smtClean="0"/>
              <a:t>The word </a:t>
            </a:r>
            <a:r>
              <a:rPr lang="en-US" dirty="0"/>
              <a:t>“wound</a:t>
            </a:r>
            <a:r>
              <a:rPr lang="en-US" dirty="0" smtClean="0"/>
              <a:t>” </a:t>
            </a:r>
            <a:r>
              <a:rPr lang="en-US" dirty="0"/>
              <a:t>requires a breaking or breaching of the skin, </a:t>
            </a:r>
            <a:r>
              <a:rPr lang="en-US" dirty="0" smtClean="0"/>
              <a:t>but a </a:t>
            </a:r>
            <a:r>
              <a:rPr lang="en-US" dirty="0"/>
              <a:t>wound need not be external.  Internal </a:t>
            </a:r>
            <a:r>
              <a:rPr lang="en-US" dirty="0" smtClean="0"/>
              <a:t>wounds are sufficient.</a:t>
            </a:r>
          </a:p>
          <a:p>
            <a:pPr lvl="1"/>
            <a:r>
              <a:rPr lang="en-US" dirty="0" smtClean="0"/>
              <a:t>Attack with fists is sufficient</a:t>
            </a:r>
          </a:p>
          <a:p>
            <a:pPr lvl="1"/>
            <a:r>
              <a:rPr lang="en-US" dirty="0" smtClean="0"/>
              <a:t>Note: “Wound” is different than “bodily injury” </a:t>
            </a:r>
            <a:endParaRPr lang="en-US" dirty="0"/>
          </a:p>
        </p:txBody>
      </p:sp>
    </p:spTree>
    <p:extLst>
      <p:ext uri="{BB962C8B-B14F-4D97-AF65-F5344CB8AC3E}">
        <p14:creationId xmlns:p14="http://schemas.microsoft.com/office/powerpoint/2010/main" val="11933223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Strangulation: Two Cases</a:t>
            </a:r>
            <a:endParaRPr lang="en-US" dirty="0"/>
          </a:p>
        </p:txBody>
      </p:sp>
      <p:sp>
        <p:nvSpPr>
          <p:cNvPr id="9" name="Content Placeholder 8"/>
          <p:cNvSpPr>
            <a:spLocks noGrp="1"/>
          </p:cNvSpPr>
          <p:nvPr>
            <p:ph sz="half" idx="1"/>
          </p:nvPr>
        </p:nvSpPr>
        <p:spPr/>
        <p:txBody>
          <a:bodyPr>
            <a:normAutofit fontScale="77500" lnSpcReduction="20000"/>
          </a:bodyPr>
          <a:lstStyle/>
          <a:p>
            <a:r>
              <a:rPr lang="en-US" i="1" dirty="0" smtClean="0"/>
              <a:t>Chilton v. C/w</a:t>
            </a:r>
            <a:r>
              <a:rPr lang="en-US" dirty="0"/>
              <a:t> </a:t>
            </a:r>
            <a:r>
              <a:rPr lang="en-US" dirty="0" smtClean="0"/>
              <a:t>(11/12/15)</a:t>
            </a:r>
            <a:endParaRPr lang="en-US" dirty="0"/>
          </a:p>
          <a:p>
            <a:r>
              <a:rPr lang="en-US" dirty="0"/>
              <a:t>D</a:t>
            </a:r>
            <a:r>
              <a:rPr lang="en-US" dirty="0" smtClean="0"/>
              <a:t>efendant </a:t>
            </a:r>
            <a:r>
              <a:rPr lang="en-US" dirty="0"/>
              <a:t>placed his hands on </a:t>
            </a:r>
            <a:r>
              <a:rPr lang="en-US" dirty="0" smtClean="0"/>
              <a:t>victim’s</a:t>
            </a:r>
            <a:r>
              <a:rPr lang="en-US" dirty="0"/>
              <a:t> </a:t>
            </a:r>
            <a:r>
              <a:rPr lang="en-US" dirty="0" smtClean="0"/>
              <a:t>neck.</a:t>
            </a:r>
          </a:p>
          <a:p>
            <a:r>
              <a:rPr lang="en-US" dirty="0" smtClean="0"/>
              <a:t>She “</a:t>
            </a:r>
            <a:r>
              <a:rPr lang="en-US" dirty="0"/>
              <a:t>saw black” when she closed her eyes, but did not lose consciousness.  </a:t>
            </a:r>
            <a:endParaRPr lang="en-US" dirty="0" smtClean="0"/>
          </a:p>
          <a:p>
            <a:r>
              <a:rPr lang="en-US" dirty="0"/>
              <a:t>H</a:t>
            </a:r>
            <a:r>
              <a:rPr lang="en-US" dirty="0" smtClean="0"/>
              <a:t>is </a:t>
            </a:r>
            <a:r>
              <a:rPr lang="en-US" dirty="0"/>
              <a:t>hands were on the general area of </a:t>
            </a:r>
            <a:r>
              <a:rPr lang="en-US" sz="3100" dirty="0"/>
              <a:t>her</a:t>
            </a:r>
            <a:r>
              <a:rPr lang="en-US" dirty="0"/>
              <a:t> neck. </a:t>
            </a:r>
          </a:p>
          <a:p>
            <a:r>
              <a:rPr lang="en-US" dirty="0" smtClean="0"/>
              <a:t>The </a:t>
            </a:r>
            <a:r>
              <a:rPr lang="en-US" dirty="0"/>
              <a:t>victim did not otherwise appear to suffer any </a:t>
            </a:r>
            <a:r>
              <a:rPr lang="en-US" dirty="0" smtClean="0"/>
              <a:t>injury. </a:t>
            </a:r>
          </a:p>
          <a:p>
            <a:r>
              <a:rPr lang="en-US" i="1" dirty="0" smtClean="0"/>
              <a:t>Conviction REVERSED</a:t>
            </a:r>
            <a:endParaRPr lang="en-US" i="1" dirty="0"/>
          </a:p>
        </p:txBody>
      </p:sp>
      <p:sp>
        <p:nvSpPr>
          <p:cNvPr id="10" name="Content Placeholder 9"/>
          <p:cNvSpPr>
            <a:spLocks noGrp="1"/>
          </p:cNvSpPr>
          <p:nvPr>
            <p:ph sz="half" idx="2"/>
          </p:nvPr>
        </p:nvSpPr>
        <p:spPr>
          <a:xfrm>
            <a:off x="4648200" y="1600200"/>
            <a:ext cx="4178300" cy="4813299"/>
          </a:xfrm>
        </p:spPr>
        <p:txBody>
          <a:bodyPr>
            <a:normAutofit fontScale="77500" lnSpcReduction="20000"/>
          </a:bodyPr>
          <a:lstStyle/>
          <a:p>
            <a:r>
              <a:rPr lang="en-US" i="1" dirty="0" smtClean="0"/>
              <a:t>Ricks v. C/w</a:t>
            </a:r>
            <a:r>
              <a:rPr lang="en-US" dirty="0" smtClean="0"/>
              <a:t> (11/12/15)</a:t>
            </a:r>
          </a:p>
          <a:p>
            <a:r>
              <a:rPr lang="en-US" dirty="0" smtClean="0"/>
              <a:t>Defendant held victim </a:t>
            </a:r>
            <a:r>
              <a:rPr lang="en-US" dirty="0"/>
              <a:t>down by the </a:t>
            </a:r>
            <a:r>
              <a:rPr lang="en-US" dirty="0" smtClean="0"/>
              <a:t>neck.</a:t>
            </a:r>
          </a:p>
          <a:p>
            <a:r>
              <a:rPr lang="en-US" dirty="0"/>
              <a:t>S</a:t>
            </a:r>
            <a:r>
              <a:rPr lang="en-US" dirty="0" smtClean="0"/>
              <a:t>he </a:t>
            </a:r>
            <a:r>
              <a:rPr lang="en-US" dirty="0"/>
              <a:t>could not breathe </a:t>
            </a:r>
            <a:r>
              <a:rPr lang="en-US" dirty="0" smtClean="0"/>
              <a:t>for </a:t>
            </a:r>
            <a:r>
              <a:rPr lang="en-US" dirty="0"/>
              <a:t>several seconds until he kicked her </a:t>
            </a:r>
            <a:r>
              <a:rPr lang="en-US" dirty="0" smtClean="0"/>
              <a:t>away. Defendant cut off </a:t>
            </a:r>
            <a:r>
              <a:rPr lang="en-US" dirty="0"/>
              <a:t>her breathing completely. </a:t>
            </a:r>
            <a:endParaRPr lang="en-US" dirty="0" smtClean="0"/>
          </a:p>
          <a:p>
            <a:r>
              <a:rPr lang="en-US" dirty="0"/>
              <a:t>D</a:t>
            </a:r>
            <a:r>
              <a:rPr lang="en-US" dirty="0" smtClean="0"/>
              <a:t>efendant told her </a:t>
            </a:r>
            <a:r>
              <a:rPr lang="en-US" dirty="0"/>
              <a:t>he was going to leave her for dead.  </a:t>
            </a:r>
            <a:endParaRPr lang="en-US" dirty="0" smtClean="0"/>
          </a:p>
          <a:p>
            <a:r>
              <a:rPr lang="en-US" dirty="0" smtClean="0"/>
              <a:t>Victim could not </a:t>
            </a:r>
            <a:r>
              <a:rPr lang="en-US" dirty="0"/>
              <a:t>call for help because she could not </a:t>
            </a:r>
            <a:r>
              <a:rPr lang="en-US" dirty="0" smtClean="0"/>
              <a:t>speak; her </a:t>
            </a:r>
            <a:r>
              <a:rPr lang="en-US" dirty="0"/>
              <a:t>voice did not come back until days </a:t>
            </a:r>
            <a:r>
              <a:rPr lang="en-US" dirty="0" smtClean="0"/>
              <a:t>later.</a:t>
            </a:r>
          </a:p>
          <a:p>
            <a:r>
              <a:rPr lang="en-US" i="1" dirty="0" smtClean="0"/>
              <a:t>Conviction AFFIRMED</a:t>
            </a:r>
            <a:endParaRPr lang="en-US" i="1" dirty="0"/>
          </a:p>
        </p:txBody>
      </p:sp>
    </p:spTree>
    <p:extLst>
      <p:ext uri="{BB962C8B-B14F-4D97-AF65-F5344CB8AC3E}">
        <p14:creationId xmlns:p14="http://schemas.microsoft.com/office/powerpoint/2010/main" val="13243553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Court’s Explanation </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“Bodily </a:t>
            </a:r>
            <a:r>
              <a:rPr lang="en-US" dirty="0"/>
              <a:t>injury” under § 18.2-51.6 is any bodily injury </a:t>
            </a:r>
            <a:r>
              <a:rPr lang="en-US" dirty="0" smtClean="0"/>
              <a:t>whatsoever. </a:t>
            </a:r>
          </a:p>
          <a:p>
            <a:r>
              <a:rPr lang="en-US" dirty="0" smtClean="0"/>
              <a:t>Definition includes </a:t>
            </a:r>
            <a:r>
              <a:rPr lang="en-US" dirty="0"/>
              <a:t>an act of damage or harm or hurt that relates to the body, is an impairment of a function of a bodily member, organ, or mental faculty, or is an act of impairment of a physical condition.  </a:t>
            </a:r>
            <a:endParaRPr lang="en-US" dirty="0" smtClean="0"/>
          </a:p>
          <a:p>
            <a:r>
              <a:rPr lang="en-US" dirty="0" smtClean="0"/>
              <a:t>The law does not require </a:t>
            </a:r>
            <a:r>
              <a:rPr lang="en-US" dirty="0"/>
              <a:t>observable wounds, cuts, or breaking of the skin. </a:t>
            </a:r>
          </a:p>
        </p:txBody>
      </p:sp>
    </p:spTree>
    <p:extLst>
      <p:ext uri="{BB962C8B-B14F-4D97-AF65-F5344CB8AC3E}">
        <p14:creationId xmlns:p14="http://schemas.microsoft.com/office/powerpoint/2010/main" val="21333688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Attempted Robbery</a:t>
            </a:r>
            <a:endParaRPr lang="en-US" dirty="0"/>
          </a:p>
        </p:txBody>
      </p:sp>
      <p:sp>
        <p:nvSpPr>
          <p:cNvPr id="3" name="Content Placeholder 2"/>
          <p:cNvSpPr>
            <a:spLocks noGrp="1"/>
          </p:cNvSpPr>
          <p:nvPr>
            <p:ph idx="1"/>
          </p:nvPr>
        </p:nvSpPr>
        <p:spPr>
          <a:xfrm>
            <a:off x="457200" y="1417639"/>
            <a:ext cx="8229600" cy="4373562"/>
          </a:xfrm>
        </p:spPr>
        <p:txBody>
          <a:bodyPr>
            <a:normAutofit fontScale="85000" lnSpcReduction="20000"/>
          </a:bodyPr>
          <a:lstStyle/>
          <a:p>
            <a:r>
              <a:rPr lang="en-US" i="1" dirty="0" smtClean="0"/>
              <a:t>Howard v. Commonwealth</a:t>
            </a:r>
            <a:r>
              <a:rPr lang="en-US" dirty="0" smtClean="0"/>
              <a:t>, Va. Ct. App. (</a:t>
            </a:r>
            <a:r>
              <a:rPr lang="en-US" dirty="0"/>
              <a:t>July 21, </a:t>
            </a:r>
            <a:r>
              <a:rPr lang="en-US" dirty="0" smtClean="0"/>
              <a:t>2015)</a:t>
            </a:r>
          </a:p>
          <a:p>
            <a:r>
              <a:rPr lang="en-US" dirty="0" smtClean="0"/>
              <a:t>Defendant </a:t>
            </a:r>
            <a:r>
              <a:rPr lang="en-US" dirty="0"/>
              <a:t>and an accomplice ran up to the victim with a gun, yelling “don’t run”, but the victim ran.   </a:t>
            </a:r>
            <a:endParaRPr lang="en-US" dirty="0" smtClean="0"/>
          </a:p>
          <a:p>
            <a:r>
              <a:rPr lang="en-US" dirty="0" smtClean="0"/>
              <a:t>The </a:t>
            </a:r>
            <a:r>
              <a:rPr lang="en-US" dirty="0"/>
              <a:t>men chased the victim, demanding that he return with them, but he refused, and they fled the scene in a vehicle.  </a:t>
            </a:r>
            <a:endParaRPr lang="en-US" dirty="0" smtClean="0"/>
          </a:p>
          <a:p>
            <a:r>
              <a:rPr lang="en-US" i="1" dirty="0" smtClean="0"/>
              <a:t>Held: </a:t>
            </a:r>
            <a:r>
              <a:rPr lang="en-US" dirty="0" smtClean="0"/>
              <a:t>Attempted Robbery Conviction Affirmed</a:t>
            </a:r>
          </a:p>
          <a:p>
            <a:r>
              <a:rPr lang="en-US" dirty="0"/>
              <a:t>V</a:t>
            </a:r>
            <a:r>
              <a:rPr lang="en-US" dirty="0" smtClean="0"/>
              <a:t>ictim </a:t>
            </a:r>
            <a:r>
              <a:rPr lang="en-US" dirty="0"/>
              <a:t>perceived that the defendant was trying to rob him. </a:t>
            </a:r>
            <a:endParaRPr lang="en-US" dirty="0" smtClean="0"/>
          </a:p>
          <a:p>
            <a:pPr lvl="1"/>
            <a:r>
              <a:rPr lang="en-US" dirty="0" smtClean="0"/>
              <a:t>An explicit </a:t>
            </a:r>
            <a:r>
              <a:rPr lang="en-US" dirty="0"/>
              <a:t>demand for </a:t>
            </a:r>
            <a:r>
              <a:rPr lang="en-US" dirty="0" smtClean="0"/>
              <a:t>property is not required </a:t>
            </a:r>
            <a:r>
              <a:rPr lang="en-US" dirty="0"/>
              <a:t>so long </a:t>
            </a:r>
            <a:r>
              <a:rPr lang="en-US" dirty="0" smtClean="0"/>
              <a:t>as it </a:t>
            </a:r>
            <a:r>
              <a:rPr lang="en-US" dirty="0"/>
              <a:t>can be inferred.  </a:t>
            </a:r>
          </a:p>
          <a:p>
            <a:endParaRPr lang="en-US" i="1" dirty="0"/>
          </a:p>
        </p:txBody>
      </p:sp>
    </p:spTree>
    <p:extLst>
      <p:ext uri="{BB962C8B-B14F-4D97-AF65-F5344CB8AC3E}">
        <p14:creationId xmlns:p14="http://schemas.microsoft.com/office/powerpoint/2010/main" val="20652736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5152"/>
          </a:xfrm>
        </p:spPr>
        <p:txBody>
          <a:bodyPr/>
          <a:lstStyle/>
          <a:p>
            <a:r>
              <a:rPr lang="en-US" dirty="0" smtClean="0"/>
              <a:t>Violation of Protective Order</a:t>
            </a:r>
            <a:endParaRPr lang="en-US" dirty="0"/>
          </a:p>
        </p:txBody>
      </p:sp>
      <p:sp>
        <p:nvSpPr>
          <p:cNvPr id="3" name="Content Placeholder 2"/>
          <p:cNvSpPr>
            <a:spLocks noGrp="1"/>
          </p:cNvSpPr>
          <p:nvPr>
            <p:ph idx="1"/>
          </p:nvPr>
        </p:nvSpPr>
        <p:spPr>
          <a:xfrm>
            <a:off x="457200" y="1077362"/>
            <a:ext cx="8318500" cy="4891639"/>
          </a:xfrm>
        </p:spPr>
        <p:txBody>
          <a:bodyPr>
            <a:noAutofit/>
          </a:bodyPr>
          <a:lstStyle/>
          <a:p>
            <a:r>
              <a:rPr lang="en-US" sz="2300" i="1" dirty="0"/>
              <a:t>Lee v. Commonwealth</a:t>
            </a:r>
            <a:r>
              <a:rPr lang="en-US" sz="2300" dirty="0"/>
              <a:t>, Va. Ct. App. (July 28, 2015</a:t>
            </a:r>
            <a:r>
              <a:rPr lang="en-US" sz="2300" i="1" dirty="0"/>
              <a:t>)</a:t>
            </a:r>
            <a:r>
              <a:rPr lang="en-US" sz="2300" dirty="0"/>
              <a:t> </a:t>
            </a:r>
          </a:p>
          <a:p>
            <a:r>
              <a:rPr lang="en-US" sz="2300" dirty="0" smtClean="0"/>
              <a:t>Protective </a:t>
            </a:r>
            <a:r>
              <a:rPr lang="en-US" sz="2300" dirty="0"/>
              <a:t>order </a:t>
            </a:r>
            <a:r>
              <a:rPr lang="en-US" sz="2300" dirty="0" smtClean="0"/>
              <a:t>prevented defendant from </a:t>
            </a:r>
            <a:r>
              <a:rPr lang="en-US" sz="2300" dirty="0"/>
              <a:t>having any contact </a:t>
            </a:r>
            <a:r>
              <a:rPr lang="en-US" sz="2300" dirty="0" smtClean="0"/>
              <a:t>with, or being </a:t>
            </a:r>
            <a:r>
              <a:rPr lang="en-US" sz="2300" dirty="0"/>
              <a:t>within 1000 feet </a:t>
            </a:r>
            <a:r>
              <a:rPr lang="en-US" sz="2300" dirty="0" smtClean="0"/>
              <a:t>of, the victim.</a:t>
            </a:r>
          </a:p>
          <a:p>
            <a:r>
              <a:rPr lang="en-US" sz="2300" dirty="0"/>
              <a:t>V</a:t>
            </a:r>
            <a:r>
              <a:rPr lang="en-US" sz="2300" dirty="0" smtClean="0"/>
              <a:t>ictim </a:t>
            </a:r>
            <a:r>
              <a:rPr lang="en-US" sz="2300" dirty="0"/>
              <a:t>saw the defendant’s car in the parking lot of the shopping center where </a:t>
            </a:r>
            <a:r>
              <a:rPr lang="en-US" sz="2300" dirty="0" smtClean="0"/>
              <a:t>she was picking up her child, </a:t>
            </a:r>
            <a:r>
              <a:rPr lang="en-US" sz="2300" dirty="0"/>
              <a:t>within 1,000 feet of where she was parked.  </a:t>
            </a:r>
            <a:endParaRPr lang="en-US" sz="2300" dirty="0" smtClean="0"/>
          </a:p>
          <a:p>
            <a:r>
              <a:rPr lang="en-US" sz="2300" dirty="0" smtClean="0"/>
              <a:t>Victim left the </a:t>
            </a:r>
            <a:r>
              <a:rPr lang="en-US" sz="2300" dirty="0"/>
              <a:t>parking </a:t>
            </a:r>
            <a:r>
              <a:rPr lang="en-US" sz="2300" dirty="0" smtClean="0"/>
              <a:t>lot</a:t>
            </a:r>
            <a:r>
              <a:rPr lang="en-US" sz="2300" dirty="0"/>
              <a:t> </a:t>
            </a:r>
            <a:r>
              <a:rPr lang="en-US" sz="2300" dirty="0" smtClean="0"/>
              <a:t>and saw defendant’s </a:t>
            </a:r>
            <a:r>
              <a:rPr lang="en-US" sz="2300" dirty="0"/>
              <a:t>vehicle </a:t>
            </a:r>
            <a:r>
              <a:rPr lang="en-US" sz="2300" dirty="0" smtClean="0"/>
              <a:t>in </a:t>
            </a:r>
            <a:r>
              <a:rPr lang="en-US" sz="2300" dirty="0"/>
              <a:t>front of her at </a:t>
            </a:r>
            <a:r>
              <a:rPr lang="en-US" sz="2300" dirty="0" smtClean="0"/>
              <a:t>a stoplight</a:t>
            </a:r>
            <a:r>
              <a:rPr lang="en-US" sz="2300" dirty="0"/>
              <a:t>.  </a:t>
            </a:r>
            <a:endParaRPr lang="en-US" sz="2300" dirty="0" smtClean="0"/>
          </a:p>
          <a:p>
            <a:r>
              <a:rPr lang="en-US" sz="2300" dirty="0" smtClean="0"/>
              <a:t>While </a:t>
            </a:r>
            <a:r>
              <a:rPr lang="en-US" sz="2300" dirty="0"/>
              <a:t>waiting for the light to change, the defendant expressed exaggerated laughter and gestured to her in a threatening manner, making the sign of a pistol with his hand and then pulled an imaginary trigger.   </a:t>
            </a:r>
            <a:endParaRPr lang="en-US" sz="2300" dirty="0" smtClean="0"/>
          </a:p>
          <a:p>
            <a:r>
              <a:rPr lang="en-US" sz="2300" dirty="0"/>
              <a:t>The victim could not recall the exact date of the </a:t>
            </a:r>
            <a:r>
              <a:rPr lang="en-US" sz="2300" dirty="0" smtClean="0"/>
              <a:t>incident. </a:t>
            </a:r>
            <a:endParaRPr lang="en-US" sz="2300" dirty="0"/>
          </a:p>
          <a:p>
            <a:endParaRPr lang="en-US" sz="2300" dirty="0"/>
          </a:p>
        </p:txBody>
      </p:sp>
    </p:spTree>
    <p:extLst>
      <p:ext uri="{BB962C8B-B14F-4D97-AF65-F5344CB8AC3E}">
        <p14:creationId xmlns:p14="http://schemas.microsoft.com/office/powerpoint/2010/main" val="139373586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Held: Conviction Affirmed</a:t>
            </a:r>
            <a:endParaRPr lang="en-US" dirty="0"/>
          </a:p>
        </p:txBody>
      </p:sp>
      <p:sp>
        <p:nvSpPr>
          <p:cNvPr id="3" name="Content Placeholder 2"/>
          <p:cNvSpPr>
            <a:spLocks noGrp="1"/>
          </p:cNvSpPr>
          <p:nvPr>
            <p:ph idx="1"/>
          </p:nvPr>
        </p:nvSpPr>
        <p:spPr/>
        <p:txBody>
          <a:bodyPr>
            <a:normAutofit/>
          </a:bodyPr>
          <a:lstStyle/>
          <a:p>
            <a:r>
              <a:rPr lang="en-US" dirty="0" smtClean="0"/>
              <a:t>Evidence was </a:t>
            </a:r>
            <a:r>
              <a:rPr lang="en-US" dirty="0"/>
              <a:t>sufficient to demonstrate a violation of the protective order. </a:t>
            </a:r>
            <a:endParaRPr lang="en-US" dirty="0" smtClean="0"/>
          </a:p>
          <a:p>
            <a:r>
              <a:rPr lang="en-US" dirty="0" smtClean="0"/>
              <a:t>The </a:t>
            </a:r>
            <a:r>
              <a:rPr lang="en-US" dirty="0"/>
              <a:t>trial court rejected the argument that the victim’s inability to remember the exact date was fatal to the case</a:t>
            </a:r>
            <a:r>
              <a:rPr lang="en-US" dirty="0" smtClean="0"/>
              <a:t>.</a:t>
            </a:r>
          </a:p>
        </p:txBody>
      </p:sp>
    </p:spTree>
    <p:extLst>
      <p:ext uri="{BB962C8B-B14F-4D97-AF65-F5344CB8AC3E}">
        <p14:creationId xmlns:p14="http://schemas.microsoft.com/office/powerpoint/2010/main" val="938157496"/>
      </p:ext>
    </p:extLst>
  </p:cSld>
  <p:clrMapOvr>
    <a:masterClrMapping/>
  </p:clrMapOvr>
</p:sld>
</file>

<file path=ppt/theme/theme1.xml><?xml version="1.0" encoding="utf-8"?>
<a:theme xmlns:a="http://schemas.openxmlformats.org/drawingml/2006/main" nam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TEMPLATE-CASC Master Slide</Template>
  <TotalTime>13063</TotalTime>
  <Words>15090</Words>
  <Application>Microsoft Office PowerPoint</Application>
  <PresentationFormat>On-screen Show (4:3)</PresentationFormat>
  <Paragraphs>956</Paragraphs>
  <Slides>201</Slides>
  <Notes>0</Notes>
  <HiddenSlides>0</HiddenSlides>
  <MMClips>0</MMClips>
  <ScaleCrop>false</ScaleCrop>
  <HeadingPairs>
    <vt:vector size="4" baseType="variant">
      <vt:variant>
        <vt:lpstr>Theme</vt:lpstr>
      </vt:variant>
      <vt:variant>
        <vt:i4>1</vt:i4>
      </vt:variant>
      <vt:variant>
        <vt:lpstr>Slide Titles</vt:lpstr>
      </vt:variant>
      <vt:variant>
        <vt:i4>201</vt:i4>
      </vt:variant>
    </vt:vector>
  </HeadingPairs>
  <TitlesOfParts>
    <vt:vector size="202" baseType="lpstr">
      <vt:lpstr>CASC Master Slide</vt:lpstr>
      <vt:lpstr>Selected Appellate Decisions for Law Enforcement Officers  June 1, 2015– June 1, 2016</vt:lpstr>
      <vt:lpstr>Please refer to  2016 Appellate Update  Master List   for a complete listing of new cases  of interest to law enforcement officers.</vt:lpstr>
      <vt:lpstr>Topics for Presentation</vt:lpstr>
      <vt:lpstr>Fourth Amendment</vt:lpstr>
      <vt:lpstr>GPS Installation: Timing</vt:lpstr>
      <vt:lpstr>Historical Cellsite Data</vt:lpstr>
      <vt:lpstr>Graham’s significance</vt:lpstr>
      <vt:lpstr>Consent: Hotel Rooms</vt:lpstr>
      <vt:lpstr>Officers Visit Hotel</vt:lpstr>
      <vt:lpstr>Held: Heroin in Sock Admissible</vt:lpstr>
      <vt:lpstr>Held: Cocaine in Hotel Inadmissible</vt:lpstr>
      <vt:lpstr>Consent: Non-Verbal</vt:lpstr>
      <vt:lpstr>Court: Affirmed</vt:lpstr>
      <vt:lpstr>Consent: Probation Searches</vt:lpstr>
      <vt:lpstr>Court: Affirmed</vt:lpstr>
      <vt:lpstr>Reasonable Suspicion</vt:lpstr>
      <vt:lpstr>Reasonable Suspicion:  Anonymous Tips</vt:lpstr>
      <vt:lpstr>Held: Stop was Lawful </vt:lpstr>
      <vt:lpstr>Reasonable Suspicion:  Informant’s Tip</vt:lpstr>
      <vt:lpstr>Police Stop Suspect</vt:lpstr>
      <vt:lpstr>Held: Evidence Admissible</vt:lpstr>
      <vt:lpstr>Reasonable Suspicion:  Dangling Objects</vt:lpstr>
      <vt:lpstr>Court: Stop Was Lawful</vt:lpstr>
      <vt:lpstr>Reasonable Suspicion:  Dangling Objects</vt:lpstr>
      <vt:lpstr>Held: Stop was Lawful</vt:lpstr>
      <vt:lpstr>Reasonable Suspicion: Flight</vt:lpstr>
      <vt:lpstr>Held: Stop was Lawful</vt:lpstr>
      <vt:lpstr>Reasonable Suspicion: Inspection Sticker</vt:lpstr>
      <vt:lpstr>Held: Stop was Lawful</vt:lpstr>
      <vt:lpstr>Reasonable Suspicion: Loud Music</vt:lpstr>
      <vt:lpstr>Appeal</vt:lpstr>
      <vt:lpstr>Arrest v. Detention</vt:lpstr>
      <vt:lpstr>Officer Investigates</vt:lpstr>
      <vt:lpstr>Court: Affirmed</vt:lpstr>
      <vt:lpstr>Reasonable Suspicion: Pat-Down</vt:lpstr>
      <vt:lpstr>Held: Evidence Admissible</vt:lpstr>
      <vt:lpstr>Pat-Down Was Lawful</vt:lpstr>
      <vt:lpstr>“Extending a Stop”: Applying  Rodriguez v. United States</vt:lpstr>
      <vt:lpstr>Held: Evidence Obtained Unlawfully</vt:lpstr>
      <vt:lpstr>But…</vt:lpstr>
      <vt:lpstr>Warrantless Searches</vt:lpstr>
      <vt:lpstr>Search Incident to Arrest</vt:lpstr>
      <vt:lpstr>Trial Court: Stop was Unlawful</vt:lpstr>
      <vt:lpstr>Held: Stop was Lawful</vt:lpstr>
      <vt:lpstr>Automobile Exception: Plain Smell</vt:lpstr>
      <vt:lpstr>Held: Search was Lawful </vt:lpstr>
      <vt:lpstr>Search Incident to Arrest</vt:lpstr>
      <vt:lpstr>Held: Evidence Admissible</vt:lpstr>
      <vt:lpstr>Held: Consent Valid</vt:lpstr>
      <vt:lpstr>Exigent Circumstances: Marijuana</vt:lpstr>
      <vt:lpstr>Officers Force Entry</vt:lpstr>
      <vt:lpstr>Court: Entry Lawful</vt:lpstr>
      <vt:lpstr>Exigent Circumstances:  Stolen Property</vt:lpstr>
      <vt:lpstr>Police Investigate</vt:lpstr>
      <vt:lpstr>Court: Search Was Lawful</vt:lpstr>
      <vt:lpstr>Protective Sweep</vt:lpstr>
      <vt:lpstr>Officers Conduct Protective Sweep</vt:lpstr>
      <vt:lpstr>Held: Sweep was Unlawful</vt:lpstr>
      <vt:lpstr>Inventory Search: Policy</vt:lpstr>
      <vt:lpstr>Held: Evidence Suppressed</vt:lpstr>
      <vt:lpstr>Inventory Search: Policy</vt:lpstr>
      <vt:lpstr>Court: Conviction Reversed</vt:lpstr>
      <vt:lpstr>Community Caretaker: Victim ID</vt:lpstr>
      <vt:lpstr>Held: Evidence Inadmissible</vt:lpstr>
      <vt:lpstr>Hotel Records: Require Legal Process OR Consent to Obtain</vt:lpstr>
      <vt:lpstr>Patel Impact</vt:lpstr>
      <vt:lpstr>Use of Taser Under 4th Amendment</vt:lpstr>
      <vt:lpstr>Police Find Armstrong</vt:lpstr>
      <vt:lpstr>Use of the Taser</vt:lpstr>
      <vt:lpstr>But Then…</vt:lpstr>
      <vt:lpstr>Court: Use of Force Unlawful</vt:lpstr>
      <vt:lpstr>No Evidence of Threat</vt:lpstr>
      <vt:lpstr>Some Force Was Authorized</vt:lpstr>
      <vt:lpstr>But NOT Liable in this Case</vt:lpstr>
      <vt:lpstr>Caution:</vt:lpstr>
      <vt:lpstr>Fifth Amendment</vt:lpstr>
      <vt:lpstr>“Interrogation” Defined</vt:lpstr>
      <vt:lpstr>Held: Statement Admissible</vt:lpstr>
      <vt:lpstr>Miranda: Invocation of Right to Remain Silent</vt:lpstr>
      <vt:lpstr>Held: Statements Admissible</vt:lpstr>
      <vt:lpstr>Miranda: Invocation of Right to Remain Silent</vt:lpstr>
      <vt:lpstr>Held: Statements Admissible</vt:lpstr>
      <vt:lpstr>Invocation &amp;  Subsequent Questioning</vt:lpstr>
      <vt:lpstr>Conversation Continues</vt:lpstr>
      <vt:lpstr>Held: Statements Inadmissible</vt:lpstr>
      <vt:lpstr>Waiver of Right</vt:lpstr>
      <vt:lpstr>Defendant’s Statements at Jail</vt:lpstr>
      <vt:lpstr>Defendant’s Statements - Next Day</vt:lpstr>
      <vt:lpstr>Held: Statements Admissible</vt:lpstr>
      <vt:lpstr>Violent &amp; Domestic offenses</vt:lpstr>
      <vt:lpstr>Murder: Self-Defense</vt:lpstr>
      <vt:lpstr>Held: Defendant Not Entitled to Instruct Jury on Self-Defense</vt:lpstr>
      <vt:lpstr>Attempted Capital Murder of a Police Officer</vt:lpstr>
      <vt:lpstr>Malicious Wounding</vt:lpstr>
      <vt:lpstr>Strangulation: Two Cases</vt:lpstr>
      <vt:lpstr>Court’s Explanation </vt:lpstr>
      <vt:lpstr>Attempted Robbery</vt:lpstr>
      <vt:lpstr>Violation of Protective Order</vt:lpstr>
      <vt:lpstr>Held: Conviction Affirmed</vt:lpstr>
      <vt:lpstr>Rape: Physical Helplessness</vt:lpstr>
      <vt:lpstr>Sexual Assault</vt:lpstr>
      <vt:lpstr>Defense at Trial</vt:lpstr>
      <vt:lpstr>Held: Convictions Affirmed</vt:lpstr>
      <vt:lpstr>Domestic Assault &amp; Battery</vt:lpstr>
      <vt:lpstr>Court: Conviction Affirmed</vt:lpstr>
      <vt:lpstr>Crimes against children</vt:lpstr>
      <vt:lpstr>Indecent Liberties</vt:lpstr>
      <vt:lpstr>Court: Evidence Sufficient</vt:lpstr>
      <vt:lpstr>Indecent Liberties: Force</vt:lpstr>
      <vt:lpstr>Indecent Liberties: Custody</vt:lpstr>
      <vt:lpstr>Held: Conviction Affirmed</vt:lpstr>
      <vt:lpstr>Internet Solicitation</vt:lpstr>
      <vt:lpstr>Conviction Affirmed</vt:lpstr>
      <vt:lpstr>Abuse &amp; Neglect: Drugs &amp; Guns</vt:lpstr>
      <vt:lpstr>Court: Abuse &amp; Neglect Conviction Reversed</vt:lpstr>
      <vt:lpstr>Contributing to the Delinquency</vt:lpstr>
      <vt:lpstr>Court: Conviction Affirmed</vt:lpstr>
      <vt:lpstr>Involuntary Manslaughter By Neglect</vt:lpstr>
      <vt:lpstr>Child’s Death</vt:lpstr>
      <vt:lpstr>Held: Conviction Reversed</vt:lpstr>
      <vt:lpstr>Assault &amp; Battery –  School Employees</vt:lpstr>
      <vt:lpstr>Trial Court Ruling</vt:lpstr>
      <vt:lpstr>Court: Conviction Reversed</vt:lpstr>
      <vt:lpstr>Property Crimes</vt:lpstr>
      <vt:lpstr>Attempted Arson</vt:lpstr>
      <vt:lpstr>Conviction Affirmed</vt:lpstr>
      <vt:lpstr>Burglary</vt:lpstr>
      <vt:lpstr>Court: Conviction Affirmed</vt:lpstr>
      <vt:lpstr>Breaking &amp; Entering</vt:lpstr>
      <vt:lpstr>Court: Burglary Conviction Affirmed</vt:lpstr>
      <vt:lpstr>Attempted Burglary</vt:lpstr>
      <vt:lpstr>Held: Conviction Affirmed</vt:lpstr>
      <vt:lpstr>Burglary Tools</vt:lpstr>
      <vt:lpstr>Grand Larceny: Family Property</vt:lpstr>
      <vt:lpstr>Held: Conviction Reversed</vt:lpstr>
      <vt:lpstr>Embezzlement &amp; False Pretense</vt:lpstr>
      <vt:lpstr>Theft of Truck</vt:lpstr>
      <vt:lpstr>Court Ruling</vt:lpstr>
      <vt:lpstr>Larceny by False Pretense</vt:lpstr>
      <vt:lpstr>Convictions Affirmed</vt:lpstr>
      <vt:lpstr>Larceny by False Pretense</vt:lpstr>
      <vt:lpstr>Construction Fraud</vt:lpstr>
      <vt:lpstr>Held: Conviction Reversed</vt:lpstr>
      <vt:lpstr>Failure to Return Rental Property</vt:lpstr>
      <vt:lpstr>Held: Conviction Affirmed</vt:lpstr>
      <vt:lpstr>Forgery of Public Record</vt:lpstr>
      <vt:lpstr>Held: Conviction Affirmed</vt:lpstr>
      <vt:lpstr>Drug &amp; Gun Offenses</vt:lpstr>
      <vt:lpstr>Conspiracy to Distribute</vt:lpstr>
      <vt:lpstr>Conspiracy to Distribute</vt:lpstr>
      <vt:lpstr>Held: Evidence Sufficient</vt:lpstr>
      <vt:lpstr>Possession: Knowledge</vt:lpstr>
      <vt:lpstr>Held: Evidence Sufficient</vt:lpstr>
      <vt:lpstr>Constructive Possession</vt:lpstr>
      <vt:lpstr>Held: Conviction Reversed</vt:lpstr>
      <vt:lpstr>Concealed Weapon</vt:lpstr>
      <vt:lpstr>Held: Conviction Affirmed</vt:lpstr>
      <vt:lpstr>Possession of Firearm by Felon</vt:lpstr>
      <vt:lpstr>Held: Evidence Sufficient</vt:lpstr>
      <vt:lpstr>DUI &amp; Traffic Offenses</vt:lpstr>
      <vt:lpstr>DUI Maiming</vt:lpstr>
      <vt:lpstr>Held: Conviction Affirmed</vt:lpstr>
      <vt:lpstr>Felony Racing</vt:lpstr>
      <vt:lpstr>Held: Conviction Affirmed</vt:lpstr>
      <vt:lpstr>Held: Defendant Caused Crash</vt:lpstr>
      <vt:lpstr>Hit &amp; Run</vt:lpstr>
      <vt:lpstr>Held: Conviction Affirmed</vt:lpstr>
      <vt:lpstr>Felony Eluding</vt:lpstr>
      <vt:lpstr>DUI</vt:lpstr>
      <vt:lpstr>Held: Evidence Sufficient for DUI</vt:lpstr>
      <vt:lpstr>Drive Revoked DUI-Related</vt:lpstr>
      <vt:lpstr>Held: Conviction Reversed</vt:lpstr>
      <vt:lpstr>Evidentiary issues</vt:lpstr>
      <vt:lpstr>Trespassing &amp; Hearsay</vt:lpstr>
      <vt:lpstr>Credit Card Statements: Hearsay</vt:lpstr>
      <vt:lpstr>Jurisdiction &amp; venue</vt:lpstr>
      <vt:lpstr>Unlawful Dissemination of Nude Images</vt:lpstr>
      <vt:lpstr>Obstruction: Witness Threat</vt:lpstr>
      <vt:lpstr>Miscellaneous statutes</vt:lpstr>
      <vt:lpstr>Wearing a Mask in Public</vt:lpstr>
      <vt:lpstr>Child Pornography</vt:lpstr>
      <vt:lpstr>Child Pornography Found</vt:lpstr>
      <vt:lpstr>“Unallocated Space”</vt:lpstr>
      <vt:lpstr>Conviction Partially Affirmed</vt:lpstr>
      <vt:lpstr>Conviction Partially Reversed</vt:lpstr>
      <vt:lpstr>The Commonwealth Can Prove Possession in Unallocated Space</vt:lpstr>
      <vt:lpstr>PowerPoint Presentation</vt:lpstr>
      <vt:lpstr>BUT – “Unallocated Space” is Still Relevant Evidence</vt:lpstr>
      <vt:lpstr>Animal Cruelty</vt:lpstr>
      <vt:lpstr>Hannibal’s Death</vt:lpstr>
      <vt:lpstr>Held: Conviction Affirmed</vt:lpstr>
      <vt:lpstr>Possession of Explosive Device </vt:lpstr>
      <vt:lpstr>Computer Invasion of Privacy</vt:lpstr>
      <vt:lpstr>Obstruction &amp; Disorderly Conduct</vt:lpstr>
      <vt:lpstr>Obstruction of Justice</vt:lpstr>
      <vt:lpstr>Held: Conviction Affirmed</vt:lpstr>
      <vt:lpstr>Obstruction of Justice</vt:lpstr>
      <vt:lpstr>Obstruction of Justice</vt:lpstr>
      <vt:lpstr>Disorderly Conduct</vt:lpstr>
      <vt:lpstr>Resisting Arrest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Cooper Vaughan</dc:creator>
  <cp:lastModifiedBy>wab60125</cp:lastModifiedBy>
  <cp:revision>241</cp:revision>
  <cp:lastPrinted>2016-06-16T19:55:04Z</cp:lastPrinted>
  <dcterms:created xsi:type="dcterms:W3CDTF">2015-05-27T12:44:14Z</dcterms:created>
  <dcterms:modified xsi:type="dcterms:W3CDTF">2016-06-21T18:15:54Z</dcterms:modified>
</cp:coreProperties>
</file>