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8"/>
  </p:notesMasterIdLst>
  <p:handoutMasterIdLst>
    <p:handoutMasterId r:id="rId119"/>
  </p:handoutMasterIdLst>
  <p:sldIdLst>
    <p:sldId id="256" r:id="rId2"/>
    <p:sldId id="257" r:id="rId3"/>
    <p:sldId id="640" r:id="rId4"/>
    <p:sldId id="258" r:id="rId5"/>
    <p:sldId id="534" r:id="rId6"/>
    <p:sldId id="596" r:id="rId7"/>
    <p:sldId id="631" r:id="rId8"/>
    <p:sldId id="597" r:id="rId9"/>
    <p:sldId id="632" r:id="rId10"/>
    <p:sldId id="481" r:id="rId11"/>
    <p:sldId id="611" r:id="rId12"/>
    <p:sldId id="572" r:id="rId13"/>
    <p:sldId id="573" r:id="rId14"/>
    <p:sldId id="574" r:id="rId15"/>
    <p:sldId id="536" r:id="rId16"/>
    <p:sldId id="598" r:id="rId17"/>
    <p:sldId id="566" r:id="rId18"/>
    <p:sldId id="582" r:id="rId19"/>
    <p:sldId id="583" r:id="rId20"/>
    <p:sldId id="304" r:id="rId21"/>
    <p:sldId id="442" r:id="rId22"/>
    <p:sldId id="626" r:id="rId23"/>
    <p:sldId id="332" r:id="rId24"/>
    <p:sldId id="599" r:id="rId25"/>
    <p:sldId id="499" r:id="rId26"/>
    <p:sldId id="500" r:id="rId27"/>
    <p:sldId id="618" r:id="rId28"/>
    <p:sldId id="585" r:id="rId29"/>
    <p:sldId id="600" r:id="rId30"/>
    <p:sldId id="641" r:id="rId31"/>
    <p:sldId id="642" r:id="rId32"/>
    <p:sldId id="555" r:id="rId33"/>
    <p:sldId id="559" r:id="rId34"/>
    <p:sldId id="560" r:id="rId35"/>
    <p:sldId id="558" r:id="rId36"/>
    <p:sldId id="601" r:id="rId37"/>
    <p:sldId id="557" r:id="rId38"/>
    <p:sldId id="561" r:id="rId39"/>
    <p:sldId id="562" r:id="rId40"/>
    <p:sldId id="556" r:id="rId41"/>
    <p:sldId id="563" r:id="rId42"/>
    <p:sldId id="445" r:id="rId43"/>
    <p:sldId id="470" r:id="rId44"/>
    <p:sldId id="602" r:id="rId45"/>
    <p:sldId id="603" r:id="rId46"/>
    <p:sldId id="604" r:id="rId47"/>
    <p:sldId id="605" r:id="rId48"/>
    <p:sldId id="545" r:id="rId49"/>
    <p:sldId id="546" r:id="rId50"/>
    <p:sldId id="608" r:id="rId51"/>
    <p:sldId id="551" r:id="rId52"/>
    <p:sldId id="553" r:id="rId53"/>
    <p:sldId id="549" r:id="rId54"/>
    <p:sldId id="554" r:id="rId55"/>
    <p:sldId id="609" r:id="rId56"/>
    <p:sldId id="547" r:id="rId57"/>
    <p:sldId id="552" r:id="rId58"/>
    <p:sldId id="634" r:id="rId59"/>
    <p:sldId id="537" r:id="rId60"/>
    <p:sldId id="480" r:id="rId61"/>
    <p:sldId id="606" r:id="rId62"/>
    <p:sldId id="610" r:id="rId63"/>
    <p:sldId id="612" r:id="rId64"/>
    <p:sldId id="635" r:id="rId65"/>
    <p:sldId id="613" r:id="rId66"/>
    <p:sldId id="614" r:id="rId67"/>
    <p:sldId id="586" r:id="rId68"/>
    <p:sldId id="615" r:id="rId69"/>
    <p:sldId id="616" r:id="rId70"/>
    <p:sldId id="617" r:id="rId71"/>
    <p:sldId id="479" r:id="rId72"/>
    <p:sldId id="638" r:id="rId73"/>
    <p:sldId id="639" r:id="rId74"/>
    <p:sldId id="584" r:id="rId75"/>
    <p:sldId id="619" r:id="rId76"/>
    <p:sldId id="620" r:id="rId77"/>
    <p:sldId id="621" r:id="rId78"/>
    <p:sldId id="544" r:id="rId79"/>
    <p:sldId id="590" r:id="rId80"/>
    <p:sldId id="594" r:id="rId81"/>
    <p:sldId id="591" r:id="rId82"/>
    <p:sldId id="595" r:id="rId83"/>
    <p:sldId id="637" r:id="rId84"/>
    <p:sldId id="541" r:id="rId85"/>
    <p:sldId id="592" r:id="rId86"/>
    <p:sldId id="542" r:id="rId87"/>
    <p:sldId id="593" r:id="rId88"/>
    <p:sldId id="622" r:id="rId89"/>
    <p:sldId id="623" r:id="rId90"/>
    <p:sldId id="625" r:id="rId91"/>
    <p:sldId id="630" r:id="rId92"/>
    <p:sldId id="624" r:id="rId93"/>
    <p:sldId id="531" r:id="rId94"/>
    <p:sldId id="633" r:id="rId95"/>
    <p:sldId id="420" r:id="rId96"/>
    <p:sldId id="627" r:id="rId97"/>
    <p:sldId id="565" r:id="rId98"/>
    <p:sldId id="476" r:id="rId99"/>
    <p:sldId id="587" r:id="rId100"/>
    <p:sldId id="628" r:id="rId101"/>
    <p:sldId id="629" r:id="rId102"/>
    <p:sldId id="636" r:id="rId103"/>
    <p:sldId id="575" r:id="rId104"/>
    <p:sldId id="576" r:id="rId105"/>
    <p:sldId id="579" r:id="rId106"/>
    <p:sldId id="580" r:id="rId107"/>
    <p:sldId id="578" r:id="rId108"/>
    <p:sldId id="577" r:id="rId109"/>
    <p:sldId id="539" r:id="rId110"/>
    <p:sldId id="540" r:id="rId111"/>
    <p:sldId id="543" r:id="rId112"/>
    <p:sldId id="588" r:id="rId113"/>
    <p:sldId id="589" r:id="rId114"/>
    <p:sldId id="570" r:id="rId115"/>
    <p:sldId id="571" r:id="rId116"/>
    <p:sldId id="538" r:id="rId1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742" autoAdjust="0"/>
  </p:normalViewPr>
  <p:slideViewPr>
    <p:cSldViewPr>
      <p:cViewPr>
        <p:scale>
          <a:sx n="91" d="100"/>
          <a:sy n="91" d="100"/>
        </p:scale>
        <p:origin x="-1578" y="-528"/>
      </p:cViewPr>
      <p:guideLst>
        <p:guide orient="horz" pos="2160"/>
        <p:guide pos="2880"/>
      </p:guideLst>
    </p:cSldViewPr>
  </p:slideViewPr>
  <p:outlineViewPr>
    <p:cViewPr>
      <p:scale>
        <a:sx n="33" d="100"/>
        <a:sy n="33" d="100"/>
      </p:scale>
      <p:origin x="0" y="1607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9EE2372-07E2-4AC3-8024-7FB7989B1ADF}" type="datetimeFigureOut">
              <a:rPr lang="en-US" smtClean="0"/>
              <a:pPr/>
              <a:t>6/24/2016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7036B49-1676-4197-9B2C-CA6E5DB7859B}" type="slidenum">
              <a:rPr lang="en-US" smtClean="0"/>
              <a:pPr/>
              <a:t>‹#›</a:t>
            </a:fld>
            <a:endParaRPr lang="en-US"/>
          </a:p>
        </p:txBody>
      </p:sp>
    </p:spTree>
    <p:extLst>
      <p:ext uri="{BB962C8B-B14F-4D97-AF65-F5344CB8AC3E}">
        <p14:creationId xmlns:p14="http://schemas.microsoft.com/office/powerpoint/2010/main" val="705552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7292741-CEA4-45F0-B121-6FDCE4C38628}" type="datetimeFigureOut">
              <a:rPr lang="en-US" smtClean="0"/>
              <a:pPr/>
              <a:t>6/24/2016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EE8E18EE-CC4B-4541-9062-950EEC85DAC2}" type="slidenum">
              <a:rPr lang="en-US" smtClean="0"/>
              <a:pPr/>
              <a:t>‹#›</a:t>
            </a:fld>
            <a:endParaRPr lang="en-US"/>
          </a:p>
        </p:txBody>
      </p:sp>
    </p:spTree>
    <p:extLst>
      <p:ext uri="{BB962C8B-B14F-4D97-AF65-F5344CB8AC3E}">
        <p14:creationId xmlns:p14="http://schemas.microsoft.com/office/powerpoint/2010/main" val="19949062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E18EE-CC4B-4541-9062-950EEC85DAC2}"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40</a:t>
            </a:fld>
            <a:endParaRPr lang="en-US"/>
          </a:p>
        </p:txBody>
      </p:sp>
    </p:spTree>
    <p:extLst>
      <p:ext uri="{BB962C8B-B14F-4D97-AF65-F5344CB8AC3E}">
        <p14:creationId xmlns:p14="http://schemas.microsoft.com/office/powerpoint/2010/main" val="2416410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43</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44</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45</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47</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58</a:t>
            </a:fld>
            <a:endParaRPr lang="en-US"/>
          </a:p>
        </p:txBody>
      </p:sp>
    </p:spTree>
    <p:extLst>
      <p:ext uri="{BB962C8B-B14F-4D97-AF65-F5344CB8AC3E}">
        <p14:creationId xmlns:p14="http://schemas.microsoft.com/office/powerpoint/2010/main" val="2416410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60</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61</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62</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71</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E18EE-CC4B-4541-9062-950EEC85DAC2}"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96</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18.2-79: Arson; 18.2-80: Arson; 18.2-137: Destruction of Property; 18.2-146: Tamper; 18.2-150: Destroy vessel </a:t>
            </a:r>
          </a:p>
          <a:p>
            <a:r>
              <a:rPr lang="en-US" dirty="0" smtClean="0"/>
              <a:t>Fix by Steve Benjamin</a:t>
            </a:r>
          </a:p>
          <a:p>
            <a:pPr lvl="1"/>
            <a:r>
              <a:rPr lang="en-US" sz="2400" dirty="0" smtClean="0"/>
              <a:t>Can’t be convicted of more than one of any of these crimes in one prosecution</a:t>
            </a:r>
          </a:p>
          <a:p>
            <a:pPr lvl="1"/>
            <a:r>
              <a:rPr lang="en-US" sz="2400" dirty="0" smtClean="0"/>
              <a:t>Contrary to intent of legislation</a:t>
            </a:r>
          </a:p>
          <a:p>
            <a:pPr lvl="1"/>
            <a:r>
              <a:rPr lang="en-US" sz="2400" dirty="0" smtClean="0"/>
              <a:t>Unclear language: which is “other charge”?</a:t>
            </a:r>
          </a:p>
          <a:p>
            <a:endParaRPr lang="en-US" dirty="0" smtClean="0"/>
          </a:p>
          <a:p>
            <a:r>
              <a:rPr lang="en-US" dirty="0" smtClean="0"/>
              <a:t>Problem with fix: </a:t>
            </a:r>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98</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6</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7</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8</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9</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10</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11</a:t>
            </a:fld>
            <a:endParaRPr lang="en-US"/>
          </a:p>
        </p:txBody>
      </p:sp>
    </p:spTree>
    <p:extLst>
      <p:ext uri="{BB962C8B-B14F-4D97-AF65-F5344CB8AC3E}">
        <p14:creationId xmlns:p14="http://schemas.microsoft.com/office/powerpoint/2010/main" val="1501205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16</a:t>
            </a:fld>
            <a:endParaRPr lang="en-US"/>
          </a:p>
        </p:txBody>
      </p:sp>
    </p:spTree>
    <p:extLst>
      <p:ext uri="{BB962C8B-B14F-4D97-AF65-F5344CB8AC3E}">
        <p14:creationId xmlns:p14="http://schemas.microsoft.com/office/powerpoint/2010/main" val="1501205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B61F17-C9A7-42B9-B471-6527AB54ED50}" type="datetime1">
              <a:rPr lang="en-US" smtClean="0"/>
              <a:pPr/>
              <a:t>6/24/2016</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EBEDC4-770D-4696-898F-93CFEFAEAD5C}" type="datetime1">
              <a:rPr lang="en-US" smtClean="0"/>
              <a:pPr/>
              <a:t>6/24/2016</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44DA10-38FF-49E3-9036-2F9E54C12731}" type="datetime1">
              <a:rPr lang="en-US" smtClean="0"/>
              <a:pPr/>
              <a:t>6/24/2016</a:t>
            </a:fld>
            <a:endParaRPr lang="en-US"/>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AF4E5A-20BF-46EA-B44B-E96DAECFDB77}" type="datetime1">
              <a:rPr lang="en-US" smtClean="0"/>
              <a:pPr/>
              <a:t>6/24/2016</a:t>
            </a:fld>
            <a:endParaRPr lang="en-US"/>
          </a:p>
        </p:txBody>
      </p:sp>
      <p:sp>
        <p:nvSpPr>
          <p:cNvPr id="9" name="Slide Number Placeholder 8"/>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3C395-C6A3-4E90-9F44-3A75C9FF639C}" type="datetime1">
              <a:rPr lang="en-US" smtClean="0"/>
              <a:pPr/>
              <a:t>6/24/2016</a:t>
            </a:fld>
            <a:endParaRPr lang="en-US"/>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D0ADD-2083-4695-806E-B46B35F47167}" type="datetime1">
              <a:rPr lang="en-US" smtClean="0"/>
              <a:pPr/>
              <a:t>6/24/2016</a:t>
            </a:fld>
            <a:endParaRPr lang="en-US" dirty="0"/>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BA5CD-1A4B-4967-B41F-C76597969CFE}" type="datetime1">
              <a:rPr lang="en-US" smtClean="0"/>
              <a:pPr/>
              <a:t>6/24/2016</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C0022-2A8E-4979-8726-E1200C30B10A}" type="slidenum">
              <a:rPr lang="en-US" smtClean="0"/>
              <a:pPr/>
              <a:t>‹#›</a:t>
            </a:fld>
            <a:endParaRPr lang="en-US"/>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www.cas.state.va.us/" TargetMode="External"/><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lis.virginia.gov/"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304800" y="1524000"/>
            <a:ext cx="8610600" cy="3352800"/>
          </a:xfrm>
        </p:spPr>
        <p:txBody>
          <a:bodyPr>
            <a:normAutofit fontScale="90000"/>
          </a:bodyPr>
          <a:lstStyle/>
          <a:p>
            <a:r>
              <a:rPr lang="en-US" sz="6700" b="1" dirty="0" smtClean="0">
                <a:latin typeface="Georgia" panose="02040502050405020303" pitchFamily="18" charset="0"/>
                <a:cs typeface="Arial" panose="020B0604020202020204" pitchFamily="34" charset="0"/>
              </a:rPr>
              <a:t>2016 </a:t>
            </a:r>
            <a:br>
              <a:rPr lang="en-US" sz="6700" b="1" dirty="0" smtClean="0">
                <a:latin typeface="Georgia" panose="02040502050405020303" pitchFamily="18" charset="0"/>
                <a:cs typeface="Arial" panose="020B0604020202020204" pitchFamily="34" charset="0"/>
              </a:rPr>
            </a:br>
            <a:r>
              <a:rPr lang="en-US" sz="6700" b="1" dirty="0">
                <a:latin typeface="Georgia" panose="02040502050405020303" pitchFamily="18" charset="0"/>
                <a:cs typeface="Arial" panose="020B0604020202020204" pitchFamily="34" charset="0"/>
              </a:rPr>
              <a:t>Law Enforcement</a:t>
            </a:r>
            <a:r>
              <a:rPr lang="en-US" sz="6700" b="1" dirty="0" smtClean="0">
                <a:latin typeface="Georgia" panose="02040502050405020303" pitchFamily="18" charset="0"/>
                <a:cs typeface="Arial" panose="020B0604020202020204" pitchFamily="34" charset="0"/>
              </a:rPr>
              <a:t/>
            </a:r>
            <a:br>
              <a:rPr lang="en-US" sz="6700" b="1" dirty="0" smtClean="0">
                <a:latin typeface="Georgia" panose="02040502050405020303" pitchFamily="18" charset="0"/>
                <a:cs typeface="Arial" panose="020B0604020202020204" pitchFamily="34" charset="0"/>
              </a:rPr>
            </a:br>
            <a:r>
              <a:rPr lang="en-US" sz="6700" b="1" dirty="0" smtClean="0">
                <a:latin typeface="Georgia" panose="02040502050405020303" pitchFamily="18" charset="0"/>
                <a:cs typeface="Arial" panose="020B0604020202020204" pitchFamily="34" charset="0"/>
              </a:rPr>
              <a:t>Legislative Update</a:t>
            </a:r>
            <a:r>
              <a:rPr lang="en-US" sz="6700" b="1" dirty="0" smtClean="0">
                <a:latin typeface="Arial" panose="020B0604020202020204" pitchFamily="34" charset="0"/>
                <a:cs typeface="Arial" panose="020B0604020202020204" pitchFamily="34" charset="0"/>
              </a:rPr>
              <a:t/>
            </a:r>
            <a:br>
              <a:rPr lang="en-US" sz="6700" b="1" dirty="0" smtClean="0">
                <a:latin typeface="Arial" panose="020B0604020202020204" pitchFamily="34" charset="0"/>
                <a:cs typeface="Arial" panose="020B0604020202020204" pitchFamily="34" charset="0"/>
              </a:rPr>
            </a:br>
            <a:r>
              <a:rPr lang="en-US" sz="1300" dirty="0" smtClean="0">
                <a:latin typeface="Arial" panose="020B0604020202020204" pitchFamily="34" charset="0"/>
                <a:cs typeface="Arial" panose="020B0604020202020204" pitchFamily="34" charset="0"/>
              </a:rPr>
              <a:t/>
            </a:r>
            <a:br>
              <a:rPr lang="en-US" sz="1300" dirty="0" smtClean="0">
                <a:latin typeface="Arial" panose="020B0604020202020204" pitchFamily="34" charset="0"/>
                <a:cs typeface="Arial" panose="020B0604020202020204" pitchFamily="34" charset="0"/>
              </a:rPr>
            </a:br>
            <a:endParaRPr lang="en-US" sz="6000" i="1" dirty="0">
              <a:solidFill>
                <a:srgbClr val="FF0000"/>
              </a:solidFill>
              <a:latin typeface="Arial" panose="020B0604020202020204" pitchFamily="34" charset="0"/>
              <a:cs typeface="Arial" panose="020B0604020202020204" pitchFamily="34" charset="0"/>
            </a:endParaRPr>
          </a:p>
        </p:txBody>
      </p:sp>
      <p:sp>
        <p:nvSpPr>
          <p:cNvPr id="9" name="Subtitle 8"/>
          <p:cNvSpPr>
            <a:spLocks noGrp="1"/>
          </p:cNvSpPr>
          <p:nvPr>
            <p:ph type="subTitle" idx="1"/>
          </p:nvPr>
        </p:nvSpPr>
        <p:spPr>
          <a:xfrm>
            <a:off x="1371600" y="5105400"/>
            <a:ext cx="6400800" cy="533400"/>
          </a:xfrm>
        </p:spPr>
        <p:txBody>
          <a:bodyPr>
            <a:normAutofit lnSpcReduction="10000"/>
          </a:bodyPr>
          <a:lstStyle/>
          <a:p>
            <a:endParaRPr lang="en-US" dirty="0" smtClean="0">
              <a:latin typeface="Arial" panose="020B0604020202020204" pitchFamily="34" charset="0"/>
              <a:ea typeface="Tahoma" pitchFamily="34" charset="0"/>
              <a:cs typeface="Arial" panose="020B0604020202020204" pitchFamily="34" charset="0"/>
            </a:endParaRPr>
          </a:p>
          <a:p>
            <a:endParaRPr lang="en-US" dirty="0">
              <a:latin typeface="Arial" panose="020B0604020202020204" pitchFamily="34" charset="0"/>
              <a:ea typeface="Tahoma" pitchFamily="34" charset="0"/>
              <a:cs typeface="Arial" panose="020B0604020202020204" pitchFamily="34" charset="0"/>
            </a:endParaRPr>
          </a:p>
        </p:txBody>
      </p:sp>
      <p:sp>
        <p:nvSpPr>
          <p:cNvPr id="5" name="Date Placeholder 4"/>
          <p:cNvSpPr>
            <a:spLocks noGrp="1"/>
          </p:cNvSpPr>
          <p:nvPr>
            <p:ph type="dt" sz="half" idx="10"/>
          </p:nvPr>
        </p:nvSpPr>
        <p:spPr/>
        <p:txBody>
          <a:bodyPr/>
          <a:lstStyle/>
          <a:p>
            <a:fld id="{5C4B8437-D3C1-41CD-9D9F-D317DB2A0F4B}" type="datetime1">
              <a:rPr lang="en-US" smtClean="0">
                <a:latin typeface="Arial" panose="020B0604020202020204" pitchFamily="34" charset="0"/>
                <a:cs typeface="Arial" panose="020B0604020202020204" pitchFamily="34" charset="0"/>
              </a:rPr>
              <a:pPr/>
              <a:t>6/24/2016</a:t>
            </a:fld>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0BC0022-2A8E-4979-8726-E1200C30B10A}" type="slidenum">
              <a:rPr lang="en-US" smtClean="0">
                <a:latin typeface="Arial" panose="020B0604020202020204" pitchFamily="34" charset="0"/>
                <a:cs typeface="Arial" panose="020B0604020202020204" pitchFamily="34" charset="0"/>
              </a:rPr>
              <a:pPr/>
              <a:t>1</a:t>
            </a:fld>
            <a:endParaRPr 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dirty="0"/>
              <a:t/>
            </a:r>
            <a:br>
              <a:rPr lang="en-US" sz="2800" dirty="0"/>
            </a:br>
            <a:r>
              <a:rPr lang="en-US" sz="3600" b="1" dirty="0" smtClean="0"/>
              <a:t>Trespass; Releasing Hunting Dogs</a:t>
            </a:r>
            <a:r>
              <a:rPr lang="en-US" sz="2800" b="1" dirty="0" smtClean="0"/>
              <a:t/>
            </a:r>
            <a:br>
              <a:rPr lang="en-US" sz="2800" b="1" dirty="0" smtClean="0"/>
            </a:br>
            <a:r>
              <a:rPr lang="en-US" sz="2700" dirty="0"/>
              <a:t>HB 1329 (</a:t>
            </a:r>
            <a:r>
              <a:rPr lang="en-US" sz="2700" dirty="0" err="1"/>
              <a:t>Fariss</a:t>
            </a:r>
            <a:r>
              <a:rPr lang="en-US" sz="2700" dirty="0"/>
              <a:t>)</a:t>
            </a:r>
          </a:p>
        </p:txBody>
      </p:sp>
      <p:sp>
        <p:nvSpPr>
          <p:cNvPr id="3" name="Content Placeholder 2"/>
          <p:cNvSpPr>
            <a:spLocks noGrp="1"/>
          </p:cNvSpPr>
          <p:nvPr>
            <p:ph idx="1"/>
          </p:nvPr>
        </p:nvSpPr>
        <p:spPr>
          <a:xfrm>
            <a:off x="457200" y="1524000"/>
            <a:ext cx="8382000" cy="4267200"/>
          </a:xfrm>
        </p:spPr>
        <p:txBody>
          <a:bodyPr>
            <a:noAutofit/>
          </a:bodyPr>
          <a:lstStyle/>
          <a:p>
            <a:pPr lvl="0"/>
            <a:r>
              <a:rPr lang="en-US" sz="2800" dirty="0"/>
              <a:t>Illegal to intentionally release hunting dog on land of another without </a:t>
            </a:r>
            <a:r>
              <a:rPr lang="en-US" sz="2800" dirty="0" smtClean="0"/>
              <a:t>permission.</a:t>
            </a:r>
            <a:endParaRPr lang="en-US" sz="2800" dirty="0"/>
          </a:p>
          <a:p>
            <a:pPr lvl="0"/>
            <a:r>
              <a:rPr lang="en-US" sz="2800" dirty="0"/>
              <a:t>First offense is Class 3 </a:t>
            </a:r>
            <a:r>
              <a:rPr lang="en-US" sz="2800" dirty="0" smtClean="0"/>
              <a:t>misdemeanor</a:t>
            </a:r>
            <a:r>
              <a:rPr lang="en-US" sz="2800" dirty="0"/>
              <a:t>; Second offense within 3 years is Class 1 m</a:t>
            </a:r>
            <a:r>
              <a:rPr lang="en-US" sz="2800" dirty="0" smtClean="0"/>
              <a:t>isdemeanor.</a:t>
            </a:r>
            <a:endParaRPr lang="en-US" sz="2800" dirty="0"/>
          </a:p>
          <a:p>
            <a:pPr lvl="0"/>
            <a:r>
              <a:rPr lang="en-US" sz="2800" dirty="0"/>
              <a:t>Property must be posted under </a:t>
            </a:r>
            <a:r>
              <a:rPr lang="en-US" sz="2800" dirty="0" smtClean="0"/>
              <a:t>§18.2-134.1.</a:t>
            </a:r>
          </a:p>
          <a:p>
            <a:r>
              <a:rPr lang="en-US" sz="2800" dirty="0"/>
              <a:t>Dogs </a:t>
            </a:r>
            <a:r>
              <a:rPr lang="en-US" sz="2800" dirty="0" smtClean="0"/>
              <a:t>simply being on </a:t>
            </a:r>
            <a:r>
              <a:rPr lang="en-US" sz="2800" dirty="0"/>
              <a:t>the </a:t>
            </a:r>
            <a:r>
              <a:rPr lang="en-US" sz="2800" dirty="0" smtClean="0"/>
              <a:t>land is </a:t>
            </a:r>
            <a:r>
              <a:rPr lang="en-US" sz="2800" dirty="0"/>
              <a:t>not sufficient </a:t>
            </a:r>
            <a:r>
              <a:rPr lang="en-US" sz="2800" dirty="0" smtClean="0"/>
              <a:t>evidence to </a:t>
            </a:r>
            <a:r>
              <a:rPr lang="en-US" sz="2800" dirty="0"/>
              <a:t>prove </a:t>
            </a:r>
            <a:r>
              <a:rPr lang="en-US" sz="2800" dirty="0" smtClean="0"/>
              <a:t>intent.</a:t>
            </a:r>
          </a:p>
          <a:p>
            <a:r>
              <a:rPr lang="en-US" sz="2800" dirty="0" smtClean="0"/>
              <a:t>Adds §18.2-132.1.</a:t>
            </a:r>
            <a:endParaRPr lang="en-US" sz="2800" dirty="0"/>
          </a:p>
          <a:p>
            <a:pPr marL="0" lv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a:t>
            </a:fld>
            <a:endParaRPr lang="en-US"/>
          </a:p>
        </p:txBody>
      </p:sp>
    </p:spTree>
    <p:extLst>
      <p:ext uri="{BB962C8B-B14F-4D97-AF65-F5344CB8AC3E}">
        <p14:creationId xmlns:p14="http://schemas.microsoft.com/office/powerpoint/2010/main" val="374782000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Sheriffs; Vehicle Markings</a:t>
            </a:r>
            <a:r>
              <a:rPr lang="en-US" sz="2800" b="1" u="sng" dirty="0"/>
              <a:t/>
            </a:r>
            <a:br>
              <a:rPr lang="en-US" sz="2800" b="1" u="sng" dirty="0"/>
            </a:br>
            <a:r>
              <a:rPr lang="en-US" sz="2800" dirty="0" smtClean="0"/>
              <a:t>HB 1182 (</a:t>
            </a:r>
            <a:r>
              <a:rPr lang="en-US" sz="2800" dirty="0" err="1" smtClean="0"/>
              <a:t>Aird</a:t>
            </a:r>
            <a:r>
              <a:rPr lang="en-US" sz="2800" dirty="0" smtClean="0"/>
              <a:t>) / SB 266 (Dance)</a:t>
            </a:r>
            <a:r>
              <a:rPr lang="en-US" sz="2800" dirty="0"/>
              <a:t/>
            </a:r>
            <a:br>
              <a:rPr lang="en-US" sz="2800" dirty="0"/>
            </a:br>
            <a:endParaRPr lang="en-US" sz="2800" dirty="0"/>
          </a:p>
        </p:txBody>
      </p:sp>
      <p:sp>
        <p:nvSpPr>
          <p:cNvPr id="3" name="Content Placeholder 2"/>
          <p:cNvSpPr>
            <a:spLocks noGrp="1"/>
          </p:cNvSpPr>
          <p:nvPr>
            <p:ph idx="1"/>
          </p:nvPr>
        </p:nvSpPr>
        <p:spPr>
          <a:xfrm>
            <a:off x="457200" y="1447801"/>
            <a:ext cx="8229600" cy="4343400"/>
          </a:xfrm>
        </p:spPr>
        <p:txBody>
          <a:bodyPr>
            <a:normAutofit/>
          </a:bodyPr>
          <a:lstStyle/>
          <a:p>
            <a:pPr lvl="0"/>
            <a:r>
              <a:rPr lang="en-US" sz="2800" dirty="0" smtClean="0"/>
              <a:t>Allows sheriff’s offices to use marked motor vehicles painted in any solid color. </a:t>
            </a:r>
          </a:p>
          <a:p>
            <a:pPr lvl="0"/>
            <a:r>
              <a:rPr lang="en-US" sz="2800" dirty="0" smtClean="0"/>
              <a:t>Previously had to get local government permission to have any color other than dark brown.</a:t>
            </a:r>
          </a:p>
          <a:p>
            <a:pPr lvl="0"/>
            <a:r>
              <a:rPr lang="en-US" sz="2800" dirty="0" smtClean="0"/>
              <a:t>Amends §15.2-1610.</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100</a:t>
            </a:fld>
            <a:endParaRPr lang="en-US"/>
          </a:p>
        </p:txBody>
      </p:sp>
    </p:spTree>
    <p:extLst>
      <p:ext uri="{BB962C8B-B14F-4D97-AF65-F5344CB8AC3E}">
        <p14:creationId xmlns:p14="http://schemas.microsoft.com/office/powerpoint/2010/main" val="395509398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10600" cy="1265238"/>
          </a:xfrm>
        </p:spPr>
        <p:txBody>
          <a:bodyPr>
            <a:normAutofit fontScale="90000"/>
          </a:bodyPr>
          <a:lstStyle/>
          <a:p>
            <a:pPr algn="l"/>
            <a:r>
              <a:rPr lang="en-US" sz="2800" b="1" u="sng" dirty="0" smtClean="0"/>
              <a:t/>
            </a:r>
            <a:br>
              <a:rPr lang="en-US" sz="2800" b="1" u="sng" dirty="0" smtClean="0"/>
            </a:br>
            <a:r>
              <a:rPr lang="en-US" sz="3600" b="1" dirty="0" smtClean="0"/>
              <a:t>Local Correctional Facilities/Transportation of Prisoners</a:t>
            </a:r>
            <a:r>
              <a:rPr lang="en-US" sz="2800" b="1" u="sng" dirty="0"/>
              <a:t/>
            </a:r>
            <a:br>
              <a:rPr lang="en-US" sz="2800" b="1" u="sng" dirty="0"/>
            </a:br>
            <a:r>
              <a:rPr lang="en-US" sz="2800" dirty="0" smtClean="0"/>
              <a:t>SB 781 (</a:t>
            </a:r>
            <a:r>
              <a:rPr lang="en-US" sz="2800" dirty="0" err="1" smtClean="0"/>
              <a:t>DeSteph</a:t>
            </a:r>
            <a:r>
              <a:rPr lang="en-US" sz="2800" dirty="0" smtClean="0"/>
              <a:t>)</a:t>
            </a:r>
            <a:r>
              <a:rPr lang="en-US" sz="2800" dirty="0"/>
              <a:t/>
            </a:r>
            <a:br>
              <a:rPr lang="en-US" sz="2800" dirty="0"/>
            </a:br>
            <a:endParaRPr lang="en-US" sz="2800" dirty="0"/>
          </a:p>
        </p:txBody>
      </p:sp>
      <p:sp>
        <p:nvSpPr>
          <p:cNvPr id="3" name="Content Placeholder 2"/>
          <p:cNvSpPr>
            <a:spLocks noGrp="1"/>
          </p:cNvSpPr>
          <p:nvPr>
            <p:ph idx="1"/>
          </p:nvPr>
        </p:nvSpPr>
        <p:spPr>
          <a:xfrm>
            <a:off x="457200" y="1523999"/>
            <a:ext cx="8229600" cy="4267201"/>
          </a:xfrm>
        </p:spPr>
        <p:txBody>
          <a:bodyPr>
            <a:normAutofit/>
          </a:bodyPr>
          <a:lstStyle/>
          <a:p>
            <a:pPr lvl="0"/>
            <a:r>
              <a:rPr lang="en-US" sz="2800" dirty="0" smtClean="0"/>
              <a:t>Provides that a sheriff or correctional facility administrator (and their employees) have authority to transport a prisoner for a lawful purpose to:</a:t>
            </a:r>
          </a:p>
          <a:p>
            <a:pPr lvl="1"/>
            <a:r>
              <a:rPr lang="en-US" dirty="0" smtClean="0"/>
              <a:t>Another jurisdiction inside the Commonwealth and retain authority over such prisoner; or</a:t>
            </a:r>
          </a:p>
          <a:p>
            <a:pPr lvl="1"/>
            <a:r>
              <a:rPr lang="en-US" dirty="0" smtClean="0"/>
              <a:t>Through or to another state and retain authority over such prisoner.</a:t>
            </a:r>
          </a:p>
          <a:p>
            <a:pPr lvl="0"/>
            <a:r>
              <a:rPr lang="en-US" sz="2800" dirty="0" smtClean="0"/>
              <a:t>Adds § 53.1-70.1.</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101</a:t>
            </a:fld>
            <a:endParaRPr lang="en-US"/>
          </a:p>
        </p:txBody>
      </p:sp>
    </p:spTree>
    <p:extLst>
      <p:ext uri="{BB962C8B-B14F-4D97-AF65-F5344CB8AC3E}">
        <p14:creationId xmlns:p14="http://schemas.microsoft.com/office/powerpoint/2010/main" val="194820376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200" b="1" dirty="0" smtClean="0"/>
              <a:t>FTA’s; </a:t>
            </a:r>
            <a:r>
              <a:rPr lang="en-US" sz="3600" b="1" dirty="0" smtClean="0"/>
              <a:t>Sheriffs; Process Servers</a:t>
            </a:r>
            <a:r>
              <a:rPr lang="en-US" sz="2800" b="1" u="sng" dirty="0"/>
              <a:t/>
            </a:r>
            <a:br>
              <a:rPr lang="en-US" sz="2800" b="1" u="sng" dirty="0"/>
            </a:br>
            <a:r>
              <a:rPr lang="en-US" sz="2800" dirty="0" smtClean="0"/>
              <a:t>HB 1310 (</a:t>
            </a:r>
            <a:r>
              <a:rPr lang="en-US" sz="2800" dirty="0" err="1" smtClean="0"/>
              <a:t>Leftwich</a:t>
            </a:r>
            <a:r>
              <a:rPr lang="en-US" sz="2800" dirty="0" smtClean="0"/>
              <a:t>) / SB 707 (</a:t>
            </a:r>
            <a:r>
              <a:rPr lang="en-US" sz="2800" dirty="0" err="1" smtClean="0"/>
              <a:t>Chafin</a:t>
            </a:r>
            <a:r>
              <a:rPr lang="en-US" sz="2800" dirty="0" smtClean="0"/>
              <a:t>)</a:t>
            </a:r>
            <a:r>
              <a:rPr lang="en-US" sz="2800" dirty="0"/>
              <a:t/>
            </a:r>
            <a:br>
              <a:rPr lang="en-US" sz="2800" dirty="0"/>
            </a:br>
            <a:endParaRPr lang="en-US" sz="2800" dirty="0"/>
          </a:p>
        </p:txBody>
      </p:sp>
      <p:sp>
        <p:nvSpPr>
          <p:cNvPr id="3" name="Content Placeholder 2"/>
          <p:cNvSpPr>
            <a:spLocks noGrp="1"/>
          </p:cNvSpPr>
          <p:nvPr>
            <p:ph idx="1"/>
          </p:nvPr>
        </p:nvSpPr>
        <p:spPr>
          <a:xfrm>
            <a:off x="457200" y="1447801"/>
            <a:ext cx="8229600" cy="4343400"/>
          </a:xfrm>
        </p:spPr>
        <p:txBody>
          <a:bodyPr>
            <a:normAutofit/>
          </a:bodyPr>
          <a:lstStyle/>
          <a:p>
            <a:pPr lvl="0"/>
            <a:r>
              <a:rPr lang="en-US" sz="2800" dirty="0" smtClean="0"/>
              <a:t>Provides that a summons for failing to appear on a mailed summons may be served by any person authorized to serve process.</a:t>
            </a:r>
          </a:p>
          <a:p>
            <a:pPr lvl="0"/>
            <a:r>
              <a:rPr lang="en-US" sz="2800" dirty="0" smtClean="0"/>
              <a:t>Amends §19.2-76.3.</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102</a:t>
            </a:fld>
            <a:endParaRPr lang="en-US"/>
          </a:p>
        </p:txBody>
      </p:sp>
    </p:spTree>
    <p:extLst>
      <p:ext uri="{BB962C8B-B14F-4D97-AF65-F5344CB8AC3E}">
        <p14:creationId xmlns:p14="http://schemas.microsoft.com/office/powerpoint/2010/main" val="226388133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0"/>
            <a:ext cx="8229600" cy="1905000"/>
          </a:xfrm>
        </p:spPr>
        <p:txBody>
          <a:bodyPr>
            <a:normAutofit/>
          </a:bodyPr>
          <a:lstStyle/>
          <a:p>
            <a:r>
              <a:rPr lang="en-US" sz="6600" b="1" dirty="0" smtClean="0"/>
              <a:t>Technology</a:t>
            </a:r>
            <a:endParaRPr lang="en-US" sz="6600" b="1" dirty="0">
              <a:solidFill>
                <a:srgbClr val="FF0000"/>
              </a:solidFill>
            </a:endParaRPr>
          </a:p>
        </p:txBody>
      </p:sp>
      <p:sp>
        <p:nvSpPr>
          <p:cNvPr id="2" name="Date Placeholder 1"/>
          <p:cNvSpPr>
            <a:spLocks noGrp="1"/>
          </p:cNvSpPr>
          <p:nvPr>
            <p:ph type="dt" sz="half" idx="10"/>
          </p:nvPr>
        </p:nvSpPr>
        <p:spPr/>
        <p:txBody>
          <a:bodyPr/>
          <a:lstStyle/>
          <a:p>
            <a:fld id="{9940F3C3-0F3D-4ECF-AF1D-81CB906511F5}" type="datetime1">
              <a:rPr lang="en-US" smtClean="0"/>
              <a:pPr/>
              <a:t>6/24/2016</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103</a:t>
            </a:fld>
            <a:endParaRPr lang="en-US"/>
          </a:p>
        </p:txBody>
      </p:sp>
    </p:spTree>
    <p:extLst>
      <p:ext uri="{BB962C8B-B14F-4D97-AF65-F5344CB8AC3E}">
        <p14:creationId xmlns:p14="http://schemas.microsoft.com/office/powerpoint/2010/main" val="186291016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1325562"/>
          </a:xfrm>
        </p:spPr>
        <p:txBody>
          <a:bodyPr>
            <a:normAutofit/>
          </a:bodyPr>
          <a:lstStyle/>
          <a:p>
            <a:pPr algn="l"/>
            <a:r>
              <a:rPr lang="en-US" sz="3200" b="1" dirty="0" smtClean="0">
                <a:latin typeface="Arial" panose="020B0604020202020204" pitchFamily="34" charset="0"/>
                <a:cs typeface="Arial" panose="020B0604020202020204" pitchFamily="34" charset="0"/>
              </a:rPr>
              <a:t>Pen Register or Trap and Trace</a:t>
            </a:r>
            <a:br>
              <a:rPr lang="en-US" sz="3200" b="1" dirty="0" smtClean="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HB 176 (</a:t>
            </a:r>
            <a:r>
              <a:rPr lang="en-US" sz="3200" dirty="0" err="1">
                <a:latin typeface="Arial" panose="020B0604020202020204" pitchFamily="34" charset="0"/>
                <a:cs typeface="Arial" panose="020B0604020202020204" pitchFamily="34" charset="0"/>
              </a:rPr>
              <a:t>Albo</a:t>
            </a:r>
            <a:r>
              <a:rPr lang="en-US" sz="3200"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57200" y="1676400"/>
            <a:ext cx="8229600" cy="4190999"/>
          </a:xfrm>
        </p:spPr>
        <p:txBody>
          <a:bodyPr>
            <a:normAutofit lnSpcReduction="10000"/>
          </a:bodyPr>
          <a:lstStyle/>
          <a:p>
            <a:r>
              <a:rPr lang="en-US" sz="2800" dirty="0">
                <a:latin typeface="Arial" panose="020B0604020202020204" pitchFamily="34" charset="0"/>
                <a:cs typeface="Arial" panose="020B0604020202020204" pitchFamily="34" charset="0"/>
              </a:rPr>
              <a:t>Expands </a:t>
            </a:r>
            <a:r>
              <a:rPr lang="en-US" sz="2800" dirty="0" smtClean="0">
                <a:latin typeface="Arial" panose="020B0604020202020204" pitchFamily="34" charset="0"/>
                <a:cs typeface="Arial" panose="020B0604020202020204" pitchFamily="34" charset="0"/>
              </a:rPr>
              <a:t>place where </a:t>
            </a:r>
            <a:r>
              <a:rPr lang="en-US" sz="2800" dirty="0">
                <a:latin typeface="Arial" panose="020B0604020202020204" pitchFamily="34" charset="0"/>
                <a:cs typeface="Arial" panose="020B0604020202020204" pitchFamily="34" charset="0"/>
              </a:rPr>
              <a:t>an order for the installation and use of a pen register or trap and trace device can be obtained </a:t>
            </a:r>
            <a:endParaRPr lang="en-US" sz="2800"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Where </a:t>
            </a:r>
            <a:r>
              <a:rPr lang="en-US" dirty="0">
                <a:latin typeface="Arial" panose="020B0604020202020204" pitchFamily="34" charset="0"/>
                <a:cs typeface="Arial" panose="020B0604020202020204" pitchFamily="34" charset="0"/>
              </a:rPr>
              <a:t>the investigation is being conducted or where there is PC to believe an offense was, is or will be </a:t>
            </a:r>
            <a:r>
              <a:rPr lang="en-US" dirty="0" smtClean="0">
                <a:latin typeface="Arial" panose="020B0604020202020204" pitchFamily="34" charset="0"/>
                <a:cs typeface="Arial" panose="020B0604020202020204" pitchFamily="34" charset="0"/>
              </a:rPr>
              <a:t>committed.</a:t>
            </a:r>
          </a:p>
          <a:p>
            <a:r>
              <a:rPr lang="en-US" sz="2800" dirty="0" smtClean="0">
                <a:latin typeface="Arial" panose="020B0604020202020204" pitchFamily="34" charset="0"/>
                <a:cs typeface="Arial" panose="020B0604020202020204" pitchFamily="34" charset="0"/>
              </a:rPr>
              <a:t>Previous law prevented LEO </a:t>
            </a:r>
            <a:r>
              <a:rPr lang="en-US" sz="2800" dirty="0">
                <a:latin typeface="Arial" panose="020B0604020202020204" pitchFamily="34" charset="0"/>
                <a:cs typeface="Arial" panose="020B0604020202020204" pitchFamily="34" charset="0"/>
              </a:rPr>
              <a:t>from getting an order when the person </a:t>
            </a:r>
            <a:r>
              <a:rPr lang="en-US" sz="2800" dirty="0" smtClean="0">
                <a:latin typeface="Arial" panose="020B0604020202020204" pitchFamily="34" charset="0"/>
                <a:cs typeface="Arial" panose="020B0604020202020204" pitchFamily="34" charset="0"/>
              </a:rPr>
              <a:t>did </a:t>
            </a:r>
            <a:r>
              <a:rPr lang="en-US" sz="2800" dirty="0">
                <a:latin typeface="Arial" panose="020B0604020202020204" pitchFamily="34" charset="0"/>
                <a:cs typeface="Arial" panose="020B0604020202020204" pitchFamily="34" charset="0"/>
              </a:rPr>
              <a:t>not have a job or fixed address, e.g., gang </a:t>
            </a:r>
            <a:r>
              <a:rPr lang="en-US" sz="2800" dirty="0" smtClean="0">
                <a:latin typeface="Arial" panose="020B0604020202020204" pitchFamily="34" charset="0"/>
                <a:cs typeface="Arial" panose="020B0604020202020204" pitchFamily="34" charset="0"/>
              </a:rPr>
              <a:t>members </a:t>
            </a:r>
            <a:r>
              <a:rPr lang="en-US" sz="2800" dirty="0">
                <a:latin typeface="Arial" panose="020B0604020202020204" pitchFamily="34" charset="0"/>
                <a:cs typeface="Arial" panose="020B0604020202020204" pitchFamily="34" charset="0"/>
              </a:rPr>
              <a:t>or </a:t>
            </a:r>
            <a:r>
              <a:rPr lang="en-US" sz="2800" dirty="0" smtClean="0">
                <a:latin typeface="Arial" panose="020B0604020202020204" pitchFamily="34" charset="0"/>
                <a:cs typeface="Arial" panose="020B0604020202020204" pitchFamily="34" charset="0"/>
              </a:rPr>
              <a:t>fugitives.</a:t>
            </a:r>
          </a:p>
          <a:p>
            <a:r>
              <a:rPr lang="en-US" sz="2800" dirty="0" smtClean="0">
                <a:latin typeface="Arial" panose="020B0604020202020204" pitchFamily="34" charset="0"/>
                <a:cs typeface="Arial" panose="020B0604020202020204" pitchFamily="34" charset="0"/>
              </a:rPr>
              <a:t>Amends §19.2-70.2.</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104</a:t>
            </a:fld>
            <a:endParaRPr lang="en-US" dirty="0"/>
          </a:p>
        </p:txBody>
      </p:sp>
    </p:spTree>
    <p:extLst>
      <p:ext uri="{BB962C8B-B14F-4D97-AF65-F5344CB8AC3E}">
        <p14:creationId xmlns:p14="http://schemas.microsoft.com/office/powerpoint/2010/main" val="28056676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u="sng" dirty="0" smtClean="0"/>
              <a:t/>
            </a:r>
            <a:br>
              <a:rPr lang="en-US" sz="3600" b="1" u="sng" dirty="0" smtClean="0"/>
            </a:br>
            <a:r>
              <a:rPr lang="en-US" sz="3600" dirty="0"/>
              <a:t/>
            </a:r>
            <a:br>
              <a:rPr lang="en-US" sz="3600" dirty="0"/>
            </a:br>
            <a:r>
              <a:rPr lang="en-US" sz="3600" b="1" dirty="0"/>
              <a:t>Obtaining Electronic Communication Service </a:t>
            </a:r>
            <a:r>
              <a:rPr lang="en-US" sz="3600" b="1" dirty="0" smtClean="0"/>
              <a:t>Records</a:t>
            </a:r>
            <a:r>
              <a:rPr lang="en-US" sz="2700" b="1" dirty="0" smtClean="0"/>
              <a:t/>
            </a:r>
            <a:br>
              <a:rPr lang="en-US" sz="2700" b="1" dirty="0" smtClean="0"/>
            </a:br>
            <a:r>
              <a:rPr lang="en-US" sz="2800" dirty="0"/>
              <a:t>HB 326 (</a:t>
            </a:r>
            <a:r>
              <a:rPr lang="en-US" sz="2800" dirty="0" err="1"/>
              <a:t>Albo</a:t>
            </a:r>
            <a:r>
              <a:rPr lang="en-US" sz="2800" dirty="0" smtClean="0"/>
              <a:t>)</a:t>
            </a:r>
            <a:r>
              <a:rPr lang="en-US" sz="2700" b="1" dirty="0"/>
              <a:t/>
            </a:r>
            <a:br>
              <a:rPr lang="en-US" sz="2700" b="1" dirty="0"/>
            </a:br>
            <a:r>
              <a:rPr lang="en-US" dirty="0"/>
              <a:t/>
            </a:r>
            <a:br>
              <a:rPr lang="en-US" dirty="0"/>
            </a:br>
            <a:endParaRPr lang="en-US" dirty="0"/>
          </a:p>
        </p:txBody>
      </p:sp>
      <p:sp>
        <p:nvSpPr>
          <p:cNvPr id="3" name="Content Placeholder 2"/>
          <p:cNvSpPr>
            <a:spLocks noGrp="1"/>
          </p:cNvSpPr>
          <p:nvPr>
            <p:ph idx="1"/>
          </p:nvPr>
        </p:nvSpPr>
        <p:spPr>
          <a:xfrm>
            <a:off x="457200" y="1371601"/>
            <a:ext cx="8229600" cy="4419600"/>
          </a:xfrm>
        </p:spPr>
        <p:txBody>
          <a:bodyPr>
            <a:normAutofit/>
          </a:bodyPr>
          <a:lstStyle/>
          <a:p>
            <a:pPr lvl="0"/>
            <a:r>
              <a:rPr lang="en-US" sz="2600" dirty="0" smtClean="0"/>
              <a:t>Creates non-disclosure </a:t>
            </a:r>
            <a:r>
              <a:rPr lang="en-US" sz="2600" dirty="0"/>
              <a:t>provision </a:t>
            </a:r>
            <a:r>
              <a:rPr lang="en-US" sz="2600" dirty="0" smtClean="0"/>
              <a:t>for </a:t>
            </a:r>
            <a:r>
              <a:rPr lang="en-US" sz="2600" dirty="0"/>
              <a:t>subpoena, SW or order </a:t>
            </a:r>
            <a:r>
              <a:rPr lang="en-US" sz="2600" dirty="0" smtClean="0"/>
              <a:t>that directs </a:t>
            </a:r>
            <a:r>
              <a:rPr lang="en-US" sz="2600" dirty="0"/>
              <a:t>the service provider not to disclose the issuance of the subpoena, etc. to the </a:t>
            </a:r>
            <a:r>
              <a:rPr lang="en-US" sz="2600" dirty="0" smtClean="0"/>
              <a:t>subscriber.</a:t>
            </a:r>
          </a:p>
          <a:p>
            <a:pPr lvl="0"/>
            <a:r>
              <a:rPr lang="en-US" sz="2600" dirty="0" smtClean="0"/>
              <a:t>Reason for this bill: Internet services providers, e.g., Apple, have started notifying suspects that LE is investigating them which gives predators time to wipe hard drive and flee.</a:t>
            </a:r>
            <a:endParaRPr lang="en-US" sz="2600" dirty="0"/>
          </a:p>
          <a:p>
            <a:pPr lvl="0"/>
            <a:r>
              <a:rPr lang="en-US" sz="2600" dirty="0" smtClean="0"/>
              <a:t>Limited to victims under 18.</a:t>
            </a:r>
            <a:endParaRPr lang="en-US" sz="2600" dirty="0"/>
          </a:p>
          <a:p>
            <a:r>
              <a:rPr lang="en-US" sz="2600" dirty="0" smtClean="0"/>
              <a:t>Amends §19.2-70.3.</a:t>
            </a:r>
            <a:endParaRPr lang="en-US" sz="26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105</a:t>
            </a:fld>
            <a:endParaRPr lang="en-US"/>
          </a:p>
        </p:txBody>
      </p:sp>
    </p:spTree>
    <p:extLst>
      <p:ext uri="{BB962C8B-B14F-4D97-AF65-F5344CB8AC3E}">
        <p14:creationId xmlns:p14="http://schemas.microsoft.com/office/powerpoint/2010/main" val="168092103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b="1" dirty="0" smtClean="0"/>
              <a:t/>
            </a:r>
            <a:br>
              <a:rPr lang="en-US" sz="3200" b="1" dirty="0" smtClean="0"/>
            </a:br>
            <a:r>
              <a:rPr lang="en-US" sz="3600" b="1" dirty="0" smtClean="0"/>
              <a:t>Obtaining </a:t>
            </a:r>
            <a:r>
              <a:rPr lang="en-US" sz="3600" b="1" dirty="0"/>
              <a:t>Electronic Communication </a:t>
            </a:r>
            <a:r>
              <a:rPr lang="en-US" sz="3600" b="1" dirty="0" smtClean="0"/>
              <a:t/>
            </a:r>
            <a:br>
              <a:rPr lang="en-US" sz="3600" b="1" dirty="0" smtClean="0"/>
            </a:br>
            <a:r>
              <a:rPr lang="en-US" sz="3600" b="1" dirty="0" smtClean="0"/>
              <a:t>Service Records </a:t>
            </a:r>
            <a:r>
              <a:rPr lang="en-US" sz="3600" dirty="0" smtClean="0"/>
              <a:t>(</a:t>
            </a:r>
            <a:r>
              <a:rPr lang="en-US" sz="3600" dirty="0" err="1" smtClean="0"/>
              <a:t>con’t</a:t>
            </a:r>
            <a:r>
              <a:rPr lang="en-US" sz="3600" dirty="0" smtClean="0"/>
              <a:t>)</a:t>
            </a:r>
            <a:r>
              <a:rPr lang="en-US" sz="3200" dirty="0"/>
              <a:t/>
            </a:r>
            <a:br>
              <a:rPr lang="en-US" sz="3200" dirty="0"/>
            </a:br>
            <a:endParaRPr lang="en-US" sz="3200" dirty="0"/>
          </a:p>
        </p:txBody>
      </p:sp>
      <p:sp>
        <p:nvSpPr>
          <p:cNvPr id="3" name="Content Placeholder 2"/>
          <p:cNvSpPr>
            <a:spLocks noGrp="1"/>
          </p:cNvSpPr>
          <p:nvPr>
            <p:ph idx="1"/>
          </p:nvPr>
        </p:nvSpPr>
        <p:spPr>
          <a:xfrm>
            <a:off x="457200" y="1371601"/>
            <a:ext cx="8229600" cy="4419600"/>
          </a:xfrm>
        </p:spPr>
        <p:txBody>
          <a:bodyPr>
            <a:noAutofit/>
          </a:bodyPr>
          <a:lstStyle/>
          <a:p>
            <a:pPr lvl="0"/>
            <a:r>
              <a:rPr lang="en-US" sz="2400" dirty="0" smtClean="0"/>
              <a:t>Requires </a:t>
            </a:r>
            <a:r>
              <a:rPr lang="en-US" sz="2400" dirty="0"/>
              <a:t>certification in writing by CA that there is reason to believe:</a:t>
            </a:r>
          </a:p>
          <a:p>
            <a:pPr lvl="1"/>
            <a:r>
              <a:rPr lang="en-US" sz="2400" dirty="0"/>
              <a:t>Victim is under </a:t>
            </a:r>
            <a:r>
              <a:rPr lang="en-US" sz="2400" dirty="0" smtClean="0"/>
              <a:t>18.</a:t>
            </a:r>
            <a:endParaRPr lang="en-US" sz="2400" dirty="0"/>
          </a:p>
          <a:p>
            <a:pPr lvl="1"/>
            <a:r>
              <a:rPr lang="en-US" sz="2400" dirty="0" smtClean="0"/>
              <a:t>Notice </a:t>
            </a:r>
            <a:r>
              <a:rPr lang="en-US" sz="2400" dirty="0"/>
              <a:t>to subscriber will endanger </a:t>
            </a:r>
            <a:r>
              <a:rPr lang="en-US" sz="2400" dirty="0" smtClean="0"/>
              <a:t>life; cause flight or  destruction </a:t>
            </a:r>
            <a:r>
              <a:rPr lang="en-US" sz="2400" dirty="0"/>
              <a:t>of evidence or </a:t>
            </a:r>
            <a:r>
              <a:rPr lang="en-US" sz="2400" dirty="0" smtClean="0"/>
              <a:t>intimidation; </a:t>
            </a:r>
            <a:r>
              <a:rPr lang="en-US" sz="2400" dirty="0"/>
              <a:t>or otherwise seriously jeopardize an </a:t>
            </a:r>
            <a:r>
              <a:rPr lang="en-US" sz="2400" dirty="0" smtClean="0"/>
              <a:t>investigation.</a:t>
            </a:r>
            <a:endParaRPr lang="en-US" sz="2400" dirty="0"/>
          </a:p>
          <a:p>
            <a:pPr lvl="0"/>
            <a:r>
              <a:rPr lang="en-US" sz="2400" dirty="0" smtClean="0"/>
              <a:t>Can </a:t>
            </a:r>
            <a:r>
              <a:rPr lang="en-US" sz="2400" dirty="0"/>
              <a:t>extend every 90 days for good cause </a:t>
            </a:r>
            <a:r>
              <a:rPr lang="en-US" sz="2400" dirty="0" smtClean="0"/>
              <a:t>shown.</a:t>
            </a:r>
            <a:endParaRPr lang="en-US" sz="2400" dirty="0"/>
          </a:p>
          <a:p>
            <a:pPr lvl="0"/>
            <a:r>
              <a:rPr lang="en-US" sz="2400" dirty="0"/>
              <a:t>N</a:t>
            </a:r>
            <a:r>
              <a:rPr lang="en-US" sz="2400" dirty="0" smtClean="0"/>
              <a:t>on-disclosure for </a:t>
            </a:r>
            <a:r>
              <a:rPr lang="en-US" sz="2400" i="1" dirty="0" smtClean="0"/>
              <a:t>administrative subpoena </a:t>
            </a:r>
            <a:r>
              <a:rPr lang="en-US" sz="2400" dirty="0" smtClean="0"/>
              <a:t>only applies to records that provide subscriber information.</a:t>
            </a:r>
          </a:p>
          <a:p>
            <a:pPr lvl="1"/>
            <a:r>
              <a:rPr lang="en-US" sz="2400" dirty="0" smtClean="0"/>
              <a:t>Additional </a:t>
            </a:r>
            <a:r>
              <a:rPr lang="en-US" sz="2400" dirty="0"/>
              <a:t>information, </a:t>
            </a:r>
            <a:r>
              <a:rPr lang="en-US" sz="2400" dirty="0" smtClean="0"/>
              <a:t>e.g., what </a:t>
            </a:r>
            <a:r>
              <a:rPr lang="en-US" sz="2400" dirty="0"/>
              <a:t>activity, </a:t>
            </a:r>
            <a:r>
              <a:rPr lang="en-US" sz="2400" dirty="0" smtClean="0"/>
              <a:t>requires </a:t>
            </a:r>
            <a:r>
              <a:rPr lang="en-US" sz="2400" dirty="0"/>
              <a:t>additional subpoena or </a:t>
            </a:r>
            <a:r>
              <a:rPr lang="en-US" sz="2400" dirty="0" smtClean="0"/>
              <a:t>warrant.</a:t>
            </a:r>
            <a:endParaRPr lang="en-US" sz="2400" dirty="0"/>
          </a:p>
          <a:p>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106</a:t>
            </a:fld>
            <a:endParaRPr lang="en-US"/>
          </a:p>
        </p:txBody>
      </p:sp>
    </p:spTree>
    <p:extLst>
      <p:ext uri="{BB962C8B-B14F-4D97-AF65-F5344CB8AC3E}">
        <p14:creationId xmlns:p14="http://schemas.microsoft.com/office/powerpoint/2010/main" val="242933380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Disclosure of Real-time </a:t>
            </a:r>
            <a:r>
              <a:rPr lang="en-US" sz="3600" b="1" dirty="0">
                <a:latin typeface="Arial" panose="020B0604020202020204" pitchFamily="34" charset="0"/>
                <a:cs typeface="Arial" panose="020B0604020202020204" pitchFamily="34" charset="0"/>
              </a:rPr>
              <a:t>L</a:t>
            </a:r>
            <a:r>
              <a:rPr lang="en-US" sz="3600" b="1" dirty="0" smtClean="0">
                <a:latin typeface="Arial" panose="020B0604020202020204" pitchFamily="34" charset="0"/>
                <a:cs typeface="Arial" panose="020B0604020202020204" pitchFamily="34" charset="0"/>
              </a:rPr>
              <a:t>ocation Data</a:t>
            </a:r>
            <a:r>
              <a:rPr lang="en-US" sz="3200" b="1" dirty="0" smtClean="0">
                <a:latin typeface="Arial" panose="020B0604020202020204" pitchFamily="34" charset="0"/>
                <a:cs typeface="Arial" panose="020B0604020202020204" pitchFamily="34" charset="0"/>
              </a:rPr>
              <a:t/>
            </a:r>
            <a:br>
              <a:rPr lang="en-US" sz="3200" b="1" dirty="0" smtClean="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HB 875 (Hugo</a:t>
            </a:r>
            <a:r>
              <a:rPr lang="en-US" sz="3200" dirty="0" smtClean="0">
                <a:latin typeface="Arial" panose="020B0604020202020204" pitchFamily="34" charset="0"/>
                <a:cs typeface="Arial" panose="020B0604020202020204" pitchFamily="34" charset="0"/>
              </a:rPr>
              <a:t>)</a:t>
            </a:r>
            <a:r>
              <a:rPr lang="en-US" sz="3200" b="1" dirty="0">
                <a:latin typeface="Arial" panose="020B0604020202020204" pitchFamily="34" charset="0"/>
                <a:cs typeface="Arial" panose="020B0604020202020204" pitchFamily="34" charset="0"/>
              </a:rPr>
              <a:t/>
            </a:r>
            <a:br>
              <a:rPr lang="en-US" sz="3200" b="1"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0"/>
            <a:r>
              <a:rPr lang="en-US" dirty="0"/>
              <a:t>Allows </a:t>
            </a:r>
            <a:r>
              <a:rPr lang="en-US" dirty="0" smtClean="0"/>
              <a:t>law enforcement </a:t>
            </a:r>
            <a:r>
              <a:rPr lang="en-US" dirty="0"/>
              <a:t>to get emergency real-time location data from out-of-state </a:t>
            </a:r>
            <a:r>
              <a:rPr lang="en-US" dirty="0" smtClean="0"/>
              <a:t>provider. </a:t>
            </a:r>
            <a:endParaRPr lang="en-US" dirty="0"/>
          </a:p>
          <a:p>
            <a:pPr lvl="1"/>
            <a:r>
              <a:rPr lang="en-US" dirty="0" smtClean="0"/>
              <a:t>Previous law - </a:t>
            </a:r>
            <a:r>
              <a:rPr lang="en-US" dirty="0"/>
              <a:t>emergency exception only </a:t>
            </a:r>
            <a:r>
              <a:rPr lang="en-US" dirty="0" smtClean="0"/>
              <a:t>applied in-state.</a:t>
            </a:r>
          </a:p>
          <a:p>
            <a:pPr lvl="0"/>
            <a:r>
              <a:rPr lang="en-US" dirty="0" smtClean="0"/>
              <a:t>Eliminates </a:t>
            </a:r>
            <a:r>
              <a:rPr lang="en-US" dirty="0"/>
              <a:t>the need for provider to believe there is a </a:t>
            </a:r>
            <a:r>
              <a:rPr lang="en-US" dirty="0" smtClean="0"/>
              <a:t>danger.</a:t>
            </a:r>
          </a:p>
          <a:p>
            <a:r>
              <a:rPr lang="en-US" dirty="0">
                <a:latin typeface="Arial" panose="020B0604020202020204" pitchFamily="34" charset="0"/>
                <a:cs typeface="Arial" panose="020B0604020202020204" pitchFamily="34" charset="0"/>
              </a:rPr>
              <a:t>Amends §19.2-70.3.</a:t>
            </a:r>
          </a:p>
          <a:p>
            <a:pPr lvl="0"/>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107</a:t>
            </a:fld>
            <a:endParaRPr lang="en-US"/>
          </a:p>
        </p:txBody>
      </p:sp>
    </p:spTree>
    <p:extLst>
      <p:ext uri="{BB962C8B-B14F-4D97-AF65-F5344CB8AC3E}">
        <p14:creationId xmlns:p14="http://schemas.microsoft.com/office/powerpoint/2010/main" val="8425943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8229600" cy="1143000"/>
          </a:xfrm>
        </p:spPr>
        <p:txBody>
          <a:bodyPr>
            <a:noAutofit/>
          </a:bodyPr>
          <a:lstStyle/>
          <a:p>
            <a:pPr algn="l"/>
            <a:r>
              <a:rPr lang="en-US" sz="3200" b="1" dirty="0" smtClean="0">
                <a:latin typeface="Arial" panose="020B0604020202020204" pitchFamily="34" charset="0"/>
                <a:cs typeface="Arial" panose="020B0604020202020204" pitchFamily="34" charset="0"/>
              </a:rPr>
              <a:t>Admission </a:t>
            </a:r>
            <a:r>
              <a:rPr lang="en-US" sz="3200" b="1" dirty="0">
                <a:latin typeface="Arial" panose="020B0604020202020204" pitchFamily="34" charset="0"/>
                <a:cs typeface="Arial" panose="020B0604020202020204" pitchFamily="34" charset="0"/>
              </a:rPr>
              <a:t>of Electronic Communication </a:t>
            </a:r>
            <a:r>
              <a:rPr lang="en-US" sz="3200" b="1" dirty="0" smtClean="0">
                <a:latin typeface="Arial" panose="020B0604020202020204" pitchFamily="34" charset="0"/>
                <a:cs typeface="Arial" panose="020B0604020202020204" pitchFamily="34" charset="0"/>
              </a:rPr>
              <a:t>Records</a:t>
            </a:r>
            <a:br>
              <a:rPr lang="en-US" sz="3200" b="1"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HB 924 (Mason</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57200" y="1447800"/>
            <a:ext cx="8382000" cy="4495800"/>
          </a:xfrm>
        </p:spPr>
        <p:txBody>
          <a:bodyPr>
            <a:normAutofit lnSpcReduction="10000"/>
          </a:bodyPr>
          <a:lstStyle/>
          <a:p>
            <a:pPr lvl="0"/>
            <a:r>
              <a:rPr lang="en-US" sz="2600" dirty="0">
                <a:latin typeface="Arial" panose="020B0604020202020204" pitchFamily="34" charset="0"/>
                <a:cs typeface="Arial" panose="020B0604020202020204" pitchFamily="34" charset="0"/>
              </a:rPr>
              <a:t>Eliminates requirement that a custodian of records needs to appear to say “this is our record” for communication service provider records, e.g., </a:t>
            </a:r>
            <a:r>
              <a:rPr lang="en-US" sz="2600" dirty="0" smtClean="0">
                <a:latin typeface="Arial" panose="020B0604020202020204" pitchFamily="34" charset="0"/>
                <a:cs typeface="Arial" panose="020B0604020202020204" pitchFamily="34" charset="0"/>
              </a:rPr>
              <a:t>Facebook, Twitter, etc. </a:t>
            </a:r>
            <a:endParaRPr lang="en-US" sz="2600" dirty="0">
              <a:latin typeface="Arial" panose="020B0604020202020204" pitchFamily="34" charset="0"/>
              <a:cs typeface="Arial" panose="020B0604020202020204" pitchFamily="34" charset="0"/>
            </a:endParaRPr>
          </a:p>
          <a:p>
            <a:pPr lvl="0"/>
            <a:r>
              <a:rPr lang="en-US" sz="2600" dirty="0">
                <a:latin typeface="Arial" panose="020B0604020202020204" pitchFamily="34" charset="0"/>
                <a:cs typeface="Arial" panose="020B0604020202020204" pitchFamily="34" charset="0"/>
              </a:rPr>
              <a:t>Allows affidavit from custodian in lieu of live testimony to verify records are true, complete and prepared in the regular course of </a:t>
            </a:r>
            <a:r>
              <a:rPr lang="en-US" sz="2600" dirty="0" smtClean="0">
                <a:latin typeface="Arial" panose="020B0604020202020204" pitchFamily="34" charset="0"/>
                <a:cs typeface="Arial" panose="020B0604020202020204" pitchFamily="34" charset="0"/>
              </a:rPr>
              <a:t>business.</a:t>
            </a:r>
            <a:endParaRPr lang="en-US" sz="2600" dirty="0">
              <a:latin typeface="Arial" panose="020B0604020202020204" pitchFamily="34" charset="0"/>
              <a:cs typeface="Arial" panose="020B0604020202020204" pitchFamily="34" charset="0"/>
            </a:endParaRPr>
          </a:p>
          <a:p>
            <a:pPr lvl="0"/>
            <a:r>
              <a:rPr lang="en-US" sz="2600" dirty="0">
                <a:latin typeface="Arial" panose="020B0604020202020204" pitchFamily="34" charset="0"/>
                <a:cs typeface="Arial" panose="020B0604020202020204" pitchFamily="34" charset="0"/>
              </a:rPr>
              <a:t>Does not replace proof as to who authored the communication or what the records </a:t>
            </a:r>
            <a:r>
              <a:rPr lang="en-US" sz="2600" dirty="0" smtClean="0">
                <a:latin typeface="Arial" panose="020B0604020202020204" pitchFamily="34" charset="0"/>
                <a:cs typeface="Arial" panose="020B0604020202020204" pitchFamily="34" charset="0"/>
              </a:rPr>
              <a:t>mean.</a:t>
            </a:r>
            <a:endParaRPr lang="en-US" sz="2600" dirty="0">
              <a:latin typeface="Arial" panose="020B0604020202020204" pitchFamily="34" charset="0"/>
              <a:cs typeface="Arial" panose="020B0604020202020204" pitchFamily="34" charset="0"/>
            </a:endParaRPr>
          </a:p>
          <a:p>
            <a:pPr lvl="0"/>
            <a:r>
              <a:rPr lang="en-US" sz="2600" dirty="0">
                <a:latin typeface="Arial" panose="020B0604020202020204" pitchFamily="34" charset="0"/>
                <a:cs typeface="Arial" panose="020B0604020202020204" pitchFamily="34" charset="0"/>
              </a:rPr>
              <a:t>Applies equally to </a:t>
            </a:r>
            <a:r>
              <a:rPr lang="en-US" sz="2600" dirty="0" smtClean="0">
                <a:latin typeface="Arial" panose="020B0604020202020204" pitchFamily="34" charset="0"/>
                <a:cs typeface="Arial" panose="020B0604020202020204" pitchFamily="34" charset="0"/>
              </a:rPr>
              <a:t>Commonwealth </a:t>
            </a:r>
            <a:r>
              <a:rPr lang="en-US" sz="2600" dirty="0">
                <a:latin typeface="Arial" panose="020B0604020202020204" pitchFamily="34" charset="0"/>
                <a:cs typeface="Arial" panose="020B0604020202020204" pitchFamily="34" charset="0"/>
              </a:rPr>
              <a:t>and </a:t>
            </a:r>
            <a:r>
              <a:rPr lang="en-US" sz="2600" dirty="0" smtClean="0">
                <a:latin typeface="Arial" panose="020B0604020202020204" pitchFamily="34" charset="0"/>
                <a:cs typeface="Arial" panose="020B0604020202020204" pitchFamily="34" charset="0"/>
              </a:rPr>
              <a:t>defendant.</a:t>
            </a:r>
          </a:p>
          <a:p>
            <a:pPr lvl="0"/>
            <a:r>
              <a:rPr lang="en-US" sz="2600" dirty="0" smtClean="0">
                <a:latin typeface="Arial" panose="020B0604020202020204" pitchFamily="34" charset="0"/>
                <a:cs typeface="Arial" panose="020B0604020202020204" pitchFamily="34" charset="0"/>
              </a:rPr>
              <a:t>Amends §19.2-70.3.</a:t>
            </a:r>
            <a:endParaRPr lang="en-US" sz="26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108</a:t>
            </a:fld>
            <a:endParaRPr lang="en-US" dirty="0"/>
          </a:p>
        </p:txBody>
      </p:sp>
    </p:spTree>
    <p:extLst>
      <p:ext uri="{BB962C8B-B14F-4D97-AF65-F5344CB8AC3E}">
        <p14:creationId xmlns:p14="http://schemas.microsoft.com/office/powerpoint/2010/main" val="86174383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905000"/>
          </a:xfrm>
        </p:spPr>
        <p:txBody>
          <a:bodyPr>
            <a:noAutofit/>
          </a:bodyPr>
          <a:lstStyle/>
          <a:p>
            <a:r>
              <a:rPr lang="en-US" sz="6000" dirty="0" smtClean="0"/>
              <a:t/>
            </a:r>
            <a:br>
              <a:rPr lang="en-US" sz="6000" dirty="0" smtClean="0"/>
            </a:br>
            <a:r>
              <a:rPr lang="en-US" sz="6600" b="1" dirty="0" smtClean="0"/>
              <a:t>Traffic</a:t>
            </a:r>
            <a:r>
              <a:rPr lang="en-US" sz="6000" dirty="0" smtClean="0"/>
              <a:t/>
            </a:r>
            <a:br>
              <a:rPr lang="en-US" sz="6000" dirty="0" smtClean="0"/>
            </a:br>
            <a:endParaRPr lang="en-US" sz="60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109</a:t>
            </a:fld>
            <a:endParaRPr lang="en-US"/>
          </a:p>
        </p:txBody>
      </p:sp>
    </p:spTree>
    <p:extLst>
      <p:ext uri="{BB962C8B-B14F-4D97-AF65-F5344CB8AC3E}">
        <p14:creationId xmlns:p14="http://schemas.microsoft.com/office/powerpoint/2010/main" val="3488155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dirty="0"/>
              <a:t/>
            </a:r>
            <a:br>
              <a:rPr lang="en-US" sz="2800" dirty="0"/>
            </a:br>
            <a:r>
              <a:rPr lang="en-US" sz="3600" b="1" dirty="0" smtClean="0"/>
              <a:t>Changes to Hunting Regulations</a:t>
            </a:r>
            <a:r>
              <a:rPr lang="en-US" sz="2800" b="1" dirty="0" smtClean="0"/>
              <a:t/>
            </a:r>
            <a:br>
              <a:rPr lang="en-US" sz="2800" b="1" dirty="0" smtClean="0"/>
            </a:br>
            <a:endParaRPr lang="en-US" sz="2700" dirty="0"/>
          </a:p>
        </p:txBody>
      </p:sp>
      <p:sp>
        <p:nvSpPr>
          <p:cNvPr id="3" name="Content Placeholder 2"/>
          <p:cNvSpPr>
            <a:spLocks noGrp="1"/>
          </p:cNvSpPr>
          <p:nvPr>
            <p:ph idx="1"/>
          </p:nvPr>
        </p:nvSpPr>
        <p:spPr>
          <a:xfrm>
            <a:off x="457200" y="1143000"/>
            <a:ext cx="8382000" cy="4648200"/>
          </a:xfrm>
        </p:spPr>
        <p:txBody>
          <a:bodyPr>
            <a:noAutofit/>
          </a:bodyPr>
          <a:lstStyle/>
          <a:p>
            <a:pPr lvl="0"/>
            <a:r>
              <a:rPr lang="en-US" sz="2800" b="1" dirty="0" smtClean="0"/>
              <a:t>SB 344:  </a:t>
            </a:r>
            <a:r>
              <a:rPr lang="en-US" sz="2800" dirty="0" smtClean="0"/>
              <a:t>Exempts any person who hunts rails (</a:t>
            </a:r>
            <a:r>
              <a:rPr lang="en-US" sz="2800" dirty="0" err="1" smtClean="0"/>
              <a:t>Rallidae</a:t>
            </a:r>
            <a:r>
              <a:rPr lang="en-US" sz="2800" dirty="0" smtClean="0"/>
              <a:t> family of waterfowl) from the Sunday hunting prohibition (subject to geographical boundaries.) </a:t>
            </a:r>
          </a:p>
          <a:p>
            <a:pPr lvl="1"/>
            <a:r>
              <a:rPr lang="en-US" dirty="0"/>
              <a:t>Amends </a:t>
            </a:r>
            <a:r>
              <a:rPr lang="en-US" dirty="0" smtClean="0"/>
              <a:t>§29.1-521. </a:t>
            </a:r>
          </a:p>
          <a:p>
            <a:pPr lvl="1"/>
            <a:endParaRPr lang="en-US" dirty="0" smtClean="0"/>
          </a:p>
          <a:p>
            <a:r>
              <a:rPr lang="en-US" sz="2800" b="1" dirty="0" smtClean="0"/>
              <a:t>SB 367:  </a:t>
            </a:r>
            <a:r>
              <a:rPr lang="en-US" sz="2800" dirty="0" smtClean="0"/>
              <a:t>Allows creation of local ordinances to address hunting of coyotes with a firearm larger than .22 </a:t>
            </a:r>
            <a:r>
              <a:rPr lang="en-US" sz="2800" dirty="0" err="1" smtClean="0"/>
              <a:t>rimfire</a:t>
            </a:r>
            <a:r>
              <a:rPr lang="en-US" sz="2800" dirty="0" smtClean="0"/>
              <a:t>.</a:t>
            </a:r>
          </a:p>
          <a:p>
            <a:pPr lvl="1"/>
            <a:r>
              <a:rPr lang="en-US" dirty="0" smtClean="0"/>
              <a:t>Amends §29.1-528.</a:t>
            </a:r>
            <a:endParaRPr lang="en-US" dirty="0"/>
          </a:p>
          <a:p>
            <a:pPr marL="0" lv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a:t>
            </a:fld>
            <a:endParaRPr lang="en-US"/>
          </a:p>
        </p:txBody>
      </p:sp>
    </p:spTree>
    <p:extLst>
      <p:ext uri="{BB962C8B-B14F-4D97-AF65-F5344CB8AC3E}">
        <p14:creationId xmlns:p14="http://schemas.microsoft.com/office/powerpoint/2010/main" val="192168039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b="1" u="sng" dirty="0" smtClean="0"/>
              <a:t/>
            </a:r>
            <a:br>
              <a:rPr lang="en-US" sz="3200" b="1" u="sng" dirty="0" smtClean="0"/>
            </a:br>
            <a:r>
              <a:rPr lang="en-US" sz="3600" b="1" dirty="0"/>
              <a:t>Passing </a:t>
            </a:r>
            <a:r>
              <a:rPr lang="en-US" sz="3600" b="1" dirty="0" smtClean="0"/>
              <a:t>Stopped School </a:t>
            </a:r>
            <a:r>
              <a:rPr lang="en-US" sz="3600" b="1" dirty="0"/>
              <a:t>Bus</a:t>
            </a:r>
            <a:r>
              <a:rPr lang="en-US" sz="3200" b="1" u="sng" dirty="0"/>
              <a:t/>
            </a:r>
            <a:br>
              <a:rPr lang="en-US" sz="3200" b="1" u="sng" dirty="0"/>
            </a:br>
            <a:r>
              <a:rPr lang="en-US" sz="2700" dirty="0" smtClean="0"/>
              <a:t>HB </a:t>
            </a:r>
            <a:r>
              <a:rPr lang="en-US" sz="2700" dirty="0"/>
              <a:t>168 (</a:t>
            </a:r>
            <a:r>
              <a:rPr lang="en-US" sz="2700" dirty="0" err="1"/>
              <a:t>LaRock</a:t>
            </a:r>
            <a:r>
              <a:rPr lang="en-US" sz="2700" dirty="0"/>
              <a:t>) / SB 120 (</a:t>
            </a:r>
            <a:r>
              <a:rPr lang="en-US" sz="2700" dirty="0" err="1"/>
              <a:t>Carrico</a:t>
            </a:r>
            <a:r>
              <a:rPr lang="en-US" sz="2700" dirty="0"/>
              <a:t>) / SB 16 (</a:t>
            </a:r>
            <a:r>
              <a:rPr lang="en-US" sz="2700" dirty="0" err="1"/>
              <a:t>Favola</a:t>
            </a:r>
            <a:r>
              <a:rPr lang="en-US" sz="2700" dirty="0"/>
              <a:t>) / SB 74 (</a:t>
            </a:r>
            <a:r>
              <a:rPr lang="en-US" sz="2700" dirty="0" err="1"/>
              <a:t>Wexton</a:t>
            </a:r>
            <a:r>
              <a:rPr lang="en-US" sz="2700" dirty="0" smtClean="0"/>
              <a:t>)</a:t>
            </a:r>
            <a:r>
              <a:rPr lang="en-US" sz="2700" dirty="0"/>
              <a:t/>
            </a:r>
            <a:br>
              <a:rPr lang="en-US" sz="2700" dirty="0"/>
            </a:br>
            <a:endParaRPr lang="en-US" sz="2700" dirty="0"/>
          </a:p>
        </p:txBody>
      </p:sp>
      <p:sp>
        <p:nvSpPr>
          <p:cNvPr id="3" name="Content Placeholder 2"/>
          <p:cNvSpPr>
            <a:spLocks noGrp="1"/>
          </p:cNvSpPr>
          <p:nvPr>
            <p:ph idx="1"/>
          </p:nvPr>
        </p:nvSpPr>
        <p:spPr/>
        <p:txBody>
          <a:bodyPr/>
          <a:lstStyle/>
          <a:p>
            <a:pPr lvl="0"/>
            <a:r>
              <a:rPr lang="en-US" sz="2800" dirty="0"/>
              <a:t>Authority to mail summons for unlawfully passing stopped school bus when locality uses video-monitoring </a:t>
            </a:r>
            <a:r>
              <a:rPr lang="en-US" sz="2800" dirty="0" smtClean="0"/>
              <a:t>system.</a:t>
            </a:r>
          </a:p>
          <a:p>
            <a:pPr lvl="0"/>
            <a:r>
              <a:rPr lang="en-US" sz="2800" dirty="0"/>
              <a:t>P</a:t>
            </a:r>
            <a:r>
              <a:rPr lang="en-US" sz="2800" dirty="0" smtClean="0"/>
              <a:t>rovides </a:t>
            </a:r>
            <a:r>
              <a:rPr lang="en-US" sz="2800" dirty="0"/>
              <a:t>way to rebut presumption that registered owner was driver by filing an affidavit containing specified </a:t>
            </a:r>
            <a:r>
              <a:rPr lang="en-US" sz="2800" dirty="0" smtClean="0"/>
              <a:t>information.</a:t>
            </a:r>
          </a:p>
          <a:p>
            <a:pPr lvl="0"/>
            <a:r>
              <a:rPr lang="en-US" sz="2800" dirty="0"/>
              <a:t>A</a:t>
            </a:r>
            <a:r>
              <a:rPr lang="en-US" sz="2800" dirty="0" smtClean="0"/>
              <a:t>llows </a:t>
            </a:r>
            <a:r>
              <a:rPr lang="en-US" sz="2800" dirty="0"/>
              <a:t>opportunity to inspect </a:t>
            </a:r>
            <a:r>
              <a:rPr lang="en-US" sz="2800" dirty="0" smtClean="0"/>
              <a:t>video.</a:t>
            </a:r>
          </a:p>
          <a:p>
            <a:pPr lvl="0"/>
            <a:r>
              <a:rPr lang="en-US" sz="2800" dirty="0" smtClean="0"/>
              <a:t>Amends §46.2-844.</a:t>
            </a:r>
            <a:endParaRPr lang="en-US" sz="2800" dirty="0"/>
          </a:p>
          <a:p>
            <a:pPr>
              <a:buNone/>
            </a:pP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110</a:t>
            </a:fld>
            <a:endParaRPr lang="en-US"/>
          </a:p>
        </p:txBody>
      </p:sp>
    </p:spTree>
    <p:extLst>
      <p:ext uri="{BB962C8B-B14F-4D97-AF65-F5344CB8AC3E}">
        <p14:creationId xmlns:p14="http://schemas.microsoft.com/office/powerpoint/2010/main" val="34599478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u="sng" dirty="0" smtClean="0"/>
              <a:t/>
            </a:r>
            <a:br>
              <a:rPr lang="en-US" sz="3600" b="1" u="sng" dirty="0" smtClean="0"/>
            </a:br>
            <a:r>
              <a:rPr lang="en-US" sz="3600" b="1" dirty="0"/>
              <a:t>Open Door When Safe</a:t>
            </a:r>
            <a:r>
              <a:rPr lang="en-US" sz="2800" b="1" u="sng" dirty="0"/>
              <a:t/>
            </a:r>
            <a:br>
              <a:rPr lang="en-US" sz="2800" b="1" u="sng" dirty="0"/>
            </a:br>
            <a:r>
              <a:rPr lang="en-US" sz="2700" dirty="0" smtClean="0"/>
              <a:t>SB </a:t>
            </a:r>
            <a:r>
              <a:rPr lang="en-US" sz="2700" dirty="0"/>
              <a:t>117 (Petersen</a:t>
            </a:r>
            <a:r>
              <a:rPr lang="en-US" sz="2700" dirty="0" smtClean="0"/>
              <a:t>)</a:t>
            </a:r>
            <a:r>
              <a:rPr lang="en-US" sz="2800" dirty="0"/>
              <a:t/>
            </a:r>
            <a:br>
              <a:rPr lang="en-US" sz="2800" dirty="0"/>
            </a:br>
            <a:endParaRPr lang="en-US" sz="2800" dirty="0"/>
          </a:p>
        </p:txBody>
      </p:sp>
      <p:sp>
        <p:nvSpPr>
          <p:cNvPr id="3" name="Content Placeholder 2"/>
          <p:cNvSpPr>
            <a:spLocks noGrp="1"/>
          </p:cNvSpPr>
          <p:nvPr>
            <p:ph idx="1"/>
          </p:nvPr>
        </p:nvSpPr>
        <p:spPr/>
        <p:txBody>
          <a:bodyPr/>
          <a:lstStyle/>
          <a:p>
            <a:pPr lvl="0"/>
            <a:r>
              <a:rPr lang="en-US" sz="2800" dirty="0" smtClean="0"/>
              <a:t>Drivers must wait until it is reasonably safe to open door on side adjacent to moving traffic. </a:t>
            </a:r>
          </a:p>
          <a:p>
            <a:pPr lvl="0"/>
            <a:r>
              <a:rPr lang="en-US" sz="2800" dirty="0" smtClean="0"/>
              <a:t>Does not apply to passengers.</a:t>
            </a:r>
          </a:p>
          <a:p>
            <a:pPr lvl="0"/>
            <a:r>
              <a:rPr lang="en-US" sz="2800" dirty="0" smtClean="0"/>
              <a:t>Traffic infraction with up to $50 fine.</a:t>
            </a:r>
            <a:endParaRPr lang="en-US" sz="2800" dirty="0"/>
          </a:p>
          <a:p>
            <a:pPr lvl="0"/>
            <a:r>
              <a:rPr lang="en-US" sz="2800" dirty="0" smtClean="0"/>
              <a:t>Excludes </a:t>
            </a:r>
            <a:r>
              <a:rPr lang="en-US" sz="2800" dirty="0"/>
              <a:t>LEO, firefighter or </a:t>
            </a:r>
            <a:r>
              <a:rPr lang="en-US" sz="2800" dirty="0" smtClean="0"/>
              <a:t>EMS while </a:t>
            </a:r>
            <a:r>
              <a:rPr lang="en-US" sz="2800" dirty="0"/>
              <a:t>in performance of </a:t>
            </a:r>
            <a:r>
              <a:rPr lang="en-US" sz="2800" dirty="0" smtClean="0"/>
              <a:t>duties. </a:t>
            </a:r>
          </a:p>
          <a:p>
            <a:pPr lvl="0"/>
            <a:r>
              <a:rPr lang="en-US" sz="2800" dirty="0" smtClean="0"/>
              <a:t>Adds §46.2-818.1.</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111</a:t>
            </a:fld>
            <a:endParaRPr lang="en-US"/>
          </a:p>
        </p:txBody>
      </p:sp>
    </p:spTree>
    <p:extLst>
      <p:ext uri="{BB962C8B-B14F-4D97-AF65-F5344CB8AC3E}">
        <p14:creationId xmlns:p14="http://schemas.microsoft.com/office/powerpoint/2010/main" val="145044163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l"/>
            <a:r>
              <a:rPr lang="en-US" sz="3200" b="1" u="sng" dirty="0" smtClean="0"/>
              <a:t/>
            </a:r>
            <a:br>
              <a:rPr lang="en-US" sz="3200" b="1" u="sng" dirty="0" smtClean="0"/>
            </a:br>
            <a:r>
              <a:rPr lang="en-US" sz="3600" b="1" dirty="0" smtClean="0"/>
              <a:t>Regulation of Flooded Areas</a:t>
            </a:r>
            <a:r>
              <a:rPr lang="en-US" sz="3200" b="1" u="sng" dirty="0"/>
              <a:t/>
            </a:r>
            <a:br>
              <a:rPr lang="en-US" sz="3200" b="1" u="sng" dirty="0"/>
            </a:br>
            <a:r>
              <a:rPr lang="en-US" sz="2700" dirty="0" smtClean="0"/>
              <a:t>SB 613 (Locke)</a:t>
            </a:r>
            <a:endParaRPr lang="en-US" sz="2700" dirty="0"/>
          </a:p>
        </p:txBody>
      </p:sp>
      <p:sp>
        <p:nvSpPr>
          <p:cNvPr id="3" name="Content Placeholder 2"/>
          <p:cNvSpPr>
            <a:spLocks noGrp="1"/>
          </p:cNvSpPr>
          <p:nvPr>
            <p:ph idx="1"/>
          </p:nvPr>
        </p:nvSpPr>
        <p:spPr/>
        <p:txBody>
          <a:bodyPr/>
          <a:lstStyle/>
          <a:p>
            <a:pPr lvl="0"/>
            <a:r>
              <a:rPr lang="en-US" sz="2800" dirty="0" smtClean="0"/>
              <a:t>Authorizes local ordinances to prohibit operation of motor vehicle or boat on flooded streets in a manner that would damage property of others.</a:t>
            </a:r>
          </a:p>
          <a:p>
            <a:pPr lvl="0"/>
            <a:r>
              <a:rPr lang="en-US" sz="2800" dirty="0" smtClean="0"/>
              <a:t>Class 4 misdemeanor.</a:t>
            </a:r>
          </a:p>
          <a:p>
            <a:pPr lvl="0"/>
            <a:r>
              <a:rPr lang="en-US" sz="2800" dirty="0" smtClean="0"/>
              <a:t>Exception for first responders.</a:t>
            </a:r>
          </a:p>
          <a:p>
            <a:pPr lvl="0"/>
            <a:r>
              <a:rPr lang="en-US" sz="2800" dirty="0" smtClean="0"/>
              <a:t>Adds §46.2-800.3.</a:t>
            </a:r>
            <a:endParaRPr lang="en-US" sz="2800" dirty="0"/>
          </a:p>
          <a:p>
            <a:pPr>
              <a:buNone/>
            </a:pP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112</a:t>
            </a:fld>
            <a:endParaRPr lang="en-US"/>
          </a:p>
        </p:txBody>
      </p:sp>
    </p:spTree>
    <p:extLst>
      <p:ext uri="{BB962C8B-B14F-4D97-AF65-F5344CB8AC3E}">
        <p14:creationId xmlns:p14="http://schemas.microsoft.com/office/powerpoint/2010/main" val="32623470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l"/>
            <a:r>
              <a:rPr lang="en-US" sz="3200" b="1" u="sng" dirty="0" smtClean="0"/>
              <a:t/>
            </a:r>
            <a:br>
              <a:rPr lang="en-US" sz="3200" b="1" u="sng" dirty="0" smtClean="0"/>
            </a:br>
            <a:r>
              <a:rPr lang="en-US" sz="3600" b="1" dirty="0" smtClean="0"/>
              <a:t>Learner’s Permit/Provisional License Holder</a:t>
            </a:r>
            <a:r>
              <a:rPr lang="en-US" sz="3200" b="1" u="sng" dirty="0"/>
              <a:t/>
            </a:r>
            <a:br>
              <a:rPr lang="en-US" sz="3200" b="1" u="sng" dirty="0"/>
            </a:br>
            <a:r>
              <a:rPr lang="en-US" sz="2700" dirty="0" smtClean="0"/>
              <a:t>SB 555 </a:t>
            </a:r>
            <a:r>
              <a:rPr lang="en-US" sz="2700" dirty="0" smtClean="0"/>
              <a:t>Cosgrove (Cosgrove)</a:t>
            </a:r>
            <a:endParaRPr lang="en-US" sz="2700" dirty="0"/>
          </a:p>
        </p:txBody>
      </p:sp>
      <p:sp>
        <p:nvSpPr>
          <p:cNvPr id="3" name="Content Placeholder 2"/>
          <p:cNvSpPr>
            <a:spLocks noGrp="1"/>
          </p:cNvSpPr>
          <p:nvPr>
            <p:ph idx="1"/>
          </p:nvPr>
        </p:nvSpPr>
        <p:spPr>
          <a:xfrm>
            <a:off x="457200" y="1676400"/>
            <a:ext cx="8229600" cy="4114800"/>
          </a:xfrm>
        </p:spPr>
        <p:txBody>
          <a:bodyPr>
            <a:normAutofit fontScale="92500"/>
          </a:bodyPr>
          <a:lstStyle/>
          <a:p>
            <a:pPr lvl="0"/>
            <a:r>
              <a:rPr lang="en-US" sz="2800" dirty="0" smtClean="0"/>
              <a:t>Prohibits a holder of a </a:t>
            </a:r>
            <a:r>
              <a:rPr lang="en-US" sz="2800" i="1" dirty="0" smtClean="0"/>
              <a:t>learner’s permit </a:t>
            </a:r>
            <a:r>
              <a:rPr lang="en-US" sz="2800" dirty="0" smtClean="0"/>
              <a:t>from using a cell phone while driving, regardless of whether or not the device is handheld. </a:t>
            </a:r>
          </a:p>
          <a:p>
            <a:pPr lvl="0"/>
            <a:r>
              <a:rPr lang="en-US" sz="2800" u="sng" dirty="0" smtClean="0"/>
              <a:t>Removes</a:t>
            </a:r>
            <a:r>
              <a:rPr lang="en-US" sz="2800" dirty="0" smtClean="0"/>
              <a:t> the exception that a </a:t>
            </a:r>
            <a:r>
              <a:rPr lang="en-US" sz="2800" i="1" dirty="0" smtClean="0"/>
              <a:t>provisional license holder </a:t>
            </a:r>
            <a:r>
              <a:rPr lang="en-US" sz="2800" dirty="0" smtClean="0"/>
              <a:t>may have more than one passenger under 21 if parent present.</a:t>
            </a:r>
          </a:p>
          <a:p>
            <a:pPr lvl="0"/>
            <a:r>
              <a:rPr lang="en-US" sz="2800" dirty="0" smtClean="0"/>
              <a:t>Adds first cousins to the family/household member exception to passenger limit.</a:t>
            </a:r>
          </a:p>
          <a:p>
            <a:pPr lvl="0"/>
            <a:r>
              <a:rPr lang="en-US" sz="2800" dirty="0" smtClean="0"/>
              <a:t>Amends §§ 46.2-323, 324.1,334, 344.01, 335, 335.2</a:t>
            </a:r>
            <a:endParaRPr lang="en-US" sz="2800" dirty="0"/>
          </a:p>
          <a:p>
            <a:pPr>
              <a:buNone/>
            </a:pP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113</a:t>
            </a:fld>
            <a:endParaRPr lang="en-US"/>
          </a:p>
        </p:txBody>
      </p:sp>
    </p:spTree>
    <p:extLst>
      <p:ext uri="{BB962C8B-B14F-4D97-AF65-F5344CB8AC3E}">
        <p14:creationId xmlns:p14="http://schemas.microsoft.com/office/powerpoint/2010/main" val="396670258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447800"/>
          </a:xfrm>
        </p:spPr>
        <p:txBody>
          <a:bodyPr>
            <a:normAutofit/>
          </a:bodyPr>
          <a:lstStyle/>
          <a:p>
            <a:r>
              <a:rPr lang="en-US" sz="6600" b="1" dirty="0" smtClean="0"/>
              <a:t>Victim</a:t>
            </a:r>
            <a:r>
              <a:rPr lang="en-US" sz="6000" dirty="0" smtClean="0"/>
              <a:t> </a:t>
            </a:r>
            <a:r>
              <a:rPr lang="en-US" sz="6600" b="1" dirty="0" smtClean="0"/>
              <a:t>Rights</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114</a:t>
            </a:fld>
            <a:endParaRPr lang="en-US"/>
          </a:p>
        </p:txBody>
      </p:sp>
    </p:spTree>
    <p:extLst>
      <p:ext uri="{BB962C8B-B14F-4D97-AF65-F5344CB8AC3E}">
        <p14:creationId xmlns:p14="http://schemas.microsoft.com/office/powerpoint/2010/main" val="111195293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Victim Confidentiality</a:t>
            </a:r>
            <a:br>
              <a:rPr lang="en-US" sz="3200" b="1" dirty="0" smtClean="0"/>
            </a:br>
            <a:r>
              <a:rPr lang="en-US" sz="2400" dirty="0" smtClean="0"/>
              <a:t>HB 373 (</a:t>
            </a:r>
            <a:r>
              <a:rPr lang="en-US" sz="2400" dirty="0" err="1" smtClean="0"/>
              <a:t>Yancy</a:t>
            </a:r>
            <a:r>
              <a:rPr lang="en-US" sz="2400" dirty="0" smtClean="0"/>
              <a:t>) / SB </a:t>
            </a:r>
            <a:r>
              <a:rPr lang="en-US" sz="2400" dirty="0"/>
              <a:t>253 (Stanley</a:t>
            </a:r>
            <a:r>
              <a:rPr lang="en-US" sz="2400" dirty="0" smtClean="0"/>
              <a:t>)</a:t>
            </a:r>
            <a:endParaRPr lang="en-US" sz="2400" dirty="0">
              <a:solidFill>
                <a:srgbClr val="FF0000"/>
              </a:solidFill>
            </a:endParaRPr>
          </a:p>
        </p:txBody>
      </p:sp>
      <p:sp>
        <p:nvSpPr>
          <p:cNvPr id="3" name="Content Placeholder 2"/>
          <p:cNvSpPr>
            <a:spLocks noGrp="1"/>
          </p:cNvSpPr>
          <p:nvPr>
            <p:ph idx="1"/>
          </p:nvPr>
        </p:nvSpPr>
        <p:spPr>
          <a:xfrm>
            <a:off x="457200" y="1524000"/>
            <a:ext cx="8382000" cy="4267200"/>
          </a:xfrm>
        </p:spPr>
        <p:txBody>
          <a:bodyPr>
            <a:noAutofit/>
          </a:bodyPr>
          <a:lstStyle/>
          <a:p>
            <a:pPr lvl="0"/>
            <a:r>
              <a:rPr lang="en-US" sz="2400" dirty="0" smtClean="0"/>
              <a:t>Expands </a:t>
            </a:r>
            <a:r>
              <a:rPr lang="en-US" sz="2400" dirty="0"/>
              <a:t>victim confidentiality law to </a:t>
            </a:r>
            <a:r>
              <a:rPr lang="en-US" sz="2400" dirty="0" smtClean="0"/>
              <a:t>include victims of abduction &amp; sex trafficking who </a:t>
            </a:r>
            <a:r>
              <a:rPr lang="en-US" sz="2400" dirty="0"/>
              <a:t>should receive </a:t>
            </a:r>
            <a:r>
              <a:rPr lang="en-US" sz="2400" dirty="0" smtClean="0"/>
              <a:t>protection. </a:t>
            </a:r>
          </a:p>
          <a:p>
            <a:pPr lvl="0"/>
            <a:r>
              <a:rPr lang="en-US" sz="2400" dirty="0" smtClean="0"/>
              <a:t>Increase </a:t>
            </a:r>
            <a:r>
              <a:rPr lang="en-US" sz="2400" dirty="0"/>
              <a:t>types of services that must comply with nondisclosure </a:t>
            </a:r>
            <a:r>
              <a:rPr lang="en-US" sz="2400" dirty="0" smtClean="0"/>
              <a:t>rules to include services for dating violence, sex assault, stalking, abduction &amp; sex trafficking.</a:t>
            </a:r>
            <a:endParaRPr lang="en-US" sz="2400" dirty="0"/>
          </a:p>
          <a:p>
            <a:pPr lvl="0"/>
            <a:r>
              <a:rPr lang="en-US" sz="2400" dirty="0"/>
              <a:t>Includes clause that someone can be considered a victim whether or not any person has been charged or convicted of any </a:t>
            </a:r>
            <a:r>
              <a:rPr lang="en-US" sz="2400" dirty="0" smtClean="0"/>
              <a:t>offense.</a:t>
            </a:r>
          </a:p>
          <a:p>
            <a:pPr lvl="0"/>
            <a:r>
              <a:rPr lang="en-US" sz="2400" dirty="0" smtClean="0"/>
              <a:t>Amends § 63.2-104.1.</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115</a:t>
            </a:fld>
            <a:endParaRPr lang="en-US"/>
          </a:p>
        </p:txBody>
      </p:sp>
    </p:spTree>
    <p:extLst>
      <p:ext uri="{BB962C8B-B14F-4D97-AF65-F5344CB8AC3E}">
        <p14:creationId xmlns:p14="http://schemas.microsoft.com/office/powerpoint/2010/main" val="21278034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6/24/2016</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116</a:t>
            </a:fld>
            <a:endParaRPr lang="en-US" dirty="0"/>
          </a:p>
        </p:txBody>
      </p:sp>
      <p:sp>
        <p:nvSpPr>
          <p:cNvPr id="4" name="Rectangle 3"/>
          <p:cNvSpPr/>
          <p:nvPr/>
        </p:nvSpPr>
        <p:spPr>
          <a:xfrm>
            <a:off x="533400" y="533400"/>
            <a:ext cx="8229600" cy="5262979"/>
          </a:xfrm>
          <a:prstGeom prst="rect">
            <a:avLst/>
          </a:prstGeom>
        </p:spPr>
        <p:txBody>
          <a:bodyPr wrap="square">
            <a:spAutoFit/>
          </a:bodyPr>
          <a:lstStyle/>
          <a:p>
            <a:pPr algn="ctr"/>
            <a:endParaRPr lang="en-US" dirty="0" smtClean="0"/>
          </a:p>
          <a:p>
            <a:pPr algn="ctr"/>
            <a:r>
              <a:rPr lang="en-US" sz="2000" b="1" dirty="0" smtClean="0">
                <a:solidFill>
                  <a:srgbClr val="C00000"/>
                </a:solidFill>
                <a:latin typeface="Georgia" pitchFamily="18" charset="0"/>
                <a:cs typeface="Arial" pitchFamily="34" charset="0"/>
              </a:rPr>
              <a:t>Thank you to those who assisted in the </a:t>
            </a:r>
          </a:p>
          <a:p>
            <a:pPr algn="ctr"/>
            <a:r>
              <a:rPr lang="en-US" sz="2000" b="1" dirty="0" smtClean="0">
                <a:solidFill>
                  <a:srgbClr val="C00000"/>
                </a:solidFill>
                <a:latin typeface="Georgia" pitchFamily="18" charset="0"/>
                <a:cs typeface="Arial" pitchFamily="34" charset="0"/>
              </a:rPr>
              <a:t>preparation of these materials:</a:t>
            </a:r>
          </a:p>
          <a:p>
            <a:pPr algn="ctr"/>
            <a:endParaRPr lang="en-US" dirty="0" smtClean="0">
              <a:solidFill>
                <a:srgbClr val="C00000"/>
              </a:solidFill>
              <a:latin typeface="Arial" pitchFamily="34" charset="0"/>
              <a:cs typeface="Arial" pitchFamily="34" charset="0"/>
            </a:endParaRPr>
          </a:p>
          <a:p>
            <a:pPr algn="ctr"/>
            <a:r>
              <a:rPr lang="en-US" sz="2000" i="1" dirty="0" smtClean="0">
                <a:solidFill>
                  <a:srgbClr val="C00000"/>
                </a:solidFill>
                <a:latin typeface="Arial" pitchFamily="34" charset="0"/>
                <a:cs typeface="Arial" pitchFamily="34" charset="0"/>
              </a:rPr>
              <a:t>Lori DiGiosia, Chief Deputy Commonwealth’s Attorney, Stafford County</a:t>
            </a:r>
          </a:p>
          <a:p>
            <a:pPr algn="ctr"/>
            <a:endParaRPr lang="en-US" sz="2000" i="1" dirty="0" smtClean="0">
              <a:solidFill>
                <a:srgbClr val="C00000"/>
              </a:solidFill>
              <a:latin typeface="Arial" pitchFamily="34" charset="0"/>
              <a:cs typeface="Arial" pitchFamily="34" charset="0"/>
            </a:endParaRPr>
          </a:p>
          <a:p>
            <a:pPr algn="ctr"/>
            <a:r>
              <a:rPr lang="en-US" sz="2000" i="1" dirty="0" smtClean="0">
                <a:solidFill>
                  <a:srgbClr val="C00000"/>
                </a:solidFill>
                <a:latin typeface="Arial" pitchFamily="34" charset="0"/>
                <a:cs typeface="Arial" pitchFamily="34" charset="0"/>
              </a:rPr>
              <a:t>Kenny Adcock, DCJS</a:t>
            </a:r>
          </a:p>
          <a:p>
            <a:pPr algn="ctr"/>
            <a:endParaRPr lang="en-US" sz="2000" i="1" dirty="0" smtClean="0">
              <a:solidFill>
                <a:srgbClr val="C00000"/>
              </a:solidFill>
              <a:latin typeface="Arial" pitchFamily="34" charset="0"/>
              <a:cs typeface="Arial" pitchFamily="34" charset="0"/>
            </a:endParaRPr>
          </a:p>
          <a:p>
            <a:pPr algn="ctr"/>
            <a:endParaRPr lang="en-US" dirty="0" smtClean="0"/>
          </a:p>
          <a:p>
            <a:pPr algn="ctr"/>
            <a:r>
              <a:rPr lang="en-US" dirty="0" smtClean="0"/>
              <a:t>Jane Sherman Chambers</a:t>
            </a:r>
          </a:p>
          <a:p>
            <a:pPr algn="ctr"/>
            <a:r>
              <a:rPr lang="en-US" dirty="0" smtClean="0"/>
              <a:t>Director, Commonwealth’s Attorneys’ Services Council</a:t>
            </a:r>
          </a:p>
          <a:p>
            <a:pPr algn="ctr"/>
            <a:r>
              <a:rPr lang="en-US" dirty="0" smtClean="0"/>
              <a:t>William &amp; Mary Law School</a:t>
            </a:r>
          </a:p>
          <a:p>
            <a:pPr algn="ctr"/>
            <a:r>
              <a:rPr lang="en-US" dirty="0" smtClean="0"/>
              <a:t>613 S. Henry Street, Room 220</a:t>
            </a:r>
          </a:p>
          <a:p>
            <a:pPr algn="ctr"/>
            <a:r>
              <a:rPr lang="en-US" dirty="0" smtClean="0"/>
              <a:t>P. O. Box 3549</a:t>
            </a:r>
          </a:p>
          <a:p>
            <a:pPr algn="ctr"/>
            <a:r>
              <a:rPr lang="en-US" dirty="0" smtClean="0"/>
              <a:t>Williamsburg, Virginia  23187</a:t>
            </a:r>
          </a:p>
          <a:p>
            <a:pPr algn="ctr"/>
            <a:r>
              <a:rPr lang="en-US" dirty="0" smtClean="0"/>
              <a:t>757-253-4146</a:t>
            </a:r>
          </a:p>
          <a:p>
            <a:pPr algn="ctr"/>
            <a:r>
              <a:rPr lang="en-US" dirty="0" smtClean="0">
                <a:hlinkClick r:id="rId2"/>
              </a:rPr>
              <a:t>jscham@wm.edu</a:t>
            </a:r>
            <a:r>
              <a:rPr lang="en-US" dirty="0" smtClean="0"/>
              <a:t> </a:t>
            </a:r>
          </a:p>
          <a:p>
            <a:pPr algn="ctr"/>
            <a:r>
              <a:rPr lang="en-US" dirty="0" smtClean="0">
                <a:hlinkClick r:id="rId3"/>
              </a:rPr>
              <a:t>www.cas.state.va.us</a:t>
            </a:r>
            <a:endParaRPr lang="en-US" dirty="0" smtClean="0"/>
          </a:p>
        </p:txBody>
      </p:sp>
    </p:spTree>
    <p:extLst>
      <p:ext uri="{BB962C8B-B14F-4D97-AF65-F5344CB8AC3E}">
        <p14:creationId xmlns:p14="http://schemas.microsoft.com/office/powerpoint/2010/main" val="2811779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a:bodyPr>
          <a:lstStyle/>
          <a:p>
            <a:r>
              <a:rPr lang="en-US" sz="6600" b="1" dirty="0"/>
              <a:t>Asset Forfeiture</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12</a:t>
            </a:fld>
            <a:endParaRPr lang="en-US"/>
          </a:p>
        </p:txBody>
      </p:sp>
    </p:spTree>
    <p:extLst>
      <p:ext uri="{BB962C8B-B14F-4D97-AF65-F5344CB8AC3E}">
        <p14:creationId xmlns:p14="http://schemas.microsoft.com/office/powerpoint/2010/main" val="687232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b="1" u="sng" dirty="0" smtClean="0"/>
              <a:t/>
            </a:r>
            <a:br>
              <a:rPr lang="en-US" sz="2800" b="1" u="sng" dirty="0" smtClean="0"/>
            </a:br>
            <a:r>
              <a:rPr lang="en-US" sz="3600" b="1" dirty="0"/>
              <a:t>Asset Forfeiture, Roadside Waivers</a:t>
            </a:r>
            <a:r>
              <a:rPr lang="en-US" sz="2800" b="1" u="sng" dirty="0"/>
              <a:t/>
            </a:r>
            <a:br>
              <a:rPr lang="en-US" sz="2800" b="1" u="sng" dirty="0"/>
            </a:br>
            <a:r>
              <a:rPr lang="en-US" sz="2700" dirty="0" smtClean="0"/>
              <a:t>HB </a:t>
            </a:r>
            <a:r>
              <a:rPr lang="en-US" sz="2700" dirty="0"/>
              <a:t>771 (Gilbert) / SB 423 (Howell</a:t>
            </a:r>
            <a:r>
              <a:rPr lang="en-US" sz="2700" dirty="0" smtClean="0"/>
              <a:t>)</a:t>
            </a:r>
            <a:r>
              <a:rPr lang="en-US" sz="2800" dirty="0"/>
              <a:t/>
            </a:r>
            <a:br>
              <a:rPr lang="en-US" sz="2800" dirty="0"/>
            </a:br>
            <a:endParaRPr lang="en-US" sz="2800" dirty="0"/>
          </a:p>
        </p:txBody>
      </p:sp>
      <p:sp>
        <p:nvSpPr>
          <p:cNvPr id="6" name="Content Placeholder 5"/>
          <p:cNvSpPr>
            <a:spLocks noGrp="1"/>
          </p:cNvSpPr>
          <p:nvPr>
            <p:ph idx="1"/>
          </p:nvPr>
        </p:nvSpPr>
        <p:spPr>
          <a:xfrm>
            <a:off x="457200" y="1600201"/>
            <a:ext cx="8382000" cy="4419599"/>
          </a:xfrm>
        </p:spPr>
        <p:txBody>
          <a:bodyPr>
            <a:normAutofit/>
          </a:bodyPr>
          <a:lstStyle/>
          <a:p>
            <a:pPr lvl="0"/>
            <a:r>
              <a:rPr lang="en-US" sz="3000" dirty="0" smtClean="0"/>
              <a:t>Interest in seized property may not be waived until an information has been filed.</a:t>
            </a:r>
          </a:p>
          <a:p>
            <a:r>
              <a:rPr lang="en-US" sz="3000" dirty="0" smtClean="0"/>
              <a:t>Eliminates </a:t>
            </a:r>
            <a:r>
              <a:rPr lang="en-US" sz="3000" dirty="0"/>
              <a:t>roadside waivers that occur when LE seeks waiver of right to property by owner on the side of the road. </a:t>
            </a:r>
          </a:p>
          <a:p>
            <a:pPr lvl="0"/>
            <a:r>
              <a:rPr lang="en-US" sz="3000" dirty="0"/>
              <a:t>Recommended by </a:t>
            </a:r>
            <a:r>
              <a:rPr lang="en-US" sz="3000" dirty="0" smtClean="0"/>
              <a:t>Virginia Crime Commission.</a:t>
            </a:r>
          </a:p>
          <a:p>
            <a:pPr lvl="0"/>
            <a:r>
              <a:rPr lang="en-US" sz="3000" dirty="0" smtClean="0"/>
              <a:t>Amends §19.2-386.2.</a:t>
            </a:r>
            <a:endParaRPr lang="en-US" sz="30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13</a:t>
            </a:fld>
            <a:endParaRPr lang="en-US"/>
          </a:p>
        </p:txBody>
      </p:sp>
    </p:spTree>
    <p:extLst>
      <p:ext uri="{BB962C8B-B14F-4D97-AF65-F5344CB8AC3E}">
        <p14:creationId xmlns:p14="http://schemas.microsoft.com/office/powerpoint/2010/main" val="402668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dirty="0"/>
              <a:t/>
            </a:r>
            <a:br>
              <a:rPr lang="en-US" sz="2800" dirty="0"/>
            </a:br>
            <a:r>
              <a:rPr lang="en-US" sz="3600" b="1" dirty="0"/>
              <a:t>Asset Forfeiture, Burden of </a:t>
            </a:r>
            <a:r>
              <a:rPr lang="en-US" sz="3600" b="1" dirty="0" smtClean="0"/>
              <a:t>Proof</a:t>
            </a:r>
            <a:r>
              <a:rPr lang="en-US" sz="2800" b="1" dirty="0" smtClean="0"/>
              <a:t/>
            </a:r>
            <a:br>
              <a:rPr lang="en-US" sz="2800" b="1" dirty="0" smtClean="0"/>
            </a:br>
            <a:r>
              <a:rPr lang="en-US" sz="2800" dirty="0"/>
              <a:t>SB 457 (</a:t>
            </a:r>
            <a:r>
              <a:rPr lang="en-US" sz="2800" dirty="0" err="1"/>
              <a:t>Carrico</a:t>
            </a:r>
            <a:r>
              <a:rPr lang="en-US" sz="2800" dirty="0"/>
              <a:t>)</a:t>
            </a:r>
            <a:r>
              <a:rPr lang="en-US" sz="2800" b="1" dirty="0"/>
              <a:t/>
            </a:r>
            <a:br>
              <a:rPr lang="en-US" sz="2800" b="1" dirty="0"/>
            </a:br>
            <a:endParaRPr lang="en-US" sz="2800" dirty="0"/>
          </a:p>
        </p:txBody>
      </p:sp>
      <p:sp>
        <p:nvSpPr>
          <p:cNvPr id="6" name="Content Placeholder 5"/>
          <p:cNvSpPr>
            <a:spLocks noGrp="1"/>
          </p:cNvSpPr>
          <p:nvPr>
            <p:ph idx="1"/>
          </p:nvPr>
        </p:nvSpPr>
        <p:spPr>
          <a:xfrm>
            <a:off x="457200" y="1600201"/>
            <a:ext cx="8382000" cy="4419599"/>
          </a:xfrm>
        </p:spPr>
        <p:txBody>
          <a:bodyPr>
            <a:normAutofit/>
          </a:bodyPr>
          <a:lstStyle/>
          <a:p>
            <a:pPr lvl="0"/>
            <a:r>
              <a:rPr lang="en-US" sz="2800" dirty="0"/>
              <a:t>Changes standard of proof </a:t>
            </a:r>
            <a:r>
              <a:rPr lang="en-US" sz="2800" dirty="0" smtClean="0"/>
              <a:t>in asset forfeiture hearings from a “preponderance </a:t>
            </a:r>
            <a:r>
              <a:rPr lang="en-US" sz="2800" dirty="0"/>
              <a:t>of the evidence” to “clear and </a:t>
            </a:r>
            <a:r>
              <a:rPr lang="en-US" sz="2800" dirty="0" smtClean="0"/>
              <a:t>convincing evidence.”</a:t>
            </a:r>
          </a:p>
          <a:p>
            <a:pPr lvl="0"/>
            <a:r>
              <a:rPr lang="en-US" sz="2800" dirty="0" smtClean="0"/>
              <a:t>Amends §19.2-386.10.</a:t>
            </a:r>
            <a:endParaRPr lang="en-US" sz="28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14</a:t>
            </a:fld>
            <a:endParaRPr lang="en-US"/>
          </a:p>
        </p:txBody>
      </p:sp>
    </p:spTree>
    <p:extLst>
      <p:ext uri="{BB962C8B-B14F-4D97-AF65-F5344CB8AC3E}">
        <p14:creationId xmlns:p14="http://schemas.microsoft.com/office/powerpoint/2010/main" val="1058288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76400"/>
            <a:ext cx="8229600" cy="2743200"/>
          </a:xfrm>
        </p:spPr>
        <p:txBody>
          <a:bodyPr>
            <a:noAutofit/>
          </a:bodyPr>
          <a:lstStyle/>
          <a:p>
            <a:r>
              <a:rPr lang="en-US" sz="6600" b="1" dirty="0" smtClean="0"/>
              <a:t>Child Abuse</a:t>
            </a:r>
            <a:br>
              <a:rPr lang="en-US" sz="6600" b="1" dirty="0" smtClean="0"/>
            </a:b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15</a:t>
            </a:fld>
            <a:endParaRPr lang="en-US"/>
          </a:p>
        </p:txBody>
      </p:sp>
    </p:spTree>
    <p:extLst>
      <p:ext uri="{BB962C8B-B14F-4D97-AF65-F5344CB8AC3E}">
        <p14:creationId xmlns:p14="http://schemas.microsoft.com/office/powerpoint/2010/main" val="2311037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b="1" u="sng" dirty="0" smtClean="0"/>
              <a:t/>
            </a:r>
            <a:br>
              <a:rPr lang="en-US" sz="2800" b="1" u="sng" dirty="0" smtClean="0"/>
            </a:br>
            <a:r>
              <a:rPr lang="en-US" sz="2800" b="1" u="sng" dirty="0" smtClean="0"/>
              <a:t/>
            </a:r>
            <a:br>
              <a:rPr lang="en-US" sz="2800" b="1" u="sng" dirty="0" smtClean="0"/>
            </a:br>
            <a:r>
              <a:rPr lang="en-US" sz="3600" b="1" dirty="0" smtClean="0"/>
              <a:t>Child Welfare</a:t>
            </a:r>
            <a:r>
              <a:rPr lang="en-US" sz="2800" b="1" u="sng" dirty="0"/>
              <a:t/>
            </a:r>
            <a:br>
              <a:rPr lang="en-US" sz="2800" b="1" u="sng" dirty="0"/>
            </a:br>
            <a:r>
              <a:rPr lang="en-US" sz="2700" dirty="0" smtClean="0"/>
              <a:t>HB 600 (Robert Bell)</a:t>
            </a:r>
            <a:r>
              <a:rPr lang="en-US" sz="2800" dirty="0"/>
              <a:t/>
            </a:r>
            <a:br>
              <a:rPr lang="en-US" sz="2800" dirty="0"/>
            </a:br>
            <a:endParaRPr lang="en-US" sz="2800" dirty="0"/>
          </a:p>
        </p:txBody>
      </p:sp>
      <p:sp>
        <p:nvSpPr>
          <p:cNvPr id="3" name="Content Placeholder 2"/>
          <p:cNvSpPr>
            <a:spLocks noGrp="1"/>
          </p:cNvSpPr>
          <p:nvPr>
            <p:ph idx="1"/>
          </p:nvPr>
        </p:nvSpPr>
        <p:spPr>
          <a:xfrm>
            <a:off x="457200" y="1524000"/>
            <a:ext cx="8382000" cy="4267200"/>
          </a:xfrm>
        </p:spPr>
        <p:txBody>
          <a:bodyPr>
            <a:noAutofit/>
          </a:bodyPr>
          <a:lstStyle/>
          <a:p>
            <a:r>
              <a:rPr lang="en-US" sz="2800" dirty="0" smtClean="0"/>
              <a:t>Adds to definition of “abused or neglected child” children who have been trafficked.</a:t>
            </a:r>
          </a:p>
          <a:p>
            <a:r>
              <a:rPr lang="en-US" sz="2800" dirty="0" smtClean="0"/>
              <a:t>Amends §16.1-228.</a:t>
            </a:r>
          </a:p>
          <a:p>
            <a:r>
              <a:rPr lang="en-US" sz="2800" dirty="0" smtClean="0"/>
              <a:t>HB 600 also creates changes in foster care statutes.</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16</a:t>
            </a:fld>
            <a:endParaRPr lang="en-US"/>
          </a:p>
        </p:txBody>
      </p:sp>
    </p:spTree>
    <p:extLst>
      <p:ext uri="{BB962C8B-B14F-4D97-AF65-F5344CB8AC3E}">
        <p14:creationId xmlns:p14="http://schemas.microsoft.com/office/powerpoint/2010/main" val="1268646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dirty="0"/>
              <a:t/>
            </a:r>
            <a:br>
              <a:rPr lang="en-US" sz="3200" dirty="0"/>
            </a:br>
            <a:r>
              <a:rPr lang="en-US" sz="3600" b="1" dirty="0"/>
              <a:t>Unlicensed Daycare </a:t>
            </a:r>
            <a:r>
              <a:rPr lang="en-US" sz="3600" b="1" dirty="0" smtClean="0"/>
              <a:t>Provider</a:t>
            </a:r>
            <a:r>
              <a:rPr lang="en-US" sz="3200" b="1" dirty="0" smtClean="0"/>
              <a:t/>
            </a:r>
            <a:br>
              <a:rPr lang="en-US" sz="3200" b="1" dirty="0" smtClean="0"/>
            </a:br>
            <a:r>
              <a:rPr lang="en-US" sz="3200" dirty="0"/>
              <a:t>HB 1189 (Hester</a:t>
            </a:r>
            <a:r>
              <a:rPr lang="en-US" sz="3200" dirty="0" smtClean="0"/>
              <a:t>)</a:t>
            </a:r>
            <a:r>
              <a:rPr lang="en-US" sz="3200" b="1" dirty="0"/>
              <a:t/>
            </a:r>
            <a:br>
              <a:rPr lang="en-US" sz="3200" b="1" dirty="0"/>
            </a:br>
            <a:endParaRPr lang="en-US" sz="3200" dirty="0"/>
          </a:p>
        </p:txBody>
      </p:sp>
      <p:sp>
        <p:nvSpPr>
          <p:cNvPr id="3" name="Content Placeholder 2"/>
          <p:cNvSpPr>
            <a:spLocks noGrp="1"/>
          </p:cNvSpPr>
          <p:nvPr>
            <p:ph idx="1"/>
          </p:nvPr>
        </p:nvSpPr>
        <p:spPr/>
        <p:txBody>
          <a:bodyPr/>
          <a:lstStyle/>
          <a:p>
            <a:pPr lvl="0"/>
            <a:r>
              <a:rPr lang="en-US" sz="2800" dirty="0" smtClean="0"/>
              <a:t>Creates Class </a:t>
            </a:r>
            <a:r>
              <a:rPr lang="en-US" sz="2800" dirty="0"/>
              <a:t>4 </a:t>
            </a:r>
            <a:r>
              <a:rPr lang="en-US" sz="2800" dirty="0" smtClean="0"/>
              <a:t>felony under Abuse </a:t>
            </a:r>
            <a:r>
              <a:rPr lang="en-US" sz="2800" dirty="0"/>
              <a:t>and </a:t>
            </a:r>
            <a:r>
              <a:rPr lang="en-US" sz="2800" dirty="0" smtClean="0"/>
              <a:t>Neglect </a:t>
            </a:r>
            <a:r>
              <a:rPr lang="en-US" sz="2800" dirty="0"/>
              <a:t>of </a:t>
            </a:r>
            <a:r>
              <a:rPr lang="en-US" sz="2800" dirty="0" smtClean="0"/>
              <a:t>a Child</a:t>
            </a:r>
            <a:r>
              <a:rPr lang="en-US" sz="2800" dirty="0"/>
              <a:t> </a:t>
            </a:r>
            <a:r>
              <a:rPr lang="en-US" sz="2800" dirty="0" smtClean="0"/>
              <a:t>when there is </a:t>
            </a:r>
            <a:r>
              <a:rPr lang="en-US" sz="2800" dirty="0"/>
              <a:t>serious injury or death of child under the care of unlicensed daycare </a:t>
            </a:r>
            <a:r>
              <a:rPr lang="en-US" sz="2800" dirty="0" smtClean="0"/>
              <a:t>provider.</a:t>
            </a:r>
            <a:endParaRPr lang="en-US" sz="2800" dirty="0"/>
          </a:p>
          <a:p>
            <a:pPr lvl="0"/>
            <a:r>
              <a:rPr lang="en-US" sz="2800" dirty="0"/>
              <a:t>Failing to secure the license constitutes </a:t>
            </a:r>
            <a:r>
              <a:rPr lang="en-US" sz="2800" dirty="0" smtClean="0"/>
              <a:t>a willful </a:t>
            </a:r>
            <a:r>
              <a:rPr lang="en-US" sz="2800" dirty="0"/>
              <a:t>act or willful </a:t>
            </a:r>
            <a:r>
              <a:rPr lang="en-US" sz="2800" dirty="0" smtClean="0"/>
              <a:t>omission. </a:t>
            </a:r>
          </a:p>
          <a:p>
            <a:r>
              <a:rPr lang="en-US" sz="2800" dirty="0" smtClean="0"/>
              <a:t>Amends §18.2-371.1.</a:t>
            </a: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17</a:t>
            </a:fld>
            <a:endParaRPr lang="en-US"/>
          </a:p>
        </p:txBody>
      </p:sp>
    </p:spTree>
    <p:extLst>
      <p:ext uri="{BB962C8B-B14F-4D97-AF65-F5344CB8AC3E}">
        <p14:creationId xmlns:p14="http://schemas.microsoft.com/office/powerpoint/2010/main" val="3930127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dirty="0"/>
              <a:t/>
            </a:r>
            <a:br>
              <a:rPr lang="en-US" sz="3200" dirty="0"/>
            </a:br>
            <a:r>
              <a:rPr lang="en-US" sz="3600" b="1" dirty="0"/>
              <a:t>Tender </a:t>
            </a:r>
            <a:r>
              <a:rPr lang="en-US" sz="3600" b="1" dirty="0" smtClean="0"/>
              <a:t>Years Hearsay Exception</a:t>
            </a:r>
            <a:r>
              <a:rPr lang="en-US" sz="3200" b="1" dirty="0" smtClean="0"/>
              <a:t/>
            </a:r>
            <a:br>
              <a:rPr lang="en-US" sz="3200" b="1" dirty="0" smtClean="0"/>
            </a:br>
            <a:r>
              <a:rPr lang="en-US" sz="2700" dirty="0"/>
              <a:t>HB 227 (</a:t>
            </a:r>
            <a:r>
              <a:rPr lang="en-US" sz="2700" dirty="0" err="1"/>
              <a:t>Albo</a:t>
            </a:r>
            <a:r>
              <a:rPr lang="en-US" sz="2700" dirty="0"/>
              <a:t>) / SB 358 (</a:t>
            </a:r>
            <a:r>
              <a:rPr lang="en-US" sz="2700" dirty="0" err="1"/>
              <a:t>McDougle</a:t>
            </a:r>
            <a:r>
              <a:rPr lang="en-US" sz="2700" dirty="0"/>
              <a:t>)</a:t>
            </a:r>
            <a:br>
              <a:rPr lang="en-US" sz="2700" dirty="0"/>
            </a:br>
            <a:endParaRPr lang="en-US" sz="2700" dirty="0"/>
          </a:p>
        </p:txBody>
      </p:sp>
      <p:sp>
        <p:nvSpPr>
          <p:cNvPr id="3" name="Content Placeholder 2"/>
          <p:cNvSpPr>
            <a:spLocks noGrp="1"/>
          </p:cNvSpPr>
          <p:nvPr>
            <p:ph idx="1"/>
          </p:nvPr>
        </p:nvSpPr>
        <p:spPr/>
        <p:txBody>
          <a:bodyPr>
            <a:normAutofit fontScale="92500" lnSpcReduction="10000"/>
          </a:bodyPr>
          <a:lstStyle/>
          <a:p>
            <a:pPr lvl="0"/>
            <a:r>
              <a:rPr lang="en-US" sz="2800" dirty="0"/>
              <a:t>Tender years – child victim hearsay exception:  </a:t>
            </a:r>
            <a:r>
              <a:rPr lang="en-US" sz="2800" dirty="0" smtClean="0"/>
              <a:t>Allows </a:t>
            </a:r>
            <a:r>
              <a:rPr lang="en-US" sz="2800" dirty="0"/>
              <a:t>a hearsay exception for </a:t>
            </a:r>
            <a:r>
              <a:rPr lang="en-US" sz="2800" dirty="0" smtClean="0"/>
              <a:t>an outcry </a:t>
            </a:r>
            <a:r>
              <a:rPr lang="en-US" sz="2800" dirty="0"/>
              <a:t>of abuse by a child under a certain age to be admissible for </a:t>
            </a:r>
            <a:r>
              <a:rPr lang="en-US" sz="2800" b="1" i="1" dirty="0"/>
              <a:t>substantive purposes</a:t>
            </a:r>
            <a:endParaRPr lang="en-US" sz="2800" dirty="0"/>
          </a:p>
          <a:p>
            <a:pPr lvl="0"/>
            <a:r>
              <a:rPr lang="en-US" sz="2800" i="1" dirty="0"/>
              <a:t>Ohio v. Clark</a:t>
            </a:r>
            <a:r>
              <a:rPr lang="en-US" sz="2800" dirty="0"/>
              <a:t>, 576 U.S. __, (2015), SCOTUS held that hearsay statements [admitted under Ohio’s statutory tender years hearsay exception] of 3 year old to his teacher regarding his injuries were not testimonial in light of Crawford &amp; 6</a:t>
            </a:r>
            <a:r>
              <a:rPr lang="en-US" sz="2800" baseline="30000" dirty="0"/>
              <a:t>th</a:t>
            </a:r>
            <a:r>
              <a:rPr lang="en-US" sz="2800" dirty="0"/>
              <a:t> </a:t>
            </a:r>
            <a:r>
              <a:rPr lang="en-US" sz="2800" dirty="0" smtClean="0"/>
              <a:t>Amendment</a:t>
            </a:r>
          </a:p>
          <a:p>
            <a:pPr lvl="0"/>
            <a:r>
              <a:rPr lang="en-US" sz="2800" dirty="0" smtClean="0"/>
              <a:t>Creates §19.2-268.3.</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18</a:t>
            </a:fld>
            <a:endParaRPr lang="en-US"/>
          </a:p>
        </p:txBody>
      </p:sp>
    </p:spTree>
    <p:extLst>
      <p:ext uri="{BB962C8B-B14F-4D97-AF65-F5344CB8AC3E}">
        <p14:creationId xmlns:p14="http://schemas.microsoft.com/office/powerpoint/2010/main" val="356338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Tender Years Hearsay Exception (con’t)</a:t>
            </a:r>
            <a:endParaRPr lang="en-US" sz="3200" b="1" dirty="0"/>
          </a:p>
        </p:txBody>
      </p:sp>
      <p:sp>
        <p:nvSpPr>
          <p:cNvPr id="3" name="Content Placeholder 2"/>
          <p:cNvSpPr>
            <a:spLocks noGrp="1"/>
          </p:cNvSpPr>
          <p:nvPr>
            <p:ph idx="1"/>
          </p:nvPr>
        </p:nvSpPr>
        <p:spPr>
          <a:xfrm>
            <a:off x="457200" y="1219201"/>
            <a:ext cx="8229600" cy="4572000"/>
          </a:xfrm>
        </p:spPr>
        <p:txBody>
          <a:bodyPr>
            <a:normAutofit/>
          </a:bodyPr>
          <a:lstStyle/>
          <a:p>
            <a:pPr lvl="0"/>
            <a:r>
              <a:rPr lang="en-US" sz="2800" dirty="0" smtClean="0"/>
              <a:t>Hearsay statement admissible for substantive purposes in trial for certain </a:t>
            </a:r>
            <a:r>
              <a:rPr lang="en-US" sz="2800" u="sng" dirty="0" smtClean="0"/>
              <a:t>felony “offenses against children” </a:t>
            </a:r>
            <a:r>
              <a:rPr lang="en-US" sz="2800" i="1" u="sng" dirty="0" smtClean="0"/>
              <a:t>under age 13.</a:t>
            </a:r>
          </a:p>
          <a:p>
            <a:pPr lvl="0"/>
            <a:r>
              <a:rPr lang="en-US" sz="2800" dirty="0" smtClean="0"/>
              <a:t>The statute lists the “offenses against children”, e.g., abduction, murder, malicious wounding, strangulation, poison, rape, other felony sexual assaults, sex trafficking, adultery by parent or grandparent, child pornography and child abuse.</a:t>
            </a:r>
            <a:endParaRPr lang="en-US" sz="1400" dirty="0"/>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19</a:t>
            </a:fld>
            <a:endParaRPr lang="en-US"/>
          </a:p>
        </p:txBody>
      </p:sp>
    </p:spTree>
    <p:extLst>
      <p:ext uri="{BB962C8B-B14F-4D97-AF65-F5344CB8AC3E}">
        <p14:creationId xmlns:p14="http://schemas.microsoft.com/office/powerpoint/2010/main" val="403211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6/24/2016</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2</a:t>
            </a:fld>
            <a:endParaRPr lang="en-US" dirty="0"/>
          </a:p>
        </p:txBody>
      </p:sp>
      <p:sp>
        <p:nvSpPr>
          <p:cNvPr id="4" name="Rectangle 3"/>
          <p:cNvSpPr/>
          <p:nvPr/>
        </p:nvSpPr>
        <p:spPr>
          <a:xfrm>
            <a:off x="838200" y="609600"/>
            <a:ext cx="7696200" cy="5016758"/>
          </a:xfrm>
          <a:prstGeom prst="rect">
            <a:avLst/>
          </a:prstGeom>
        </p:spPr>
        <p:txBody>
          <a:bodyPr wrap="square">
            <a:spAutoFit/>
          </a:bodyPr>
          <a:lstStyle/>
          <a:p>
            <a:pPr algn="ctr"/>
            <a:r>
              <a:rPr lang="en-US" sz="3200" dirty="0" smtClean="0">
                <a:latin typeface="Arial" pitchFamily="34" charset="0"/>
                <a:cs typeface="Arial" pitchFamily="34" charset="0"/>
              </a:rPr>
              <a:t>More detailed information about individual bills (including the final text and legislative history) is available at the General Assembly website: </a:t>
            </a:r>
            <a:r>
              <a:rPr lang="en-US" sz="3200" dirty="0" smtClean="0">
                <a:latin typeface="Arial" pitchFamily="34" charset="0"/>
                <a:cs typeface="Arial" pitchFamily="34" charset="0"/>
                <a:hlinkClick r:id="rId2"/>
              </a:rPr>
              <a:t>http://lis.virginia.gov</a:t>
            </a:r>
            <a:r>
              <a:rPr lang="en-US" sz="3200" dirty="0" smtClean="0">
                <a:latin typeface="Arial" pitchFamily="34" charset="0"/>
                <a:cs typeface="Arial" pitchFamily="34" charset="0"/>
              </a:rPr>
              <a:t>. </a:t>
            </a:r>
          </a:p>
          <a:p>
            <a:pPr algn="ctr"/>
            <a:endParaRPr lang="en-US" sz="3200" dirty="0" smtClean="0">
              <a:latin typeface="Arial" pitchFamily="34" charset="0"/>
              <a:cs typeface="Arial" pitchFamily="34" charset="0"/>
            </a:endParaRPr>
          </a:p>
          <a:p>
            <a:pPr algn="ctr"/>
            <a:r>
              <a:rPr lang="en-US" sz="3200" dirty="0" smtClean="0">
                <a:latin typeface="Arial" pitchFamily="34" charset="0"/>
                <a:cs typeface="Arial" pitchFamily="34" charset="0"/>
              </a:rPr>
              <a:t>New laws are effective on July 1, 2016, </a:t>
            </a:r>
            <a:r>
              <a:rPr lang="en-US" sz="3200" u="sng" dirty="0" smtClean="0">
                <a:latin typeface="Arial" pitchFamily="34" charset="0"/>
                <a:cs typeface="Arial" pitchFamily="34" charset="0"/>
              </a:rPr>
              <a:t>unless they include an emergency clause making the law effective upon the Governor’s signature.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pPr algn="l"/>
            <a:r>
              <a:rPr lang="en-US" sz="3200" dirty="0"/>
              <a:t/>
            </a:r>
            <a:br>
              <a:rPr lang="en-US" sz="3200" dirty="0"/>
            </a:br>
            <a:r>
              <a:rPr lang="en-US" sz="3600" b="1" dirty="0" smtClean="0"/>
              <a:t>SOL for </a:t>
            </a:r>
            <a:r>
              <a:rPr lang="en-US" sz="3600" b="1" dirty="0"/>
              <a:t>M</a:t>
            </a:r>
            <a:r>
              <a:rPr lang="en-US" sz="3600" b="1" dirty="0" smtClean="0"/>
              <a:t>isdemeanor </a:t>
            </a:r>
            <a:r>
              <a:rPr lang="en-US" sz="3600" b="1" dirty="0"/>
              <a:t>S</a:t>
            </a:r>
            <a:r>
              <a:rPr lang="en-US" sz="3600" b="1" dirty="0" smtClean="0"/>
              <a:t>ex </a:t>
            </a:r>
            <a:r>
              <a:rPr lang="en-US" sz="3600" b="1" dirty="0"/>
              <a:t>O</a:t>
            </a:r>
            <a:r>
              <a:rPr lang="en-US" sz="3600" b="1" dirty="0" smtClean="0"/>
              <a:t>ffenses</a:t>
            </a:r>
            <a:r>
              <a:rPr lang="en-US" sz="3200" b="1" dirty="0" smtClean="0"/>
              <a:t/>
            </a:r>
            <a:br>
              <a:rPr lang="en-US" sz="3200" b="1" dirty="0" smtClean="0"/>
            </a:br>
            <a:r>
              <a:rPr lang="en-US" sz="2700" dirty="0"/>
              <a:t>HB 510 (Herring) / SB 354 (Deeds</a:t>
            </a:r>
            <a:r>
              <a:rPr lang="en-US" sz="2700" dirty="0" smtClean="0"/>
              <a:t>)</a:t>
            </a:r>
            <a:r>
              <a:rPr lang="en-US" sz="3200" b="1" dirty="0"/>
              <a:t/>
            </a:r>
            <a:br>
              <a:rPr lang="en-US" sz="3200" b="1" dirty="0"/>
            </a:br>
            <a:endParaRPr lang="en-US" sz="3200" dirty="0"/>
          </a:p>
        </p:txBody>
      </p:sp>
      <p:sp>
        <p:nvSpPr>
          <p:cNvPr id="3" name="Content Placeholder 2"/>
          <p:cNvSpPr>
            <a:spLocks noGrp="1"/>
          </p:cNvSpPr>
          <p:nvPr>
            <p:ph idx="1"/>
          </p:nvPr>
        </p:nvSpPr>
        <p:spPr/>
        <p:txBody>
          <a:bodyPr>
            <a:normAutofit/>
          </a:bodyPr>
          <a:lstStyle/>
          <a:p>
            <a:pPr lvl="0"/>
            <a:r>
              <a:rPr lang="en-US" sz="2800" dirty="0"/>
              <a:t>Extends </a:t>
            </a:r>
            <a:r>
              <a:rPr lang="en-US" sz="2800" dirty="0" smtClean="0"/>
              <a:t>Statute of Limitations </a:t>
            </a:r>
            <a:r>
              <a:rPr lang="en-US" sz="2800" dirty="0"/>
              <a:t>for </a:t>
            </a:r>
            <a:r>
              <a:rPr lang="en-US" sz="2800" dirty="0" smtClean="0"/>
              <a:t>listed </a:t>
            </a:r>
            <a:r>
              <a:rPr lang="en-US" sz="2800" dirty="0"/>
              <a:t>misdemeanor sex offenses against </a:t>
            </a:r>
            <a:r>
              <a:rPr lang="en-US" sz="2800" dirty="0" smtClean="0"/>
              <a:t>a minor </a:t>
            </a:r>
            <a:r>
              <a:rPr lang="en-US" sz="2800" dirty="0"/>
              <a:t>to </a:t>
            </a:r>
            <a:r>
              <a:rPr lang="en-US" sz="2800" u="sng" dirty="0" smtClean="0"/>
              <a:t>one year </a:t>
            </a:r>
            <a:r>
              <a:rPr lang="en-US" sz="2800" u="sng" dirty="0"/>
              <a:t>after </a:t>
            </a:r>
            <a:r>
              <a:rPr lang="en-US" sz="2800" u="sng" dirty="0" smtClean="0"/>
              <a:t>victim </a:t>
            </a:r>
            <a:r>
              <a:rPr lang="en-US" sz="2800" u="sng" dirty="0"/>
              <a:t>turns </a:t>
            </a:r>
            <a:r>
              <a:rPr lang="en-US" sz="2800" u="sng" dirty="0" smtClean="0"/>
              <a:t>18.</a:t>
            </a:r>
            <a:r>
              <a:rPr lang="en-US" sz="2800" dirty="0" smtClean="0"/>
              <a:t> </a:t>
            </a:r>
            <a:endParaRPr lang="en-US" sz="2800" dirty="0"/>
          </a:p>
          <a:p>
            <a:pPr lvl="0"/>
            <a:r>
              <a:rPr lang="en-US" sz="2800" dirty="0" smtClean="0"/>
              <a:t>§§ 18.2-64.2 (sex with inmate, probationer, etc.), 18.2-67.4 (sex battery), 18.2-67.4:1 (infected sex battery), 18.2-67.4:2 (sex abuse of 13 or 14 year old), 18.2-67.5 (attempted rape, etc.) </a:t>
            </a:r>
            <a:r>
              <a:rPr lang="en-US" sz="2800" dirty="0"/>
              <a:t>and </a:t>
            </a:r>
            <a:r>
              <a:rPr lang="en-US" sz="2800" dirty="0" smtClean="0"/>
              <a:t>18.2-370.6 (tongue kissing child under 13).</a:t>
            </a:r>
          </a:p>
          <a:p>
            <a:pPr lvl="0"/>
            <a:r>
              <a:rPr lang="en-US" sz="2800" dirty="0" smtClean="0"/>
              <a:t>Amends §19.2-8.</a:t>
            </a:r>
            <a:endParaRPr lang="en-US" sz="2800" dirty="0"/>
          </a:p>
          <a:p>
            <a:pPr marL="457200" lvl="1" indent="0">
              <a:buNone/>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pPr algn="l"/>
            <a:r>
              <a:rPr lang="en-US" sz="3200" dirty="0"/>
              <a:t/>
            </a:r>
            <a:br>
              <a:rPr lang="en-US" sz="3200" dirty="0"/>
            </a:br>
            <a:r>
              <a:rPr lang="en-US" sz="3600" b="1" dirty="0" smtClean="0"/>
              <a:t>Sex </a:t>
            </a:r>
            <a:r>
              <a:rPr lang="en-US" sz="3600" b="1" dirty="0"/>
              <a:t>Offender </a:t>
            </a:r>
            <a:r>
              <a:rPr lang="en-US" sz="3600" b="1" dirty="0" smtClean="0"/>
              <a:t>Registry</a:t>
            </a:r>
            <a:r>
              <a:rPr lang="en-US" sz="3200" b="1" dirty="0" smtClean="0"/>
              <a:t/>
            </a:r>
            <a:br>
              <a:rPr lang="en-US" sz="3200" b="1" dirty="0" smtClean="0"/>
            </a:br>
            <a:endParaRPr lang="en-US" sz="2700" dirty="0"/>
          </a:p>
        </p:txBody>
      </p:sp>
      <p:sp>
        <p:nvSpPr>
          <p:cNvPr id="3" name="Content Placeholder 2"/>
          <p:cNvSpPr>
            <a:spLocks noGrp="1"/>
          </p:cNvSpPr>
          <p:nvPr>
            <p:ph idx="1"/>
          </p:nvPr>
        </p:nvSpPr>
        <p:spPr>
          <a:xfrm>
            <a:off x="457200" y="1143000"/>
            <a:ext cx="8382000" cy="4648200"/>
          </a:xfrm>
        </p:spPr>
        <p:txBody>
          <a:bodyPr>
            <a:noAutofit/>
          </a:bodyPr>
          <a:lstStyle/>
          <a:p>
            <a:pPr lvl="0"/>
            <a:r>
              <a:rPr lang="en-US" sz="2400" b="1" dirty="0"/>
              <a:t>HB 177 (</a:t>
            </a:r>
            <a:r>
              <a:rPr lang="en-US" sz="2400" b="1" dirty="0" err="1"/>
              <a:t>Albo</a:t>
            </a:r>
            <a:r>
              <a:rPr lang="en-US" sz="2400" b="1" dirty="0" smtClean="0"/>
              <a:t>) </a:t>
            </a:r>
            <a:r>
              <a:rPr lang="en-US" sz="2400" dirty="0" smtClean="0"/>
              <a:t>- Adds </a:t>
            </a:r>
            <a:r>
              <a:rPr lang="en-US" sz="2400" dirty="0"/>
              <a:t>to sex offender registry:</a:t>
            </a:r>
          </a:p>
          <a:p>
            <a:pPr lvl="1"/>
            <a:r>
              <a:rPr lang="en-US" sz="2400" dirty="0"/>
              <a:t>Pimping a </a:t>
            </a:r>
            <a:r>
              <a:rPr lang="en-US" sz="2400" dirty="0" smtClean="0"/>
              <a:t>minor; and</a:t>
            </a:r>
            <a:endParaRPr lang="en-US" sz="2400" dirty="0"/>
          </a:p>
          <a:p>
            <a:pPr lvl="1"/>
            <a:r>
              <a:rPr lang="en-US" sz="2400" dirty="0"/>
              <a:t>Aggravated malicious wounding by adult of child under </a:t>
            </a:r>
            <a:r>
              <a:rPr lang="en-US" sz="2400" dirty="0" smtClean="0"/>
              <a:t>13.</a:t>
            </a:r>
          </a:p>
          <a:p>
            <a:pPr lvl="1"/>
            <a:r>
              <a:rPr lang="en-US" sz="2400" dirty="0" smtClean="0"/>
              <a:t>Amends §9.1-902.</a:t>
            </a:r>
          </a:p>
          <a:p>
            <a:pPr lvl="1"/>
            <a:endParaRPr lang="en-US" sz="2400" dirty="0" smtClean="0"/>
          </a:p>
          <a:p>
            <a:r>
              <a:rPr lang="en-US" sz="2400" b="1" dirty="0" smtClean="0"/>
              <a:t>HB 628 (Robert Bell) </a:t>
            </a:r>
            <a:r>
              <a:rPr lang="en-US" sz="2400" dirty="0" smtClean="0"/>
              <a:t>– Adds to sex offender registry online information about:</a:t>
            </a:r>
          </a:p>
          <a:p>
            <a:pPr lvl="1"/>
            <a:r>
              <a:rPr lang="en-US" sz="2400" dirty="0" smtClean="0"/>
              <a:t>Offender’s current work address; and  </a:t>
            </a:r>
          </a:p>
          <a:p>
            <a:pPr lvl="1"/>
            <a:r>
              <a:rPr lang="en-US" sz="2400" dirty="0" smtClean="0"/>
              <a:t>Offender’s college/university, if enrolled.</a:t>
            </a:r>
          </a:p>
          <a:p>
            <a:pPr lvl="1"/>
            <a:r>
              <a:rPr lang="en-US" sz="2400" dirty="0"/>
              <a:t>Amends §</a:t>
            </a:r>
            <a:r>
              <a:rPr lang="en-US" sz="2400" dirty="0" smtClean="0"/>
              <a:t>9.1-913.</a:t>
            </a:r>
            <a:endParaRPr lang="en-US" sz="2400" dirty="0"/>
          </a:p>
          <a:p>
            <a:pPr lvl="1"/>
            <a:endParaRPr lang="en-US" sz="2000"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21</a:t>
            </a:fld>
            <a:endParaRPr lang="en-US"/>
          </a:p>
        </p:txBody>
      </p:sp>
    </p:spTree>
    <p:extLst>
      <p:ext uri="{BB962C8B-B14F-4D97-AF65-F5344CB8AC3E}">
        <p14:creationId xmlns:p14="http://schemas.microsoft.com/office/powerpoint/2010/main" val="2289766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pPr algn="l"/>
            <a:r>
              <a:rPr lang="en-US" sz="3200" b="1" i="1" dirty="0" smtClean="0">
                <a:solidFill>
                  <a:srgbClr val="FFFF00"/>
                </a:solidFill>
              </a:rPr>
              <a:t/>
            </a:r>
            <a:br>
              <a:rPr lang="en-US" sz="3200" b="1" i="1" dirty="0" smtClean="0">
                <a:solidFill>
                  <a:srgbClr val="FFFF00"/>
                </a:solidFill>
              </a:rPr>
            </a:br>
            <a:r>
              <a:rPr lang="en-US" sz="3600" b="1" dirty="0" smtClean="0"/>
              <a:t>Sex Offender Registry; Common Interest Communities </a:t>
            </a:r>
            <a:r>
              <a:rPr lang="en-US" sz="3200" dirty="0" smtClean="0"/>
              <a:t/>
            </a:r>
            <a:br>
              <a:rPr lang="en-US" sz="3200" dirty="0" smtClean="0"/>
            </a:br>
            <a:r>
              <a:rPr lang="en-US" sz="2700" dirty="0"/>
              <a:t>H</a:t>
            </a:r>
            <a:r>
              <a:rPr lang="en-US" sz="2700" dirty="0" smtClean="0"/>
              <a:t>B 1101 (Villanueva)</a:t>
            </a:r>
            <a:r>
              <a:rPr lang="en-US" sz="3200" dirty="0"/>
              <a:t/>
            </a:r>
            <a:br>
              <a:rPr lang="en-US" sz="3200" dirty="0"/>
            </a:br>
            <a:endParaRPr lang="en-US" sz="3200" dirty="0">
              <a:solidFill>
                <a:srgbClr val="FFFF00"/>
              </a:solidFill>
            </a:endParaRPr>
          </a:p>
        </p:txBody>
      </p:sp>
      <p:sp>
        <p:nvSpPr>
          <p:cNvPr id="3" name="Content Placeholder 2"/>
          <p:cNvSpPr>
            <a:spLocks noGrp="1"/>
          </p:cNvSpPr>
          <p:nvPr>
            <p:ph idx="1"/>
          </p:nvPr>
        </p:nvSpPr>
        <p:spPr>
          <a:xfrm>
            <a:off x="457200" y="1828800"/>
            <a:ext cx="8229600" cy="3962400"/>
          </a:xfrm>
        </p:spPr>
        <p:txBody>
          <a:bodyPr/>
          <a:lstStyle/>
          <a:p>
            <a:pPr lvl="0"/>
            <a:r>
              <a:rPr lang="en-US" sz="2800" dirty="0" smtClean="0"/>
              <a:t>Provides that a homeowners’ association may request and receive from VSP notice of the registration of sex offenders whose registered address is in the same or contiguous zip code.</a:t>
            </a:r>
          </a:p>
          <a:p>
            <a:pPr lvl="0"/>
            <a:r>
              <a:rPr lang="en-US" sz="2800" dirty="0" smtClean="0"/>
              <a:t>Amends §9.1-914.</a:t>
            </a: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22</a:t>
            </a:fld>
            <a:endParaRPr lang="en-US"/>
          </a:p>
        </p:txBody>
      </p:sp>
    </p:spTree>
    <p:extLst>
      <p:ext uri="{BB962C8B-B14F-4D97-AF65-F5344CB8AC3E}">
        <p14:creationId xmlns:p14="http://schemas.microsoft.com/office/powerpoint/2010/main" val="1862490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447800"/>
          </a:xfrm>
        </p:spPr>
        <p:txBody>
          <a:bodyPr>
            <a:normAutofit/>
          </a:bodyPr>
          <a:lstStyle/>
          <a:p>
            <a:r>
              <a:rPr lang="en-US" sz="6600" b="1" dirty="0" smtClean="0"/>
              <a:t>Courts/Magistrates</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Juvenile Court; Retained Jurisdiction; Procedures in Cases of Adults; Penalties</a:t>
            </a:r>
            <a:r>
              <a:rPr lang="en-US" sz="2800" b="1" dirty="0" smtClean="0"/>
              <a:t/>
            </a:r>
            <a:br>
              <a:rPr lang="en-US" sz="2800" b="1" dirty="0" smtClean="0"/>
            </a:br>
            <a:r>
              <a:rPr lang="en-US" sz="2400" dirty="0"/>
              <a:t>SB </a:t>
            </a:r>
            <a:r>
              <a:rPr lang="en-US" sz="2400" dirty="0" smtClean="0"/>
              <a:t>454 (Stanley)</a:t>
            </a:r>
            <a:endParaRPr lang="en-US" sz="2400" dirty="0"/>
          </a:p>
        </p:txBody>
      </p:sp>
      <p:sp>
        <p:nvSpPr>
          <p:cNvPr id="3" name="Content Placeholder 2"/>
          <p:cNvSpPr>
            <a:spLocks noGrp="1"/>
          </p:cNvSpPr>
          <p:nvPr>
            <p:ph idx="1"/>
          </p:nvPr>
        </p:nvSpPr>
        <p:spPr>
          <a:xfrm>
            <a:off x="304800" y="1600201"/>
            <a:ext cx="8610600" cy="4267199"/>
          </a:xfrm>
        </p:spPr>
        <p:txBody>
          <a:bodyPr>
            <a:normAutofit/>
          </a:bodyPr>
          <a:lstStyle/>
          <a:p>
            <a:pPr lvl="0"/>
            <a:r>
              <a:rPr lang="en-US" sz="2600" dirty="0" smtClean="0"/>
              <a:t>Allows intake officer to issue a capias for an adult under age 21 for a crime committed before he was 18.</a:t>
            </a:r>
            <a:endParaRPr lang="en-US" sz="2600" dirty="0"/>
          </a:p>
          <a:p>
            <a:pPr lvl="0"/>
            <a:r>
              <a:rPr lang="en-US" sz="2600" dirty="0" smtClean="0"/>
              <a:t>Proceedings against an adult under 21 for a crime committed as a juvenile shall be commenced by filing a petition.</a:t>
            </a:r>
          </a:p>
          <a:p>
            <a:pPr lvl="0"/>
            <a:r>
              <a:rPr lang="en-US" sz="2600" dirty="0" smtClean="0"/>
              <a:t>Increases maximum jail sentence to 12 mo. for each offense (36 mo. max.) – eligible for good time.</a:t>
            </a:r>
          </a:p>
          <a:p>
            <a:r>
              <a:rPr lang="en-US" sz="2600" dirty="0" smtClean="0"/>
              <a:t>Amends §§16.1-247, 259, 262, 263, 284, 291, 292.</a:t>
            </a:r>
            <a:endParaRPr lang="en-US" sz="26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24</a:t>
            </a:fld>
            <a:endParaRPr lang="en-US"/>
          </a:p>
        </p:txBody>
      </p:sp>
    </p:spTree>
    <p:extLst>
      <p:ext uri="{BB962C8B-B14F-4D97-AF65-F5344CB8AC3E}">
        <p14:creationId xmlns:p14="http://schemas.microsoft.com/office/powerpoint/2010/main" val="3205561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lgn="l"/>
            <a:r>
              <a:rPr lang="en-US" sz="2800" b="1" u="sng" dirty="0" smtClean="0"/>
              <a:t/>
            </a:r>
            <a:br>
              <a:rPr lang="en-US" sz="2800" b="1" u="sng" dirty="0" smtClean="0"/>
            </a:br>
            <a:r>
              <a:rPr lang="en-US" sz="3600" b="1" dirty="0"/>
              <a:t>MJGJ Records</a:t>
            </a:r>
            <a:r>
              <a:rPr lang="en-US" sz="2800" b="1" u="sng" dirty="0"/>
              <a:t/>
            </a:r>
            <a:br>
              <a:rPr lang="en-US" sz="2800" b="1" u="sng" dirty="0"/>
            </a:br>
            <a:r>
              <a:rPr lang="en-US" sz="2800" dirty="0" smtClean="0"/>
              <a:t>HB </a:t>
            </a:r>
            <a:r>
              <a:rPr lang="en-US" sz="2800" dirty="0"/>
              <a:t>1294 (Cline</a:t>
            </a:r>
            <a:r>
              <a:rPr lang="en-US" sz="2800" dirty="0" smtClean="0"/>
              <a:t>)</a:t>
            </a:r>
            <a:r>
              <a:rPr lang="en-US" sz="2800" dirty="0"/>
              <a:t/>
            </a:r>
            <a:br>
              <a:rPr lang="en-US" sz="2800" dirty="0"/>
            </a:br>
            <a:endParaRPr lang="en-US" sz="2800" dirty="0"/>
          </a:p>
        </p:txBody>
      </p:sp>
      <p:sp>
        <p:nvSpPr>
          <p:cNvPr id="3" name="Content Placeholder 2"/>
          <p:cNvSpPr>
            <a:spLocks noGrp="1"/>
          </p:cNvSpPr>
          <p:nvPr>
            <p:ph idx="1"/>
          </p:nvPr>
        </p:nvSpPr>
        <p:spPr/>
        <p:txBody>
          <a:bodyPr>
            <a:normAutofit/>
          </a:bodyPr>
          <a:lstStyle/>
          <a:p>
            <a:pPr lvl="0"/>
            <a:r>
              <a:rPr lang="en-US" dirty="0" smtClean="0"/>
              <a:t>Expands / clarifies </a:t>
            </a:r>
            <a:r>
              <a:rPr lang="en-US" dirty="0"/>
              <a:t>who has access to </a:t>
            </a:r>
            <a:r>
              <a:rPr lang="en-US" dirty="0" smtClean="0"/>
              <a:t>records of multi-jurisdictional grand juries.</a:t>
            </a:r>
          </a:p>
          <a:p>
            <a:pPr lvl="0"/>
            <a:r>
              <a:rPr lang="en-US" dirty="0" smtClean="0"/>
              <a:t>Amends §19.2-215.9.</a:t>
            </a:r>
            <a:endParaRPr lang="en-US" dirty="0"/>
          </a:p>
          <a:p>
            <a:pPr marL="0" indent="0">
              <a:buNone/>
            </a:pPr>
            <a:r>
              <a:rPr lang="en-US" dirty="0"/>
              <a:t>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25</a:t>
            </a:fld>
            <a:endParaRPr lang="en-US"/>
          </a:p>
        </p:txBody>
      </p:sp>
    </p:spTree>
    <p:extLst>
      <p:ext uri="{BB962C8B-B14F-4D97-AF65-F5344CB8AC3E}">
        <p14:creationId xmlns:p14="http://schemas.microsoft.com/office/powerpoint/2010/main" val="1840520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a:bodyPr>
          <a:lstStyle/>
          <a:p>
            <a:pPr algn="l"/>
            <a:r>
              <a:rPr lang="en-US" sz="3200" b="1" dirty="0" smtClean="0"/>
              <a:t>Stay </a:t>
            </a:r>
            <a:r>
              <a:rPr lang="en-US" sz="3200" b="1" dirty="0"/>
              <a:t>of </a:t>
            </a:r>
            <a:r>
              <a:rPr lang="en-US" sz="3200" b="1" dirty="0" smtClean="0"/>
              <a:t>Bail Order</a:t>
            </a:r>
            <a:r>
              <a:rPr lang="en-US" sz="2800" b="1" dirty="0" smtClean="0"/>
              <a:t/>
            </a:r>
            <a:br>
              <a:rPr lang="en-US" sz="2800" b="1" dirty="0" smtClean="0"/>
            </a:br>
            <a:r>
              <a:rPr lang="en-US" sz="2400" dirty="0"/>
              <a:t>SB 285 (</a:t>
            </a:r>
            <a:r>
              <a:rPr lang="en-US" sz="2400" dirty="0" err="1"/>
              <a:t>McEachin</a:t>
            </a:r>
            <a:r>
              <a:rPr lang="en-US" sz="2400" dirty="0"/>
              <a:t>)</a:t>
            </a:r>
          </a:p>
        </p:txBody>
      </p:sp>
      <p:sp>
        <p:nvSpPr>
          <p:cNvPr id="3" name="Content Placeholder 2"/>
          <p:cNvSpPr>
            <a:spLocks noGrp="1"/>
          </p:cNvSpPr>
          <p:nvPr>
            <p:ph idx="1"/>
          </p:nvPr>
        </p:nvSpPr>
        <p:spPr/>
        <p:txBody>
          <a:bodyPr>
            <a:normAutofit/>
          </a:bodyPr>
          <a:lstStyle/>
          <a:p>
            <a:pPr lvl="0"/>
            <a:r>
              <a:rPr lang="en-US" sz="2800" dirty="0" smtClean="0"/>
              <a:t>Lower court </a:t>
            </a:r>
            <a:r>
              <a:rPr lang="en-US" sz="2800" u="sng" dirty="0" smtClean="0"/>
              <a:t>shall </a:t>
            </a:r>
            <a:r>
              <a:rPr lang="en-US" sz="2800" dirty="0" smtClean="0"/>
              <a:t>stay order granting bail when:</a:t>
            </a:r>
          </a:p>
          <a:p>
            <a:pPr lvl="1"/>
            <a:r>
              <a:rPr lang="en-US" dirty="0" smtClean="0"/>
              <a:t>There was a statutory presumption against bail under §19.2-120; and</a:t>
            </a:r>
          </a:p>
          <a:p>
            <a:pPr lvl="1"/>
            <a:r>
              <a:rPr lang="en-US" dirty="0" smtClean="0"/>
              <a:t>Court is notified that CA intends to appeal bail decision to Circuit Court.</a:t>
            </a:r>
          </a:p>
          <a:p>
            <a:r>
              <a:rPr lang="en-US" sz="2800" dirty="0" smtClean="0"/>
              <a:t>Stay </a:t>
            </a:r>
            <a:r>
              <a:rPr lang="en-US" sz="2800" dirty="0"/>
              <a:t>limited to 5 days unless defendant </a:t>
            </a:r>
            <a:r>
              <a:rPr lang="en-US" sz="2800" dirty="0" smtClean="0"/>
              <a:t>requests </a:t>
            </a:r>
            <a:r>
              <a:rPr lang="en-US" sz="2800" dirty="0"/>
              <a:t>hearing outside 5 </a:t>
            </a:r>
            <a:r>
              <a:rPr lang="en-US" sz="2800" dirty="0" smtClean="0"/>
              <a:t>days.</a:t>
            </a:r>
          </a:p>
          <a:p>
            <a:r>
              <a:rPr lang="en-US" sz="2800" dirty="0" smtClean="0"/>
              <a:t>Amends §19.2-124.</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26</a:t>
            </a:fld>
            <a:endParaRPr lang="en-US"/>
          </a:p>
        </p:txBody>
      </p:sp>
    </p:spTree>
    <p:extLst>
      <p:ext uri="{BB962C8B-B14F-4D97-AF65-F5344CB8AC3E}">
        <p14:creationId xmlns:p14="http://schemas.microsoft.com/office/powerpoint/2010/main" val="24087524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a:bodyPr>
          <a:lstStyle/>
          <a:p>
            <a:pPr algn="l"/>
            <a:r>
              <a:rPr lang="en-US" sz="3200" b="1" dirty="0" smtClean="0"/>
              <a:t>Magistrates; Return of Written Complaint </a:t>
            </a:r>
            <a:r>
              <a:rPr lang="en-US" sz="2800" b="1" dirty="0" smtClean="0"/>
              <a:t/>
            </a:r>
            <a:br>
              <a:rPr lang="en-US" sz="2800" b="1" dirty="0" smtClean="0"/>
            </a:br>
            <a:r>
              <a:rPr lang="en-US" sz="2400" dirty="0"/>
              <a:t>SB </a:t>
            </a:r>
            <a:r>
              <a:rPr lang="en-US" sz="2400" dirty="0" smtClean="0"/>
              <a:t>1275 (Farris)</a:t>
            </a:r>
            <a:endParaRPr lang="en-US" sz="2400" dirty="0"/>
          </a:p>
        </p:txBody>
      </p:sp>
      <p:sp>
        <p:nvSpPr>
          <p:cNvPr id="3" name="Content Placeholder 2"/>
          <p:cNvSpPr>
            <a:spLocks noGrp="1"/>
          </p:cNvSpPr>
          <p:nvPr>
            <p:ph idx="1"/>
          </p:nvPr>
        </p:nvSpPr>
        <p:spPr/>
        <p:txBody>
          <a:bodyPr>
            <a:normAutofit/>
          </a:bodyPr>
          <a:lstStyle/>
          <a:p>
            <a:r>
              <a:rPr lang="en-US" sz="2800" dirty="0" smtClean="0"/>
              <a:t>A written complaint shall be returned to the complainant if an officer authorized to issue a criminal warrant declines to do so.</a:t>
            </a:r>
          </a:p>
          <a:p>
            <a:r>
              <a:rPr lang="en-US" sz="2800" dirty="0" smtClean="0"/>
              <a:t>Amends §19.2-72.</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27</a:t>
            </a:fld>
            <a:endParaRPr lang="en-US"/>
          </a:p>
        </p:txBody>
      </p:sp>
    </p:spTree>
    <p:extLst>
      <p:ext uri="{BB962C8B-B14F-4D97-AF65-F5344CB8AC3E}">
        <p14:creationId xmlns:p14="http://schemas.microsoft.com/office/powerpoint/2010/main" val="14449872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a:bodyPr>
          <a:lstStyle/>
          <a:p>
            <a:r>
              <a:rPr lang="en-US" sz="6600" b="1" dirty="0" smtClean="0"/>
              <a:t>DCJS</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28</a:t>
            </a:fld>
            <a:endParaRPr lang="en-US"/>
          </a:p>
        </p:txBody>
      </p:sp>
    </p:spTree>
    <p:extLst>
      <p:ext uri="{BB962C8B-B14F-4D97-AF65-F5344CB8AC3E}">
        <p14:creationId xmlns:p14="http://schemas.microsoft.com/office/powerpoint/2010/main" val="2582670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algn="l"/>
            <a:r>
              <a:rPr lang="en-US" sz="3600" b="1" dirty="0" smtClean="0"/>
              <a:t>DCJS</a:t>
            </a:r>
            <a:r>
              <a:rPr lang="en-US" sz="2800" b="1" dirty="0" smtClean="0"/>
              <a:t/>
            </a:r>
            <a:br>
              <a:rPr lang="en-US" sz="2800" b="1" dirty="0" smtClean="0"/>
            </a:br>
            <a:endParaRPr lang="en-US" sz="2400" dirty="0"/>
          </a:p>
        </p:txBody>
      </p:sp>
      <p:sp>
        <p:nvSpPr>
          <p:cNvPr id="3" name="Content Placeholder 2"/>
          <p:cNvSpPr>
            <a:spLocks noGrp="1"/>
          </p:cNvSpPr>
          <p:nvPr>
            <p:ph idx="1"/>
          </p:nvPr>
        </p:nvSpPr>
        <p:spPr>
          <a:xfrm>
            <a:off x="457200" y="1066801"/>
            <a:ext cx="8229600" cy="4724400"/>
          </a:xfrm>
        </p:spPr>
        <p:txBody>
          <a:bodyPr>
            <a:normAutofit/>
          </a:bodyPr>
          <a:lstStyle/>
          <a:p>
            <a:pPr lvl="0"/>
            <a:r>
              <a:rPr lang="en-US" sz="2800" b="1" dirty="0" smtClean="0"/>
              <a:t>HB 1102:  </a:t>
            </a:r>
            <a:r>
              <a:rPr lang="en-US" sz="2800" dirty="0" smtClean="0"/>
              <a:t>Requires DCJS to develop multi-disciplinary curricula for trauma-informed sexual assault investigations.  </a:t>
            </a:r>
          </a:p>
          <a:p>
            <a:pPr lvl="0"/>
            <a:endParaRPr lang="en-US" sz="2800" dirty="0" smtClean="0"/>
          </a:p>
          <a:p>
            <a:pPr lvl="0"/>
            <a:r>
              <a:rPr lang="en-US" sz="2800" b="1" dirty="0" smtClean="0"/>
              <a:t>HB 1126:  </a:t>
            </a:r>
            <a:r>
              <a:rPr lang="en-US" sz="2800" dirty="0" smtClean="0"/>
              <a:t>Reorganizes and establishes list of model policies that DCJS is responsible for developing and updating.</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29</a:t>
            </a:fld>
            <a:endParaRPr lang="en-US"/>
          </a:p>
        </p:txBody>
      </p:sp>
    </p:spTree>
    <p:extLst>
      <p:ext uri="{BB962C8B-B14F-4D97-AF65-F5344CB8AC3E}">
        <p14:creationId xmlns:p14="http://schemas.microsoft.com/office/powerpoint/2010/main" val="413064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6/24/2016</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3</a:t>
            </a:fld>
            <a:endParaRPr lang="en-US" dirty="0"/>
          </a:p>
        </p:txBody>
      </p:sp>
      <p:sp>
        <p:nvSpPr>
          <p:cNvPr id="4" name="Rectangle 3"/>
          <p:cNvSpPr/>
          <p:nvPr/>
        </p:nvSpPr>
        <p:spPr>
          <a:xfrm>
            <a:off x="457200" y="457201"/>
            <a:ext cx="8382000" cy="2554545"/>
          </a:xfrm>
          <a:prstGeom prst="rect">
            <a:avLst/>
          </a:prstGeom>
        </p:spPr>
        <p:txBody>
          <a:bodyPr wrap="square">
            <a:spAutoFit/>
          </a:bodyPr>
          <a:lstStyle/>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b="1" u="sng" dirty="0" smtClean="0">
              <a:solidFill>
                <a:srgbClr val="C00000"/>
              </a:solidFill>
              <a:latin typeface="Arial" pitchFamily="34" charset="0"/>
              <a:ea typeface="Tahoma" pitchFamily="34" charset="0"/>
              <a:cs typeface="Arial" pitchFamily="34" charset="0"/>
            </a:endParaRPr>
          </a:p>
        </p:txBody>
      </p:sp>
      <p:sp>
        <p:nvSpPr>
          <p:cNvPr id="5" name="Rectangle 4"/>
          <p:cNvSpPr/>
          <p:nvPr/>
        </p:nvSpPr>
        <p:spPr>
          <a:xfrm>
            <a:off x="762000" y="533400"/>
            <a:ext cx="7620000" cy="4647426"/>
          </a:xfrm>
          <a:prstGeom prst="rect">
            <a:avLst/>
          </a:prstGeom>
        </p:spPr>
        <p:txBody>
          <a:bodyPr wrap="square">
            <a:spAutoFit/>
          </a:bodyPr>
          <a:lstStyle/>
          <a:p>
            <a:pPr algn="ctr"/>
            <a:r>
              <a:rPr lang="en-US" sz="3200" dirty="0" smtClean="0">
                <a:latin typeface="Arial" pitchFamily="34" charset="0"/>
                <a:ea typeface="Tahoma" pitchFamily="34" charset="0"/>
                <a:cs typeface="Arial" pitchFamily="34" charset="0"/>
              </a:rPr>
              <a:t>This PowerPoint presentation has been prepared to assist with law enforcement training.  It does NOT include slides for every new law enforcement-related bill.</a:t>
            </a: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p:txBody>
      </p:sp>
      <p:sp>
        <p:nvSpPr>
          <p:cNvPr id="6" name="Rectangle 5"/>
          <p:cNvSpPr/>
          <p:nvPr/>
        </p:nvSpPr>
        <p:spPr>
          <a:xfrm>
            <a:off x="0" y="2828836"/>
            <a:ext cx="8991600" cy="2462213"/>
          </a:xfrm>
          <a:prstGeom prst="rect">
            <a:avLst/>
          </a:prstGeom>
        </p:spPr>
        <p:txBody>
          <a:bodyPr wrap="square">
            <a:spAutoFit/>
          </a:bodyPr>
          <a:lstStyle/>
          <a:p>
            <a:pPr algn="ctr">
              <a:lnSpc>
                <a:spcPct val="150000"/>
              </a:lnSpc>
            </a:pPr>
            <a:r>
              <a:rPr lang="en-US" sz="3200" dirty="0" smtClean="0">
                <a:latin typeface="Arial" pitchFamily="34" charset="0"/>
                <a:ea typeface="Tahoma" pitchFamily="34" charset="0"/>
                <a:cs typeface="Arial" pitchFamily="34" charset="0"/>
              </a:rPr>
              <a:t>Please consult the </a:t>
            </a:r>
          </a:p>
          <a:p>
            <a:pPr algn="ctr">
              <a:lnSpc>
                <a:spcPct val="150000"/>
              </a:lnSpc>
            </a:pPr>
            <a:r>
              <a:rPr lang="en-US" sz="2800" b="1" dirty="0" smtClean="0">
                <a:solidFill>
                  <a:srgbClr val="C00000"/>
                </a:solidFill>
                <a:latin typeface="Georgia" panose="02040502050405020303" pitchFamily="18" charset="0"/>
                <a:ea typeface="Tahoma" pitchFamily="34" charset="0"/>
                <a:cs typeface="Arial" pitchFamily="34" charset="0"/>
              </a:rPr>
              <a:t>2016</a:t>
            </a:r>
            <a:r>
              <a:rPr lang="en-US" sz="2800" dirty="0" smtClean="0">
                <a:solidFill>
                  <a:srgbClr val="C00000"/>
                </a:solidFill>
                <a:latin typeface="Georgia" panose="02040502050405020303" pitchFamily="18" charset="0"/>
                <a:ea typeface="Tahoma" pitchFamily="34" charset="0"/>
                <a:cs typeface="Arial" pitchFamily="34" charset="0"/>
              </a:rPr>
              <a:t> </a:t>
            </a:r>
            <a:r>
              <a:rPr lang="en-US" sz="2800" b="1" dirty="0" smtClean="0">
                <a:solidFill>
                  <a:srgbClr val="C00000"/>
                </a:solidFill>
                <a:latin typeface="Georgia" panose="02040502050405020303" pitchFamily="18" charset="0"/>
                <a:ea typeface="Tahoma" pitchFamily="34" charset="0"/>
                <a:cs typeface="Arial" pitchFamily="34" charset="0"/>
              </a:rPr>
              <a:t>LEGISLATIVE UPDATE MASTER LIST </a:t>
            </a:r>
          </a:p>
          <a:p>
            <a:pPr algn="ctr"/>
            <a:r>
              <a:rPr lang="en-US" sz="3200" dirty="0" smtClean="0">
                <a:latin typeface="Arial" pitchFamily="34" charset="0"/>
                <a:ea typeface="Tahoma" pitchFamily="34" charset="0"/>
                <a:cs typeface="Arial" pitchFamily="34" charset="0"/>
              </a:rPr>
              <a:t>to review summaries of</a:t>
            </a:r>
          </a:p>
          <a:p>
            <a:pPr algn="ctr"/>
            <a:r>
              <a:rPr lang="en-US" sz="3200" dirty="0" smtClean="0">
                <a:latin typeface="Arial" pitchFamily="34" charset="0"/>
                <a:ea typeface="Tahoma" pitchFamily="34" charset="0"/>
                <a:cs typeface="Arial" pitchFamily="34" charset="0"/>
              </a:rPr>
              <a:t>all 2016 bills of interest to law enforcement.</a:t>
            </a:r>
            <a:endParaRPr lang="en-US" sz="3200" dirty="0"/>
          </a:p>
        </p:txBody>
      </p:sp>
    </p:spTree>
    <p:extLst>
      <p:ext uri="{BB962C8B-B14F-4D97-AF65-F5344CB8AC3E}">
        <p14:creationId xmlns:p14="http://schemas.microsoft.com/office/powerpoint/2010/main" val="21620312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905000"/>
          </a:xfrm>
        </p:spPr>
        <p:txBody>
          <a:bodyPr>
            <a:normAutofit/>
          </a:bodyPr>
          <a:lstStyle/>
          <a:p>
            <a:r>
              <a:rPr lang="en-US" sz="6600" b="1" dirty="0" smtClean="0"/>
              <a:t>Death Penalty</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30</a:t>
            </a:fld>
            <a:endParaRPr lang="en-US"/>
          </a:p>
        </p:txBody>
      </p:sp>
    </p:spTree>
    <p:extLst>
      <p:ext uri="{BB962C8B-B14F-4D97-AF65-F5344CB8AC3E}">
        <p14:creationId xmlns:p14="http://schemas.microsoft.com/office/powerpoint/2010/main" val="1449263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fontScale="90000"/>
          </a:bodyPr>
          <a:lstStyle/>
          <a:p>
            <a:pPr algn="l"/>
            <a:r>
              <a:rPr lang="en-US" sz="3200" b="1" u="sng" dirty="0" smtClean="0"/>
              <a:t/>
            </a:r>
            <a:br>
              <a:rPr lang="en-US" sz="3200" b="1" u="sng" dirty="0" smtClean="0"/>
            </a:br>
            <a:r>
              <a:rPr lang="en-US" sz="3200" b="1" dirty="0" smtClean="0"/>
              <a:t>Death Penalty; DOC; Pharmacies</a:t>
            </a:r>
            <a:r>
              <a:rPr lang="en-US" sz="3200" b="1" u="sng" dirty="0" smtClean="0"/>
              <a:t/>
            </a:r>
            <a:br>
              <a:rPr lang="en-US" sz="3200" b="1" u="sng" dirty="0" smtClean="0"/>
            </a:br>
            <a:r>
              <a:rPr lang="en-US" sz="2700" dirty="0" smtClean="0"/>
              <a:t>HB 815 (Miller)</a:t>
            </a:r>
            <a:r>
              <a:rPr lang="en-US" sz="2800" dirty="0"/>
              <a:t/>
            </a:r>
            <a:br>
              <a:rPr lang="en-US" sz="2800" dirty="0"/>
            </a:br>
            <a:r>
              <a:rPr lang="en-US" sz="2800" dirty="0"/>
              <a:t/>
            </a:r>
            <a:br>
              <a:rPr lang="en-US" sz="2800" dirty="0"/>
            </a:br>
            <a:endParaRPr lang="en-US" sz="3100" dirty="0"/>
          </a:p>
        </p:txBody>
      </p:sp>
      <p:sp>
        <p:nvSpPr>
          <p:cNvPr id="3" name="Content Placeholder 2"/>
          <p:cNvSpPr>
            <a:spLocks noGrp="1"/>
          </p:cNvSpPr>
          <p:nvPr>
            <p:ph idx="1"/>
          </p:nvPr>
        </p:nvSpPr>
        <p:spPr/>
        <p:txBody>
          <a:bodyPr>
            <a:noAutofit/>
          </a:bodyPr>
          <a:lstStyle/>
          <a:p>
            <a:pPr lvl="0"/>
            <a:r>
              <a:rPr lang="en-US" sz="2800" dirty="0" smtClean="0"/>
              <a:t>DOC can enter into contracts with pharmacies for the compounding of drugs for execution by lethal injection under certain conditions.</a:t>
            </a:r>
          </a:p>
          <a:p>
            <a:pPr lvl="0"/>
            <a:r>
              <a:rPr lang="en-US" sz="2800" dirty="0" smtClean="0"/>
              <a:t>Identities of pharmacies and its employees shall be confidential and exempt from FOIA and shall not be discoverable in a civil proceeding unless good cause is shown.</a:t>
            </a:r>
            <a:endParaRPr lang="en-US" sz="2800" dirty="0"/>
          </a:p>
          <a:p>
            <a:r>
              <a:rPr lang="en-US" sz="2800" dirty="0" smtClean="0"/>
              <a:t>Amends §53.1-234.</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31</a:t>
            </a:fld>
            <a:endParaRPr lang="en-US"/>
          </a:p>
        </p:txBody>
      </p:sp>
    </p:spTree>
    <p:extLst>
      <p:ext uri="{BB962C8B-B14F-4D97-AF65-F5344CB8AC3E}">
        <p14:creationId xmlns:p14="http://schemas.microsoft.com/office/powerpoint/2010/main" val="2927424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905000"/>
          </a:xfrm>
        </p:spPr>
        <p:txBody>
          <a:bodyPr>
            <a:normAutofit/>
          </a:bodyPr>
          <a:lstStyle/>
          <a:p>
            <a:r>
              <a:rPr lang="en-US" sz="6600" b="1" dirty="0" smtClean="0"/>
              <a:t>Domestic Violence</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32</a:t>
            </a:fld>
            <a:endParaRPr lang="en-US"/>
          </a:p>
        </p:txBody>
      </p:sp>
    </p:spTree>
    <p:extLst>
      <p:ext uri="{BB962C8B-B14F-4D97-AF65-F5344CB8AC3E}">
        <p14:creationId xmlns:p14="http://schemas.microsoft.com/office/powerpoint/2010/main" val="25980802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fontScale="90000"/>
          </a:bodyPr>
          <a:lstStyle/>
          <a:p>
            <a:pPr algn="l"/>
            <a:r>
              <a:rPr lang="en-US" sz="3200" b="1" u="sng" dirty="0" smtClean="0"/>
              <a:t/>
            </a:r>
            <a:br>
              <a:rPr lang="en-US" sz="3200" b="1" u="sng" dirty="0" smtClean="0"/>
            </a:br>
            <a:r>
              <a:rPr lang="en-US" sz="3200" b="1" dirty="0"/>
              <a:t>Deferral for Assault of Family or Household Member</a:t>
            </a:r>
            <a:r>
              <a:rPr lang="en-US" sz="3200" b="1" u="sng" dirty="0" smtClean="0"/>
              <a:t/>
            </a:r>
            <a:br>
              <a:rPr lang="en-US" sz="3200" b="1" u="sng" dirty="0" smtClean="0"/>
            </a:br>
            <a:r>
              <a:rPr lang="en-US" sz="2700" dirty="0" smtClean="0"/>
              <a:t>HB </a:t>
            </a:r>
            <a:r>
              <a:rPr lang="en-US" sz="2700" dirty="0"/>
              <a:t>485 (McClellan</a:t>
            </a:r>
            <a:r>
              <a:rPr lang="en-US" sz="2700" dirty="0" smtClean="0"/>
              <a:t>)</a:t>
            </a:r>
            <a:r>
              <a:rPr lang="en-US" sz="2800" dirty="0"/>
              <a:t/>
            </a:r>
            <a:br>
              <a:rPr lang="en-US" sz="2800" dirty="0"/>
            </a:br>
            <a:r>
              <a:rPr lang="en-US" sz="2800" dirty="0"/>
              <a:t/>
            </a:r>
            <a:br>
              <a:rPr lang="en-US" sz="2800" dirty="0"/>
            </a:br>
            <a:endParaRPr lang="en-US" sz="3100" dirty="0"/>
          </a:p>
        </p:txBody>
      </p:sp>
      <p:sp>
        <p:nvSpPr>
          <p:cNvPr id="3" name="Content Placeholder 2"/>
          <p:cNvSpPr>
            <a:spLocks noGrp="1"/>
          </p:cNvSpPr>
          <p:nvPr>
            <p:ph idx="1"/>
          </p:nvPr>
        </p:nvSpPr>
        <p:spPr/>
        <p:txBody>
          <a:bodyPr>
            <a:noAutofit/>
          </a:bodyPr>
          <a:lstStyle/>
          <a:p>
            <a:pPr lvl="0"/>
            <a:r>
              <a:rPr lang="en-US" sz="2800" dirty="0" smtClean="0"/>
              <a:t>Allows a deferred finding for domestic simple </a:t>
            </a:r>
            <a:r>
              <a:rPr lang="en-US" sz="2800" dirty="0"/>
              <a:t>assault when victim is family or household </a:t>
            </a:r>
            <a:r>
              <a:rPr lang="en-US" sz="2800" dirty="0" smtClean="0"/>
              <a:t>member.</a:t>
            </a:r>
            <a:endParaRPr lang="en-US" sz="2800" dirty="0"/>
          </a:p>
          <a:p>
            <a:pPr lvl="0"/>
            <a:r>
              <a:rPr lang="en-US" sz="2800" dirty="0" smtClean="0"/>
              <a:t>Previously could only get deferred finding when charged with domestic assault </a:t>
            </a:r>
            <a:r>
              <a:rPr lang="en-US" sz="2800" u="sng" dirty="0" smtClean="0"/>
              <a:t>and battery</a:t>
            </a:r>
            <a:r>
              <a:rPr lang="en-US" sz="2800" dirty="0" smtClean="0"/>
              <a:t>.</a:t>
            </a:r>
            <a:endParaRPr lang="en-US" sz="2800" dirty="0"/>
          </a:p>
          <a:p>
            <a:r>
              <a:rPr lang="en-US" sz="2800" dirty="0" smtClean="0"/>
              <a:t>Amends §18.2-57.3.</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33</a:t>
            </a:fld>
            <a:endParaRPr lang="en-US"/>
          </a:p>
        </p:txBody>
      </p:sp>
    </p:spTree>
    <p:extLst>
      <p:ext uri="{BB962C8B-B14F-4D97-AF65-F5344CB8AC3E}">
        <p14:creationId xmlns:p14="http://schemas.microsoft.com/office/powerpoint/2010/main" val="3548602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lgn="l"/>
            <a:r>
              <a:rPr lang="en-US" sz="3200" b="1" u="sng" dirty="0" smtClean="0"/>
              <a:t/>
            </a:r>
            <a:br>
              <a:rPr lang="en-US" sz="3200" b="1" u="sng" dirty="0" smtClean="0"/>
            </a:br>
            <a:r>
              <a:rPr lang="en-US" sz="3200" b="1" u="sng" dirty="0" smtClean="0"/>
              <a:t/>
            </a:r>
            <a:br>
              <a:rPr lang="en-US" sz="3200" b="1" u="sng" dirty="0" smtClean="0"/>
            </a:br>
            <a:r>
              <a:rPr lang="en-US" sz="3200" b="1" u="sng" dirty="0" smtClean="0"/>
              <a:t/>
            </a:r>
            <a:br>
              <a:rPr lang="en-US" sz="3200" b="1" u="sng" dirty="0" smtClean="0"/>
            </a:br>
            <a:r>
              <a:rPr lang="en-US" sz="3200" b="1" dirty="0"/>
              <a:t>Defines “No Contact” in EPO</a:t>
            </a:r>
            <a:r>
              <a:rPr lang="en-US" sz="3200" b="1" u="sng" dirty="0"/>
              <a:t/>
            </a:r>
            <a:br>
              <a:rPr lang="en-US" sz="3200" b="1" u="sng" dirty="0"/>
            </a:br>
            <a:r>
              <a:rPr lang="en-US" sz="2700" dirty="0" smtClean="0"/>
              <a:t>HB </a:t>
            </a:r>
            <a:r>
              <a:rPr lang="en-US" sz="2700" dirty="0"/>
              <a:t>588 (Campbell</a:t>
            </a:r>
            <a:r>
              <a:rPr lang="en-US" sz="2700" dirty="0" smtClean="0"/>
              <a:t>)</a:t>
            </a:r>
            <a:r>
              <a:rPr lang="en-US" sz="3100" dirty="0"/>
              <a:t/>
            </a:r>
            <a:br>
              <a:rPr lang="en-US" sz="3100" dirty="0"/>
            </a:br>
            <a:r>
              <a:rPr lang="en-US" sz="3100" dirty="0"/>
              <a:t/>
            </a:r>
            <a:br>
              <a:rPr lang="en-US" sz="3100" dirty="0"/>
            </a:br>
            <a:r>
              <a:rPr lang="en-US" sz="3100" dirty="0"/>
              <a:t/>
            </a:r>
            <a:br>
              <a:rPr lang="en-US" sz="3100" dirty="0"/>
            </a:br>
            <a:endParaRPr lang="en-US" sz="3100" dirty="0"/>
          </a:p>
        </p:txBody>
      </p:sp>
      <p:sp>
        <p:nvSpPr>
          <p:cNvPr id="3" name="Content Placeholder 2"/>
          <p:cNvSpPr>
            <a:spLocks noGrp="1"/>
          </p:cNvSpPr>
          <p:nvPr>
            <p:ph idx="1"/>
          </p:nvPr>
        </p:nvSpPr>
        <p:spPr/>
        <p:txBody>
          <a:bodyPr>
            <a:noAutofit/>
          </a:bodyPr>
          <a:lstStyle/>
          <a:p>
            <a:pPr lvl="0"/>
            <a:r>
              <a:rPr lang="en-US" sz="2800" dirty="0"/>
              <a:t>Adds that “no contact” order in an EPO includes not being in “physical presence” of abused person, family or household </a:t>
            </a:r>
            <a:r>
              <a:rPr lang="en-US" sz="2800" dirty="0" smtClean="0"/>
              <a:t>members.</a:t>
            </a:r>
            <a:endParaRPr lang="en-US" sz="2800" dirty="0"/>
          </a:p>
          <a:p>
            <a:pPr lvl="0"/>
            <a:r>
              <a:rPr lang="en-US" sz="2800" dirty="0"/>
              <a:t>States that </a:t>
            </a:r>
            <a:r>
              <a:rPr lang="en-US" sz="2800" dirty="0" smtClean="0"/>
              <a:t>“physical </a:t>
            </a:r>
            <a:r>
              <a:rPr lang="en-US" sz="2800" dirty="0"/>
              <a:t>presence” includes:</a:t>
            </a:r>
          </a:p>
          <a:p>
            <a:pPr lvl="1"/>
            <a:r>
              <a:rPr lang="en-US" dirty="0"/>
              <a:t>Intentionally making direct visual contact; or</a:t>
            </a:r>
          </a:p>
          <a:p>
            <a:pPr lvl="1"/>
            <a:r>
              <a:rPr lang="en-US" dirty="0"/>
              <a:t>Unreasonably being within 100 feet of </a:t>
            </a:r>
            <a:r>
              <a:rPr lang="en-US" dirty="0" smtClean="0"/>
              <a:t>petitioner’s </a:t>
            </a:r>
            <a:r>
              <a:rPr lang="en-US" dirty="0"/>
              <a:t>home or </a:t>
            </a:r>
            <a:r>
              <a:rPr lang="en-US" dirty="0" smtClean="0"/>
              <a:t>work.</a:t>
            </a:r>
          </a:p>
          <a:p>
            <a:r>
              <a:rPr lang="en-US" sz="2800" dirty="0" smtClean="0"/>
              <a:t>Amends §§16.1-253.4, 19.2-152.8.</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34</a:t>
            </a:fld>
            <a:endParaRPr lang="en-US"/>
          </a:p>
        </p:txBody>
      </p:sp>
    </p:spTree>
    <p:extLst>
      <p:ext uri="{BB962C8B-B14F-4D97-AF65-F5344CB8AC3E}">
        <p14:creationId xmlns:p14="http://schemas.microsoft.com/office/powerpoint/2010/main" val="2641089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143000"/>
          </a:xfrm>
        </p:spPr>
        <p:txBody>
          <a:bodyPr>
            <a:normAutofit fontScale="90000"/>
          </a:bodyPr>
          <a:lstStyle/>
          <a:p>
            <a:pPr algn="l"/>
            <a:r>
              <a:rPr lang="en-US" sz="3200" dirty="0"/>
              <a:t/>
            </a:r>
            <a:br>
              <a:rPr lang="en-US" sz="3200" dirty="0"/>
            </a:br>
            <a:r>
              <a:rPr lang="en-US" sz="3600" b="1" dirty="0"/>
              <a:t>A&amp;B and Stalking while under </a:t>
            </a:r>
            <a:r>
              <a:rPr lang="en-US" sz="3600" b="1" dirty="0" smtClean="0"/>
              <a:t>PO; Penalty</a:t>
            </a:r>
            <a:r>
              <a:rPr lang="en-US" sz="3200" b="1" dirty="0" smtClean="0"/>
              <a:t/>
            </a:r>
            <a:br>
              <a:rPr lang="en-US" sz="3200" b="1" dirty="0" smtClean="0"/>
            </a:br>
            <a:r>
              <a:rPr lang="en-US" sz="2700" dirty="0"/>
              <a:t>HB 610 (Bell)</a:t>
            </a:r>
          </a:p>
        </p:txBody>
      </p:sp>
      <p:sp>
        <p:nvSpPr>
          <p:cNvPr id="3" name="Content Placeholder 2"/>
          <p:cNvSpPr>
            <a:spLocks noGrp="1"/>
          </p:cNvSpPr>
          <p:nvPr>
            <p:ph idx="1"/>
          </p:nvPr>
        </p:nvSpPr>
        <p:spPr>
          <a:xfrm>
            <a:off x="457200" y="1447800"/>
            <a:ext cx="8382000" cy="4419600"/>
          </a:xfrm>
        </p:spPr>
        <p:txBody>
          <a:bodyPr>
            <a:noAutofit/>
          </a:bodyPr>
          <a:lstStyle/>
          <a:p>
            <a:pPr lvl="0"/>
            <a:r>
              <a:rPr lang="en-US" sz="2800" dirty="0"/>
              <a:t>Removes requirement that bodily injury </a:t>
            </a:r>
            <a:r>
              <a:rPr lang="en-US" sz="2800" dirty="0" smtClean="0"/>
              <a:t>be </a:t>
            </a:r>
            <a:r>
              <a:rPr lang="en-US" sz="2800" i="1" dirty="0"/>
              <a:t>serious</a:t>
            </a:r>
            <a:r>
              <a:rPr lang="en-US" sz="2800" dirty="0"/>
              <a:t> </a:t>
            </a:r>
            <a:r>
              <a:rPr lang="en-US" sz="2800" dirty="0" smtClean="0"/>
              <a:t>to charge Class </a:t>
            </a:r>
            <a:r>
              <a:rPr lang="en-US" sz="2800" dirty="0"/>
              <a:t>6 f</a:t>
            </a:r>
            <a:r>
              <a:rPr lang="en-US" sz="2800" dirty="0" smtClean="0"/>
              <a:t>elony of </a:t>
            </a:r>
            <a:r>
              <a:rPr lang="en-US" sz="2800" dirty="0"/>
              <a:t>A&amp;B resulting in injury while under </a:t>
            </a:r>
            <a:r>
              <a:rPr lang="en-US" sz="2800" dirty="0" smtClean="0"/>
              <a:t>a protective </a:t>
            </a:r>
            <a:r>
              <a:rPr lang="en-US" sz="2800" dirty="0"/>
              <a:t>o</a:t>
            </a:r>
            <a:r>
              <a:rPr lang="en-US" sz="2800" dirty="0" smtClean="0"/>
              <a:t>rder (PO).</a:t>
            </a:r>
            <a:endParaRPr lang="en-US" sz="2800" dirty="0"/>
          </a:p>
          <a:p>
            <a:pPr lvl="0"/>
            <a:r>
              <a:rPr lang="en-US" sz="2800" dirty="0"/>
              <a:t>Creates Class 6 </a:t>
            </a:r>
            <a:r>
              <a:rPr lang="en-US" sz="2800" dirty="0" smtClean="0"/>
              <a:t>felony </a:t>
            </a:r>
            <a:r>
              <a:rPr lang="en-US" sz="2800" dirty="0"/>
              <a:t>for stalking while under </a:t>
            </a:r>
            <a:r>
              <a:rPr lang="en-US" sz="2800" dirty="0" smtClean="0"/>
              <a:t>PO. </a:t>
            </a:r>
          </a:p>
          <a:p>
            <a:r>
              <a:rPr lang="en-US" sz="2800" dirty="0" smtClean="0"/>
              <a:t>Amends §§16.1-253.2, 18.2-60.4.</a:t>
            </a:r>
            <a:endParaRPr lang="en-US" sz="2800" dirty="0"/>
          </a:p>
          <a:p>
            <a:pPr lvl="0"/>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35</a:t>
            </a:fld>
            <a:endParaRPr lang="en-US"/>
          </a:p>
        </p:txBody>
      </p:sp>
    </p:spTree>
    <p:extLst>
      <p:ext uri="{BB962C8B-B14F-4D97-AF65-F5344CB8AC3E}">
        <p14:creationId xmlns:p14="http://schemas.microsoft.com/office/powerpoint/2010/main" val="2759525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pPr algn="l"/>
            <a:r>
              <a:rPr lang="en-US" sz="3200" b="1" u="sng" dirty="0" smtClean="0"/>
              <a:t/>
            </a:r>
            <a:br>
              <a:rPr lang="en-US" sz="3200" b="1" u="sng" dirty="0" smtClean="0"/>
            </a:br>
            <a:r>
              <a:rPr lang="en-US" sz="3600" b="1" dirty="0" smtClean="0"/>
              <a:t>Protective Orders; Possession of Rental Dwelling</a:t>
            </a:r>
            <a:r>
              <a:rPr lang="en-US" sz="3200" b="1" u="sng" dirty="0"/>
              <a:t/>
            </a:r>
            <a:br>
              <a:rPr lang="en-US" sz="3200" b="1" u="sng" dirty="0"/>
            </a:br>
            <a:r>
              <a:rPr lang="en-US" sz="2700" dirty="0" smtClean="0"/>
              <a:t>HB 711 (Watts)</a:t>
            </a:r>
            <a:r>
              <a:rPr lang="en-US" sz="3200" dirty="0"/>
              <a:t/>
            </a:r>
            <a:br>
              <a:rPr lang="en-US" sz="3200" dirty="0"/>
            </a:br>
            <a:endParaRPr lang="en-US" sz="3200"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t>Sets forth procedure under which a protective order petitioner must proceed in order to maintain possession of rental dwelling awarded pursuant to a protective order.</a:t>
            </a:r>
          </a:p>
          <a:p>
            <a:r>
              <a:rPr lang="en-US" sz="2800" dirty="0" smtClean="0"/>
              <a:t>Amends §§55-225.5, 55-248.18:1.</a:t>
            </a:r>
            <a:endParaRPr lang="en-US" sz="2800" dirty="0"/>
          </a:p>
          <a:p>
            <a:endParaRPr lang="en-US"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36</a:t>
            </a:fld>
            <a:endParaRPr lang="en-US"/>
          </a:p>
        </p:txBody>
      </p:sp>
    </p:spTree>
    <p:extLst>
      <p:ext uri="{BB962C8B-B14F-4D97-AF65-F5344CB8AC3E}">
        <p14:creationId xmlns:p14="http://schemas.microsoft.com/office/powerpoint/2010/main" val="34584143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l"/>
            <a:r>
              <a:rPr lang="en-US" sz="3200" dirty="0"/>
              <a:t/>
            </a:r>
            <a:br>
              <a:rPr lang="en-US" sz="3200" dirty="0"/>
            </a:br>
            <a:r>
              <a:rPr lang="en-US" sz="3600" b="1" dirty="0"/>
              <a:t>Notice to </a:t>
            </a:r>
            <a:r>
              <a:rPr lang="en-US" sz="3600" b="1" dirty="0" smtClean="0"/>
              <a:t>Stalker; </a:t>
            </a:r>
            <a:r>
              <a:rPr lang="en-US" sz="3600" b="1" dirty="0"/>
              <a:t>Prima Facie </a:t>
            </a:r>
            <a:r>
              <a:rPr lang="en-US" sz="3600" b="1" dirty="0" smtClean="0"/>
              <a:t>Evidence</a:t>
            </a:r>
            <a:r>
              <a:rPr lang="en-US" sz="3200" b="1" dirty="0" smtClean="0"/>
              <a:t/>
            </a:r>
            <a:br>
              <a:rPr lang="en-US" sz="3200" b="1" dirty="0" smtClean="0"/>
            </a:br>
            <a:r>
              <a:rPr lang="en-US" sz="2700" dirty="0"/>
              <a:t>HB 752 (Bell) / SB 339 (Reeves)</a:t>
            </a:r>
          </a:p>
        </p:txBody>
      </p:sp>
      <p:sp>
        <p:nvSpPr>
          <p:cNvPr id="3" name="Content Placeholder 2"/>
          <p:cNvSpPr>
            <a:spLocks noGrp="1"/>
          </p:cNvSpPr>
          <p:nvPr>
            <p:ph idx="1"/>
          </p:nvPr>
        </p:nvSpPr>
        <p:spPr/>
        <p:txBody>
          <a:bodyPr>
            <a:normAutofit fontScale="92500" lnSpcReduction="10000"/>
          </a:bodyPr>
          <a:lstStyle/>
          <a:p>
            <a:pPr lvl="0"/>
            <a:r>
              <a:rPr lang="en-US" sz="3000" dirty="0" smtClean="0"/>
              <a:t>Provides that, in stalking prosecutions, actual notice to stalker that victim wants no contact constitutes prima </a:t>
            </a:r>
            <a:r>
              <a:rPr lang="en-US" sz="3000" dirty="0"/>
              <a:t>facie evidence of intent to place </a:t>
            </a:r>
            <a:r>
              <a:rPr lang="en-US" sz="3000" dirty="0" smtClean="0"/>
              <a:t>victim in </a:t>
            </a:r>
            <a:r>
              <a:rPr lang="en-US" sz="3000" dirty="0"/>
              <a:t>fear of injury to victim or victim’s </a:t>
            </a:r>
            <a:r>
              <a:rPr lang="en-US" sz="3000" dirty="0" smtClean="0"/>
              <a:t>family.</a:t>
            </a:r>
            <a:endParaRPr lang="en-US" sz="3000" dirty="0"/>
          </a:p>
          <a:p>
            <a:pPr lvl="1"/>
            <a:r>
              <a:rPr lang="en-US" sz="3000" dirty="0"/>
              <a:t>Notice can be provided by </a:t>
            </a:r>
            <a:r>
              <a:rPr lang="en-US" sz="3000" dirty="0" smtClean="0"/>
              <a:t>anyone.</a:t>
            </a:r>
            <a:endParaRPr lang="en-US" sz="3000" dirty="0"/>
          </a:p>
          <a:p>
            <a:pPr lvl="1"/>
            <a:r>
              <a:rPr lang="en-US" sz="3000" dirty="0"/>
              <a:t>Notice can be written or </a:t>
            </a:r>
            <a:r>
              <a:rPr lang="en-US" sz="3000" dirty="0" smtClean="0"/>
              <a:t>oral.</a:t>
            </a:r>
            <a:endParaRPr lang="en-US" sz="3000" dirty="0"/>
          </a:p>
          <a:p>
            <a:pPr lvl="1"/>
            <a:r>
              <a:rPr lang="en-US" sz="3000" dirty="0"/>
              <a:t>Protective order may act as </a:t>
            </a:r>
            <a:r>
              <a:rPr lang="en-US" sz="3000" dirty="0" smtClean="0"/>
              <a:t>notice.</a:t>
            </a:r>
          </a:p>
          <a:p>
            <a:r>
              <a:rPr lang="en-US" sz="3000" dirty="0" smtClean="0"/>
              <a:t>Amends §18.2-60.3.</a:t>
            </a:r>
            <a:endParaRPr lang="en-US" sz="3000" dirty="0"/>
          </a:p>
          <a:p>
            <a:pPr lvl="1"/>
            <a:endParaRPr lang="en-US" sz="2000" dirty="0"/>
          </a:p>
          <a:p>
            <a:pPr marL="0" indent="0">
              <a:buNone/>
            </a:pPr>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37</a:t>
            </a:fld>
            <a:endParaRPr lang="en-US"/>
          </a:p>
        </p:txBody>
      </p:sp>
    </p:spTree>
    <p:extLst>
      <p:ext uri="{BB962C8B-B14F-4D97-AF65-F5344CB8AC3E}">
        <p14:creationId xmlns:p14="http://schemas.microsoft.com/office/powerpoint/2010/main" val="36097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lgn="l"/>
            <a:r>
              <a:rPr lang="en-US" sz="3200" b="1" u="sng" dirty="0" smtClean="0"/>
              <a:t/>
            </a:r>
            <a:br>
              <a:rPr lang="en-US" sz="3200" b="1" u="sng" dirty="0" smtClean="0"/>
            </a:br>
            <a:r>
              <a:rPr lang="en-US" sz="3200" b="1" u="sng" dirty="0" smtClean="0"/>
              <a:t/>
            </a:r>
            <a:br>
              <a:rPr lang="en-US" sz="3200" b="1" u="sng" dirty="0" smtClean="0"/>
            </a:br>
            <a:r>
              <a:rPr lang="en-US" sz="3200" b="1" u="sng" dirty="0" smtClean="0"/>
              <a:t/>
            </a:r>
            <a:br>
              <a:rPr lang="en-US" sz="3200" b="1" u="sng" dirty="0" smtClean="0"/>
            </a:br>
            <a:r>
              <a:rPr lang="en-US" sz="3600" b="1" dirty="0" smtClean="0"/>
              <a:t>Stalking; </a:t>
            </a:r>
            <a:r>
              <a:rPr lang="en-US" sz="3600" b="1" dirty="0"/>
              <a:t>2</a:t>
            </a:r>
            <a:r>
              <a:rPr lang="en-US" sz="3600" b="1" baseline="30000" dirty="0"/>
              <a:t>nd</a:t>
            </a:r>
            <a:r>
              <a:rPr lang="en-US" sz="3600" b="1" dirty="0"/>
              <a:t> offense</a:t>
            </a:r>
            <a:r>
              <a:rPr lang="en-US" sz="3200" b="1" u="sng" dirty="0"/>
              <a:t/>
            </a:r>
            <a:br>
              <a:rPr lang="en-US" sz="3200" b="1" u="sng" dirty="0"/>
            </a:br>
            <a:r>
              <a:rPr lang="en-US" sz="2700" dirty="0" smtClean="0"/>
              <a:t>HB </a:t>
            </a:r>
            <a:r>
              <a:rPr lang="en-US" sz="2700" dirty="0"/>
              <a:t>886 (</a:t>
            </a:r>
            <a:r>
              <a:rPr lang="en-US" sz="2700" dirty="0" err="1"/>
              <a:t>Albo</a:t>
            </a:r>
            <a:r>
              <a:rPr lang="en-US" sz="2700" dirty="0" smtClean="0"/>
              <a:t>)</a:t>
            </a:r>
            <a:r>
              <a:rPr lang="en-US" sz="3600" dirty="0"/>
              <a:t/>
            </a:r>
            <a:br>
              <a:rPr lang="en-US" sz="3600" dirty="0"/>
            </a:br>
            <a:r>
              <a:rPr lang="en-US" sz="3600" dirty="0"/>
              <a:t/>
            </a:r>
            <a:br>
              <a:rPr lang="en-US" sz="3600" dirty="0"/>
            </a:br>
            <a:r>
              <a:rPr lang="en-US" sz="2800" dirty="0"/>
              <a:t/>
            </a:r>
            <a:br>
              <a:rPr lang="en-US" sz="2800" dirty="0"/>
            </a:br>
            <a:endParaRPr lang="en-US" sz="3200" dirty="0"/>
          </a:p>
        </p:txBody>
      </p:sp>
      <p:sp>
        <p:nvSpPr>
          <p:cNvPr id="3" name="Content Placeholder 2"/>
          <p:cNvSpPr>
            <a:spLocks noGrp="1"/>
          </p:cNvSpPr>
          <p:nvPr>
            <p:ph idx="1"/>
          </p:nvPr>
        </p:nvSpPr>
        <p:spPr/>
        <p:txBody>
          <a:bodyPr>
            <a:normAutofit/>
          </a:bodyPr>
          <a:lstStyle/>
          <a:p>
            <a:pPr lvl="0"/>
            <a:r>
              <a:rPr lang="en-US" sz="3000" dirty="0"/>
              <a:t>Makes stalking, 2</a:t>
            </a:r>
            <a:r>
              <a:rPr lang="en-US" sz="3000" baseline="30000" dirty="0"/>
              <a:t>nd</a:t>
            </a:r>
            <a:r>
              <a:rPr lang="en-US" sz="3000" dirty="0"/>
              <a:t> offense within 5 years a Class 6 </a:t>
            </a:r>
            <a:r>
              <a:rPr lang="en-US" sz="3000" dirty="0" smtClean="0"/>
              <a:t>felony (instead </a:t>
            </a:r>
            <a:r>
              <a:rPr lang="en-US" sz="3000" dirty="0"/>
              <a:t>of a 3</a:t>
            </a:r>
            <a:r>
              <a:rPr lang="en-US" sz="3000" baseline="30000" dirty="0"/>
              <a:t>rd</a:t>
            </a:r>
            <a:r>
              <a:rPr lang="en-US" sz="3000" dirty="0"/>
              <a:t> </a:t>
            </a:r>
            <a:r>
              <a:rPr lang="en-US" sz="3000" dirty="0" smtClean="0"/>
              <a:t>offense).</a:t>
            </a:r>
            <a:endParaRPr lang="en-US" sz="3000" dirty="0"/>
          </a:p>
          <a:p>
            <a:pPr lvl="1"/>
            <a:r>
              <a:rPr lang="en-US" sz="3000" u="sng" dirty="0"/>
              <a:t>Does not require the same victim </a:t>
            </a:r>
          </a:p>
          <a:p>
            <a:r>
              <a:rPr lang="en-US" sz="3000" dirty="0" smtClean="0"/>
              <a:t>Amends </a:t>
            </a:r>
            <a:r>
              <a:rPr lang="en-US" sz="3000" dirty="0"/>
              <a:t>§18.2-60.3.</a:t>
            </a:r>
          </a:p>
          <a:p>
            <a:endParaRPr lang="en-US" sz="2600" u="sng"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38</a:t>
            </a:fld>
            <a:endParaRPr lang="en-US"/>
          </a:p>
        </p:txBody>
      </p:sp>
    </p:spTree>
    <p:extLst>
      <p:ext uri="{BB962C8B-B14F-4D97-AF65-F5344CB8AC3E}">
        <p14:creationId xmlns:p14="http://schemas.microsoft.com/office/powerpoint/2010/main" val="25036263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lgn="l"/>
            <a:r>
              <a:rPr lang="en-US" sz="3200" b="1" u="sng" dirty="0" smtClean="0"/>
              <a:t/>
            </a:r>
            <a:br>
              <a:rPr lang="en-US" sz="3200" b="1" u="sng" dirty="0" smtClean="0"/>
            </a:br>
            <a:r>
              <a:rPr lang="en-US" sz="3600" b="1" dirty="0"/>
              <a:t>T</a:t>
            </a:r>
            <a:r>
              <a:rPr lang="en-US" sz="3600" b="1" dirty="0" smtClean="0"/>
              <a:t>reatment </a:t>
            </a:r>
            <a:r>
              <a:rPr lang="en-US" sz="3600" b="1" dirty="0"/>
              <a:t>Program for Deferral of DV</a:t>
            </a:r>
            <a:r>
              <a:rPr lang="en-US" sz="2800" dirty="0"/>
              <a:t/>
            </a:r>
            <a:br>
              <a:rPr lang="en-US" sz="2800" dirty="0"/>
            </a:br>
            <a:r>
              <a:rPr lang="en-US" sz="2700" dirty="0"/>
              <a:t>HB 1334 (Cline)</a:t>
            </a:r>
          </a:p>
        </p:txBody>
      </p:sp>
      <p:sp>
        <p:nvSpPr>
          <p:cNvPr id="3" name="Content Placeholder 2"/>
          <p:cNvSpPr>
            <a:spLocks noGrp="1"/>
          </p:cNvSpPr>
          <p:nvPr>
            <p:ph idx="1"/>
          </p:nvPr>
        </p:nvSpPr>
        <p:spPr/>
        <p:txBody>
          <a:bodyPr>
            <a:noAutofit/>
          </a:bodyPr>
          <a:lstStyle/>
          <a:p>
            <a:pPr lvl="0"/>
            <a:r>
              <a:rPr lang="en-US" sz="2800" u="sng" dirty="0" smtClean="0"/>
              <a:t>Requires</a:t>
            </a:r>
            <a:r>
              <a:rPr lang="en-US" sz="2800" dirty="0" smtClean="0"/>
              <a:t> that the court order defendant into a </a:t>
            </a:r>
            <a:r>
              <a:rPr lang="en-US" sz="2800" dirty="0"/>
              <a:t>treatment program under domestic A&amp;B deferred </a:t>
            </a:r>
            <a:r>
              <a:rPr lang="en-US" sz="2800" dirty="0" smtClean="0"/>
              <a:t>disposition. </a:t>
            </a:r>
            <a:endParaRPr lang="en-US" sz="2800" dirty="0"/>
          </a:p>
          <a:p>
            <a:r>
              <a:rPr lang="en-US" sz="2800" dirty="0"/>
              <a:t>Amends 18.2-57.3.</a:t>
            </a:r>
          </a:p>
          <a:p>
            <a:pPr lvl="0"/>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39</a:t>
            </a:fld>
            <a:endParaRPr lang="en-US"/>
          </a:p>
        </p:txBody>
      </p:sp>
    </p:spTree>
    <p:extLst>
      <p:ext uri="{BB962C8B-B14F-4D97-AF65-F5344CB8AC3E}">
        <p14:creationId xmlns:p14="http://schemas.microsoft.com/office/powerpoint/2010/main" val="401348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6/24/2016</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4</a:t>
            </a:fld>
            <a:endParaRPr lang="en-US"/>
          </a:p>
        </p:txBody>
      </p:sp>
      <p:sp>
        <p:nvSpPr>
          <p:cNvPr id="4" name="Rectangle 3"/>
          <p:cNvSpPr/>
          <p:nvPr/>
        </p:nvSpPr>
        <p:spPr>
          <a:xfrm>
            <a:off x="304800" y="990600"/>
            <a:ext cx="8458200" cy="2554545"/>
          </a:xfrm>
          <a:prstGeom prst="rect">
            <a:avLst/>
          </a:prstGeom>
        </p:spPr>
        <p:txBody>
          <a:bodyPr wrap="square">
            <a:spAutoFit/>
          </a:bodyPr>
          <a:lstStyle/>
          <a:p>
            <a:pPr algn="ctr"/>
            <a:r>
              <a:rPr lang="en-US" sz="3200" dirty="0" smtClean="0">
                <a:latin typeface="Arial" pitchFamily="34" charset="0"/>
                <a:ea typeface="Tahoma" pitchFamily="34" charset="0"/>
                <a:cs typeface="Arial" pitchFamily="34" charset="0"/>
              </a:rPr>
              <a:t>You are encouraged to rely </a:t>
            </a:r>
            <a:r>
              <a:rPr lang="en-US" sz="3200" i="1" dirty="0" smtClean="0">
                <a:latin typeface="Arial" pitchFamily="34" charset="0"/>
                <a:ea typeface="Tahoma" pitchFamily="34" charset="0"/>
                <a:cs typeface="Arial" pitchFamily="34" charset="0"/>
              </a:rPr>
              <a:t>only</a:t>
            </a:r>
            <a:r>
              <a:rPr lang="en-US" sz="3200" dirty="0" smtClean="0">
                <a:latin typeface="Arial" pitchFamily="34" charset="0"/>
                <a:ea typeface="Tahoma" pitchFamily="34" charset="0"/>
                <a:cs typeface="Arial" pitchFamily="34" charset="0"/>
              </a:rPr>
              <a:t> on the final version of the legislation itself.  </a:t>
            </a:r>
          </a:p>
          <a:p>
            <a:pPr algn="ctr"/>
            <a:endParaRPr lang="en-US" sz="3200" dirty="0" smtClean="0">
              <a:latin typeface="Arial" pitchFamily="34" charset="0"/>
              <a:ea typeface="Tahoma" pitchFamily="34" charset="0"/>
              <a:cs typeface="Arial" pitchFamily="34" charset="0"/>
            </a:endParaRPr>
          </a:p>
          <a:p>
            <a:pPr algn="ctr"/>
            <a:r>
              <a:rPr lang="en-US" sz="3200" b="1" u="sng" dirty="0" smtClean="0">
                <a:solidFill>
                  <a:srgbClr val="C00000"/>
                </a:solidFill>
                <a:latin typeface="Arial" pitchFamily="34" charset="0"/>
                <a:ea typeface="Tahoma" pitchFamily="34" charset="0"/>
                <a:cs typeface="Arial" pitchFamily="34" charset="0"/>
              </a:rPr>
              <a:t>Carefully read the text of the legislation before taking enforcement action.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fontScale="90000"/>
          </a:bodyPr>
          <a:lstStyle/>
          <a:p>
            <a:pPr algn="l"/>
            <a:r>
              <a:rPr lang="en-US" sz="3600" b="1" dirty="0"/>
              <a:t>Illegal Possession of Firearm while under Protective Order</a:t>
            </a:r>
            <a:r>
              <a:rPr lang="en-US" sz="3200" b="1" u="sng" dirty="0" smtClean="0"/>
              <a:t/>
            </a:r>
            <a:br>
              <a:rPr lang="en-US" sz="3200" b="1" u="sng" dirty="0" smtClean="0"/>
            </a:br>
            <a:r>
              <a:rPr lang="en-US" sz="2400" dirty="0" smtClean="0"/>
              <a:t>HB </a:t>
            </a:r>
            <a:r>
              <a:rPr lang="en-US" sz="2400" dirty="0"/>
              <a:t>1391 (Murphy) / SB 49 (Howell</a:t>
            </a:r>
            <a:r>
              <a:rPr lang="en-US" sz="2400" dirty="0" smtClean="0"/>
              <a:t>)</a:t>
            </a:r>
            <a:endParaRPr lang="en-US" sz="2400" dirty="0"/>
          </a:p>
        </p:txBody>
      </p:sp>
      <p:sp>
        <p:nvSpPr>
          <p:cNvPr id="3" name="Content Placeholder 2"/>
          <p:cNvSpPr>
            <a:spLocks noGrp="1"/>
          </p:cNvSpPr>
          <p:nvPr>
            <p:ph idx="1"/>
          </p:nvPr>
        </p:nvSpPr>
        <p:spPr>
          <a:xfrm>
            <a:off x="457200" y="1600200"/>
            <a:ext cx="8229600" cy="4191000"/>
          </a:xfrm>
        </p:spPr>
        <p:txBody>
          <a:bodyPr>
            <a:noAutofit/>
          </a:bodyPr>
          <a:lstStyle/>
          <a:p>
            <a:pPr lvl="0"/>
            <a:r>
              <a:rPr lang="en-US" sz="2600" dirty="0" smtClean="0"/>
              <a:t>Creates a </a:t>
            </a:r>
            <a:r>
              <a:rPr lang="en-US" sz="2600" u="sng" dirty="0" smtClean="0"/>
              <a:t>Class 6 felony</a:t>
            </a:r>
            <a:r>
              <a:rPr lang="en-US" sz="2600" dirty="0" smtClean="0"/>
              <a:t> to </a:t>
            </a:r>
            <a:r>
              <a:rPr lang="en-US" sz="2600" u="sng" dirty="0" smtClean="0"/>
              <a:t>possess</a:t>
            </a:r>
            <a:r>
              <a:rPr lang="en-US" sz="2600" dirty="0" smtClean="0"/>
              <a:t> a firearm while </a:t>
            </a:r>
            <a:r>
              <a:rPr lang="en-US" sz="2600" dirty="0"/>
              <a:t>under </a:t>
            </a:r>
            <a:r>
              <a:rPr lang="en-US" sz="2600" u="sng" dirty="0"/>
              <a:t>permanent</a:t>
            </a:r>
            <a:r>
              <a:rPr lang="en-US" sz="2600" dirty="0"/>
              <a:t> PO for domestic </a:t>
            </a:r>
            <a:r>
              <a:rPr lang="en-US" sz="2600" dirty="0" smtClean="0"/>
              <a:t>abuse.</a:t>
            </a:r>
            <a:endParaRPr lang="en-US" sz="2600" dirty="0"/>
          </a:p>
          <a:p>
            <a:pPr lvl="0"/>
            <a:r>
              <a:rPr lang="en-US" sz="2600" dirty="0" smtClean="0"/>
              <a:t>24 hour window </a:t>
            </a:r>
            <a:r>
              <a:rPr lang="en-US" sz="2600" dirty="0"/>
              <a:t>after </a:t>
            </a:r>
            <a:r>
              <a:rPr lang="en-US" sz="2600" dirty="0" smtClean="0"/>
              <a:t>service of permanent PO to </a:t>
            </a:r>
            <a:r>
              <a:rPr lang="en-US" sz="2600" dirty="0"/>
              <a:t>get rid of </a:t>
            </a:r>
            <a:r>
              <a:rPr lang="en-US" sz="2600" dirty="0" smtClean="0"/>
              <a:t>firearm(s). </a:t>
            </a:r>
            <a:endParaRPr lang="en-US" sz="2600" dirty="0"/>
          </a:p>
          <a:p>
            <a:pPr lvl="0"/>
            <a:r>
              <a:rPr lang="en-US" sz="2600" dirty="0"/>
              <a:t>Continues to be Class 1 </a:t>
            </a:r>
            <a:r>
              <a:rPr lang="en-US" sz="2600" dirty="0" smtClean="0"/>
              <a:t>misdemeanor </a:t>
            </a:r>
            <a:r>
              <a:rPr lang="en-US" sz="2600" dirty="0"/>
              <a:t>to purchase or transport firearm while under </a:t>
            </a:r>
            <a:r>
              <a:rPr lang="en-US" sz="2600" u="sng" dirty="0" smtClean="0"/>
              <a:t>any</a:t>
            </a:r>
            <a:r>
              <a:rPr lang="en-US" sz="2600" dirty="0" smtClean="0"/>
              <a:t> PO.</a:t>
            </a:r>
          </a:p>
          <a:p>
            <a:pPr lvl="0"/>
            <a:r>
              <a:rPr lang="en-US" sz="2600" dirty="0" smtClean="0">
                <a:solidFill>
                  <a:srgbClr val="C00000"/>
                </a:solidFill>
              </a:rPr>
              <a:t>This applies to any existing permanent protective order – even if issued </a:t>
            </a:r>
            <a:r>
              <a:rPr lang="en-US" sz="2600" u="sng" dirty="0" smtClean="0">
                <a:solidFill>
                  <a:srgbClr val="C00000"/>
                </a:solidFill>
              </a:rPr>
              <a:t>before</a:t>
            </a:r>
            <a:r>
              <a:rPr lang="en-US" sz="2600" dirty="0" smtClean="0">
                <a:solidFill>
                  <a:srgbClr val="C00000"/>
                </a:solidFill>
              </a:rPr>
              <a:t> 7/1/16</a:t>
            </a:r>
            <a:r>
              <a:rPr lang="en-US" sz="2600" dirty="0" smtClean="0"/>
              <a:t>.</a:t>
            </a:r>
          </a:p>
          <a:p>
            <a:pPr lvl="0"/>
            <a:r>
              <a:rPr lang="en-US" sz="2600" dirty="0" smtClean="0"/>
              <a:t>Amends §§18.2-308.09, 18.2-308.1:4, 18.2-308.2:3.</a:t>
            </a:r>
            <a:endParaRPr lang="en-US" sz="26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40</a:t>
            </a:fld>
            <a:endParaRPr lang="en-US" dirty="0"/>
          </a:p>
        </p:txBody>
      </p:sp>
    </p:spTree>
    <p:extLst>
      <p:ext uri="{BB962C8B-B14F-4D97-AF65-F5344CB8AC3E}">
        <p14:creationId xmlns:p14="http://schemas.microsoft.com/office/powerpoint/2010/main" val="41916780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pPr algn="l"/>
            <a:r>
              <a:rPr lang="en-US" sz="3200" b="1" u="sng" dirty="0" smtClean="0"/>
              <a:t/>
            </a:r>
            <a:br>
              <a:rPr lang="en-US" sz="3200" b="1" u="sng" dirty="0" smtClean="0"/>
            </a:br>
            <a:r>
              <a:rPr lang="en-US" sz="3600" b="1" dirty="0" smtClean="0"/>
              <a:t>Violation of PO </a:t>
            </a:r>
            <a:r>
              <a:rPr lang="en-US" sz="3600" b="1" dirty="0"/>
              <a:t>while Armed with Deadly Weapon</a:t>
            </a:r>
            <a:r>
              <a:rPr lang="en-US" sz="3200" b="1" u="sng" dirty="0"/>
              <a:t/>
            </a:r>
            <a:br>
              <a:rPr lang="en-US" sz="3200" b="1" u="sng" dirty="0"/>
            </a:br>
            <a:r>
              <a:rPr lang="en-US" sz="2700" dirty="0" smtClean="0"/>
              <a:t>HB </a:t>
            </a:r>
            <a:r>
              <a:rPr lang="en-US" sz="2700" dirty="0"/>
              <a:t>1087 (</a:t>
            </a:r>
            <a:r>
              <a:rPr lang="en-US" sz="2700" dirty="0" smtClean="0"/>
              <a:t>Gilbert) / SB </a:t>
            </a:r>
            <a:r>
              <a:rPr lang="en-US" sz="2700" dirty="0"/>
              <a:t>323 (</a:t>
            </a:r>
            <a:r>
              <a:rPr lang="en-US" sz="2700" dirty="0" err="1"/>
              <a:t>Favola</a:t>
            </a:r>
            <a:r>
              <a:rPr lang="en-US" sz="2700" dirty="0" smtClean="0"/>
              <a:t>)</a:t>
            </a:r>
            <a:r>
              <a:rPr lang="en-US" sz="3200" dirty="0"/>
              <a:t/>
            </a:r>
            <a:br>
              <a:rPr lang="en-US" sz="3200" dirty="0"/>
            </a:br>
            <a:endParaRPr lang="en-US" sz="3200" dirty="0"/>
          </a:p>
        </p:txBody>
      </p:sp>
      <p:sp>
        <p:nvSpPr>
          <p:cNvPr id="3" name="Content Placeholder 2"/>
          <p:cNvSpPr>
            <a:spLocks noGrp="1"/>
          </p:cNvSpPr>
          <p:nvPr>
            <p:ph idx="1"/>
          </p:nvPr>
        </p:nvSpPr>
        <p:spPr>
          <a:xfrm>
            <a:off x="457200" y="1676400"/>
            <a:ext cx="8382000" cy="4114800"/>
          </a:xfrm>
        </p:spPr>
        <p:txBody>
          <a:bodyPr>
            <a:noAutofit/>
          </a:bodyPr>
          <a:lstStyle/>
          <a:p>
            <a:pPr lvl="0"/>
            <a:r>
              <a:rPr lang="en-US" sz="2800" dirty="0"/>
              <a:t>Creates Class 6 </a:t>
            </a:r>
            <a:r>
              <a:rPr lang="en-US" sz="2800" dirty="0" smtClean="0"/>
              <a:t>felony </a:t>
            </a:r>
            <a:r>
              <a:rPr lang="en-US" sz="2800" dirty="0"/>
              <a:t>when person under a protective order violates the PO while armed with </a:t>
            </a:r>
            <a:r>
              <a:rPr lang="en-US" sz="2800" dirty="0" smtClean="0"/>
              <a:t>a deadly weapon.</a:t>
            </a:r>
            <a:endParaRPr lang="en-US" sz="2800" dirty="0"/>
          </a:p>
          <a:p>
            <a:pPr lvl="1"/>
            <a:r>
              <a:rPr lang="en-US" dirty="0"/>
              <a:t>Not just firearm, </a:t>
            </a:r>
            <a:r>
              <a:rPr lang="en-US" u="sng" dirty="0"/>
              <a:t>any</a:t>
            </a:r>
            <a:r>
              <a:rPr lang="en-US" dirty="0"/>
              <a:t> deadly </a:t>
            </a:r>
            <a:r>
              <a:rPr lang="en-US" dirty="0" smtClean="0"/>
              <a:t>weapon.</a:t>
            </a:r>
            <a:endParaRPr lang="en-US" dirty="0"/>
          </a:p>
          <a:p>
            <a:pPr lvl="1"/>
            <a:r>
              <a:rPr lang="en-US" dirty="0"/>
              <a:t>Must be “knowingly armed with” deadly weapon, </a:t>
            </a:r>
            <a:r>
              <a:rPr lang="en-US" dirty="0" smtClean="0"/>
              <a:t>not just </a:t>
            </a:r>
            <a:r>
              <a:rPr lang="en-US" dirty="0"/>
              <a:t>“possess deadly weapon</a:t>
            </a:r>
            <a:r>
              <a:rPr lang="en-US" dirty="0" smtClean="0"/>
              <a:t>”.</a:t>
            </a:r>
          </a:p>
          <a:p>
            <a:r>
              <a:rPr lang="en-US" sz="2800" dirty="0"/>
              <a:t>Amends §§16.1-253.2, 18.2-60.4.</a:t>
            </a:r>
          </a:p>
          <a:p>
            <a:endParaRPr lang="en-US"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41</a:t>
            </a:fld>
            <a:endParaRPr lang="en-US"/>
          </a:p>
        </p:txBody>
      </p:sp>
    </p:spTree>
    <p:extLst>
      <p:ext uri="{BB962C8B-B14F-4D97-AF65-F5344CB8AC3E}">
        <p14:creationId xmlns:p14="http://schemas.microsoft.com/office/powerpoint/2010/main" val="13660813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905000"/>
          </a:xfrm>
        </p:spPr>
        <p:txBody>
          <a:bodyPr>
            <a:normAutofit/>
          </a:bodyPr>
          <a:lstStyle/>
          <a:p>
            <a:r>
              <a:rPr lang="en-US" sz="6600" b="1" dirty="0" smtClean="0"/>
              <a:t>Drugs</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42</a:t>
            </a:fld>
            <a:endParaRPr lang="en-US"/>
          </a:p>
        </p:txBody>
      </p:sp>
    </p:spTree>
    <p:extLst>
      <p:ext uri="{BB962C8B-B14F-4D97-AF65-F5344CB8AC3E}">
        <p14:creationId xmlns:p14="http://schemas.microsoft.com/office/powerpoint/2010/main" val="18384450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Controlled Paraphernalia</a:t>
            </a:r>
            <a:r>
              <a:rPr lang="en-US" sz="2800" b="1" dirty="0"/>
              <a:t/>
            </a:r>
            <a:br>
              <a:rPr lang="en-US" sz="2800" b="1" dirty="0"/>
            </a:br>
            <a:r>
              <a:rPr lang="en-US" sz="2400" dirty="0"/>
              <a:t>HB 170 (</a:t>
            </a:r>
            <a:r>
              <a:rPr lang="en-US" sz="2400" dirty="0" err="1"/>
              <a:t>Albo</a:t>
            </a:r>
            <a:r>
              <a:rPr lang="en-US" sz="2400" dirty="0" smtClean="0"/>
              <a:t>)</a:t>
            </a:r>
            <a:endParaRPr lang="en-US" sz="2400" dirty="0"/>
          </a:p>
        </p:txBody>
      </p:sp>
      <p:sp>
        <p:nvSpPr>
          <p:cNvPr id="3" name="Content Placeholder 2"/>
          <p:cNvSpPr>
            <a:spLocks noGrp="1"/>
          </p:cNvSpPr>
          <p:nvPr>
            <p:ph idx="1"/>
          </p:nvPr>
        </p:nvSpPr>
        <p:spPr>
          <a:xfrm>
            <a:off x="457200" y="1524000"/>
            <a:ext cx="8382000" cy="4267200"/>
          </a:xfrm>
        </p:spPr>
        <p:txBody>
          <a:bodyPr>
            <a:noAutofit/>
          </a:bodyPr>
          <a:lstStyle/>
          <a:p>
            <a:pPr lvl="0"/>
            <a:r>
              <a:rPr lang="en-US" sz="2800" dirty="0" smtClean="0"/>
              <a:t>Separates into two distinct sections:</a:t>
            </a:r>
          </a:p>
          <a:p>
            <a:pPr marL="971550" lvl="1" indent="-514350">
              <a:buFont typeface="+mj-lt"/>
              <a:buAutoNum type="arabicPeriod"/>
            </a:pPr>
            <a:r>
              <a:rPr lang="en-US" dirty="0" smtClean="0"/>
              <a:t>possession </a:t>
            </a:r>
            <a:r>
              <a:rPr lang="en-US" dirty="0"/>
              <a:t>of </a:t>
            </a:r>
            <a:r>
              <a:rPr lang="en-US" dirty="0" smtClean="0"/>
              <a:t>paraphernalia; and</a:t>
            </a:r>
          </a:p>
          <a:p>
            <a:pPr marL="971550" lvl="1" indent="-514350">
              <a:buFont typeface="+mj-lt"/>
              <a:buAutoNum type="arabicPeriod"/>
            </a:pPr>
            <a:r>
              <a:rPr lang="en-US" dirty="0" smtClean="0"/>
              <a:t>distribution </a:t>
            </a:r>
            <a:r>
              <a:rPr lang="en-US" dirty="0"/>
              <a:t>of </a:t>
            </a:r>
            <a:r>
              <a:rPr lang="en-US" dirty="0" smtClean="0"/>
              <a:t>paraphernalia.</a:t>
            </a:r>
            <a:endParaRPr lang="en-US" dirty="0"/>
          </a:p>
          <a:p>
            <a:pPr lvl="0"/>
            <a:r>
              <a:rPr lang="en-US" sz="2800" dirty="0" smtClean="0"/>
              <a:t>Both remain Class 1 misdemeanors.</a:t>
            </a:r>
          </a:p>
          <a:p>
            <a:r>
              <a:rPr lang="en-US" sz="2800" dirty="0"/>
              <a:t>Amends §54.1-3466.</a:t>
            </a:r>
          </a:p>
          <a:p>
            <a:pPr lvl="0"/>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43</a:t>
            </a:fld>
            <a:endParaRPr lang="en-US"/>
          </a:p>
        </p:txBody>
      </p:sp>
    </p:spTree>
    <p:extLst>
      <p:ext uri="{BB962C8B-B14F-4D97-AF65-F5344CB8AC3E}">
        <p14:creationId xmlns:p14="http://schemas.microsoft.com/office/powerpoint/2010/main" val="38218748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Prescription Drugs; Pharmacies; Drug Disposal Programs</a:t>
            </a:r>
            <a:r>
              <a:rPr lang="en-US" sz="2800" b="1" dirty="0"/>
              <a:t/>
            </a:r>
            <a:br>
              <a:rPr lang="en-US" sz="2800" b="1" dirty="0"/>
            </a:br>
            <a:r>
              <a:rPr lang="en-US" sz="2400" dirty="0"/>
              <a:t>HB </a:t>
            </a:r>
            <a:r>
              <a:rPr lang="en-US" sz="2400" dirty="0" smtClean="0"/>
              <a:t>629 (Hodges)</a:t>
            </a:r>
            <a:endParaRPr lang="en-US" sz="2400" dirty="0"/>
          </a:p>
        </p:txBody>
      </p:sp>
      <p:sp>
        <p:nvSpPr>
          <p:cNvPr id="3" name="Content Placeholder 2"/>
          <p:cNvSpPr>
            <a:spLocks noGrp="1"/>
          </p:cNvSpPr>
          <p:nvPr>
            <p:ph idx="1"/>
          </p:nvPr>
        </p:nvSpPr>
        <p:spPr>
          <a:xfrm>
            <a:off x="457200" y="1524000"/>
            <a:ext cx="8382000" cy="4267200"/>
          </a:xfrm>
        </p:spPr>
        <p:txBody>
          <a:bodyPr>
            <a:noAutofit/>
          </a:bodyPr>
          <a:lstStyle/>
          <a:p>
            <a:r>
              <a:rPr lang="en-US" sz="2800" dirty="0" smtClean="0"/>
              <a:t>A pharmacy may participate in a drug disposal program in accordance with state and federal law.</a:t>
            </a:r>
          </a:p>
          <a:p>
            <a:r>
              <a:rPr lang="en-US" sz="2800" dirty="0" smtClean="0"/>
              <a:t>No one participating in such program shall be liable for theft, etc., or for acts of simple negligence in the collection, storage or destruction of prescription drugs collected through the program, providing pharmacy acted in good faith and according to the law.</a:t>
            </a:r>
          </a:p>
          <a:p>
            <a:r>
              <a:rPr lang="en-US" sz="2800" dirty="0" smtClean="0"/>
              <a:t>Adds </a:t>
            </a:r>
            <a:r>
              <a:rPr lang="en-US" sz="2800" dirty="0"/>
              <a:t>§</a:t>
            </a:r>
            <a:r>
              <a:rPr lang="en-US" sz="2800" dirty="0" smtClean="0"/>
              <a:t>54.1-3411.2.</a:t>
            </a:r>
            <a:endParaRPr lang="en-US" sz="2800" dirty="0"/>
          </a:p>
          <a:p>
            <a:pPr lvl="0"/>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44</a:t>
            </a:fld>
            <a:endParaRPr lang="en-US"/>
          </a:p>
        </p:txBody>
      </p:sp>
    </p:spTree>
    <p:extLst>
      <p:ext uri="{BB962C8B-B14F-4D97-AF65-F5344CB8AC3E}">
        <p14:creationId xmlns:p14="http://schemas.microsoft.com/office/powerpoint/2010/main" val="40424642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Industrial Hemp</a:t>
            </a:r>
            <a:r>
              <a:rPr lang="en-US" sz="2800" b="1" dirty="0"/>
              <a:t/>
            </a:r>
            <a:br>
              <a:rPr lang="en-US" sz="2800" b="1" dirty="0"/>
            </a:br>
            <a:r>
              <a:rPr lang="en-US" sz="2400" dirty="0"/>
              <a:t>HB </a:t>
            </a:r>
            <a:r>
              <a:rPr lang="en-US" sz="2400" dirty="0" smtClean="0"/>
              <a:t>699 (</a:t>
            </a:r>
            <a:r>
              <a:rPr lang="en-US" sz="2400" dirty="0" err="1" smtClean="0"/>
              <a:t>Pogge</a:t>
            </a:r>
            <a:r>
              <a:rPr lang="en-US" sz="2400" dirty="0" smtClean="0"/>
              <a:t>) / SB 691 (Chaffin)</a:t>
            </a:r>
            <a:endParaRPr lang="en-US" sz="2400" dirty="0"/>
          </a:p>
        </p:txBody>
      </p:sp>
      <p:sp>
        <p:nvSpPr>
          <p:cNvPr id="3" name="Content Placeholder 2"/>
          <p:cNvSpPr>
            <a:spLocks noGrp="1"/>
          </p:cNvSpPr>
          <p:nvPr>
            <p:ph idx="1"/>
          </p:nvPr>
        </p:nvSpPr>
        <p:spPr>
          <a:xfrm>
            <a:off x="457200" y="1524000"/>
            <a:ext cx="8382000" cy="4267200"/>
          </a:xfrm>
        </p:spPr>
        <p:txBody>
          <a:bodyPr>
            <a:noAutofit/>
          </a:bodyPr>
          <a:lstStyle/>
          <a:p>
            <a:pPr lvl="0"/>
            <a:r>
              <a:rPr lang="en-US" sz="2800" dirty="0" smtClean="0"/>
              <a:t>Clarifies that it is lawful for a person licensed to grow industrial hemp to manufacture industrial hemp products or to engage in related research.</a:t>
            </a:r>
          </a:p>
          <a:p>
            <a:pPr lvl="0"/>
            <a:r>
              <a:rPr lang="en-US" sz="2800" dirty="0" smtClean="0"/>
              <a:t>No licensed person shall be prosecuted for these activities.</a:t>
            </a:r>
          </a:p>
          <a:p>
            <a:pPr lvl="0"/>
            <a:r>
              <a:rPr lang="en-US" sz="2800" dirty="0" smtClean="0"/>
              <a:t>Maximum license fee is $250.</a:t>
            </a:r>
          </a:p>
          <a:p>
            <a:r>
              <a:rPr lang="en-US" sz="2800" dirty="0" smtClean="0"/>
              <a:t>Amends §§3.2-4113, 3.2-4117.</a:t>
            </a:r>
            <a:endParaRPr lang="en-US" sz="2800" dirty="0"/>
          </a:p>
          <a:p>
            <a:pPr lvl="0"/>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45</a:t>
            </a:fld>
            <a:endParaRPr lang="en-US"/>
          </a:p>
        </p:txBody>
      </p:sp>
    </p:spTree>
    <p:extLst>
      <p:ext uri="{BB962C8B-B14F-4D97-AF65-F5344CB8AC3E}">
        <p14:creationId xmlns:p14="http://schemas.microsoft.com/office/powerpoint/2010/main" val="40424642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l"/>
            <a:r>
              <a:rPr lang="en-US" sz="2800" b="1" u="sng" dirty="0" smtClean="0"/>
              <a:t/>
            </a:r>
            <a:br>
              <a:rPr lang="en-US" sz="2800" b="1" u="sng" dirty="0" smtClean="0"/>
            </a:br>
            <a:r>
              <a:rPr lang="en-US" sz="2800" b="1" u="sng" dirty="0" smtClean="0"/>
              <a:t/>
            </a:r>
            <a:br>
              <a:rPr lang="en-US" sz="2800" b="1" u="sng" dirty="0" smtClean="0"/>
            </a:br>
            <a:r>
              <a:rPr lang="en-US" sz="3600" b="1" dirty="0" smtClean="0"/>
              <a:t>Additions to Drug Schedules</a:t>
            </a:r>
            <a:r>
              <a:rPr lang="en-US" sz="2800" dirty="0"/>
              <a:t/>
            </a:r>
            <a:br>
              <a:rPr lang="en-US" sz="2800" dirty="0"/>
            </a:br>
            <a:r>
              <a:rPr lang="en-US" sz="2800" b="1" u="sng" dirty="0"/>
              <a:t/>
            </a:r>
            <a:br>
              <a:rPr lang="en-US" sz="2800" b="1" u="sng" dirty="0"/>
            </a:br>
            <a:r>
              <a:rPr lang="en-US" sz="2800" b="1" u="sng" dirty="0" smtClean="0"/>
              <a:t/>
            </a:r>
            <a:br>
              <a:rPr lang="en-US" sz="2800" b="1" u="sng" dirty="0" smtClean="0"/>
            </a:br>
            <a:endParaRPr lang="en-US" sz="2800" dirty="0"/>
          </a:p>
        </p:txBody>
      </p:sp>
      <p:sp>
        <p:nvSpPr>
          <p:cNvPr id="3" name="Content Placeholder 2"/>
          <p:cNvSpPr>
            <a:spLocks noGrp="1"/>
          </p:cNvSpPr>
          <p:nvPr>
            <p:ph idx="1"/>
          </p:nvPr>
        </p:nvSpPr>
        <p:spPr>
          <a:xfrm>
            <a:off x="457200" y="1219200"/>
            <a:ext cx="8229600" cy="4572001"/>
          </a:xfrm>
        </p:spPr>
        <p:txBody>
          <a:bodyPr>
            <a:normAutofit/>
          </a:bodyPr>
          <a:lstStyle/>
          <a:p>
            <a:r>
              <a:rPr lang="en-US" sz="2800" b="1" dirty="0" smtClean="0"/>
              <a:t>HB 1077/SB 480:</a:t>
            </a:r>
            <a:r>
              <a:rPr lang="en-US" sz="2800" dirty="0" smtClean="0"/>
              <a:t>  Adds multiple drugs to Schedule I. </a:t>
            </a:r>
          </a:p>
          <a:p>
            <a:pPr lvl="1"/>
            <a:r>
              <a:rPr lang="en-US" dirty="0" smtClean="0"/>
              <a:t>Amends §54.1-3446.</a:t>
            </a:r>
          </a:p>
          <a:p>
            <a:pPr marL="457200" lvl="1" indent="0">
              <a:buNone/>
            </a:pPr>
            <a:endParaRPr lang="en-US" dirty="0" smtClean="0"/>
          </a:p>
          <a:p>
            <a:r>
              <a:rPr lang="en-US" sz="2800" b="1" dirty="0" smtClean="0"/>
              <a:t>HB 1292:</a:t>
            </a:r>
            <a:r>
              <a:rPr lang="en-US" sz="2800" dirty="0" smtClean="0"/>
              <a:t>  Adds </a:t>
            </a:r>
            <a:r>
              <a:rPr lang="en-US" sz="2800" dirty="0" err="1" smtClean="0"/>
              <a:t>eluxadoline</a:t>
            </a:r>
            <a:r>
              <a:rPr lang="en-US" sz="2800" dirty="0" smtClean="0"/>
              <a:t> to Schedule IV drugs.</a:t>
            </a:r>
          </a:p>
          <a:p>
            <a:pPr lvl="1"/>
            <a:r>
              <a:rPr lang="en-US" dirty="0"/>
              <a:t>Amends §</a:t>
            </a:r>
            <a:r>
              <a:rPr lang="en-US" dirty="0" smtClean="0"/>
              <a:t>54.1-3452.</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46</a:t>
            </a:fld>
            <a:endParaRPr lang="en-US"/>
          </a:p>
        </p:txBody>
      </p:sp>
    </p:spTree>
    <p:extLst>
      <p:ext uri="{BB962C8B-B14F-4D97-AF65-F5344CB8AC3E}">
        <p14:creationId xmlns:p14="http://schemas.microsoft.com/office/powerpoint/2010/main" val="28814038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pPr algn="l"/>
            <a:r>
              <a:rPr lang="en-US" sz="3200" b="1" dirty="0" smtClean="0"/>
              <a:t>Cannabidiol Oil and THC-A Oil</a:t>
            </a:r>
            <a:r>
              <a:rPr lang="en-US" sz="2800" b="1" dirty="0"/>
              <a:t/>
            </a:r>
            <a:br>
              <a:rPr lang="en-US" sz="2800" b="1" dirty="0"/>
            </a:br>
            <a:r>
              <a:rPr lang="en-US" sz="2400" dirty="0" smtClean="0"/>
              <a:t>SB 701 (Marsden)</a:t>
            </a:r>
            <a:endParaRPr lang="en-US" sz="2400" dirty="0"/>
          </a:p>
        </p:txBody>
      </p:sp>
      <p:sp>
        <p:nvSpPr>
          <p:cNvPr id="3" name="Content Placeholder 2"/>
          <p:cNvSpPr>
            <a:spLocks noGrp="1"/>
          </p:cNvSpPr>
          <p:nvPr>
            <p:ph idx="1"/>
          </p:nvPr>
        </p:nvSpPr>
        <p:spPr>
          <a:xfrm>
            <a:off x="457200" y="1219200"/>
            <a:ext cx="8382000" cy="4572000"/>
          </a:xfrm>
        </p:spPr>
        <p:txBody>
          <a:bodyPr>
            <a:noAutofit/>
          </a:bodyPr>
          <a:lstStyle/>
          <a:p>
            <a:pPr lvl="0"/>
            <a:r>
              <a:rPr lang="en-US" sz="2400" dirty="0" smtClean="0"/>
              <a:t>A practitioner may issue a written certification to a patient with intractable epilepsy.</a:t>
            </a:r>
          </a:p>
          <a:p>
            <a:pPr lvl="1"/>
            <a:r>
              <a:rPr lang="en-US" sz="2400" dirty="0" smtClean="0"/>
              <a:t>Practitioner must be licensed by medical board in neurology or an epilepsy specialist.  </a:t>
            </a:r>
          </a:p>
          <a:p>
            <a:r>
              <a:rPr lang="en-US" sz="2400" dirty="0" smtClean="0"/>
              <a:t>Such patients must register with Board.</a:t>
            </a:r>
          </a:p>
          <a:p>
            <a:r>
              <a:rPr lang="en-US" sz="2400" dirty="0" smtClean="0"/>
              <a:t>Sets rules for pharmaceutical processors and when/how they may dispense oils.</a:t>
            </a:r>
          </a:p>
          <a:p>
            <a:r>
              <a:rPr lang="en-US" sz="2400" dirty="0" smtClean="0"/>
              <a:t>Creates affirmative defense for agents of pharmaceutical processors.</a:t>
            </a:r>
          </a:p>
          <a:p>
            <a:r>
              <a:rPr lang="en-US" sz="2400" dirty="0" smtClean="0">
                <a:latin typeface="+mj-lt"/>
              </a:rPr>
              <a:t>Amends §§18.2-250.1, 54.1-3408.3, 54.1-3442.8.  Adds </a:t>
            </a:r>
            <a:r>
              <a:rPr lang="en-US" sz="2400" dirty="0" smtClean="0"/>
              <a:t>§§54.1-3442.6, 54.1-3442.7.</a:t>
            </a:r>
            <a:endParaRPr lang="en-US" sz="2400" dirty="0">
              <a:latin typeface="+mj-lt"/>
            </a:endParaRPr>
          </a:p>
          <a:p>
            <a:pPr lvl="0"/>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47</a:t>
            </a:fld>
            <a:endParaRPr lang="en-US"/>
          </a:p>
        </p:txBody>
      </p:sp>
    </p:spTree>
    <p:extLst>
      <p:ext uri="{BB962C8B-B14F-4D97-AF65-F5344CB8AC3E}">
        <p14:creationId xmlns:p14="http://schemas.microsoft.com/office/powerpoint/2010/main" val="24876810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362200"/>
            <a:ext cx="8229600" cy="1524000"/>
          </a:xfrm>
        </p:spPr>
        <p:txBody>
          <a:bodyPr/>
          <a:lstStyle/>
          <a:p>
            <a:r>
              <a:rPr lang="en-US" sz="6600" b="1" dirty="0" smtClean="0"/>
              <a:t>Firearms</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48</a:t>
            </a:fld>
            <a:endParaRPr lang="en-US"/>
          </a:p>
        </p:txBody>
      </p:sp>
    </p:spTree>
    <p:extLst>
      <p:ext uri="{BB962C8B-B14F-4D97-AF65-F5344CB8AC3E}">
        <p14:creationId xmlns:p14="http://schemas.microsoft.com/office/powerpoint/2010/main" val="38202452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a:bodyPr>
          <a:lstStyle/>
          <a:p>
            <a:pPr algn="l"/>
            <a:r>
              <a:rPr lang="en-US" sz="3200" b="1" dirty="0" smtClean="0"/>
              <a:t>2016 Historic Gun Compromise</a:t>
            </a:r>
            <a:endParaRPr lang="en-US" sz="3200" b="1" dirty="0"/>
          </a:p>
        </p:txBody>
      </p:sp>
      <p:sp>
        <p:nvSpPr>
          <p:cNvPr id="3" name="Content Placeholder 2"/>
          <p:cNvSpPr>
            <a:spLocks noGrp="1"/>
          </p:cNvSpPr>
          <p:nvPr>
            <p:ph idx="1"/>
          </p:nvPr>
        </p:nvSpPr>
        <p:spPr>
          <a:xfrm>
            <a:off x="457200" y="1447800"/>
            <a:ext cx="8382000" cy="4343400"/>
          </a:xfrm>
        </p:spPr>
        <p:txBody>
          <a:bodyPr>
            <a:noAutofit/>
          </a:bodyPr>
          <a:lstStyle/>
          <a:p>
            <a:r>
              <a:rPr lang="en-US" sz="2800" b="1" u="sng" dirty="0" smtClean="0"/>
              <a:t>HB </a:t>
            </a:r>
            <a:r>
              <a:rPr lang="en-US" sz="2800" b="1" u="sng" dirty="0"/>
              <a:t>1386</a:t>
            </a:r>
            <a:r>
              <a:rPr lang="en-US" sz="2800" dirty="0"/>
              <a:t> (</a:t>
            </a:r>
            <a:r>
              <a:rPr lang="en-US" sz="2800" dirty="0" err="1"/>
              <a:t>Lingamfelter</a:t>
            </a:r>
            <a:r>
              <a:rPr lang="en-US" sz="2800" dirty="0"/>
              <a:t>) / </a:t>
            </a:r>
            <a:r>
              <a:rPr lang="en-US" sz="2800" b="1" u="sng" dirty="0"/>
              <a:t>SB 715</a:t>
            </a:r>
            <a:r>
              <a:rPr lang="en-US" sz="2800" dirty="0"/>
              <a:t> (Edwards)</a:t>
            </a:r>
          </a:p>
          <a:p>
            <a:r>
              <a:rPr lang="en-US" sz="2800" b="1" u="sng" dirty="0"/>
              <a:t>HB 1391</a:t>
            </a:r>
            <a:r>
              <a:rPr lang="en-US" sz="2800" dirty="0"/>
              <a:t> (Murphy) / </a:t>
            </a:r>
            <a:r>
              <a:rPr lang="en-US" sz="2800" b="1" u="sng" dirty="0"/>
              <a:t>SB 49</a:t>
            </a:r>
            <a:r>
              <a:rPr lang="en-US" sz="2800" dirty="0"/>
              <a:t> (Howell)</a:t>
            </a:r>
          </a:p>
          <a:p>
            <a:r>
              <a:rPr lang="en-US" sz="2800" b="1" u="sng" dirty="0"/>
              <a:t>HB 1163</a:t>
            </a:r>
            <a:r>
              <a:rPr lang="en-US" sz="2800" dirty="0"/>
              <a:t> (</a:t>
            </a:r>
            <a:r>
              <a:rPr lang="en-US" sz="2800" dirty="0" err="1"/>
              <a:t>Webert</a:t>
            </a:r>
            <a:r>
              <a:rPr lang="en-US" sz="2800" dirty="0"/>
              <a:t>) / </a:t>
            </a:r>
            <a:r>
              <a:rPr lang="en-US" sz="2800" b="1" u="sng" dirty="0"/>
              <a:t>SB </a:t>
            </a:r>
            <a:r>
              <a:rPr lang="en-US" sz="2800" b="1" u="sng" dirty="0" smtClean="0"/>
              <a:t>610</a:t>
            </a:r>
            <a:r>
              <a:rPr lang="en-US" sz="2800" dirty="0" smtClean="0"/>
              <a:t> (Reeves/Vogel)</a:t>
            </a:r>
            <a:endParaRPr lang="en-US" sz="2800" dirty="0"/>
          </a:p>
          <a:p>
            <a:r>
              <a:rPr lang="en-US" sz="2800" b="1" u="sng" dirty="0"/>
              <a:t>HB 1096</a:t>
            </a:r>
            <a:r>
              <a:rPr lang="en-US" sz="2800" dirty="0"/>
              <a:t> (</a:t>
            </a:r>
            <a:r>
              <a:rPr lang="en-US" sz="2800" dirty="0" err="1"/>
              <a:t>Webert</a:t>
            </a:r>
            <a:r>
              <a:rPr lang="en-US" sz="2800" dirty="0"/>
              <a:t>)</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49</a:t>
            </a:fld>
            <a:endParaRPr lang="en-US"/>
          </a:p>
        </p:txBody>
      </p:sp>
    </p:spTree>
    <p:extLst>
      <p:ext uri="{BB962C8B-B14F-4D97-AF65-F5344CB8AC3E}">
        <p14:creationId xmlns:p14="http://schemas.microsoft.com/office/powerpoint/2010/main" val="4084428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78362"/>
          </a:xfrm>
        </p:spPr>
        <p:txBody>
          <a:bodyPr>
            <a:normAutofit/>
          </a:bodyPr>
          <a:lstStyle/>
          <a:p>
            <a:r>
              <a:rPr lang="en-US" sz="6600" b="1" dirty="0" smtClean="0"/>
              <a:t>Animals</a:t>
            </a:r>
            <a:br>
              <a:rPr lang="en-US" sz="6600" b="1" dirty="0" smtClean="0"/>
            </a:br>
            <a:r>
              <a:rPr lang="en-US" sz="6600" b="1" dirty="0" smtClean="0"/>
              <a:t>Livestock</a:t>
            </a:r>
            <a:br>
              <a:rPr lang="en-US" sz="6600" b="1" dirty="0" smtClean="0"/>
            </a:br>
            <a:r>
              <a:rPr lang="en-US" sz="6600" b="1" dirty="0" smtClean="0"/>
              <a:t>Wildlife</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a:t>
            </a:fld>
            <a:endParaRPr lang="en-US"/>
          </a:p>
        </p:txBody>
      </p:sp>
    </p:spTree>
    <p:extLst>
      <p:ext uri="{BB962C8B-B14F-4D97-AF65-F5344CB8AC3E}">
        <p14:creationId xmlns:p14="http://schemas.microsoft.com/office/powerpoint/2010/main" val="36620135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fontScale="90000"/>
          </a:bodyPr>
          <a:lstStyle/>
          <a:p>
            <a:pPr algn="l"/>
            <a:r>
              <a:rPr lang="en-US" sz="3600" b="1" dirty="0" smtClean="0"/>
              <a:t/>
            </a:r>
            <a:br>
              <a:rPr lang="en-US" sz="3600" b="1" dirty="0" smtClean="0"/>
            </a:br>
            <a:r>
              <a:rPr lang="en-US" sz="3600" b="1" dirty="0" smtClean="0"/>
              <a:t>Firearms; ID Requirements</a:t>
            </a:r>
            <a:br>
              <a:rPr lang="en-US" sz="3600" b="1" dirty="0" smtClean="0"/>
            </a:br>
            <a:r>
              <a:rPr lang="en-US" sz="3600" dirty="0" smtClean="0"/>
              <a:t/>
            </a:r>
            <a:br>
              <a:rPr lang="en-US" sz="3600" dirty="0" smtClean="0"/>
            </a:br>
            <a:endParaRPr lang="en-US" sz="3600" b="1" i="1" dirty="0">
              <a:solidFill>
                <a:srgbClr val="00B050"/>
              </a:solidFill>
            </a:endParaRPr>
          </a:p>
        </p:txBody>
      </p:sp>
      <p:sp>
        <p:nvSpPr>
          <p:cNvPr id="3" name="Content Placeholder 2"/>
          <p:cNvSpPr>
            <a:spLocks noGrp="1"/>
          </p:cNvSpPr>
          <p:nvPr>
            <p:ph idx="1"/>
          </p:nvPr>
        </p:nvSpPr>
        <p:spPr>
          <a:xfrm>
            <a:off x="457200" y="1066800"/>
            <a:ext cx="8382000" cy="4724400"/>
          </a:xfrm>
        </p:spPr>
        <p:txBody>
          <a:bodyPr>
            <a:noAutofit/>
          </a:bodyPr>
          <a:lstStyle/>
          <a:p>
            <a:r>
              <a:rPr lang="en-US" sz="2400" b="1" dirty="0"/>
              <a:t>HB 206 (</a:t>
            </a:r>
            <a:r>
              <a:rPr lang="en-US" sz="2400" b="1" dirty="0" err="1"/>
              <a:t>Webert</a:t>
            </a:r>
            <a:r>
              <a:rPr lang="en-US" sz="2400" b="1" dirty="0" smtClean="0"/>
              <a:t>):  </a:t>
            </a:r>
            <a:r>
              <a:rPr lang="en-US" sz="2600" dirty="0" smtClean="0"/>
              <a:t>Allows Virginia residents to purchase firearms with just one government-issued photo ID showing residency in Virginia.</a:t>
            </a:r>
          </a:p>
          <a:p>
            <a:pPr lvl="1"/>
            <a:r>
              <a:rPr lang="en-US" sz="2600" dirty="0" smtClean="0"/>
              <a:t>Member of the armed forces may use a Department of Defense ID and a copy of their permanent duty orders assigning them to a post in Virginia or a copy of their Leave &amp; Earnings Statement.</a:t>
            </a:r>
          </a:p>
          <a:p>
            <a:r>
              <a:rPr lang="en-US" sz="2400" b="1" dirty="0" smtClean="0"/>
              <a:t>HB </a:t>
            </a:r>
            <a:r>
              <a:rPr lang="en-US" sz="2400" b="1" dirty="0"/>
              <a:t>810 (</a:t>
            </a:r>
            <a:r>
              <a:rPr lang="en-US" sz="2400" b="1" dirty="0" err="1"/>
              <a:t>Lingamfelter</a:t>
            </a:r>
            <a:r>
              <a:rPr lang="en-US" sz="2400" b="1" dirty="0" smtClean="0"/>
              <a:t>): </a:t>
            </a:r>
            <a:r>
              <a:rPr lang="en-US" sz="2600" dirty="0" smtClean="0"/>
              <a:t>Removes language regarding proof of citizenship.</a:t>
            </a:r>
          </a:p>
          <a:p>
            <a:r>
              <a:rPr lang="en-US" sz="2600" dirty="0" smtClean="0"/>
              <a:t>Amend §18.2-308.2:2.</a:t>
            </a:r>
            <a:endParaRPr lang="en-US" sz="26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50</a:t>
            </a:fld>
            <a:endParaRPr lang="en-US"/>
          </a:p>
        </p:txBody>
      </p:sp>
    </p:spTree>
    <p:extLst>
      <p:ext uri="{BB962C8B-B14F-4D97-AF65-F5344CB8AC3E}">
        <p14:creationId xmlns:p14="http://schemas.microsoft.com/office/powerpoint/2010/main" val="4314998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lgn="l"/>
            <a:r>
              <a:rPr lang="en-US" sz="3600" b="1" dirty="0" smtClean="0"/>
              <a:t>Judges </a:t>
            </a:r>
            <a:r>
              <a:rPr lang="en-US" sz="3600" b="1" dirty="0"/>
              <a:t>Exempt from Permit to Carry </a:t>
            </a:r>
            <a:r>
              <a:rPr lang="en-US" sz="3600" b="1" dirty="0" smtClean="0"/>
              <a:t>Concealed</a:t>
            </a:r>
            <a:r>
              <a:rPr lang="en-US" sz="3200" b="1" dirty="0" smtClean="0"/>
              <a:t/>
            </a:r>
            <a:br>
              <a:rPr lang="en-US" sz="3200" b="1" dirty="0" smtClean="0"/>
            </a:br>
            <a:r>
              <a:rPr lang="en-US" sz="2700" dirty="0"/>
              <a:t>HB 332 (Miller</a:t>
            </a:r>
            <a:r>
              <a:rPr lang="en-US" sz="2700" dirty="0" smtClean="0"/>
              <a:t>) / SB 544 (Newman)</a:t>
            </a:r>
            <a:endParaRPr lang="en-US" sz="2700" dirty="0"/>
          </a:p>
        </p:txBody>
      </p:sp>
      <p:sp>
        <p:nvSpPr>
          <p:cNvPr id="3" name="Content Placeholder 2"/>
          <p:cNvSpPr>
            <a:spLocks noGrp="1"/>
          </p:cNvSpPr>
          <p:nvPr>
            <p:ph idx="1"/>
          </p:nvPr>
        </p:nvSpPr>
        <p:spPr>
          <a:xfrm>
            <a:off x="457200" y="1828800"/>
            <a:ext cx="8382000" cy="3962400"/>
          </a:xfrm>
        </p:spPr>
        <p:txBody>
          <a:bodyPr>
            <a:noAutofit/>
          </a:bodyPr>
          <a:lstStyle/>
          <a:p>
            <a:pPr lvl="0"/>
            <a:r>
              <a:rPr lang="en-US" sz="2800" dirty="0" smtClean="0"/>
              <a:t>Adds judges </a:t>
            </a:r>
            <a:r>
              <a:rPr lang="en-US" sz="2800" dirty="0"/>
              <a:t>to list of people who may carry concealed weapon without a </a:t>
            </a:r>
            <a:r>
              <a:rPr lang="en-US" sz="2800" dirty="0" smtClean="0"/>
              <a:t>permit.</a:t>
            </a:r>
          </a:p>
          <a:p>
            <a:pPr lvl="0"/>
            <a:r>
              <a:rPr lang="en-US" sz="2800" dirty="0" smtClean="0"/>
              <a:t>Amends §18.2-308.</a:t>
            </a:r>
            <a:endParaRPr lang="en-US" sz="2800"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51</a:t>
            </a:fld>
            <a:endParaRPr lang="en-US"/>
          </a:p>
        </p:txBody>
      </p:sp>
    </p:spTree>
    <p:extLst>
      <p:ext uri="{BB962C8B-B14F-4D97-AF65-F5344CB8AC3E}">
        <p14:creationId xmlns:p14="http://schemas.microsoft.com/office/powerpoint/2010/main" val="15162870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pPr algn="l"/>
            <a:r>
              <a:rPr lang="en-US" sz="3600" dirty="0"/>
              <a:t/>
            </a:r>
            <a:br>
              <a:rPr lang="en-US" sz="3600" dirty="0"/>
            </a:br>
            <a:r>
              <a:rPr lang="en-US" sz="3600" b="1" dirty="0"/>
              <a:t>Restoring Right to Possess Firearm for Certain </a:t>
            </a:r>
            <a:r>
              <a:rPr lang="en-US" sz="3600" b="1" dirty="0" smtClean="0"/>
              <a:t>Felons</a:t>
            </a:r>
            <a:br>
              <a:rPr lang="en-US" sz="3600" b="1" dirty="0" smtClean="0"/>
            </a:br>
            <a:r>
              <a:rPr lang="en-US" sz="2700" dirty="0"/>
              <a:t>HB 784 (Adams)</a:t>
            </a:r>
          </a:p>
        </p:txBody>
      </p:sp>
      <p:sp>
        <p:nvSpPr>
          <p:cNvPr id="3" name="Content Placeholder 2"/>
          <p:cNvSpPr>
            <a:spLocks noGrp="1"/>
          </p:cNvSpPr>
          <p:nvPr>
            <p:ph idx="1"/>
          </p:nvPr>
        </p:nvSpPr>
        <p:spPr>
          <a:xfrm>
            <a:off x="457200" y="1828800"/>
            <a:ext cx="8382000" cy="3962400"/>
          </a:xfrm>
        </p:spPr>
        <p:txBody>
          <a:bodyPr>
            <a:noAutofit/>
          </a:bodyPr>
          <a:lstStyle/>
          <a:p>
            <a:pPr lvl="0"/>
            <a:r>
              <a:rPr lang="en-US" sz="2400" dirty="0"/>
              <a:t>Allows certain individuals previously convicted of a felony to possess firearms and </a:t>
            </a:r>
            <a:r>
              <a:rPr lang="en-US" sz="2400" dirty="0" smtClean="0"/>
              <a:t>to apply </a:t>
            </a:r>
            <a:r>
              <a:rPr lang="en-US" sz="2400" dirty="0"/>
              <a:t>for </a:t>
            </a:r>
            <a:r>
              <a:rPr lang="en-US" sz="2400" dirty="0" smtClean="0"/>
              <a:t>a concealed weapon permits when they:</a:t>
            </a:r>
            <a:endParaRPr lang="en-US" sz="2400" dirty="0"/>
          </a:p>
          <a:p>
            <a:pPr marL="914400" lvl="1" indent="-457200">
              <a:buFont typeface="+mj-lt"/>
              <a:buAutoNum type="arabicPeriod"/>
            </a:pPr>
            <a:r>
              <a:rPr lang="en-US" sz="2400" dirty="0" smtClean="0"/>
              <a:t>Were adjudicated </a:t>
            </a:r>
            <a:r>
              <a:rPr lang="en-US" sz="2400" dirty="0"/>
              <a:t>delinquent </a:t>
            </a:r>
            <a:r>
              <a:rPr lang="en-US" sz="2400" dirty="0" smtClean="0"/>
              <a:t>at age </a:t>
            </a:r>
            <a:r>
              <a:rPr lang="en-US" sz="2400" dirty="0"/>
              <a:t>14 or older of </a:t>
            </a:r>
            <a:r>
              <a:rPr lang="en-US" sz="2400" dirty="0" smtClean="0"/>
              <a:t>a crime </a:t>
            </a:r>
            <a:r>
              <a:rPr lang="en-US" sz="2400" dirty="0"/>
              <a:t>that would be felony if committed by </a:t>
            </a:r>
            <a:r>
              <a:rPr lang="en-US" sz="2400" dirty="0" smtClean="0"/>
              <a:t>adult; </a:t>
            </a:r>
            <a:r>
              <a:rPr lang="en-US" sz="2400" u="sng" dirty="0" smtClean="0"/>
              <a:t>and</a:t>
            </a:r>
            <a:endParaRPr lang="en-US" sz="2400" u="sng" dirty="0"/>
          </a:p>
          <a:p>
            <a:pPr marL="914400" lvl="1" indent="-457200">
              <a:buFont typeface="+mj-lt"/>
              <a:buAutoNum type="arabicPeriod"/>
            </a:pPr>
            <a:r>
              <a:rPr lang="en-US" sz="2400" dirty="0" smtClean="0"/>
              <a:t>Have </a:t>
            </a:r>
            <a:r>
              <a:rPr lang="en-US" sz="2400" dirty="0"/>
              <a:t>completed 2 year term of enlistment in the </a:t>
            </a:r>
            <a:r>
              <a:rPr lang="en-US" sz="2400" dirty="0" smtClean="0"/>
              <a:t>military and have been honorably discharged.</a:t>
            </a:r>
          </a:p>
          <a:p>
            <a:pPr marL="514350" indent="-457200"/>
            <a:r>
              <a:rPr lang="en-US" sz="2400" dirty="0" smtClean="0"/>
              <a:t>Amends §§18.2-308.09, 18.2-308.2.</a:t>
            </a:r>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52</a:t>
            </a:fld>
            <a:endParaRPr lang="en-US"/>
          </a:p>
        </p:txBody>
      </p:sp>
    </p:spTree>
    <p:extLst>
      <p:ext uri="{BB962C8B-B14F-4D97-AF65-F5344CB8AC3E}">
        <p14:creationId xmlns:p14="http://schemas.microsoft.com/office/powerpoint/2010/main" val="11514569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990600"/>
          </a:xfrm>
        </p:spPr>
        <p:txBody>
          <a:bodyPr>
            <a:normAutofit fontScale="90000"/>
          </a:bodyPr>
          <a:lstStyle/>
          <a:p>
            <a:pPr algn="l"/>
            <a:r>
              <a:rPr lang="en-US" sz="3600" b="1" dirty="0" smtClean="0"/>
              <a:t/>
            </a:r>
            <a:br>
              <a:rPr lang="en-US" sz="3600" b="1" dirty="0" smtClean="0"/>
            </a:br>
            <a:r>
              <a:rPr lang="en-US" sz="3600" b="1" dirty="0" smtClean="0"/>
              <a:t>Reciprocity </a:t>
            </a:r>
            <a:r>
              <a:rPr lang="en-US" sz="3600" b="1" dirty="0"/>
              <a:t>of Concealed Handgun Permits</a:t>
            </a:r>
            <a:r>
              <a:rPr lang="en-US" sz="3600" dirty="0"/>
              <a:t/>
            </a:r>
            <a:br>
              <a:rPr lang="en-US" sz="3600" dirty="0"/>
            </a:br>
            <a:r>
              <a:rPr lang="en-US" sz="2700" dirty="0" smtClean="0"/>
              <a:t>HB 1163 (</a:t>
            </a:r>
            <a:r>
              <a:rPr lang="en-US" sz="2700" dirty="0" err="1" smtClean="0"/>
              <a:t>Webert</a:t>
            </a:r>
            <a:r>
              <a:rPr lang="en-US" sz="2700" dirty="0" smtClean="0"/>
              <a:t>) / SB 610 (Reeves/Vogel)</a:t>
            </a:r>
            <a:br>
              <a:rPr lang="en-US" sz="2700" dirty="0" smtClean="0"/>
            </a:br>
            <a:endParaRPr lang="en-US" sz="3600" b="1" i="1" dirty="0">
              <a:solidFill>
                <a:srgbClr val="00B050"/>
              </a:solidFill>
            </a:endParaRPr>
          </a:p>
        </p:txBody>
      </p:sp>
      <p:sp>
        <p:nvSpPr>
          <p:cNvPr id="3" name="Content Placeholder 2"/>
          <p:cNvSpPr>
            <a:spLocks noGrp="1"/>
          </p:cNvSpPr>
          <p:nvPr>
            <p:ph idx="1"/>
          </p:nvPr>
        </p:nvSpPr>
        <p:spPr>
          <a:xfrm>
            <a:off x="457200" y="1828800"/>
            <a:ext cx="8382000" cy="3810000"/>
          </a:xfrm>
        </p:spPr>
        <p:txBody>
          <a:bodyPr>
            <a:noAutofit/>
          </a:bodyPr>
          <a:lstStyle/>
          <a:p>
            <a:pPr lvl="0"/>
            <a:r>
              <a:rPr lang="en-US" sz="2800" dirty="0" smtClean="0"/>
              <a:t>Recognizes concealed carry </a:t>
            </a:r>
            <a:r>
              <a:rPr lang="en-US" sz="2800" dirty="0"/>
              <a:t>permits </a:t>
            </a:r>
            <a:r>
              <a:rPr lang="en-US" sz="2800" dirty="0" smtClean="0"/>
              <a:t>of </a:t>
            </a:r>
            <a:r>
              <a:rPr lang="en-US" sz="2800" dirty="0"/>
              <a:t>all </a:t>
            </a:r>
            <a:r>
              <a:rPr lang="en-US" sz="2800" dirty="0" smtClean="0"/>
              <a:t>states when holder is at least 21 years old and : </a:t>
            </a:r>
          </a:p>
          <a:p>
            <a:pPr marL="971550" lvl="1" indent="-514350">
              <a:buFont typeface="+mj-lt"/>
              <a:buAutoNum type="romanLcPeriod"/>
            </a:pPr>
            <a:r>
              <a:rPr lang="en-US" dirty="0"/>
              <a:t>I</a:t>
            </a:r>
            <a:r>
              <a:rPr lang="en-US" dirty="0" smtClean="0"/>
              <a:t>ssuing state has 24/7 </a:t>
            </a:r>
            <a:r>
              <a:rPr lang="en-US" dirty="0"/>
              <a:t>verification </a:t>
            </a:r>
            <a:r>
              <a:rPr lang="en-US" dirty="0" smtClean="0"/>
              <a:t>process; </a:t>
            </a:r>
          </a:p>
          <a:p>
            <a:pPr marL="971550" lvl="1" indent="-514350">
              <a:buFont typeface="+mj-lt"/>
              <a:buAutoNum type="romanLcPeriod"/>
            </a:pPr>
            <a:r>
              <a:rPr lang="en-US" dirty="0"/>
              <a:t>H</a:t>
            </a:r>
            <a:r>
              <a:rPr lang="en-US" dirty="0" smtClean="0"/>
              <a:t>older carries government issued photo ID; &amp; </a:t>
            </a:r>
          </a:p>
          <a:p>
            <a:pPr marL="971550" lvl="1" indent="-514350">
              <a:buFont typeface="+mj-lt"/>
              <a:buAutoNum type="romanLcPeriod"/>
            </a:pPr>
            <a:r>
              <a:rPr lang="en-US" dirty="0"/>
              <a:t>H</a:t>
            </a:r>
            <a:r>
              <a:rPr lang="en-US" dirty="0" smtClean="0"/>
              <a:t>older has not had a Virginia concealed carry permit revoked.</a:t>
            </a:r>
          </a:p>
          <a:p>
            <a:pPr lvl="0"/>
            <a:r>
              <a:rPr lang="en-US" sz="2800" dirty="0" smtClean="0"/>
              <a:t>Amends §18.2-308.014.</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53</a:t>
            </a:fld>
            <a:endParaRPr lang="en-US"/>
          </a:p>
        </p:txBody>
      </p:sp>
    </p:spTree>
    <p:extLst>
      <p:ext uri="{BB962C8B-B14F-4D97-AF65-F5344CB8AC3E}">
        <p14:creationId xmlns:p14="http://schemas.microsoft.com/office/powerpoint/2010/main" val="12299461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l"/>
            <a:r>
              <a:rPr lang="en-US" sz="2800" dirty="0"/>
              <a:t/>
            </a:r>
            <a:br>
              <a:rPr lang="en-US" sz="2800" dirty="0"/>
            </a:br>
            <a:r>
              <a:rPr lang="en-US" sz="3600" b="1" dirty="0" smtClean="0"/>
              <a:t>Exceptions to </a:t>
            </a:r>
            <a:r>
              <a:rPr lang="en-US" sz="3600" b="1" dirty="0"/>
              <a:t>Permit </a:t>
            </a:r>
            <a:r>
              <a:rPr lang="en-US" sz="3600" b="1" dirty="0" smtClean="0"/>
              <a:t>Requirement to </a:t>
            </a:r>
            <a:r>
              <a:rPr lang="en-US" sz="3600" b="1" dirty="0"/>
              <a:t>Carry </a:t>
            </a:r>
            <a:r>
              <a:rPr lang="en-US" sz="3600" b="1" dirty="0" smtClean="0"/>
              <a:t>Concealed</a:t>
            </a:r>
            <a:r>
              <a:rPr lang="en-US" sz="2800" b="1" dirty="0" smtClean="0"/>
              <a:t/>
            </a:r>
            <a:br>
              <a:rPr lang="en-US" sz="2800" b="1" dirty="0" smtClean="0"/>
            </a:br>
            <a:endParaRPr lang="en-US" sz="2700" dirty="0"/>
          </a:p>
        </p:txBody>
      </p:sp>
      <p:sp>
        <p:nvSpPr>
          <p:cNvPr id="3" name="Content Placeholder 2"/>
          <p:cNvSpPr>
            <a:spLocks noGrp="1"/>
          </p:cNvSpPr>
          <p:nvPr>
            <p:ph idx="1"/>
          </p:nvPr>
        </p:nvSpPr>
        <p:spPr>
          <a:xfrm>
            <a:off x="457200" y="1447800"/>
            <a:ext cx="8382000" cy="4343400"/>
          </a:xfrm>
        </p:spPr>
        <p:txBody>
          <a:bodyPr>
            <a:noAutofit/>
          </a:bodyPr>
          <a:lstStyle/>
          <a:p>
            <a:pPr lvl="0"/>
            <a:r>
              <a:rPr lang="en-US" sz="2800" b="1" dirty="0" smtClean="0"/>
              <a:t>HB 1281(Hugo):  </a:t>
            </a:r>
            <a:r>
              <a:rPr lang="en-US" sz="2800" dirty="0" smtClean="0"/>
              <a:t>Reduces from 15 years to 10 years the number of years of service required for law enforcement retiree exemption.</a:t>
            </a:r>
          </a:p>
          <a:p>
            <a:pPr lvl="0"/>
            <a:endParaRPr lang="en-US" sz="2800" dirty="0" smtClean="0"/>
          </a:p>
          <a:p>
            <a:pPr lvl="0"/>
            <a:r>
              <a:rPr lang="en-US" sz="2800" b="1" dirty="0" smtClean="0"/>
              <a:t>SB 198 (Lucas): </a:t>
            </a:r>
            <a:r>
              <a:rPr lang="en-US" sz="2800" dirty="0" smtClean="0"/>
              <a:t>Adds retired </a:t>
            </a:r>
            <a:r>
              <a:rPr lang="en-US" sz="2800" dirty="0"/>
              <a:t>DOC </a:t>
            </a:r>
            <a:r>
              <a:rPr lang="en-US" sz="2800" dirty="0" smtClean="0"/>
              <a:t>investigators to list of those retired law enforcement officers who may </a:t>
            </a:r>
            <a:r>
              <a:rPr lang="en-US" sz="2800" dirty="0"/>
              <a:t>carry concealed weapon without </a:t>
            </a:r>
            <a:r>
              <a:rPr lang="en-US" sz="2800" dirty="0" smtClean="0"/>
              <a:t>permit.</a:t>
            </a:r>
          </a:p>
          <a:p>
            <a:pPr lvl="0"/>
            <a:endParaRPr lang="en-US" sz="2800" dirty="0" smtClean="0"/>
          </a:p>
          <a:p>
            <a:pPr lvl="0"/>
            <a:r>
              <a:rPr lang="en-US" sz="2800" dirty="0" smtClean="0"/>
              <a:t>Amend </a:t>
            </a:r>
            <a:r>
              <a:rPr lang="en-US" sz="2800" dirty="0"/>
              <a:t>§18.2-308.</a:t>
            </a:r>
          </a:p>
          <a:p>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54</a:t>
            </a:fld>
            <a:endParaRPr lang="en-US"/>
          </a:p>
        </p:txBody>
      </p:sp>
    </p:spTree>
    <p:extLst>
      <p:ext uri="{BB962C8B-B14F-4D97-AF65-F5344CB8AC3E}">
        <p14:creationId xmlns:p14="http://schemas.microsoft.com/office/powerpoint/2010/main" val="4066659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pPr lvl="0" algn="l"/>
            <a:r>
              <a:rPr lang="en-US" sz="3600" dirty="0"/>
              <a:t/>
            </a:r>
            <a:br>
              <a:rPr lang="en-US" sz="3600" dirty="0"/>
            </a:br>
            <a:r>
              <a:rPr lang="en-US" sz="3600" b="1" dirty="0" smtClean="0"/>
              <a:t>Retired LEO’s; Authority to Carry Concealed</a:t>
            </a:r>
            <a:br>
              <a:rPr lang="en-US" sz="3600" b="1" dirty="0" smtClean="0"/>
            </a:br>
            <a:r>
              <a:rPr lang="en-US" sz="2700" dirty="0"/>
              <a:t>SB 479 (</a:t>
            </a:r>
            <a:r>
              <a:rPr lang="en-US" sz="2700" dirty="0" err="1"/>
              <a:t>Carrico</a:t>
            </a:r>
            <a:r>
              <a:rPr lang="en-US" sz="2700" dirty="0"/>
              <a:t>):</a:t>
            </a:r>
          </a:p>
        </p:txBody>
      </p:sp>
      <p:sp>
        <p:nvSpPr>
          <p:cNvPr id="3" name="Content Placeholder 2"/>
          <p:cNvSpPr>
            <a:spLocks noGrp="1"/>
          </p:cNvSpPr>
          <p:nvPr>
            <p:ph idx="1"/>
          </p:nvPr>
        </p:nvSpPr>
        <p:spPr>
          <a:xfrm>
            <a:off x="457200" y="1676400"/>
            <a:ext cx="8382000" cy="4114800"/>
          </a:xfrm>
        </p:spPr>
        <p:txBody>
          <a:bodyPr>
            <a:noAutofit/>
          </a:bodyPr>
          <a:lstStyle/>
          <a:p>
            <a:pPr marL="514350" indent="-457200"/>
            <a:r>
              <a:rPr lang="en-US" sz="2600" dirty="0"/>
              <a:t>Adds </a:t>
            </a:r>
            <a:r>
              <a:rPr lang="en-US" sz="2600" dirty="0" smtClean="0"/>
              <a:t>§18.2-308.016 entitled “Retired law enforcement officers; carrying a concealed handgun”</a:t>
            </a:r>
          </a:p>
          <a:p>
            <a:pPr marL="514350" indent="-457200"/>
            <a:r>
              <a:rPr lang="en-US" sz="2600" dirty="0" smtClean="0"/>
              <a:t>Clarifies provisions related to the authority of retired LEO’s, State Corporation Commission agents, ABC agents, DMV enforcement agents and VA Lottery investigators to carry concealed without a permit.</a:t>
            </a:r>
          </a:p>
          <a:p>
            <a:pPr marL="514350" indent="-457200"/>
            <a:r>
              <a:rPr lang="en-US" sz="2600" dirty="0" smtClean="0"/>
              <a:t>Also amends §§18.2-287.01, 18.2-287.4, 18.2-308, 18.2-308.1 and 22.1-277.07.</a:t>
            </a:r>
            <a:endParaRPr lang="en-US" sz="2600"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55</a:t>
            </a:fld>
            <a:endParaRPr lang="en-US"/>
          </a:p>
        </p:txBody>
      </p:sp>
    </p:spTree>
    <p:extLst>
      <p:ext uri="{BB962C8B-B14F-4D97-AF65-F5344CB8AC3E}">
        <p14:creationId xmlns:p14="http://schemas.microsoft.com/office/powerpoint/2010/main" val="28516582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pPr algn="l"/>
            <a:r>
              <a:rPr lang="en-US" sz="3600" b="1" dirty="0" smtClean="0"/>
              <a:t/>
            </a:r>
            <a:br>
              <a:rPr lang="en-US" sz="3600" b="1" dirty="0" smtClean="0"/>
            </a:br>
            <a:r>
              <a:rPr lang="en-US" sz="3600" b="1" dirty="0" smtClean="0"/>
              <a:t>Voluntary Background Checks at Gun Shows</a:t>
            </a:r>
            <a:br>
              <a:rPr lang="en-US" sz="3600" b="1" dirty="0" smtClean="0"/>
            </a:br>
            <a:r>
              <a:rPr lang="en-US" sz="2700" dirty="0"/>
              <a:t>HB 1386 (</a:t>
            </a:r>
            <a:r>
              <a:rPr lang="en-US" sz="2700" dirty="0" err="1"/>
              <a:t>Lingamfelter</a:t>
            </a:r>
            <a:r>
              <a:rPr lang="en-US" sz="2700" dirty="0"/>
              <a:t>) / SB 715 (Edwards)</a:t>
            </a:r>
            <a:r>
              <a:rPr lang="en-US" sz="3600" dirty="0"/>
              <a:t/>
            </a:r>
            <a:br>
              <a:rPr lang="en-US" sz="3600" dirty="0"/>
            </a:br>
            <a:endParaRPr lang="en-US" sz="3600" b="1" i="1" dirty="0">
              <a:solidFill>
                <a:srgbClr val="00B050"/>
              </a:solidFill>
            </a:endParaRPr>
          </a:p>
        </p:txBody>
      </p:sp>
      <p:sp>
        <p:nvSpPr>
          <p:cNvPr id="3" name="Content Placeholder 2"/>
          <p:cNvSpPr>
            <a:spLocks noGrp="1"/>
          </p:cNvSpPr>
          <p:nvPr>
            <p:ph idx="1"/>
          </p:nvPr>
        </p:nvSpPr>
        <p:spPr>
          <a:xfrm>
            <a:off x="457200" y="1981200"/>
            <a:ext cx="8382000" cy="3810000"/>
          </a:xfrm>
        </p:spPr>
        <p:txBody>
          <a:bodyPr>
            <a:noAutofit/>
          </a:bodyPr>
          <a:lstStyle/>
          <a:p>
            <a:pPr lvl="0"/>
            <a:r>
              <a:rPr lang="en-US" sz="2800" dirty="0" smtClean="0"/>
              <a:t>Requires </a:t>
            </a:r>
            <a:r>
              <a:rPr lang="en-US" sz="2800" dirty="0"/>
              <a:t>State Police to be available to conduct voluntary background check for sales by private sellers at firearms </a:t>
            </a:r>
            <a:r>
              <a:rPr lang="en-US" sz="2800" dirty="0" smtClean="0"/>
              <a:t>shows.</a:t>
            </a:r>
          </a:p>
          <a:p>
            <a:pPr lvl="0"/>
            <a:r>
              <a:rPr lang="en-US" sz="2800" dirty="0" smtClean="0"/>
              <a:t>Amends §54.1-4201.2.</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56</a:t>
            </a:fld>
            <a:endParaRPr lang="en-US"/>
          </a:p>
        </p:txBody>
      </p:sp>
    </p:spTree>
    <p:extLst>
      <p:ext uri="{BB962C8B-B14F-4D97-AF65-F5344CB8AC3E}">
        <p14:creationId xmlns:p14="http://schemas.microsoft.com/office/powerpoint/2010/main" val="7681693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fontScale="90000"/>
          </a:bodyPr>
          <a:lstStyle/>
          <a:p>
            <a:pPr algn="l"/>
            <a:r>
              <a:rPr lang="en-US" sz="3600" b="1" dirty="0" smtClean="0"/>
              <a:t>New </a:t>
            </a:r>
            <a:r>
              <a:rPr lang="en-US" sz="3600" b="1" dirty="0"/>
              <a:t>Requirements for </a:t>
            </a:r>
            <a:r>
              <a:rPr lang="en-US" sz="3600" b="1" dirty="0" smtClean="0"/>
              <a:t>Law Enforcement </a:t>
            </a:r>
            <a:r>
              <a:rPr lang="en-US" sz="3600" b="1" dirty="0"/>
              <a:t>W</a:t>
            </a:r>
            <a:r>
              <a:rPr lang="en-US" sz="3600" b="1" dirty="0" smtClean="0"/>
              <a:t>hen </a:t>
            </a:r>
            <a:r>
              <a:rPr lang="en-US" sz="3600" b="1" dirty="0"/>
              <a:t>Firearm is </a:t>
            </a:r>
            <a:r>
              <a:rPr lang="en-US" sz="3600" b="1" dirty="0" smtClean="0"/>
              <a:t>Recovered</a:t>
            </a:r>
            <a:br>
              <a:rPr lang="en-US" sz="3600" b="1" dirty="0" smtClean="0"/>
            </a:br>
            <a:r>
              <a:rPr lang="en-US" sz="2700" dirty="0"/>
              <a:t>SB 608 (Reeves)</a:t>
            </a:r>
            <a:r>
              <a:rPr lang="en-US" sz="3600" dirty="0"/>
              <a:t/>
            </a:r>
            <a:br>
              <a:rPr lang="en-US" sz="3600" dirty="0"/>
            </a:br>
            <a:endParaRPr lang="en-US" sz="3600" dirty="0"/>
          </a:p>
        </p:txBody>
      </p:sp>
      <p:sp>
        <p:nvSpPr>
          <p:cNvPr id="3" name="Content Placeholder 2"/>
          <p:cNvSpPr>
            <a:spLocks noGrp="1"/>
          </p:cNvSpPr>
          <p:nvPr>
            <p:ph idx="1"/>
          </p:nvPr>
        </p:nvSpPr>
        <p:spPr>
          <a:xfrm>
            <a:off x="457200" y="1752600"/>
            <a:ext cx="8382000" cy="4038600"/>
          </a:xfrm>
        </p:spPr>
        <p:txBody>
          <a:bodyPr>
            <a:noAutofit/>
          </a:bodyPr>
          <a:lstStyle/>
          <a:p>
            <a:pPr lvl="0"/>
            <a:r>
              <a:rPr lang="en-US" sz="2800" dirty="0"/>
              <a:t>When </a:t>
            </a:r>
            <a:r>
              <a:rPr lang="en-US" sz="2800" dirty="0" smtClean="0"/>
              <a:t>LE </a:t>
            </a:r>
            <a:r>
              <a:rPr lang="en-US" sz="2800" dirty="0"/>
              <a:t>recovers </a:t>
            </a:r>
            <a:r>
              <a:rPr lang="en-US" sz="2800" dirty="0" smtClean="0"/>
              <a:t>a firearm</a:t>
            </a:r>
            <a:r>
              <a:rPr lang="en-US" sz="2800" dirty="0"/>
              <a:t>, the agency shall:</a:t>
            </a:r>
          </a:p>
          <a:p>
            <a:pPr lvl="1"/>
            <a:r>
              <a:rPr lang="en-US" sz="2400" dirty="0"/>
              <a:t>Immediately take steps to trace </a:t>
            </a:r>
            <a:r>
              <a:rPr lang="en-US" sz="2400" dirty="0" smtClean="0"/>
              <a:t>history </a:t>
            </a:r>
            <a:r>
              <a:rPr lang="en-US" sz="2400" dirty="0"/>
              <a:t>of the </a:t>
            </a:r>
            <a:r>
              <a:rPr lang="en-US" sz="2400" dirty="0" smtClean="0"/>
              <a:t>firearm;</a:t>
            </a:r>
            <a:endParaRPr lang="en-US" sz="2400" dirty="0"/>
          </a:p>
          <a:p>
            <a:pPr lvl="1"/>
            <a:r>
              <a:rPr lang="en-US" sz="2400" dirty="0"/>
              <a:t>Share information about </a:t>
            </a:r>
            <a:r>
              <a:rPr lang="en-US" sz="2400" dirty="0" smtClean="0"/>
              <a:t>firearm </a:t>
            </a:r>
            <a:r>
              <a:rPr lang="en-US" sz="2400" dirty="0"/>
              <a:t>with other VA LEAs and enter information into US DOJ firearms tracing system if it is believed that </a:t>
            </a:r>
            <a:r>
              <a:rPr lang="en-US" sz="2400" dirty="0" smtClean="0"/>
              <a:t>firearm </a:t>
            </a:r>
            <a:r>
              <a:rPr lang="en-US" sz="2400" dirty="0"/>
              <a:t>was used in a </a:t>
            </a:r>
            <a:r>
              <a:rPr lang="en-US" sz="2400" dirty="0" smtClean="0"/>
              <a:t>crime;</a:t>
            </a:r>
            <a:endParaRPr lang="en-US" sz="2400" dirty="0"/>
          </a:p>
          <a:p>
            <a:pPr lvl="1"/>
            <a:r>
              <a:rPr lang="en-US" sz="2400" dirty="0"/>
              <a:t>Return </a:t>
            </a:r>
            <a:r>
              <a:rPr lang="en-US" sz="2400" dirty="0" smtClean="0"/>
              <a:t>firearm </a:t>
            </a:r>
            <a:r>
              <a:rPr lang="en-US" sz="2400" dirty="0"/>
              <a:t>to the rightful owner </a:t>
            </a:r>
            <a:r>
              <a:rPr lang="en-US" sz="2400" dirty="0" smtClean="0"/>
              <a:t>if firearm </a:t>
            </a:r>
            <a:r>
              <a:rPr lang="en-US" sz="2400" dirty="0"/>
              <a:t>was stolen, unless the owner is prohibited from possessing a firearm or the firearm is needed as evidence in a criminal </a:t>
            </a:r>
            <a:r>
              <a:rPr lang="en-US" sz="2400" dirty="0" smtClean="0"/>
              <a:t>prosecution.</a:t>
            </a:r>
          </a:p>
          <a:p>
            <a:r>
              <a:rPr lang="en-US" sz="2400" dirty="0" smtClean="0"/>
              <a:t>Amends §52.25.1.</a:t>
            </a:r>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57</a:t>
            </a:fld>
            <a:endParaRPr lang="en-US"/>
          </a:p>
        </p:txBody>
      </p:sp>
    </p:spTree>
    <p:extLst>
      <p:ext uri="{BB962C8B-B14F-4D97-AF65-F5344CB8AC3E}">
        <p14:creationId xmlns:p14="http://schemas.microsoft.com/office/powerpoint/2010/main" val="48541726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fontScale="90000"/>
          </a:bodyPr>
          <a:lstStyle/>
          <a:p>
            <a:pPr algn="l"/>
            <a:r>
              <a:rPr lang="en-US" sz="3600" b="1" dirty="0"/>
              <a:t>Illegal Possession of Firearm while under Protective Order</a:t>
            </a:r>
            <a:r>
              <a:rPr lang="en-US" sz="3200" b="1" u="sng" dirty="0" smtClean="0"/>
              <a:t/>
            </a:r>
            <a:br>
              <a:rPr lang="en-US" sz="3200" b="1" u="sng" dirty="0" smtClean="0"/>
            </a:br>
            <a:r>
              <a:rPr lang="en-US" sz="2400" dirty="0" smtClean="0"/>
              <a:t>HB </a:t>
            </a:r>
            <a:r>
              <a:rPr lang="en-US" sz="2400" dirty="0"/>
              <a:t>1391 (Murphy) / SB 49 (Howell</a:t>
            </a:r>
            <a:r>
              <a:rPr lang="en-US" sz="2400" dirty="0" smtClean="0"/>
              <a:t>)</a:t>
            </a:r>
            <a:endParaRPr lang="en-US" sz="2400" dirty="0"/>
          </a:p>
        </p:txBody>
      </p:sp>
      <p:sp>
        <p:nvSpPr>
          <p:cNvPr id="3" name="Content Placeholder 2"/>
          <p:cNvSpPr>
            <a:spLocks noGrp="1"/>
          </p:cNvSpPr>
          <p:nvPr>
            <p:ph idx="1"/>
          </p:nvPr>
        </p:nvSpPr>
        <p:spPr>
          <a:xfrm>
            <a:off x="457200" y="1600200"/>
            <a:ext cx="8229600" cy="4191000"/>
          </a:xfrm>
        </p:spPr>
        <p:txBody>
          <a:bodyPr>
            <a:noAutofit/>
          </a:bodyPr>
          <a:lstStyle/>
          <a:p>
            <a:pPr lvl="0"/>
            <a:r>
              <a:rPr lang="en-US" sz="2600" dirty="0" smtClean="0"/>
              <a:t>Creates a </a:t>
            </a:r>
            <a:r>
              <a:rPr lang="en-US" sz="2600" u="sng" dirty="0" smtClean="0"/>
              <a:t>Class 6 felony</a:t>
            </a:r>
            <a:r>
              <a:rPr lang="en-US" sz="2600" dirty="0" smtClean="0"/>
              <a:t> to </a:t>
            </a:r>
            <a:r>
              <a:rPr lang="en-US" sz="2600" u="sng" dirty="0" smtClean="0"/>
              <a:t>possess</a:t>
            </a:r>
            <a:r>
              <a:rPr lang="en-US" sz="2600" dirty="0" smtClean="0"/>
              <a:t> a firearm while </a:t>
            </a:r>
            <a:r>
              <a:rPr lang="en-US" sz="2600" dirty="0"/>
              <a:t>under </a:t>
            </a:r>
            <a:r>
              <a:rPr lang="en-US" sz="2600" u="sng" dirty="0"/>
              <a:t>permanent</a:t>
            </a:r>
            <a:r>
              <a:rPr lang="en-US" sz="2600" dirty="0"/>
              <a:t> PO for domestic </a:t>
            </a:r>
            <a:r>
              <a:rPr lang="en-US" sz="2600" dirty="0" smtClean="0"/>
              <a:t>abuse.</a:t>
            </a:r>
            <a:endParaRPr lang="en-US" sz="2600" dirty="0"/>
          </a:p>
          <a:p>
            <a:pPr lvl="0"/>
            <a:r>
              <a:rPr lang="en-US" sz="2600" dirty="0" smtClean="0"/>
              <a:t>24 hour window </a:t>
            </a:r>
            <a:r>
              <a:rPr lang="en-US" sz="2600" dirty="0"/>
              <a:t>after </a:t>
            </a:r>
            <a:r>
              <a:rPr lang="en-US" sz="2600" dirty="0" smtClean="0"/>
              <a:t>service of permanent PO to </a:t>
            </a:r>
            <a:r>
              <a:rPr lang="en-US" sz="2600" dirty="0"/>
              <a:t>get rid of </a:t>
            </a:r>
            <a:r>
              <a:rPr lang="en-US" sz="2600" dirty="0" smtClean="0"/>
              <a:t>firearm(s). </a:t>
            </a:r>
            <a:endParaRPr lang="en-US" sz="2600" dirty="0"/>
          </a:p>
          <a:p>
            <a:pPr lvl="0"/>
            <a:r>
              <a:rPr lang="en-US" sz="2600" dirty="0"/>
              <a:t>Continues to be Class 1 </a:t>
            </a:r>
            <a:r>
              <a:rPr lang="en-US" sz="2600" dirty="0" smtClean="0"/>
              <a:t>misdemeanor </a:t>
            </a:r>
            <a:r>
              <a:rPr lang="en-US" sz="2600" dirty="0"/>
              <a:t>to purchase or transport firearm while under </a:t>
            </a:r>
            <a:r>
              <a:rPr lang="en-US" sz="2600" u="sng" dirty="0" smtClean="0"/>
              <a:t>any</a:t>
            </a:r>
            <a:r>
              <a:rPr lang="en-US" sz="2600" dirty="0" smtClean="0"/>
              <a:t> PO.</a:t>
            </a:r>
          </a:p>
          <a:p>
            <a:pPr lvl="0"/>
            <a:r>
              <a:rPr lang="en-US" sz="2600" dirty="0" smtClean="0">
                <a:solidFill>
                  <a:srgbClr val="C00000"/>
                </a:solidFill>
              </a:rPr>
              <a:t>This applies to any existing permanent protective order – even if issued </a:t>
            </a:r>
            <a:r>
              <a:rPr lang="en-US" sz="2600" u="sng" dirty="0" smtClean="0">
                <a:solidFill>
                  <a:srgbClr val="C00000"/>
                </a:solidFill>
              </a:rPr>
              <a:t>before</a:t>
            </a:r>
            <a:r>
              <a:rPr lang="en-US" sz="2600" dirty="0" smtClean="0">
                <a:solidFill>
                  <a:srgbClr val="C00000"/>
                </a:solidFill>
              </a:rPr>
              <a:t> 7/1/16</a:t>
            </a:r>
            <a:r>
              <a:rPr lang="en-US" sz="2600" dirty="0" smtClean="0"/>
              <a:t>.</a:t>
            </a:r>
          </a:p>
          <a:p>
            <a:pPr lvl="0"/>
            <a:r>
              <a:rPr lang="en-US" sz="2600" dirty="0" smtClean="0"/>
              <a:t>Amends §§18.2-308.09, 18.2-308.1:4, 18.2-308.2:3.</a:t>
            </a:r>
            <a:endParaRPr lang="en-US" sz="26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58</a:t>
            </a:fld>
            <a:endParaRPr lang="en-US" dirty="0"/>
          </a:p>
        </p:txBody>
      </p:sp>
    </p:spTree>
    <p:extLst>
      <p:ext uri="{BB962C8B-B14F-4D97-AF65-F5344CB8AC3E}">
        <p14:creationId xmlns:p14="http://schemas.microsoft.com/office/powerpoint/2010/main" val="14280208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1981200"/>
            <a:ext cx="8534400" cy="1447800"/>
          </a:xfrm>
        </p:spPr>
        <p:txBody>
          <a:bodyPr>
            <a:noAutofit/>
          </a:bodyPr>
          <a:lstStyle/>
          <a:p>
            <a:r>
              <a:rPr lang="en-US" sz="6600" b="1" dirty="0" smtClean="0"/>
              <a:t>Fraud</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59</a:t>
            </a:fld>
            <a:endParaRPr lang="en-US"/>
          </a:p>
        </p:txBody>
      </p:sp>
    </p:spTree>
    <p:extLst>
      <p:ext uri="{BB962C8B-B14F-4D97-AF65-F5344CB8AC3E}">
        <p14:creationId xmlns:p14="http://schemas.microsoft.com/office/powerpoint/2010/main" val="408915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dirty="0"/>
              <a:t/>
            </a:r>
            <a:br>
              <a:rPr lang="en-US" sz="2800" dirty="0"/>
            </a:br>
            <a:r>
              <a:rPr lang="en-US" sz="3600" b="1" dirty="0" smtClean="0"/>
              <a:t>Feral Hogs; Hunting from Aircraft</a:t>
            </a:r>
            <a:br>
              <a:rPr lang="en-US" sz="3600" b="1" dirty="0" smtClean="0"/>
            </a:br>
            <a:r>
              <a:rPr lang="en-US" sz="2700" dirty="0" smtClean="0"/>
              <a:t>HB 0137 (Knight)</a:t>
            </a:r>
            <a:endParaRPr lang="en-US" sz="2700" dirty="0"/>
          </a:p>
        </p:txBody>
      </p:sp>
      <p:sp>
        <p:nvSpPr>
          <p:cNvPr id="3" name="Content Placeholder 2"/>
          <p:cNvSpPr>
            <a:spLocks noGrp="1"/>
          </p:cNvSpPr>
          <p:nvPr>
            <p:ph idx="1"/>
          </p:nvPr>
        </p:nvSpPr>
        <p:spPr>
          <a:xfrm>
            <a:off x="457200" y="1524000"/>
            <a:ext cx="8534400" cy="4267200"/>
          </a:xfrm>
        </p:spPr>
        <p:txBody>
          <a:bodyPr>
            <a:noAutofit/>
          </a:bodyPr>
          <a:lstStyle/>
          <a:p>
            <a:pPr lvl="0"/>
            <a:r>
              <a:rPr lang="en-US" sz="2800" dirty="0" smtClean="0"/>
              <a:t>Allows hunting of feral hogs by Dept. of Game &amp; Inland Fisheries, etc., from aircraft.</a:t>
            </a:r>
            <a:endParaRPr lang="en-US" sz="2800" dirty="0"/>
          </a:p>
          <a:p>
            <a:pPr lvl="1"/>
            <a:r>
              <a:rPr lang="en-US" dirty="0" smtClean="0"/>
              <a:t>False Cape State Park &amp; Back Bay Wildlife Refuge only.</a:t>
            </a:r>
            <a:endParaRPr lang="en-US" dirty="0"/>
          </a:p>
          <a:p>
            <a:pPr lvl="1"/>
            <a:r>
              <a:rPr lang="en-US" dirty="0" smtClean="0"/>
              <a:t>Exception during waterfowl season.</a:t>
            </a:r>
          </a:p>
          <a:p>
            <a:r>
              <a:rPr lang="en-US" sz="2800" dirty="0" smtClean="0"/>
              <a:t>Adds Chapter 116.</a:t>
            </a:r>
            <a:endParaRPr lang="en-US" sz="2800" dirty="0"/>
          </a:p>
          <a:p>
            <a:endParaRPr lang="en-US" dirty="0" smtClean="0"/>
          </a:p>
          <a:p>
            <a:pPr marL="0" lv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a:t>
            </a:fld>
            <a:endParaRPr lang="en-US"/>
          </a:p>
        </p:txBody>
      </p:sp>
    </p:spTree>
    <p:extLst>
      <p:ext uri="{BB962C8B-B14F-4D97-AF65-F5344CB8AC3E}">
        <p14:creationId xmlns:p14="http://schemas.microsoft.com/office/powerpoint/2010/main" val="314172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pPr algn="l"/>
            <a:r>
              <a:rPr lang="en-US" sz="3200" b="1" dirty="0" smtClean="0"/>
              <a:t/>
            </a:r>
            <a:br>
              <a:rPr lang="en-US" sz="3200" b="1" dirty="0" smtClean="0"/>
            </a:br>
            <a:r>
              <a:rPr lang="en-US" sz="3600" b="1" dirty="0" smtClean="0"/>
              <a:t>Financial Exploitation of Adults over 60 </a:t>
            </a:r>
            <a:r>
              <a:rPr lang="en-US" sz="2800" b="1" dirty="0" smtClean="0"/>
              <a:t/>
            </a:r>
            <a:br>
              <a:rPr lang="en-US" sz="2800" b="1" dirty="0" smtClean="0"/>
            </a:br>
            <a:r>
              <a:rPr lang="en-US" sz="2400" dirty="0"/>
              <a:t>HB </a:t>
            </a:r>
            <a:r>
              <a:rPr lang="en-US" sz="2400" dirty="0" smtClean="0"/>
              <a:t>248 (</a:t>
            </a:r>
            <a:r>
              <a:rPr lang="en-US" sz="2400" dirty="0" err="1" smtClean="0"/>
              <a:t>Minchew</a:t>
            </a:r>
            <a:r>
              <a:rPr lang="en-US" sz="2400" dirty="0" smtClean="0"/>
              <a:t>)/SB 249 (Black)</a:t>
            </a:r>
            <a:endParaRPr lang="en-US" sz="2400" dirty="0"/>
          </a:p>
        </p:txBody>
      </p:sp>
      <p:sp>
        <p:nvSpPr>
          <p:cNvPr id="3" name="Content Placeholder 2"/>
          <p:cNvSpPr>
            <a:spLocks noGrp="1"/>
          </p:cNvSpPr>
          <p:nvPr>
            <p:ph idx="1"/>
          </p:nvPr>
        </p:nvSpPr>
        <p:spPr>
          <a:xfrm>
            <a:off x="457200" y="1371600"/>
            <a:ext cx="8382000" cy="4419600"/>
          </a:xfrm>
        </p:spPr>
        <p:txBody>
          <a:bodyPr>
            <a:noAutofit/>
          </a:bodyPr>
          <a:lstStyle/>
          <a:p>
            <a:pPr lvl="0"/>
            <a:r>
              <a:rPr lang="en-US" sz="2700" dirty="0" smtClean="0"/>
              <a:t>When a report or social services investigation reveals a financial loss to an exploited adult over 60 (or an incapacitated adult) </a:t>
            </a:r>
            <a:r>
              <a:rPr lang="en-US" sz="2700" u="sng" dirty="0" smtClean="0"/>
              <a:t>in excess of $50,000</a:t>
            </a:r>
            <a:r>
              <a:rPr lang="en-US" sz="2700" dirty="0" smtClean="0"/>
              <a:t>, DSS or APS immediately shall refer the matter to local law enforcement.</a:t>
            </a:r>
          </a:p>
          <a:p>
            <a:pPr lvl="1"/>
            <a:r>
              <a:rPr lang="en-US" sz="2700" dirty="0" smtClean="0"/>
              <a:t>Law enforcement investigation to be conducted where victim lives, where exploitation took place, or if unknown, where exploitation was discovered.</a:t>
            </a:r>
          </a:p>
          <a:p>
            <a:pPr lvl="0"/>
            <a:r>
              <a:rPr lang="en-US" sz="2700" dirty="0" smtClean="0"/>
              <a:t>Adds §63.2-1605.</a:t>
            </a:r>
            <a:endParaRPr lang="en-US" sz="2700" dirty="0"/>
          </a:p>
          <a:p>
            <a:pPr mar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60</a:t>
            </a:fld>
            <a:endParaRPr lang="en-US"/>
          </a:p>
        </p:txBody>
      </p:sp>
    </p:spTree>
    <p:extLst>
      <p:ext uri="{BB962C8B-B14F-4D97-AF65-F5344CB8AC3E}">
        <p14:creationId xmlns:p14="http://schemas.microsoft.com/office/powerpoint/2010/main" val="34148011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False Representations of Military Status</a:t>
            </a:r>
            <a:r>
              <a:rPr lang="en-US" sz="2800" b="1" dirty="0" smtClean="0"/>
              <a:t/>
            </a:r>
            <a:br>
              <a:rPr lang="en-US" sz="2800" b="1" dirty="0" smtClean="0"/>
            </a:br>
            <a:r>
              <a:rPr lang="en-US" sz="2400" dirty="0"/>
              <a:t>HB 1319 (Collins)</a:t>
            </a:r>
          </a:p>
        </p:txBody>
      </p:sp>
      <p:sp>
        <p:nvSpPr>
          <p:cNvPr id="3" name="Content Placeholder 2"/>
          <p:cNvSpPr>
            <a:spLocks noGrp="1"/>
          </p:cNvSpPr>
          <p:nvPr>
            <p:ph idx="1"/>
          </p:nvPr>
        </p:nvSpPr>
        <p:spPr>
          <a:xfrm>
            <a:off x="457200" y="1524000"/>
            <a:ext cx="8382000" cy="4267200"/>
          </a:xfrm>
        </p:spPr>
        <p:txBody>
          <a:bodyPr>
            <a:noAutofit/>
          </a:bodyPr>
          <a:lstStyle/>
          <a:p>
            <a:pPr lvl="0"/>
            <a:r>
              <a:rPr lang="en-US" sz="2800" dirty="0" smtClean="0"/>
              <a:t>Creates </a:t>
            </a:r>
            <a:r>
              <a:rPr lang="en-US" sz="2800" dirty="0"/>
              <a:t>Class 1 m</a:t>
            </a:r>
            <a:r>
              <a:rPr lang="en-US" sz="2800" dirty="0" smtClean="0"/>
              <a:t>isdemeanor </a:t>
            </a:r>
            <a:r>
              <a:rPr lang="en-US" sz="2800" dirty="0"/>
              <a:t>to fraudulently represent self as former or current member of armed services to obtain </a:t>
            </a:r>
            <a:r>
              <a:rPr lang="en-US" sz="2800" dirty="0" smtClean="0"/>
              <a:t>services.</a:t>
            </a:r>
            <a:endParaRPr lang="en-US" sz="2800" dirty="0"/>
          </a:p>
          <a:p>
            <a:pPr lvl="0"/>
            <a:r>
              <a:rPr lang="en-US" sz="2800" dirty="0"/>
              <a:t>Examples provided: free haircut; discount to get into football </a:t>
            </a:r>
            <a:r>
              <a:rPr lang="en-US" sz="2800" dirty="0" smtClean="0"/>
              <a:t>game.</a:t>
            </a:r>
            <a:endParaRPr lang="en-US" sz="2800" dirty="0"/>
          </a:p>
          <a:p>
            <a:pPr lvl="0"/>
            <a:r>
              <a:rPr lang="en-US" sz="2800" dirty="0"/>
              <a:t>This section does not preclude prosecution under any other </a:t>
            </a:r>
            <a:r>
              <a:rPr lang="en-US" sz="2800" dirty="0" smtClean="0"/>
              <a:t>statute.</a:t>
            </a:r>
          </a:p>
          <a:p>
            <a:pPr lvl="0"/>
            <a:r>
              <a:rPr lang="en-US" sz="2800" dirty="0" smtClean="0"/>
              <a:t>Adds §18.2-177.1.</a:t>
            </a:r>
            <a:endParaRPr lang="en-US" sz="2800" dirty="0"/>
          </a:p>
          <a:p>
            <a:pPr mar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61</a:t>
            </a:fld>
            <a:endParaRPr lang="en-US"/>
          </a:p>
        </p:txBody>
      </p:sp>
    </p:spTree>
    <p:extLst>
      <p:ext uri="{BB962C8B-B14F-4D97-AF65-F5344CB8AC3E}">
        <p14:creationId xmlns:p14="http://schemas.microsoft.com/office/powerpoint/2010/main" val="146169379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fontScale="90000"/>
          </a:bodyPr>
          <a:lstStyle/>
          <a:p>
            <a:pPr algn="l"/>
            <a:r>
              <a:rPr lang="en-US" sz="3200" b="1" dirty="0" smtClean="0"/>
              <a:t/>
            </a:r>
            <a:br>
              <a:rPr lang="en-US" sz="3200" b="1" dirty="0" smtClean="0"/>
            </a:br>
            <a:r>
              <a:rPr lang="en-US" sz="3600" b="1" dirty="0" smtClean="0"/>
              <a:t>Fraudulent Identification of a Service Dog</a:t>
            </a:r>
            <a:r>
              <a:rPr lang="en-US" sz="2800" b="1" dirty="0" smtClean="0"/>
              <a:t/>
            </a:r>
            <a:br>
              <a:rPr lang="en-US" sz="2800" b="1" dirty="0" smtClean="0"/>
            </a:br>
            <a:r>
              <a:rPr lang="en-US" sz="2700" dirty="0" smtClean="0"/>
              <a:t>SB 363 (Reeves)</a:t>
            </a:r>
            <a:r>
              <a:rPr lang="en-US" sz="2400" dirty="0" smtClean="0"/>
              <a:t/>
            </a:r>
            <a:br>
              <a:rPr lang="en-US" sz="2400" dirty="0" smtClean="0"/>
            </a:br>
            <a:endParaRPr lang="en-US" sz="2400" dirty="0"/>
          </a:p>
        </p:txBody>
      </p:sp>
      <p:sp>
        <p:nvSpPr>
          <p:cNvPr id="3" name="Content Placeholder 2"/>
          <p:cNvSpPr>
            <a:spLocks noGrp="1"/>
          </p:cNvSpPr>
          <p:nvPr>
            <p:ph idx="1"/>
          </p:nvPr>
        </p:nvSpPr>
        <p:spPr>
          <a:xfrm>
            <a:off x="457200" y="1371600"/>
            <a:ext cx="8382000" cy="4419600"/>
          </a:xfrm>
        </p:spPr>
        <p:txBody>
          <a:bodyPr>
            <a:noAutofit/>
          </a:bodyPr>
          <a:lstStyle/>
          <a:p>
            <a:pPr lvl="0"/>
            <a:r>
              <a:rPr lang="en-US" sz="2700" dirty="0" smtClean="0"/>
              <a:t>Anyone who fits a dog with vest, etc., in order to represent the dog as a service dog with the intent to fraudulently gain public access for the dog is guilty of a Class 4 misdemeanor.</a:t>
            </a:r>
          </a:p>
          <a:p>
            <a:pPr lvl="1"/>
            <a:r>
              <a:rPr lang="en-US" dirty="0" smtClean="0"/>
              <a:t>Applies to dogs only.</a:t>
            </a:r>
          </a:p>
          <a:p>
            <a:pPr lvl="0"/>
            <a:r>
              <a:rPr lang="en-US" sz="2700" dirty="0" smtClean="0"/>
              <a:t>Adds §51.5-44.1.</a:t>
            </a:r>
            <a:endParaRPr lang="en-US" sz="2700" dirty="0"/>
          </a:p>
          <a:p>
            <a:pPr mar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62</a:t>
            </a:fld>
            <a:endParaRPr lang="en-US"/>
          </a:p>
        </p:txBody>
      </p:sp>
    </p:spTree>
    <p:extLst>
      <p:ext uri="{BB962C8B-B14F-4D97-AF65-F5344CB8AC3E}">
        <p14:creationId xmlns:p14="http://schemas.microsoft.com/office/powerpoint/2010/main" val="15475933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447800"/>
          </a:xfrm>
        </p:spPr>
        <p:txBody>
          <a:bodyPr>
            <a:normAutofit/>
          </a:bodyPr>
          <a:lstStyle/>
          <a:p>
            <a:r>
              <a:rPr lang="en-US" sz="6600" b="1" dirty="0" smtClean="0"/>
              <a:t>Juveniles</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63</a:t>
            </a:fld>
            <a:endParaRPr lang="en-US"/>
          </a:p>
        </p:txBody>
      </p:sp>
    </p:spTree>
    <p:extLst>
      <p:ext uri="{BB962C8B-B14F-4D97-AF65-F5344CB8AC3E}">
        <p14:creationId xmlns:p14="http://schemas.microsoft.com/office/powerpoint/2010/main" val="9775500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2800" b="1" u="sng" dirty="0" smtClean="0"/>
              <a:t/>
            </a:r>
            <a:br>
              <a:rPr lang="en-US" sz="2800" b="1" u="sng" dirty="0" smtClean="0"/>
            </a:br>
            <a:r>
              <a:rPr lang="en-US" sz="3600" b="1" dirty="0" smtClean="0"/>
              <a:t>Juveniles; Certain Education Records as Evidence</a:t>
            </a:r>
            <a:r>
              <a:rPr lang="en-US" sz="2800" b="1" u="sng" dirty="0"/>
              <a:t/>
            </a:r>
            <a:br>
              <a:rPr lang="en-US" sz="2800" b="1" u="sng" dirty="0"/>
            </a:br>
            <a:r>
              <a:rPr lang="en-US" sz="2800" dirty="0" smtClean="0"/>
              <a:t>HB 1213 (</a:t>
            </a:r>
            <a:r>
              <a:rPr lang="en-US" sz="2800" dirty="0" err="1" smtClean="0"/>
              <a:t>Albo</a:t>
            </a:r>
            <a:r>
              <a:rPr lang="en-US" sz="2800" dirty="0" smtClean="0"/>
              <a:t>)</a:t>
            </a:r>
            <a:br>
              <a:rPr lang="en-US" sz="2800" dirty="0" smtClean="0"/>
            </a:br>
            <a:r>
              <a:rPr lang="en-US" sz="2800" dirty="0"/>
              <a:t/>
            </a:r>
            <a:br>
              <a:rPr lang="en-US" sz="2800" dirty="0"/>
            </a:br>
            <a:endParaRPr lang="en-US" sz="2800" dirty="0"/>
          </a:p>
        </p:txBody>
      </p:sp>
      <p:sp>
        <p:nvSpPr>
          <p:cNvPr id="3" name="Content Placeholder 2"/>
          <p:cNvSpPr>
            <a:spLocks noGrp="1"/>
          </p:cNvSpPr>
          <p:nvPr>
            <p:ph idx="1"/>
          </p:nvPr>
        </p:nvSpPr>
        <p:spPr/>
        <p:txBody>
          <a:bodyPr>
            <a:normAutofit fontScale="92500"/>
          </a:bodyPr>
          <a:lstStyle/>
          <a:p>
            <a:pPr lvl="0"/>
            <a:r>
              <a:rPr lang="en-US" sz="2900" dirty="0" smtClean="0"/>
              <a:t>Juvenile may introduce into evidence as relevant to whether he acted </a:t>
            </a:r>
            <a:r>
              <a:rPr lang="en-US" sz="2900" i="1" dirty="0" smtClean="0"/>
              <a:t>intentionally </a:t>
            </a:r>
            <a:r>
              <a:rPr lang="en-US" sz="2900" dirty="0" smtClean="0"/>
              <a:t>or </a:t>
            </a:r>
            <a:r>
              <a:rPr lang="en-US" sz="2900" i="1" dirty="0" smtClean="0"/>
              <a:t>willfully </a:t>
            </a:r>
            <a:r>
              <a:rPr lang="en-US" sz="2900" dirty="0" smtClean="0"/>
              <a:t>certain educational plans or behavior assessments.  </a:t>
            </a:r>
          </a:p>
          <a:p>
            <a:pPr lvl="0"/>
            <a:r>
              <a:rPr lang="en-US" sz="2900" dirty="0" smtClean="0"/>
              <a:t>Applies ONLY to misdemeanors committed during school events on school property or school bus. </a:t>
            </a:r>
          </a:p>
          <a:p>
            <a:pPr lvl="0"/>
            <a:r>
              <a:rPr lang="en-US" sz="2900" dirty="0" smtClean="0"/>
              <a:t>Worst bill of the 2016 session – creates option of “not guilty by reason of an IEP.”</a:t>
            </a:r>
          </a:p>
          <a:p>
            <a:pPr lvl="0"/>
            <a:r>
              <a:rPr lang="en-US" sz="2900" dirty="0" smtClean="0"/>
              <a:t>Adds §16.1-274.2.</a:t>
            </a:r>
            <a:endParaRPr lang="en-US" sz="2900" dirty="0"/>
          </a:p>
          <a:p>
            <a:pPr marL="0" indent="0">
              <a:buNone/>
            </a:pPr>
            <a:r>
              <a:rPr lang="en-US" dirty="0"/>
              <a:t>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64</a:t>
            </a:fld>
            <a:endParaRPr lang="en-US"/>
          </a:p>
        </p:txBody>
      </p:sp>
    </p:spTree>
    <p:extLst>
      <p:ext uri="{BB962C8B-B14F-4D97-AF65-F5344CB8AC3E}">
        <p14:creationId xmlns:p14="http://schemas.microsoft.com/office/powerpoint/2010/main" val="113552883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Juveniles; Disclosure of Law Enforcement </a:t>
            </a:r>
            <a:r>
              <a:rPr lang="en-US" sz="3600" b="1" dirty="0"/>
              <a:t>Records</a:t>
            </a:r>
            <a:r>
              <a:rPr lang="en-US" sz="2800" b="1" u="sng" dirty="0"/>
              <a:t/>
            </a:r>
            <a:br>
              <a:rPr lang="en-US" sz="2800" b="1" u="sng" dirty="0"/>
            </a:br>
            <a:r>
              <a:rPr lang="en-US" sz="2800" dirty="0" smtClean="0"/>
              <a:t>HB 541 (Watts)</a:t>
            </a:r>
            <a:r>
              <a:rPr lang="en-US" sz="2800" dirty="0"/>
              <a:t/>
            </a:r>
            <a:br>
              <a:rPr lang="en-US" sz="2800" dirty="0"/>
            </a:br>
            <a:endParaRPr lang="en-US" sz="2800" dirty="0"/>
          </a:p>
        </p:txBody>
      </p:sp>
      <p:sp>
        <p:nvSpPr>
          <p:cNvPr id="3" name="Content Placeholder 2"/>
          <p:cNvSpPr>
            <a:spLocks noGrp="1"/>
          </p:cNvSpPr>
          <p:nvPr>
            <p:ph idx="1"/>
          </p:nvPr>
        </p:nvSpPr>
        <p:spPr/>
        <p:txBody>
          <a:bodyPr>
            <a:normAutofit/>
          </a:bodyPr>
          <a:lstStyle/>
          <a:p>
            <a:pPr lvl="0"/>
            <a:r>
              <a:rPr lang="en-US" sz="2800" dirty="0" smtClean="0"/>
              <a:t>Allows disclosure of a juvenile’s law enforcement records to a CSU-authorized diversion program.</a:t>
            </a:r>
          </a:p>
          <a:p>
            <a:pPr lvl="0"/>
            <a:r>
              <a:rPr lang="en-US" sz="2800" dirty="0" smtClean="0"/>
              <a:t>Diversion program may not disclose information further.</a:t>
            </a:r>
          </a:p>
          <a:p>
            <a:pPr lvl="0"/>
            <a:r>
              <a:rPr lang="en-US" sz="2800" dirty="0" smtClean="0"/>
              <a:t>Law enforcement may prohibit disclosure to protect a criminal investigation.</a:t>
            </a:r>
          </a:p>
          <a:p>
            <a:pPr lvl="0"/>
            <a:r>
              <a:rPr lang="en-US" sz="2800" dirty="0" smtClean="0"/>
              <a:t>Adds §16.1-301(G).</a:t>
            </a:r>
            <a:endParaRPr lang="en-US" sz="2800" dirty="0"/>
          </a:p>
          <a:p>
            <a:pPr marL="0" indent="0">
              <a:buNone/>
            </a:pPr>
            <a:r>
              <a:rPr lang="en-US" dirty="0"/>
              <a:t>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65</a:t>
            </a:fld>
            <a:endParaRPr lang="en-US"/>
          </a:p>
        </p:txBody>
      </p:sp>
    </p:spTree>
    <p:extLst>
      <p:ext uri="{BB962C8B-B14F-4D97-AF65-F5344CB8AC3E}">
        <p14:creationId xmlns:p14="http://schemas.microsoft.com/office/powerpoint/2010/main" val="218438759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Legal Age for Marriage</a:t>
            </a:r>
            <a:r>
              <a:rPr lang="en-US" sz="2800" b="1" u="sng" dirty="0"/>
              <a:t/>
            </a:r>
            <a:br>
              <a:rPr lang="en-US" sz="2800" b="1" u="sng" dirty="0"/>
            </a:br>
            <a:r>
              <a:rPr lang="en-US" sz="2800" dirty="0" smtClean="0"/>
              <a:t>HB 703 (McClellan) / SB 415 (Vogel)</a:t>
            </a:r>
            <a:r>
              <a:rPr lang="en-US" sz="2800" dirty="0"/>
              <a:t/>
            </a:r>
            <a:br>
              <a:rPr lang="en-US" sz="2800" dirty="0"/>
            </a:br>
            <a:endParaRPr lang="en-US" sz="2800" dirty="0"/>
          </a:p>
        </p:txBody>
      </p:sp>
      <p:sp>
        <p:nvSpPr>
          <p:cNvPr id="3" name="Content Placeholder 2"/>
          <p:cNvSpPr>
            <a:spLocks noGrp="1"/>
          </p:cNvSpPr>
          <p:nvPr>
            <p:ph idx="1"/>
          </p:nvPr>
        </p:nvSpPr>
        <p:spPr>
          <a:xfrm>
            <a:off x="457200" y="1447801"/>
            <a:ext cx="8229600" cy="4343400"/>
          </a:xfrm>
        </p:spPr>
        <p:txBody>
          <a:bodyPr>
            <a:normAutofit/>
          </a:bodyPr>
          <a:lstStyle/>
          <a:p>
            <a:pPr lvl="0"/>
            <a:r>
              <a:rPr lang="en-US" sz="2800" dirty="0" smtClean="0"/>
              <a:t>The minimum age for marriage is increased to 18, unless a minor has been emancipated by court order.</a:t>
            </a:r>
          </a:p>
          <a:p>
            <a:pPr lvl="0"/>
            <a:r>
              <a:rPr lang="en-US" sz="2800" dirty="0" smtClean="0"/>
              <a:t>Specific written findings necessary for court to order that a minor is emancipated for purposes of marriage.</a:t>
            </a:r>
          </a:p>
          <a:p>
            <a:pPr lvl="0"/>
            <a:r>
              <a:rPr lang="en-US" sz="2800" dirty="0" smtClean="0"/>
              <a:t>Amends §§16.1-331, 16.1-333, 20-45.1, 20-48, 20-89.1.  Adds §16.1-333.1.</a:t>
            </a:r>
            <a:endParaRPr lang="en-US" sz="2800" dirty="0"/>
          </a:p>
          <a:p>
            <a:pPr marL="0" indent="0">
              <a:buNone/>
            </a:pPr>
            <a:r>
              <a:rPr lang="en-US" dirty="0"/>
              <a:t>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66</a:t>
            </a:fld>
            <a:endParaRPr lang="en-US"/>
          </a:p>
        </p:txBody>
      </p:sp>
    </p:spTree>
    <p:extLst>
      <p:ext uri="{BB962C8B-B14F-4D97-AF65-F5344CB8AC3E}">
        <p14:creationId xmlns:p14="http://schemas.microsoft.com/office/powerpoint/2010/main" val="113595731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fontScale="90000"/>
          </a:bodyPr>
          <a:lstStyle/>
          <a:p>
            <a:r>
              <a:rPr lang="en-US" sz="6600" b="1" dirty="0" smtClean="0"/>
              <a:t>Law Enforcement Officer Provisions</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67</a:t>
            </a:fld>
            <a:endParaRPr lang="en-US"/>
          </a:p>
        </p:txBody>
      </p:sp>
    </p:spTree>
    <p:extLst>
      <p:ext uri="{BB962C8B-B14F-4D97-AF65-F5344CB8AC3E}">
        <p14:creationId xmlns:p14="http://schemas.microsoft.com/office/powerpoint/2010/main" val="25826709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1265238"/>
          </a:xfrm>
        </p:spPr>
        <p:txBody>
          <a:bodyPr>
            <a:normAutofit fontScale="90000"/>
          </a:bodyPr>
          <a:lstStyle/>
          <a:p>
            <a:pPr algn="l"/>
            <a:r>
              <a:rPr lang="en-US" sz="2800" b="1" u="sng" dirty="0" smtClean="0"/>
              <a:t/>
            </a:r>
            <a:br>
              <a:rPr lang="en-US" sz="2800" b="1" u="sng" dirty="0" smtClean="0"/>
            </a:br>
            <a:r>
              <a:rPr lang="en-US" sz="3600" b="1" dirty="0" smtClean="0"/>
              <a:t>Purchase of Weapons other than Handguns</a:t>
            </a:r>
            <a:r>
              <a:rPr lang="en-US" sz="2800" b="1" u="sng" dirty="0"/>
              <a:t/>
            </a:r>
            <a:br>
              <a:rPr lang="en-US" sz="2800" b="1" u="sng" dirty="0"/>
            </a:br>
            <a:r>
              <a:rPr lang="en-US" sz="2800" dirty="0" smtClean="0"/>
              <a:t>HB 51 (Miller) / SB 615 (Chase)</a:t>
            </a:r>
            <a:r>
              <a:rPr lang="en-US" sz="2800" dirty="0"/>
              <a:t/>
            </a:r>
            <a:br>
              <a:rPr lang="en-US" sz="2800" dirty="0"/>
            </a:br>
            <a:endParaRPr lang="en-US" sz="2800" dirty="0"/>
          </a:p>
        </p:txBody>
      </p:sp>
      <p:sp>
        <p:nvSpPr>
          <p:cNvPr id="3" name="Content Placeholder 2"/>
          <p:cNvSpPr>
            <a:spLocks noGrp="1"/>
          </p:cNvSpPr>
          <p:nvPr>
            <p:ph idx="1"/>
          </p:nvPr>
        </p:nvSpPr>
        <p:spPr>
          <a:xfrm>
            <a:off x="457200" y="1447801"/>
            <a:ext cx="8229600" cy="4343400"/>
          </a:xfrm>
        </p:spPr>
        <p:txBody>
          <a:bodyPr>
            <a:normAutofit/>
          </a:bodyPr>
          <a:lstStyle/>
          <a:p>
            <a:pPr lvl="0"/>
            <a:r>
              <a:rPr lang="en-US" sz="2800" dirty="0" smtClean="0"/>
              <a:t>Allows listed law enforcement officers (not just VSP) to purchase weapons other than guns that were issued for their personal use.</a:t>
            </a:r>
          </a:p>
          <a:p>
            <a:pPr lvl="1"/>
            <a:r>
              <a:rPr lang="en-US" dirty="0" smtClean="0"/>
              <a:t>Weapon must be of a type that can be purchased at a hardware or sporting goods store without restrictions other than an instant background check.</a:t>
            </a:r>
          </a:p>
          <a:p>
            <a:pPr lvl="0"/>
            <a:r>
              <a:rPr lang="en-US" sz="2800" dirty="0" smtClean="0"/>
              <a:t>Amends §59.1-148.3(A). </a:t>
            </a:r>
            <a:r>
              <a:rPr lang="en-US" sz="2800" dirty="0"/>
              <a:t> </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68</a:t>
            </a:fld>
            <a:endParaRPr lang="en-US"/>
          </a:p>
        </p:txBody>
      </p:sp>
    </p:spTree>
    <p:extLst>
      <p:ext uri="{BB962C8B-B14F-4D97-AF65-F5344CB8AC3E}">
        <p14:creationId xmlns:p14="http://schemas.microsoft.com/office/powerpoint/2010/main" val="375356853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School Resource Officers</a:t>
            </a:r>
            <a:r>
              <a:rPr lang="en-US" sz="2800" b="1" u="sng" dirty="0"/>
              <a:t/>
            </a:r>
            <a:br>
              <a:rPr lang="en-US" sz="2800" b="1" u="sng" dirty="0"/>
            </a:br>
            <a:r>
              <a:rPr lang="en-US" sz="2800" dirty="0" smtClean="0"/>
              <a:t>HB 487 (McClellan)</a:t>
            </a:r>
            <a:r>
              <a:rPr lang="en-US" sz="2800" dirty="0"/>
              <a:t/>
            </a:r>
            <a:br>
              <a:rPr lang="en-US" sz="2800" dirty="0"/>
            </a:br>
            <a:endParaRPr lang="en-US" sz="2800" dirty="0"/>
          </a:p>
        </p:txBody>
      </p:sp>
      <p:sp>
        <p:nvSpPr>
          <p:cNvPr id="3" name="Content Placeholder 2"/>
          <p:cNvSpPr>
            <a:spLocks noGrp="1"/>
          </p:cNvSpPr>
          <p:nvPr>
            <p:ph idx="1"/>
          </p:nvPr>
        </p:nvSpPr>
        <p:spPr>
          <a:xfrm>
            <a:off x="457200" y="1447801"/>
            <a:ext cx="8229600" cy="4343400"/>
          </a:xfrm>
        </p:spPr>
        <p:txBody>
          <a:bodyPr>
            <a:normAutofit/>
          </a:bodyPr>
          <a:lstStyle/>
          <a:p>
            <a:pPr lvl="0"/>
            <a:r>
              <a:rPr lang="en-US" sz="2800" dirty="0" smtClean="0"/>
              <a:t>Relieves SRO’s employed pursuant to the SRO Grants Program from the obligation to enforce school board rules and codes of conduct as a condition of their employment.</a:t>
            </a:r>
            <a:endParaRPr lang="en-US" dirty="0" smtClean="0"/>
          </a:p>
          <a:p>
            <a:pPr lvl="0"/>
            <a:r>
              <a:rPr lang="en-US" sz="2800" dirty="0" smtClean="0"/>
              <a:t>Amends §9.1-110.</a:t>
            </a:r>
            <a:r>
              <a:rPr lang="en-US" sz="2800" dirty="0"/>
              <a:t> </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69</a:t>
            </a:fld>
            <a:endParaRPr lang="en-US"/>
          </a:p>
        </p:txBody>
      </p:sp>
    </p:spTree>
    <p:extLst>
      <p:ext uri="{BB962C8B-B14F-4D97-AF65-F5344CB8AC3E}">
        <p14:creationId xmlns:p14="http://schemas.microsoft.com/office/powerpoint/2010/main" val="317195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dirty="0"/>
              <a:t/>
            </a:r>
            <a:br>
              <a:rPr lang="en-US" sz="2800" dirty="0"/>
            </a:br>
            <a:r>
              <a:rPr lang="en-US" sz="3600" b="1" dirty="0" smtClean="0"/>
              <a:t>Dogs Chasing Poultry</a:t>
            </a:r>
            <a:br>
              <a:rPr lang="en-US" sz="3600" b="1" dirty="0" smtClean="0"/>
            </a:br>
            <a:r>
              <a:rPr lang="en-US" sz="2700" dirty="0" smtClean="0"/>
              <a:t>HB 1231 (Collins)</a:t>
            </a:r>
            <a:endParaRPr lang="en-US" sz="2700" dirty="0"/>
          </a:p>
        </p:txBody>
      </p:sp>
      <p:sp>
        <p:nvSpPr>
          <p:cNvPr id="3" name="Content Placeholder 2"/>
          <p:cNvSpPr>
            <a:spLocks noGrp="1"/>
          </p:cNvSpPr>
          <p:nvPr>
            <p:ph idx="1"/>
          </p:nvPr>
        </p:nvSpPr>
        <p:spPr>
          <a:xfrm>
            <a:off x="457200" y="1524000"/>
            <a:ext cx="8534400" cy="4267200"/>
          </a:xfrm>
        </p:spPr>
        <p:txBody>
          <a:bodyPr>
            <a:noAutofit/>
          </a:bodyPr>
          <a:lstStyle/>
          <a:p>
            <a:pPr lvl="0"/>
            <a:r>
              <a:rPr lang="en-US" sz="2800" dirty="0" smtClean="0"/>
              <a:t>Allows the district court to order that a dog that has killed </a:t>
            </a:r>
            <a:r>
              <a:rPr lang="en-US" sz="2800" u="sng" dirty="0" smtClean="0"/>
              <a:t>only poultry</a:t>
            </a:r>
            <a:r>
              <a:rPr lang="en-US" sz="2800" dirty="0" smtClean="0"/>
              <a:t> be </a:t>
            </a:r>
            <a:r>
              <a:rPr lang="en-US" sz="2800" dirty="0" err="1" smtClean="0"/>
              <a:t>microchipped</a:t>
            </a:r>
            <a:r>
              <a:rPr lang="en-US" sz="2800" dirty="0" smtClean="0"/>
              <a:t> and be:</a:t>
            </a:r>
          </a:p>
          <a:p>
            <a:pPr lvl="1"/>
            <a:r>
              <a:rPr lang="en-US" dirty="0" smtClean="0"/>
              <a:t>Confined securely, or</a:t>
            </a:r>
          </a:p>
          <a:p>
            <a:pPr lvl="1"/>
            <a:r>
              <a:rPr lang="en-US" dirty="0" smtClean="0"/>
              <a:t>Transferred to another owner.</a:t>
            </a:r>
          </a:p>
          <a:p>
            <a:r>
              <a:rPr lang="en-US" sz="2800" dirty="0" smtClean="0"/>
              <a:t>Previously such dog would have to be killed or moved to another state.</a:t>
            </a:r>
          </a:p>
          <a:p>
            <a:r>
              <a:rPr lang="en-US" sz="2800" dirty="0" smtClean="0"/>
              <a:t>Amends §3.2-6552.</a:t>
            </a:r>
            <a:endParaRPr lang="en-US" sz="2800" dirty="0"/>
          </a:p>
          <a:p>
            <a:pPr lvl="1"/>
            <a:endParaRPr lang="en-US" sz="2000" dirty="0" smtClean="0"/>
          </a:p>
          <a:p>
            <a:pPr marL="0" lv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a:t>
            </a:fld>
            <a:endParaRPr lang="en-US"/>
          </a:p>
        </p:txBody>
      </p:sp>
    </p:spTree>
    <p:extLst>
      <p:ext uri="{BB962C8B-B14F-4D97-AF65-F5344CB8AC3E}">
        <p14:creationId xmlns:p14="http://schemas.microsoft.com/office/powerpoint/2010/main" val="365882825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Purchase of Police Animals</a:t>
            </a:r>
            <a:r>
              <a:rPr lang="en-US" sz="2800" b="1" u="sng" dirty="0"/>
              <a:t/>
            </a:r>
            <a:br>
              <a:rPr lang="en-US" sz="2800" b="1" u="sng" dirty="0"/>
            </a:br>
            <a:r>
              <a:rPr lang="en-US" sz="2800" dirty="0" smtClean="0"/>
              <a:t>HB 1238 (</a:t>
            </a:r>
            <a:r>
              <a:rPr lang="en-US" sz="2800" dirty="0" err="1" smtClean="0"/>
              <a:t>Morefield</a:t>
            </a:r>
            <a:r>
              <a:rPr lang="en-US" sz="2800" dirty="0" smtClean="0"/>
              <a:t>) / SB 38 (</a:t>
            </a:r>
            <a:r>
              <a:rPr lang="en-US" sz="2800" dirty="0" err="1" smtClean="0"/>
              <a:t>Carrico</a:t>
            </a:r>
            <a:r>
              <a:rPr lang="en-US" sz="2800" dirty="0" smtClean="0"/>
              <a:t>)</a:t>
            </a:r>
            <a:r>
              <a:rPr lang="en-US" sz="2800" dirty="0"/>
              <a:t/>
            </a:r>
            <a:br>
              <a:rPr lang="en-US" sz="2800" dirty="0"/>
            </a:br>
            <a:endParaRPr lang="en-US" sz="2800" dirty="0"/>
          </a:p>
        </p:txBody>
      </p:sp>
      <p:sp>
        <p:nvSpPr>
          <p:cNvPr id="3" name="Content Placeholder 2"/>
          <p:cNvSpPr>
            <a:spLocks noGrp="1"/>
          </p:cNvSpPr>
          <p:nvPr>
            <p:ph idx="1"/>
          </p:nvPr>
        </p:nvSpPr>
        <p:spPr>
          <a:xfrm>
            <a:off x="457200" y="1447801"/>
            <a:ext cx="8229600" cy="4343400"/>
          </a:xfrm>
        </p:spPr>
        <p:txBody>
          <a:bodyPr>
            <a:normAutofit/>
          </a:bodyPr>
          <a:lstStyle/>
          <a:p>
            <a:pPr lvl="0"/>
            <a:r>
              <a:rPr lang="en-US" sz="2800" dirty="0" smtClean="0"/>
              <a:t>Allows the handler last in control of a police animal to purchase the animal for $1.</a:t>
            </a:r>
          </a:p>
          <a:p>
            <a:pPr lvl="0"/>
            <a:r>
              <a:rPr lang="en-US" sz="2800" dirty="0" smtClean="0"/>
              <a:t>Also allows the next-of-kin to purchase the animal issued to the officer for $1 when:</a:t>
            </a:r>
          </a:p>
          <a:p>
            <a:pPr lvl="1"/>
            <a:r>
              <a:rPr lang="en-US" dirty="0" smtClean="0"/>
              <a:t>Officer died in the line of duty, or</a:t>
            </a:r>
          </a:p>
          <a:p>
            <a:pPr lvl="1"/>
            <a:r>
              <a:rPr lang="en-US" dirty="0" smtClean="0"/>
              <a:t>Officer died in service with at least 10 years of service.</a:t>
            </a:r>
          </a:p>
          <a:p>
            <a:pPr lvl="0"/>
            <a:r>
              <a:rPr lang="en-US" sz="2800" dirty="0" smtClean="0"/>
              <a:t>Amends §2.2-1124.</a:t>
            </a:r>
            <a:r>
              <a:rPr lang="en-US" sz="2800" dirty="0"/>
              <a:t> </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70</a:t>
            </a:fld>
            <a:endParaRPr lang="en-US"/>
          </a:p>
        </p:txBody>
      </p:sp>
    </p:spTree>
    <p:extLst>
      <p:ext uri="{BB962C8B-B14F-4D97-AF65-F5344CB8AC3E}">
        <p14:creationId xmlns:p14="http://schemas.microsoft.com/office/powerpoint/2010/main" val="52666015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b="1" u="sng" dirty="0" smtClean="0"/>
              <a:t/>
            </a:r>
            <a:br>
              <a:rPr lang="en-US" sz="2800" b="1" u="sng" dirty="0" smtClean="0"/>
            </a:br>
            <a:r>
              <a:rPr lang="en-US" sz="2800" b="1" u="sng" dirty="0" smtClean="0"/>
              <a:t/>
            </a:r>
            <a:br>
              <a:rPr lang="en-US" sz="2800" b="1" u="sng" dirty="0" smtClean="0"/>
            </a:br>
            <a:r>
              <a:rPr lang="en-US" sz="3600" b="1" dirty="0"/>
              <a:t>A&amp;B on LEO </a:t>
            </a:r>
            <a:r>
              <a:rPr lang="en-US" sz="2800" b="1" u="sng" dirty="0"/>
              <a:t/>
            </a:r>
            <a:br>
              <a:rPr lang="en-US" sz="2800" b="1" u="sng" dirty="0"/>
            </a:br>
            <a:r>
              <a:rPr lang="en-US" sz="2700" dirty="0" smtClean="0"/>
              <a:t>HB </a:t>
            </a:r>
            <a:r>
              <a:rPr lang="en-US" sz="2700" dirty="0"/>
              <a:t>1226 (Adams</a:t>
            </a:r>
            <a:r>
              <a:rPr lang="en-US" sz="2700" dirty="0" smtClean="0"/>
              <a:t>)</a:t>
            </a:r>
            <a:r>
              <a:rPr lang="en-US" sz="2800" dirty="0"/>
              <a:t/>
            </a:r>
            <a:br>
              <a:rPr lang="en-US" sz="2800" dirty="0"/>
            </a:br>
            <a:endParaRPr lang="en-US" sz="2800" dirty="0"/>
          </a:p>
        </p:txBody>
      </p:sp>
      <p:sp>
        <p:nvSpPr>
          <p:cNvPr id="3" name="Content Placeholder 2"/>
          <p:cNvSpPr>
            <a:spLocks noGrp="1"/>
          </p:cNvSpPr>
          <p:nvPr>
            <p:ph idx="1"/>
          </p:nvPr>
        </p:nvSpPr>
        <p:spPr>
          <a:xfrm>
            <a:off x="457200" y="1524000"/>
            <a:ext cx="8382000" cy="4267200"/>
          </a:xfrm>
        </p:spPr>
        <p:txBody>
          <a:bodyPr>
            <a:noAutofit/>
          </a:bodyPr>
          <a:lstStyle/>
          <a:p>
            <a:pPr lvl="0"/>
            <a:r>
              <a:rPr lang="en-US" sz="2800" dirty="0" smtClean="0"/>
              <a:t>Adds </a:t>
            </a:r>
            <a:r>
              <a:rPr lang="en-US" sz="2800" dirty="0"/>
              <a:t>DOC employee with internal investigations authority to definition of law enforcement </a:t>
            </a:r>
            <a:r>
              <a:rPr lang="en-US" sz="2800" dirty="0" smtClean="0"/>
              <a:t>officer purposes of charging </a:t>
            </a:r>
            <a:r>
              <a:rPr lang="en-US" sz="2800" dirty="0"/>
              <a:t>A&amp;B on </a:t>
            </a:r>
            <a:r>
              <a:rPr lang="en-US" sz="2800" dirty="0" smtClean="0"/>
              <a:t>LEO</a:t>
            </a:r>
          </a:p>
          <a:p>
            <a:pPr lvl="1"/>
            <a:r>
              <a:rPr lang="en-US" dirty="0" smtClean="0"/>
              <a:t>Class 6 felony (6 months mandatory confinement)</a:t>
            </a:r>
            <a:endParaRPr lang="en-US" dirty="0"/>
          </a:p>
          <a:p>
            <a:r>
              <a:rPr lang="en-US" sz="2800" dirty="0" smtClean="0"/>
              <a:t>Amends §18.2-57.</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71</a:t>
            </a:fld>
            <a:endParaRPr lang="en-US"/>
          </a:p>
        </p:txBody>
      </p:sp>
    </p:spTree>
    <p:extLst>
      <p:ext uri="{BB962C8B-B14F-4D97-AF65-F5344CB8AC3E}">
        <p14:creationId xmlns:p14="http://schemas.microsoft.com/office/powerpoint/2010/main" val="17936878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905000"/>
          </a:xfrm>
        </p:spPr>
        <p:txBody>
          <a:bodyPr>
            <a:normAutofit/>
          </a:bodyPr>
          <a:lstStyle/>
          <a:p>
            <a:r>
              <a:rPr lang="en-US" sz="6600" b="1" dirty="0" smtClean="0"/>
              <a:t>Memorial Bridges</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72</a:t>
            </a:fld>
            <a:endParaRPr lang="en-US"/>
          </a:p>
        </p:txBody>
      </p:sp>
    </p:spTree>
    <p:extLst>
      <p:ext uri="{BB962C8B-B14F-4D97-AF65-F5344CB8AC3E}">
        <p14:creationId xmlns:p14="http://schemas.microsoft.com/office/powerpoint/2010/main" val="295221679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fontScale="90000"/>
          </a:bodyPr>
          <a:lstStyle/>
          <a:p>
            <a:pPr lvl="1" algn="l" rtl="0">
              <a:spcBef>
                <a:spcPct val="0"/>
              </a:spcBef>
            </a:pPr>
            <a:r>
              <a:rPr lang="en-US" sz="2800" b="1" u="sng" dirty="0" smtClean="0"/>
              <a:t/>
            </a:r>
            <a:br>
              <a:rPr lang="en-US" sz="2800" b="1" u="sng" dirty="0" smtClean="0"/>
            </a:br>
            <a:r>
              <a:rPr lang="en-US" sz="3600" b="1" dirty="0" smtClean="0">
                <a:latin typeface="+mj-lt"/>
              </a:rPr>
              <a:t>Memorial Bridges</a:t>
            </a:r>
            <a:r>
              <a:rPr lang="en-US" sz="2800" b="1" u="sng" dirty="0"/>
              <a:t/>
            </a:r>
            <a:br>
              <a:rPr lang="en-US" sz="2800" b="1" u="sng" dirty="0"/>
            </a:b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1371601"/>
            <a:ext cx="8229600" cy="4419600"/>
          </a:xfrm>
        </p:spPr>
        <p:txBody>
          <a:bodyPr>
            <a:normAutofit/>
          </a:bodyPr>
          <a:lstStyle/>
          <a:p>
            <a:r>
              <a:rPr lang="en-US" sz="2800" b="1" dirty="0" smtClean="0"/>
              <a:t>HB 213 / SB 107:  </a:t>
            </a:r>
            <a:r>
              <a:rPr lang="en-US" sz="2800" dirty="0" smtClean="0"/>
              <a:t>Trooper Nathan-Michael W. Smith Memorial Bridge</a:t>
            </a:r>
          </a:p>
          <a:p>
            <a:pPr lvl="1"/>
            <a:r>
              <a:rPr lang="en-US" dirty="0" smtClean="0"/>
              <a:t>Rt. 301 over Interstate 95</a:t>
            </a:r>
          </a:p>
          <a:p>
            <a:endParaRPr lang="en-US" sz="2800" b="1" dirty="0"/>
          </a:p>
          <a:p>
            <a:r>
              <a:rPr lang="en-US" sz="2800" b="1" dirty="0" smtClean="0"/>
              <a:t>SB 448:  </a:t>
            </a:r>
            <a:r>
              <a:rPr lang="en-US" sz="2800" dirty="0" smtClean="0"/>
              <a:t>Trooper Harry Lee Henderson Memorial Bridge</a:t>
            </a:r>
          </a:p>
          <a:p>
            <a:pPr lvl="1"/>
            <a:r>
              <a:rPr lang="en-US" dirty="0" smtClean="0"/>
              <a:t>Interstate 66 bridge in Warren County</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73</a:t>
            </a:fld>
            <a:endParaRPr lang="en-US"/>
          </a:p>
        </p:txBody>
      </p:sp>
    </p:spTree>
    <p:extLst>
      <p:ext uri="{BB962C8B-B14F-4D97-AF65-F5344CB8AC3E}">
        <p14:creationId xmlns:p14="http://schemas.microsoft.com/office/powerpoint/2010/main" val="332152328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905000"/>
          </a:xfrm>
        </p:spPr>
        <p:txBody>
          <a:bodyPr>
            <a:noAutofit/>
          </a:bodyPr>
          <a:lstStyle/>
          <a:p>
            <a:r>
              <a:rPr lang="en-US" sz="6000" dirty="0" smtClean="0"/>
              <a:t/>
            </a:r>
            <a:br>
              <a:rPr lang="en-US" sz="6000" dirty="0" smtClean="0"/>
            </a:br>
            <a:r>
              <a:rPr lang="en-US" sz="6600" b="1" dirty="0" smtClean="0"/>
              <a:t>Mental</a:t>
            </a:r>
            <a:r>
              <a:rPr lang="en-US" sz="6600" dirty="0" smtClean="0"/>
              <a:t> </a:t>
            </a:r>
            <a:r>
              <a:rPr lang="en-US" sz="6600" b="1" dirty="0" smtClean="0"/>
              <a:t>Health</a:t>
            </a:r>
            <a:r>
              <a:rPr lang="en-US" sz="6000" dirty="0" smtClean="0"/>
              <a:t/>
            </a:r>
            <a:br>
              <a:rPr lang="en-US" sz="6000" dirty="0" smtClean="0"/>
            </a:br>
            <a:endParaRPr lang="en-US" sz="60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74</a:t>
            </a:fld>
            <a:endParaRPr lang="en-US"/>
          </a:p>
        </p:txBody>
      </p:sp>
    </p:spTree>
    <p:extLst>
      <p:ext uri="{BB962C8B-B14F-4D97-AF65-F5344CB8AC3E}">
        <p14:creationId xmlns:p14="http://schemas.microsoft.com/office/powerpoint/2010/main" val="17773662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Involuntary Psychiatric Treatment; Petition by Sheriff, etc.</a:t>
            </a:r>
            <a:r>
              <a:rPr lang="en-US" sz="2800" b="1" u="sng" dirty="0"/>
              <a:t/>
            </a:r>
            <a:br>
              <a:rPr lang="en-US" sz="2800" b="1" u="sng" dirty="0"/>
            </a:br>
            <a:r>
              <a:rPr lang="en-US" sz="2800" dirty="0" smtClean="0"/>
              <a:t>HB 543 (Watts) / SB 566 (Barker)</a:t>
            </a:r>
            <a:r>
              <a:rPr lang="en-US" sz="2800" dirty="0"/>
              <a:t/>
            </a:r>
            <a:br>
              <a:rPr lang="en-US" sz="2800" dirty="0"/>
            </a:br>
            <a:endParaRPr lang="en-US" sz="2800" dirty="0"/>
          </a:p>
        </p:txBody>
      </p:sp>
      <p:sp>
        <p:nvSpPr>
          <p:cNvPr id="3" name="Content Placeholder 2"/>
          <p:cNvSpPr>
            <a:spLocks noGrp="1"/>
          </p:cNvSpPr>
          <p:nvPr>
            <p:ph idx="1"/>
          </p:nvPr>
        </p:nvSpPr>
        <p:spPr>
          <a:xfrm>
            <a:off x="457200" y="1600199"/>
            <a:ext cx="8229600" cy="4191001"/>
          </a:xfrm>
        </p:spPr>
        <p:txBody>
          <a:bodyPr>
            <a:normAutofit/>
          </a:bodyPr>
          <a:lstStyle/>
          <a:p>
            <a:pPr lvl="0"/>
            <a:r>
              <a:rPr lang="en-US" sz="2800" dirty="0" smtClean="0"/>
              <a:t>Petitions for involuntary psychiatric treatment of a local inmate shall be filed by the sheriff or other person in charge of the correctional facility in which the inmate is incarcerated.</a:t>
            </a:r>
          </a:p>
          <a:p>
            <a:pPr lvl="0"/>
            <a:r>
              <a:rPr lang="en-US" sz="2800" dirty="0" smtClean="0"/>
              <a:t>Adds §19.2-169.6(I).</a:t>
            </a:r>
            <a:r>
              <a:rPr lang="en-US" dirty="0"/>
              <a:t>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75</a:t>
            </a:fld>
            <a:endParaRPr lang="en-US"/>
          </a:p>
        </p:txBody>
      </p:sp>
    </p:spTree>
    <p:extLst>
      <p:ext uri="{BB962C8B-B14F-4D97-AF65-F5344CB8AC3E}">
        <p14:creationId xmlns:p14="http://schemas.microsoft.com/office/powerpoint/2010/main" val="73120301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2800" b="1" u="sng" dirty="0" smtClean="0"/>
              <a:t/>
            </a:r>
            <a:br>
              <a:rPr lang="en-US" sz="2800" b="1" u="sng" dirty="0" smtClean="0"/>
            </a:br>
            <a:r>
              <a:rPr lang="en-US" sz="3600" b="1" dirty="0" smtClean="0"/>
              <a:t>Criminal Defendants; Orders for Mental Health Evaluations &amp; Treatment</a:t>
            </a:r>
            <a:r>
              <a:rPr lang="en-US" sz="2800" b="1" u="sng" dirty="0"/>
              <a:t/>
            </a:r>
            <a:br>
              <a:rPr lang="en-US" sz="2800" b="1" u="sng" dirty="0"/>
            </a:br>
            <a:r>
              <a:rPr lang="en-US" sz="2800" dirty="0" smtClean="0"/>
              <a:t>HB 645 (</a:t>
            </a:r>
            <a:r>
              <a:rPr lang="en-US" sz="2800" dirty="0" err="1" smtClean="0"/>
              <a:t>Leftwich</a:t>
            </a:r>
            <a:r>
              <a:rPr lang="en-US" sz="2800" dirty="0" smtClean="0"/>
              <a:t>) / SB 342 (Lucas)</a:t>
            </a:r>
            <a:r>
              <a:rPr lang="en-US" sz="2800" dirty="0"/>
              <a:t/>
            </a:r>
            <a:br>
              <a:rPr lang="en-US" sz="2800" dirty="0"/>
            </a:br>
            <a:endParaRPr lang="en-US" sz="2800" dirty="0"/>
          </a:p>
        </p:txBody>
      </p:sp>
      <p:sp>
        <p:nvSpPr>
          <p:cNvPr id="3" name="Content Placeholder 2"/>
          <p:cNvSpPr>
            <a:spLocks noGrp="1"/>
          </p:cNvSpPr>
          <p:nvPr>
            <p:ph idx="1"/>
          </p:nvPr>
        </p:nvSpPr>
        <p:spPr>
          <a:xfrm>
            <a:off x="457200" y="1600199"/>
            <a:ext cx="8229600" cy="4191001"/>
          </a:xfrm>
        </p:spPr>
        <p:txBody>
          <a:bodyPr>
            <a:normAutofit/>
          </a:bodyPr>
          <a:lstStyle/>
          <a:p>
            <a:r>
              <a:rPr lang="en-US" sz="2400" dirty="0" smtClean="0"/>
              <a:t>When a local inmate is ordered to receive involuntary psychiatric treatment pursuant to §19.2-169.6, the petitioner shall provide court with:</a:t>
            </a:r>
          </a:p>
          <a:p>
            <a:pPr lvl="1"/>
            <a:r>
              <a:rPr lang="en-US" sz="2400" dirty="0" smtClean="0"/>
              <a:t>Name, address and contact information of the appointed evaluator, CSB director, behavioral health authority or hospital, </a:t>
            </a:r>
          </a:p>
          <a:p>
            <a:pPr lvl="1"/>
            <a:r>
              <a:rPr lang="en-US" sz="2400" dirty="0" smtClean="0"/>
              <a:t>Unless the court or clerk already has the information.</a:t>
            </a:r>
          </a:p>
          <a:p>
            <a:pPr lvl="0"/>
            <a:r>
              <a:rPr lang="en-US" sz="2400" dirty="0" smtClean="0"/>
              <a:t>No person shall be liable for any act or omission related to this duty unless grossly negligent or willful.</a:t>
            </a:r>
          </a:p>
          <a:p>
            <a:pPr lvl="0"/>
            <a:r>
              <a:rPr lang="en-US" sz="2400" dirty="0" smtClean="0"/>
              <a:t>Adds §19.2-169.8.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76</a:t>
            </a:fld>
            <a:endParaRPr lang="en-US" dirty="0"/>
          </a:p>
        </p:txBody>
      </p:sp>
    </p:spTree>
    <p:extLst>
      <p:ext uri="{BB962C8B-B14F-4D97-AF65-F5344CB8AC3E}">
        <p14:creationId xmlns:p14="http://schemas.microsoft.com/office/powerpoint/2010/main" val="414271568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65238"/>
          </a:xfrm>
        </p:spPr>
        <p:txBody>
          <a:bodyPr>
            <a:normAutofit fontScale="90000"/>
          </a:bodyPr>
          <a:lstStyle/>
          <a:p>
            <a:pPr algn="l"/>
            <a:r>
              <a:rPr lang="en-US" sz="3600" b="1" u="sng" dirty="0" smtClean="0"/>
              <a:t/>
            </a:r>
            <a:br>
              <a:rPr lang="en-US" sz="3600" b="1" u="sng" dirty="0" smtClean="0"/>
            </a:br>
            <a:r>
              <a:rPr lang="en-US" sz="3600" b="1" dirty="0" smtClean="0"/>
              <a:t>Temporary Detention; Notice of Recommendation</a:t>
            </a:r>
            <a:r>
              <a:rPr lang="en-US" sz="2800" b="1" u="sng" dirty="0"/>
              <a:t/>
            </a:r>
            <a:br>
              <a:rPr lang="en-US" sz="2800" b="1" u="sng" dirty="0"/>
            </a:br>
            <a:r>
              <a:rPr lang="en-US" sz="2800" dirty="0" smtClean="0"/>
              <a:t>HB 1110 (Robert Bell) / SB 567 (Barker)</a:t>
            </a:r>
            <a:r>
              <a:rPr lang="en-US" sz="2800" dirty="0"/>
              <a:t/>
            </a:r>
            <a:br>
              <a:rPr lang="en-US" sz="2800" dirty="0"/>
            </a:br>
            <a:endParaRPr lang="en-US" sz="2800" dirty="0"/>
          </a:p>
        </p:txBody>
      </p:sp>
      <p:sp>
        <p:nvSpPr>
          <p:cNvPr id="3" name="Content Placeholder 2"/>
          <p:cNvSpPr>
            <a:spLocks noGrp="1"/>
          </p:cNvSpPr>
          <p:nvPr>
            <p:ph idx="1"/>
          </p:nvPr>
        </p:nvSpPr>
        <p:spPr>
          <a:xfrm>
            <a:off x="457200" y="1600199"/>
            <a:ext cx="8229600" cy="4191001"/>
          </a:xfrm>
        </p:spPr>
        <p:txBody>
          <a:bodyPr>
            <a:normAutofit/>
          </a:bodyPr>
          <a:lstStyle/>
          <a:p>
            <a:r>
              <a:rPr lang="en-US" sz="2400" dirty="0" smtClean="0"/>
              <a:t>Magistrate conducting temporary custody hearing shall consider information provided by “person </a:t>
            </a:r>
            <a:r>
              <a:rPr lang="en-US" sz="2400" dirty="0"/>
              <a:t>who initiated emergency </a:t>
            </a:r>
            <a:r>
              <a:rPr lang="en-US" sz="2400" dirty="0" smtClean="0"/>
              <a:t>custody.” </a:t>
            </a:r>
          </a:p>
          <a:p>
            <a:pPr lvl="0"/>
            <a:r>
              <a:rPr lang="en-US" sz="2400" dirty="0" smtClean="0"/>
              <a:t>If CSB evaluator </a:t>
            </a:r>
            <a:r>
              <a:rPr lang="en-US" sz="2400" u="sng" dirty="0" smtClean="0"/>
              <a:t>denies</a:t>
            </a:r>
            <a:r>
              <a:rPr lang="en-US" sz="2400" dirty="0" smtClean="0"/>
              <a:t> temporary detention, they must: </a:t>
            </a:r>
          </a:p>
          <a:p>
            <a:pPr lvl="1"/>
            <a:r>
              <a:rPr lang="en-US" sz="2400" dirty="0" smtClean="0"/>
              <a:t>Notify LEO initiating emergency custody;</a:t>
            </a:r>
          </a:p>
          <a:p>
            <a:pPr lvl="1"/>
            <a:r>
              <a:rPr lang="en-US" sz="2400" dirty="0" smtClean="0"/>
              <a:t>Notify LEO that they can facilitate discussion with magistrate; and</a:t>
            </a:r>
          </a:p>
          <a:p>
            <a:pPr lvl="1"/>
            <a:r>
              <a:rPr lang="en-US" sz="2400" dirty="0" smtClean="0"/>
              <a:t>Arrange for LEO to communicate with magistrate before expiration of emergency custody.</a:t>
            </a:r>
          </a:p>
          <a:p>
            <a:pPr lvl="0"/>
            <a:r>
              <a:rPr lang="en-US" sz="2400" dirty="0" smtClean="0"/>
              <a:t>Adds §§16.1-337, 37.2-804.2, 37.2-809.</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77</a:t>
            </a:fld>
            <a:endParaRPr lang="en-US" dirty="0"/>
          </a:p>
        </p:txBody>
      </p:sp>
    </p:spTree>
    <p:extLst>
      <p:ext uri="{BB962C8B-B14F-4D97-AF65-F5344CB8AC3E}">
        <p14:creationId xmlns:p14="http://schemas.microsoft.com/office/powerpoint/2010/main" val="405061181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362200"/>
            <a:ext cx="8229600" cy="1524000"/>
          </a:xfrm>
        </p:spPr>
        <p:txBody>
          <a:bodyPr>
            <a:normAutofit/>
          </a:bodyPr>
          <a:lstStyle/>
          <a:p>
            <a:r>
              <a:rPr lang="en-US" sz="6600" b="1" dirty="0" smtClean="0"/>
              <a:t>Motor Vehicles</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78</a:t>
            </a:fld>
            <a:endParaRPr lang="en-US"/>
          </a:p>
        </p:txBody>
      </p:sp>
    </p:spTree>
    <p:extLst>
      <p:ext uri="{BB962C8B-B14F-4D97-AF65-F5344CB8AC3E}">
        <p14:creationId xmlns:p14="http://schemas.microsoft.com/office/powerpoint/2010/main" val="26802703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800" b="1" u="sng" dirty="0" smtClean="0"/>
              <a:t/>
            </a:r>
            <a:br>
              <a:rPr lang="en-US" sz="2800" b="1" u="sng" dirty="0" smtClean="0"/>
            </a:br>
            <a:r>
              <a:rPr lang="en-US" sz="3600" b="1" dirty="0" smtClean="0"/>
              <a:t>Motorcycles; Illumination</a:t>
            </a:r>
            <a:r>
              <a:rPr lang="en-US" sz="2800" b="1" u="sng" dirty="0"/>
              <a:t/>
            </a:r>
            <a:br>
              <a:rPr lang="en-US" sz="2800" b="1" u="sng" dirty="0"/>
            </a:br>
            <a:r>
              <a:rPr lang="en-US" sz="2800" dirty="0"/>
              <a:t/>
            </a:r>
            <a:br>
              <a:rPr lang="en-US" sz="2800" dirty="0"/>
            </a:br>
            <a:endParaRPr lang="en-US" sz="2800" dirty="0"/>
          </a:p>
        </p:txBody>
      </p:sp>
      <p:sp>
        <p:nvSpPr>
          <p:cNvPr id="3" name="Content Placeholder 2"/>
          <p:cNvSpPr>
            <a:spLocks noGrp="1"/>
          </p:cNvSpPr>
          <p:nvPr>
            <p:ph idx="1"/>
          </p:nvPr>
        </p:nvSpPr>
        <p:spPr>
          <a:xfrm>
            <a:off x="457200" y="1143001"/>
            <a:ext cx="8229600" cy="4648200"/>
          </a:xfrm>
        </p:spPr>
        <p:txBody>
          <a:bodyPr>
            <a:normAutofit/>
          </a:bodyPr>
          <a:lstStyle/>
          <a:p>
            <a:pPr lvl="0"/>
            <a:r>
              <a:rPr lang="en-US" sz="2800" b="1" dirty="0" smtClean="0"/>
              <a:t>HB 10 / SB 25:  </a:t>
            </a:r>
            <a:r>
              <a:rPr lang="en-US" sz="2800" dirty="0" smtClean="0"/>
              <a:t>Increases from 4 to 5 the maximum number of lights allowable to provide illumination ahead of vehicle. </a:t>
            </a:r>
          </a:p>
          <a:p>
            <a:pPr lvl="1"/>
            <a:r>
              <a:rPr lang="en-US" dirty="0" smtClean="0"/>
              <a:t>Amends §46.2-1030.</a:t>
            </a:r>
          </a:p>
          <a:p>
            <a:pPr lvl="0"/>
            <a:endParaRPr lang="en-US" sz="2800" dirty="0" smtClean="0"/>
          </a:p>
          <a:p>
            <a:pPr lvl="0"/>
            <a:r>
              <a:rPr lang="en-US" sz="2800" b="1" dirty="0" smtClean="0"/>
              <a:t>HB 939:  </a:t>
            </a:r>
            <a:r>
              <a:rPr lang="en-US" sz="2800" dirty="0" smtClean="0"/>
              <a:t>Directs VSP to establish guidelines for auxiliary lighting on motorcycles by 1/1/2017 (to be posted on VSP website.)</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79</a:t>
            </a:fld>
            <a:endParaRPr lang="en-US"/>
          </a:p>
        </p:txBody>
      </p:sp>
    </p:spTree>
    <p:extLst>
      <p:ext uri="{BB962C8B-B14F-4D97-AF65-F5344CB8AC3E}">
        <p14:creationId xmlns:p14="http://schemas.microsoft.com/office/powerpoint/2010/main" val="360020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dirty="0"/>
              <a:t/>
            </a:r>
            <a:br>
              <a:rPr lang="en-US" sz="2800" dirty="0"/>
            </a:br>
            <a:r>
              <a:rPr lang="en-US" sz="3600" b="1" dirty="0" smtClean="0"/>
              <a:t>Companion Animal; Forcible Entry of Motor Vehicle; Civil Immunity</a:t>
            </a:r>
            <a:r>
              <a:rPr lang="en-US" sz="2800" b="1" dirty="0" smtClean="0"/>
              <a:t/>
            </a:r>
            <a:br>
              <a:rPr lang="en-US" sz="2800" b="1" dirty="0" smtClean="0"/>
            </a:br>
            <a:r>
              <a:rPr lang="en-US" sz="2700" dirty="0" smtClean="0"/>
              <a:t>SB 9 (Alexander)</a:t>
            </a:r>
            <a:endParaRPr lang="en-US" sz="2700" dirty="0"/>
          </a:p>
        </p:txBody>
      </p:sp>
      <p:sp>
        <p:nvSpPr>
          <p:cNvPr id="3" name="Content Placeholder 2"/>
          <p:cNvSpPr>
            <a:spLocks noGrp="1"/>
          </p:cNvSpPr>
          <p:nvPr>
            <p:ph idx="1"/>
          </p:nvPr>
        </p:nvSpPr>
        <p:spPr>
          <a:xfrm>
            <a:off x="457200" y="1752600"/>
            <a:ext cx="8382000" cy="4038600"/>
          </a:xfrm>
        </p:spPr>
        <p:txBody>
          <a:bodyPr>
            <a:noAutofit/>
          </a:bodyPr>
          <a:lstStyle/>
          <a:p>
            <a:pPr lvl="0"/>
            <a:r>
              <a:rPr lang="en-US" sz="2800" dirty="0" smtClean="0"/>
              <a:t>Provides civil immunity to first responders who forcibly enter a motor vehicle to save a companion animal from serious bodily injury or death.</a:t>
            </a:r>
            <a:endParaRPr lang="en-US" sz="2800" dirty="0"/>
          </a:p>
          <a:p>
            <a:pPr lvl="1"/>
            <a:r>
              <a:rPr lang="en-US" dirty="0" smtClean="0"/>
              <a:t>Applies to damage to vehicle or to animal.</a:t>
            </a:r>
          </a:p>
          <a:p>
            <a:pPr lvl="1"/>
            <a:r>
              <a:rPr lang="en-US" dirty="0" smtClean="0"/>
              <a:t>Does not apply in cases of gross negligence or willful or wanton misconduct.</a:t>
            </a:r>
            <a:endParaRPr lang="en-US" dirty="0"/>
          </a:p>
          <a:p>
            <a:r>
              <a:rPr lang="en-US" sz="2800" dirty="0" smtClean="0"/>
              <a:t>Adds §3.2-6504.1.</a:t>
            </a:r>
            <a:endParaRPr lang="en-US" sz="2800" dirty="0"/>
          </a:p>
          <a:p>
            <a:pPr marL="0" lv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a:t>
            </a:fld>
            <a:endParaRPr lang="en-US"/>
          </a:p>
        </p:txBody>
      </p:sp>
    </p:spTree>
    <p:extLst>
      <p:ext uri="{BB962C8B-B14F-4D97-AF65-F5344CB8AC3E}">
        <p14:creationId xmlns:p14="http://schemas.microsoft.com/office/powerpoint/2010/main" val="3141723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800" b="1" u="sng" dirty="0" smtClean="0"/>
              <a:t/>
            </a:r>
            <a:br>
              <a:rPr lang="en-US" sz="2800" b="1" u="sng" dirty="0" smtClean="0"/>
            </a:br>
            <a:r>
              <a:rPr lang="en-US" sz="3600" b="1" dirty="0" smtClean="0"/>
              <a:t>DMV; Excess Width Permits</a:t>
            </a:r>
            <a:br>
              <a:rPr lang="en-US" sz="3600" b="1" dirty="0" smtClean="0"/>
            </a:br>
            <a:r>
              <a:rPr lang="en-US" sz="2800" dirty="0" smtClean="0"/>
              <a:t>HB 117 (Knight) / SB 719 (</a:t>
            </a:r>
            <a:r>
              <a:rPr lang="en-US" sz="2800" dirty="0" err="1" smtClean="0"/>
              <a:t>DeSteph</a:t>
            </a:r>
            <a:r>
              <a:rPr lang="en-US" sz="2800" dirty="0" smtClean="0"/>
              <a:t>)</a:t>
            </a:r>
            <a:r>
              <a:rPr lang="en-US" sz="2800" b="1" u="sng" dirty="0"/>
              <a:t/>
            </a:r>
            <a:br>
              <a:rPr lang="en-US" sz="2800" b="1" u="sng" dirty="0"/>
            </a:br>
            <a:r>
              <a:rPr lang="en-US" sz="2800" dirty="0"/>
              <a:t/>
            </a:r>
            <a:br>
              <a:rPr lang="en-US" sz="2800" dirty="0"/>
            </a:br>
            <a:endParaRPr lang="en-US" sz="2800" dirty="0"/>
          </a:p>
        </p:txBody>
      </p:sp>
      <p:sp>
        <p:nvSpPr>
          <p:cNvPr id="3" name="Content Placeholder 2"/>
          <p:cNvSpPr>
            <a:spLocks noGrp="1"/>
          </p:cNvSpPr>
          <p:nvPr>
            <p:ph idx="1"/>
          </p:nvPr>
        </p:nvSpPr>
        <p:spPr>
          <a:xfrm>
            <a:off x="457200" y="1295399"/>
            <a:ext cx="8229600" cy="4495801"/>
          </a:xfrm>
        </p:spPr>
        <p:txBody>
          <a:bodyPr>
            <a:normAutofit/>
          </a:bodyPr>
          <a:lstStyle/>
          <a:p>
            <a:pPr lvl="0"/>
            <a:r>
              <a:rPr lang="en-US" sz="2800" dirty="0" smtClean="0"/>
              <a:t>DMV shall issue permits to vehicles transporting a watercraft when the total outside width is between 102 inches &amp; 108 inches. </a:t>
            </a:r>
          </a:p>
          <a:p>
            <a:r>
              <a:rPr lang="en-US" sz="2800" dirty="0" smtClean="0"/>
              <a:t>Adds §46.2-1149.8.</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80</a:t>
            </a:fld>
            <a:endParaRPr lang="en-US"/>
          </a:p>
        </p:txBody>
      </p:sp>
    </p:spTree>
    <p:extLst>
      <p:ext uri="{BB962C8B-B14F-4D97-AF65-F5344CB8AC3E}">
        <p14:creationId xmlns:p14="http://schemas.microsoft.com/office/powerpoint/2010/main" val="40340896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fontScale="90000"/>
          </a:bodyPr>
          <a:lstStyle/>
          <a:p>
            <a:pPr lvl="1" algn="l" rtl="0">
              <a:spcBef>
                <a:spcPct val="0"/>
              </a:spcBef>
            </a:pPr>
            <a:r>
              <a:rPr lang="en-US" sz="2800" b="1" u="sng" dirty="0" smtClean="0"/>
              <a:t/>
            </a:r>
            <a:br>
              <a:rPr lang="en-US" sz="2800" b="1" u="sng" dirty="0" smtClean="0"/>
            </a:br>
            <a:r>
              <a:rPr lang="en-US" sz="3600" b="1" dirty="0" smtClean="0">
                <a:latin typeface="+mj-lt"/>
              </a:rPr>
              <a:t>Motor</a:t>
            </a:r>
            <a:r>
              <a:rPr lang="en-US" sz="3600" b="1" dirty="0" smtClean="0"/>
              <a:t> Vehicle Safety Inspections Exceptions</a:t>
            </a:r>
            <a:r>
              <a:rPr lang="en-US" sz="2800" b="1" u="sng" dirty="0"/>
              <a:t/>
            </a:r>
            <a:br>
              <a:rPr lang="en-US" sz="2800" b="1" u="sng" dirty="0"/>
            </a:br>
            <a:r>
              <a:rPr lang="en-US" sz="2700" dirty="0" smtClean="0">
                <a:latin typeface="+mj-lt"/>
              </a:rPr>
              <a:t>Amendments</a:t>
            </a:r>
            <a:r>
              <a:rPr lang="en-US" sz="2700" dirty="0" smtClean="0"/>
              <a:t> to §46.2-1158.01</a:t>
            </a:r>
            <a:r>
              <a:rPr lang="en-US" sz="2400" dirty="0" smtClean="0"/>
              <a:t/>
            </a:r>
            <a:br>
              <a:rPr lang="en-US" sz="2400" dirty="0" smtClean="0"/>
            </a:b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1676399"/>
            <a:ext cx="8229600" cy="4114801"/>
          </a:xfrm>
        </p:spPr>
        <p:txBody>
          <a:bodyPr>
            <a:normAutofit/>
          </a:bodyPr>
          <a:lstStyle/>
          <a:p>
            <a:r>
              <a:rPr lang="en-US" sz="2800" b="1" dirty="0" smtClean="0"/>
              <a:t>HB 213:  </a:t>
            </a:r>
            <a:r>
              <a:rPr lang="en-US" sz="2800" dirty="0" smtClean="0"/>
              <a:t>Excepts from safety inspection requirement vehicles that have been submitted for inspection but are waiting on a public highway.</a:t>
            </a:r>
          </a:p>
          <a:p>
            <a:endParaRPr lang="en-US" sz="2800" dirty="0" smtClean="0"/>
          </a:p>
          <a:p>
            <a:r>
              <a:rPr lang="en-US" sz="2800" b="1" dirty="0" smtClean="0"/>
              <a:t>HB 507:  </a:t>
            </a:r>
            <a:r>
              <a:rPr lang="en-US" sz="2800" dirty="0" smtClean="0"/>
              <a:t>Allows purchasers of a vehicle or trailer from an auto auction one day to get their inspection completed (under specific conditions.) </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81</a:t>
            </a:fld>
            <a:endParaRPr lang="en-US"/>
          </a:p>
        </p:txBody>
      </p:sp>
    </p:spTree>
    <p:extLst>
      <p:ext uri="{BB962C8B-B14F-4D97-AF65-F5344CB8AC3E}">
        <p14:creationId xmlns:p14="http://schemas.microsoft.com/office/powerpoint/2010/main" val="292184871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800" b="1" u="sng" dirty="0" smtClean="0"/>
              <a:t/>
            </a:r>
            <a:br>
              <a:rPr lang="en-US" sz="2800" b="1" u="sng" dirty="0" smtClean="0"/>
            </a:br>
            <a:r>
              <a:rPr lang="en-US" sz="3600" b="1" dirty="0" smtClean="0"/>
              <a:t>Length of Vehicle Combinations</a:t>
            </a:r>
            <a:br>
              <a:rPr lang="en-US" sz="3600" b="1" dirty="0" smtClean="0"/>
            </a:br>
            <a:r>
              <a:rPr lang="en-US" sz="2800" dirty="0" smtClean="0"/>
              <a:t>HB 267 (Marshall)</a:t>
            </a:r>
            <a:r>
              <a:rPr lang="en-US" sz="2800" b="1" u="sng" dirty="0"/>
              <a:t/>
            </a:r>
            <a:br>
              <a:rPr lang="en-US" sz="2800" b="1" u="sng" dirty="0"/>
            </a:br>
            <a:r>
              <a:rPr lang="en-US" sz="2800" dirty="0"/>
              <a:t/>
            </a:r>
            <a:br>
              <a:rPr lang="en-US" sz="2800" dirty="0"/>
            </a:br>
            <a:endParaRPr lang="en-US" sz="2800" dirty="0"/>
          </a:p>
        </p:txBody>
      </p:sp>
      <p:sp>
        <p:nvSpPr>
          <p:cNvPr id="3" name="Content Placeholder 2"/>
          <p:cNvSpPr>
            <a:spLocks noGrp="1"/>
          </p:cNvSpPr>
          <p:nvPr>
            <p:ph idx="1"/>
          </p:nvPr>
        </p:nvSpPr>
        <p:spPr>
          <a:xfrm>
            <a:off x="457200" y="1295399"/>
            <a:ext cx="8229600" cy="4495801"/>
          </a:xfrm>
        </p:spPr>
        <p:txBody>
          <a:bodyPr>
            <a:normAutofit/>
          </a:bodyPr>
          <a:lstStyle/>
          <a:p>
            <a:pPr lvl="0"/>
            <a:r>
              <a:rPr lang="en-US" sz="2800" dirty="0" smtClean="0"/>
              <a:t>Clarifies that provision limiting vehicles coupled together to 65 feet also applies to motor homes and buses.</a:t>
            </a:r>
          </a:p>
          <a:p>
            <a:pPr lvl="0"/>
            <a:r>
              <a:rPr lang="en-US" sz="2800" dirty="0" smtClean="0"/>
              <a:t>Declarative of existing law.</a:t>
            </a:r>
          </a:p>
          <a:p>
            <a:r>
              <a:rPr lang="en-US" sz="2800" dirty="0" smtClean="0"/>
              <a:t>Amends §46.2-1112.</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82</a:t>
            </a:fld>
            <a:endParaRPr lang="en-US"/>
          </a:p>
        </p:txBody>
      </p:sp>
    </p:spTree>
    <p:extLst>
      <p:ext uri="{BB962C8B-B14F-4D97-AF65-F5344CB8AC3E}">
        <p14:creationId xmlns:p14="http://schemas.microsoft.com/office/powerpoint/2010/main" val="211682881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800" b="1" u="sng" dirty="0" smtClean="0"/>
              <a:t/>
            </a:r>
            <a:br>
              <a:rPr lang="en-US" sz="2800" b="1" u="sng" dirty="0" smtClean="0"/>
            </a:br>
            <a:r>
              <a:rPr lang="en-US" sz="3600" b="1" dirty="0" smtClean="0"/>
              <a:t>Drones; Regulation</a:t>
            </a:r>
            <a:br>
              <a:rPr lang="en-US" sz="3600" b="1" dirty="0" smtClean="0"/>
            </a:br>
            <a:r>
              <a:rPr lang="en-US" sz="2800" dirty="0" smtClean="0"/>
              <a:t>HB 412 (Kilgore)</a:t>
            </a:r>
            <a:r>
              <a:rPr lang="en-US" sz="2800" b="1" u="sng" dirty="0"/>
              <a:t/>
            </a:r>
            <a:br>
              <a:rPr lang="en-US" sz="2800" b="1" u="sng" dirty="0"/>
            </a:br>
            <a:r>
              <a:rPr lang="en-US" sz="2800" dirty="0"/>
              <a:t/>
            </a:r>
            <a:br>
              <a:rPr lang="en-US" sz="2800" dirty="0"/>
            </a:br>
            <a:endParaRPr lang="en-US" sz="2800" dirty="0"/>
          </a:p>
        </p:txBody>
      </p:sp>
      <p:sp>
        <p:nvSpPr>
          <p:cNvPr id="3" name="Content Placeholder 2"/>
          <p:cNvSpPr>
            <a:spLocks noGrp="1"/>
          </p:cNvSpPr>
          <p:nvPr>
            <p:ph idx="1"/>
          </p:nvPr>
        </p:nvSpPr>
        <p:spPr>
          <a:xfrm>
            <a:off x="457200" y="1295399"/>
            <a:ext cx="8229600" cy="4495801"/>
          </a:xfrm>
        </p:spPr>
        <p:txBody>
          <a:bodyPr>
            <a:normAutofit/>
          </a:bodyPr>
          <a:lstStyle/>
          <a:p>
            <a:pPr lvl="0"/>
            <a:r>
              <a:rPr lang="en-US" sz="2800" dirty="0" smtClean="0"/>
              <a:t>No locality may regulate the use of privately owned, unmanned aircraft within its boundaries.</a:t>
            </a:r>
          </a:p>
          <a:p>
            <a:pPr lvl="0"/>
            <a:r>
              <a:rPr lang="en-US" sz="2800" dirty="0" smtClean="0"/>
              <a:t>These provisions expire on July 1, 2019.</a:t>
            </a:r>
          </a:p>
          <a:p>
            <a:r>
              <a:rPr lang="en-US" sz="2800" dirty="0" smtClean="0"/>
              <a:t>Adds §15.2-926.3.</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83</a:t>
            </a:fld>
            <a:endParaRPr lang="en-US"/>
          </a:p>
        </p:txBody>
      </p:sp>
    </p:spTree>
    <p:extLst>
      <p:ext uri="{BB962C8B-B14F-4D97-AF65-F5344CB8AC3E}">
        <p14:creationId xmlns:p14="http://schemas.microsoft.com/office/powerpoint/2010/main" val="93098075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800" b="1" u="sng" dirty="0" smtClean="0"/>
              <a:t/>
            </a:r>
            <a:br>
              <a:rPr lang="en-US" sz="2800" b="1" u="sng" dirty="0" smtClean="0"/>
            </a:br>
            <a:r>
              <a:rPr lang="en-US" sz="3600" b="1" dirty="0"/>
              <a:t>TV, Video, e</a:t>
            </a:r>
            <a:r>
              <a:rPr lang="en-US" sz="3600" b="1" dirty="0" smtClean="0"/>
              <a:t>tc</a:t>
            </a:r>
            <a:r>
              <a:rPr lang="en-US" sz="3600" b="1" dirty="0"/>
              <a:t>. in </a:t>
            </a:r>
            <a:r>
              <a:rPr lang="en-US" sz="3600" b="1" dirty="0" smtClean="0"/>
              <a:t>Motor Vehicle</a:t>
            </a:r>
            <a:r>
              <a:rPr lang="en-US" sz="2800" b="1" u="sng" dirty="0"/>
              <a:t/>
            </a:r>
            <a:br>
              <a:rPr lang="en-US" sz="2800" b="1" u="sng" dirty="0"/>
            </a:br>
            <a:r>
              <a:rPr lang="en-US" sz="2700" dirty="0" smtClean="0"/>
              <a:t>HB </a:t>
            </a:r>
            <a:r>
              <a:rPr lang="en-US" sz="2700" dirty="0"/>
              <a:t>454 </a:t>
            </a:r>
            <a:r>
              <a:rPr lang="en-US" sz="2700" dirty="0" smtClean="0"/>
              <a:t>(</a:t>
            </a:r>
            <a:r>
              <a:rPr lang="en-US" sz="2700" dirty="0"/>
              <a:t>Davis</a:t>
            </a:r>
            <a:r>
              <a:rPr lang="en-US" sz="2700" dirty="0" smtClean="0"/>
              <a:t>) / SB 286 (</a:t>
            </a:r>
            <a:r>
              <a:rPr lang="en-US" sz="2700" dirty="0" err="1" smtClean="0"/>
              <a:t>DeSteph</a:t>
            </a:r>
            <a:r>
              <a:rPr lang="en-US" sz="2700" dirty="0" smtClean="0"/>
              <a:t>)</a:t>
            </a:r>
            <a:r>
              <a:rPr lang="en-US" sz="2800" dirty="0"/>
              <a:t/>
            </a:r>
            <a:br>
              <a:rPr lang="en-US" sz="2800" dirty="0"/>
            </a:br>
            <a:endParaRPr lang="en-US" sz="2800" dirty="0"/>
          </a:p>
        </p:txBody>
      </p:sp>
      <p:sp>
        <p:nvSpPr>
          <p:cNvPr id="3" name="Content Placeholder 2"/>
          <p:cNvSpPr>
            <a:spLocks noGrp="1"/>
          </p:cNvSpPr>
          <p:nvPr>
            <p:ph idx="1"/>
          </p:nvPr>
        </p:nvSpPr>
        <p:spPr/>
        <p:txBody>
          <a:bodyPr/>
          <a:lstStyle/>
          <a:p>
            <a:pPr lvl="0"/>
            <a:r>
              <a:rPr lang="en-US" sz="2800" dirty="0" smtClean="0"/>
              <a:t>Restricts </a:t>
            </a:r>
            <a:r>
              <a:rPr lang="en-US" sz="2800" dirty="0"/>
              <a:t>a driver’s </a:t>
            </a:r>
            <a:r>
              <a:rPr lang="en-US" sz="2800" dirty="0" smtClean="0"/>
              <a:t>viewing </a:t>
            </a:r>
            <a:r>
              <a:rPr lang="en-US" sz="2800" dirty="0"/>
              <a:t>of a </a:t>
            </a:r>
            <a:r>
              <a:rPr lang="en-US" sz="2800" dirty="0" smtClean="0"/>
              <a:t>“moving image” </a:t>
            </a:r>
            <a:r>
              <a:rPr lang="en-US" sz="2800" dirty="0"/>
              <a:t>(TV, video, </a:t>
            </a:r>
            <a:r>
              <a:rPr lang="en-US" sz="2800" dirty="0" smtClean="0"/>
              <a:t>etc.) by requiring that:</a:t>
            </a:r>
          </a:p>
          <a:p>
            <a:pPr lvl="1"/>
            <a:r>
              <a:rPr lang="en-US" dirty="0" smtClean="0"/>
              <a:t>The equipment is factory-installed; and </a:t>
            </a:r>
          </a:p>
          <a:p>
            <a:pPr lvl="1"/>
            <a:r>
              <a:rPr lang="en-US" dirty="0" smtClean="0"/>
              <a:t>Equipment has an interlock device that disables the image when performing </a:t>
            </a:r>
            <a:r>
              <a:rPr lang="en-US" dirty="0"/>
              <a:t>a “driving task” as defined in the </a:t>
            </a:r>
            <a:r>
              <a:rPr lang="en-US" dirty="0" smtClean="0"/>
              <a:t>statute. </a:t>
            </a:r>
          </a:p>
          <a:p>
            <a:pPr lvl="1"/>
            <a:r>
              <a:rPr lang="en-US" dirty="0"/>
              <a:t>P</a:t>
            </a:r>
            <a:r>
              <a:rPr lang="en-US" dirty="0" smtClean="0"/>
              <a:t>rior </a:t>
            </a:r>
            <a:r>
              <a:rPr lang="en-US" dirty="0"/>
              <a:t>exceptions </a:t>
            </a:r>
            <a:r>
              <a:rPr lang="en-US" dirty="0" smtClean="0"/>
              <a:t>for </a:t>
            </a:r>
            <a:r>
              <a:rPr lang="en-US" dirty="0"/>
              <a:t>GPS still </a:t>
            </a:r>
            <a:r>
              <a:rPr lang="en-US" dirty="0" smtClean="0"/>
              <a:t>apply.</a:t>
            </a:r>
          </a:p>
          <a:p>
            <a:r>
              <a:rPr lang="en-US" sz="2800" dirty="0" smtClean="0"/>
              <a:t>Amends §46.2-1077.</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84</a:t>
            </a:fld>
            <a:endParaRPr lang="en-US"/>
          </a:p>
        </p:txBody>
      </p:sp>
    </p:spTree>
    <p:extLst>
      <p:ext uri="{BB962C8B-B14F-4D97-AF65-F5344CB8AC3E}">
        <p14:creationId xmlns:p14="http://schemas.microsoft.com/office/powerpoint/2010/main" val="374712632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l"/>
            <a:r>
              <a:rPr lang="en-US" sz="2800" b="1" u="sng" dirty="0" smtClean="0"/>
              <a:t/>
            </a:r>
            <a:br>
              <a:rPr lang="en-US" sz="2800" b="1" u="sng" dirty="0" smtClean="0"/>
            </a:br>
            <a:r>
              <a:rPr lang="en-US" sz="2800" b="1" u="sng" dirty="0" smtClean="0"/>
              <a:t/>
            </a:r>
            <a:br>
              <a:rPr lang="en-US" sz="2800" b="1" u="sng" dirty="0" smtClean="0"/>
            </a:br>
            <a:r>
              <a:rPr lang="en-US" sz="3600" b="1" dirty="0" smtClean="0"/>
              <a:t>Definitions – Amendments to </a:t>
            </a:r>
            <a:r>
              <a:rPr lang="en-US" sz="3600" b="1" dirty="0"/>
              <a:t>§</a:t>
            </a:r>
            <a:r>
              <a:rPr lang="en-US" sz="3600" b="1" dirty="0" smtClean="0"/>
              <a:t>46.2-100</a:t>
            </a:r>
            <a:r>
              <a:rPr lang="en-US" sz="2800" dirty="0"/>
              <a:t/>
            </a:r>
            <a:br>
              <a:rPr lang="en-US" sz="2800" dirty="0"/>
            </a:br>
            <a:r>
              <a:rPr lang="en-US" sz="2800" b="1" u="sng" dirty="0"/>
              <a:t/>
            </a:r>
            <a:br>
              <a:rPr lang="en-US" sz="2800" b="1" u="sng" dirty="0"/>
            </a:br>
            <a:r>
              <a:rPr lang="en-US" sz="2800" b="1" u="sng" dirty="0" smtClean="0"/>
              <a:t/>
            </a:r>
            <a:br>
              <a:rPr lang="en-US" sz="2800" b="1" u="sng" dirty="0" smtClean="0"/>
            </a:br>
            <a:endParaRPr lang="en-US" sz="2800" dirty="0"/>
          </a:p>
        </p:txBody>
      </p:sp>
      <p:sp>
        <p:nvSpPr>
          <p:cNvPr id="3" name="Content Placeholder 2"/>
          <p:cNvSpPr>
            <a:spLocks noGrp="1"/>
          </p:cNvSpPr>
          <p:nvPr>
            <p:ph idx="1"/>
          </p:nvPr>
        </p:nvSpPr>
        <p:spPr>
          <a:xfrm>
            <a:off x="457200" y="1066800"/>
            <a:ext cx="8229600" cy="4724401"/>
          </a:xfrm>
        </p:spPr>
        <p:txBody>
          <a:bodyPr>
            <a:normAutofit lnSpcReduction="10000"/>
          </a:bodyPr>
          <a:lstStyle/>
          <a:p>
            <a:r>
              <a:rPr lang="en-US" sz="2800" b="1" dirty="0" smtClean="0"/>
              <a:t>HB 369:  </a:t>
            </a:r>
            <a:r>
              <a:rPr lang="en-US" sz="2800" u="sng" dirty="0" smtClean="0"/>
              <a:t>“Non-resident” </a:t>
            </a:r>
            <a:r>
              <a:rPr lang="en-US" sz="2800" dirty="0" smtClean="0"/>
              <a:t>for purposes of Title 46.2 includes those in Virginia for full-time church service of not more than 36 months and are not gainfully employed. </a:t>
            </a:r>
          </a:p>
          <a:p>
            <a:endParaRPr lang="en-US" sz="2800" dirty="0" smtClean="0"/>
          </a:p>
          <a:p>
            <a:r>
              <a:rPr lang="en-US" sz="2800" b="1" dirty="0" smtClean="0"/>
              <a:t>SB 375:  </a:t>
            </a:r>
            <a:r>
              <a:rPr lang="en-US" sz="2800" dirty="0" smtClean="0"/>
              <a:t>Clarifies that “</a:t>
            </a:r>
            <a:r>
              <a:rPr lang="en-US" sz="2800" u="sng" dirty="0" smtClean="0"/>
              <a:t>pickup or panel trucks</a:t>
            </a:r>
            <a:r>
              <a:rPr lang="en-US" sz="2800" dirty="0" smtClean="0"/>
              <a:t>” between 7500 – 10,000 lbs. are not “trucks”.  </a:t>
            </a:r>
          </a:p>
          <a:p>
            <a:endParaRPr lang="en-US" sz="2800" dirty="0" smtClean="0"/>
          </a:p>
          <a:p>
            <a:r>
              <a:rPr lang="en-US" sz="2800" b="1" dirty="0" smtClean="0"/>
              <a:t>SB 464: </a:t>
            </a:r>
            <a:r>
              <a:rPr lang="en-US" sz="2800" dirty="0" smtClean="0"/>
              <a:t>“</a:t>
            </a:r>
            <a:r>
              <a:rPr lang="en-US" sz="2800" u="sng" dirty="0" smtClean="0"/>
              <a:t>Low speed vehicle</a:t>
            </a:r>
            <a:r>
              <a:rPr lang="en-US" sz="2800" dirty="0" smtClean="0"/>
              <a:t>” includes gas- powered vehicles with max speeds of 20 to 25 mph.  </a:t>
            </a:r>
            <a:endParaRPr lang="en-US" sz="24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85</a:t>
            </a:fld>
            <a:endParaRPr lang="en-US"/>
          </a:p>
        </p:txBody>
      </p:sp>
    </p:spTree>
    <p:extLst>
      <p:ext uri="{BB962C8B-B14F-4D97-AF65-F5344CB8AC3E}">
        <p14:creationId xmlns:p14="http://schemas.microsoft.com/office/powerpoint/2010/main" val="352229245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lgn="l"/>
            <a:r>
              <a:rPr lang="en-US" sz="2800" dirty="0"/>
              <a:t/>
            </a:r>
            <a:br>
              <a:rPr lang="en-US" sz="2800" dirty="0"/>
            </a:br>
            <a:r>
              <a:rPr lang="en-US" sz="3600" b="1" dirty="0" smtClean="0"/>
              <a:t>Smoking </a:t>
            </a:r>
            <a:r>
              <a:rPr lang="en-US" sz="3600" b="1" dirty="0"/>
              <a:t>in </a:t>
            </a:r>
            <a:r>
              <a:rPr lang="en-US" sz="3600" b="1" dirty="0" smtClean="0"/>
              <a:t>Vehicle with Minors Present</a:t>
            </a:r>
            <a:r>
              <a:rPr lang="en-US" sz="2800" b="1" dirty="0" smtClean="0"/>
              <a:t/>
            </a:r>
            <a:br>
              <a:rPr lang="en-US" sz="2800" b="1" dirty="0" smtClean="0"/>
            </a:br>
            <a:r>
              <a:rPr lang="en-US" sz="2800" dirty="0"/>
              <a:t>HB 1348 (Pillion)</a:t>
            </a:r>
          </a:p>
        </p:txBody>
      </p:sp>
      <p:sp>
        <p:nvSpPr>
          <p:cNvPr id="3" name="Content Placeholder 2"/>
          <p:cNvSpPr>
            <a:spLocks noGrp="1"/>
          </p:cNvSpPr>
          <p:nvPr>
            <p:ph idx="1"/>
          </p:nvPr>
        </p:nvSpPr>
        <p:spPr/>
        <p:txBody>
          <a:bodyPr/>
          <a:lstStyle/>
          <a:p>
            <a:pPr lvl="0"/>
            <a:r>
              <a:rPr lang="en-US" sz="2800" dirty="0"/>
              <a:t>Civil penalty of $100 for smoking in vehicle with child under </a:t>
            </a:r>
            <a:r>
              <a:rPr lang="en-US" sz="2800" dirty="0" smtClean="0"/>
              <a:t>8.</a:t>
            </a:r>
            <a:endParaRPr lang="en-US" sz="2800" dirty="0"/>
          </a:p>
          <a:p>
            <a:pPr lvl="0"/>
            <a:r>
              <a:rPr lang="en-US" sz="2800" dirty="0"/>
              <a:t>Secondary </a:t>
            </a:r>
            <a:r>
              <a:rPr lang="en-US" sz="2800" dirty="0" smtClean="0"/>
              <a:t>offense.</a:t>
            </a:r>
          </a:p>
          <a:p>
            <a:pPr lvl="0"/>
            <a:r>
              <a:rPr lang="en-US" sz="2800" dirty="0" smtClean="0"/>
              <a:t>Adds §46.2-112.1.</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86</a:t>
            </a:fld>
            <a:endParaRPr lang="en-US"/>
          </a:p>
        </p:txBody>
      </p:sp>
    </p:spTree>
    <p:extLst>
      <p:ext uri="{BB962C8B-B14F-4D97-AF65-F5344CB8AC3E}">
        <p14:creationId xmlns:p14="http://schemas.microsoft.com/office/powerpoint/2010/main" val="162749904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800" b="1" u="sng" dirty="0" smtClean="0"/>
              <a:t/>
            </a:r>
            <a:br>
              <a:rPr lang="en-US" sz="2800" b="1" u="sng" dirty="0" smtClean="0"/>
            </a:br>
            <a:r>
              <a:rPr lang="en-US" sz="3600" b="1" dirty="0" smtClean="0"/>
              <a:t>Amber Lights on Public Transit Buses</a:t>
            </a:r>
            <a:r>
              <a:rPr lang="en-US" sz="2800" b="1" u="sng" dirty="0"/>
              <a:t/>
            </a:r>
            <a:br>
              <a:rPr lang="en-US" sz="2800" b="1" u="sng" dirty="0"/>
            </a:br>
            <a:r>
              <a:rPr lang="en-US" sz="2800" dirty="0" smtClean="0"/>
              <a:t>HB 329 (Villanueva) / </a:t>
            </a:r>
            <a:r>
              <a:rPr lang="en-US" sz="2700" dirty="0" smtClean="0"/>
              <a:t>SB 299 (</a:t>
            </a:r>
            <a:r>
              <a:rPr lang="en-US" sz="2700" dirty="0" err="1" smtClean="0"/>
              <a:t>Ebbin</a:t>
            </a:r>
            <a:r>
              <a:rPr lang="en-US" sz="2700" dirty="0" smtClean="0"/>
              <a:t>)</a:t>
            </a:r>
            <a:r>
              <a:rPr lang="en-US" sz="2800" dirty="0"/>
              <a:t/>
            </a:r>
            <a:br>
              <a:rPr lang="en-US" sz="2800" dirty="0"/>
            </a:br>
            <a:endParaRPr lang="en-US" sz="2800" dirty="0"/>
          </a:p>
        </p:txBody>
      </p:sp>
      <p:sp>
        <p:nvSpPr>
          <p:cNvPr id="3" name="Content Placeholder 2"/>
          <p:cNvSpPr>
            <a:spLocks noGrp="1"/>
          </p:cNvSpPr>
          <p:nvPr>
            <p:ph idx="1"/>
          </p:nvPr>
        </p:nvSpPr>
        <p:spPr/>
        <p:txBody>
          <a:bodyPr/>
          <a:lstStyle/>
          <a:p>
            <a:pPr lvl="0"/>
            <a:r>
              <a:rPr lang="en-US" sz="2800" dirty="0" smtClean="0"/>
              <a:t>Allows publicly owned or operated transit buses to use flashing amber lights.</a:t>
            </a:r>
            <a:endParaRPr lang="en-US" dirty="0" smtClean="0"/>
          </a:p>
          <a:p>
            <a:r>
              <a:rPr lang="en-US" sz="2800" dirty="0" smtClean="0"/>
              <a:t>Amends §46.2-1025.</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87</a:t>
            </a:fld>
            <a:endParaRPr lang="en-US"/>
          </a:p>
        </p:txBody>
      </p:sp>
    </p:spTree>
    <p:extLst>
      <p:ext uri="{BB962C8B-B14F-4D97-AF65-F5344CB8AC3E}">
        <p14:creationId xmlns:p14="http://schemas.microsoft.com/office/powerpoint/2010/main" val="157018361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fontScale="90000"/>
          </a:bodyPr>
          <a:lstStyle/>
          <a:p>
            <a:r>
              <a:rPr lang="en-US" sz="6600" b="1" dirty="0" smtClean="0"/>
              <a:t>Mutual Aid Agreements</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88</a:t>
            </a:fld>
            <a:endParaRPr lang="en-US"/>
          </a:p>
        </p:txBody>
      </p:sp>
    </p:spTree>
    <p:extLst>
      <p:ext uri="{BB962C8B-B14F-4D97-AF65-F5344CB8AC3E}">
        <p14:creationId xmlns:p14="http://schemas.microsoft.com/office/powerpoint/2010/main" val="2079549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dirty="0"/>
              <a:t/>
            </a:r>
            <a:br>
              <a:rPr lang="en-US" sz="2800" dirty="0"/>
            </a:br>
            <a:r>
              <a:rPr lang="en-US" sz="3600" b="1" dirty="0" smtClean="0"/>
              <a:t>Threat Assessment Teams; Sharing of Records and Information; FOIA</a:t>
            </a:r>
            <a:r>
              <a:rPr lang="en-US" sz="2800" b="1" dirty="0" smtClean="0"/>
              <a:t/>
            </a:r>
            <a:br>
              <a:rPr lang="en-US" sz="2800" b="1" dirty="0" smtClean="0"/>
            </a:br>
            <a:r>
              <a:rPr lang="en-US" sz="2700" dirty="0"/>
              <a:t>HB </a:t>
            </a:r>
            <a:r>
              <a:rPr lang="en-US" sz="2700" dirty="0" smtClean="0"/>
              <a:t>1013 </a:t>
            </a:r>
            <a:r>
              <a:rPr lang="en-US" sz="2700" dirty="0"/>
              <a:t>(Massie)</a:t>
            </a:r>
            <a:r>
              <a:rPr lang="en-US" sz="2800" b="1" dirty="0"/>
              <a:t/>
            </a:r>
            <a:br>
              <a:rPr lang="en-US" sz="2800" b="1" dirty="0"/>
            </a:br>
            <a:endParaRPr lang="en-US" sz="2800" dirty="0"/>
          </a:p>
        </p:txBody>
      </p:sp>
      <p:sp>
        <p:nvSpPr>
          <p:cNvPr id="6" name="Content Placeholder 5"/>
          <p:cNvSpPr>
            <a:spLocks noGrp="1"/>
          </p:cNvSpPr>
          <p:nvPr>
            <p:ph idx="1"/>
          </p:nvPr>
        </p:nvSpPr>
        <p:spPr>
          <a:xfrm>
            <a:off x="457200" y="1600201"/>
            <a:ext cx="8382000" cy="4419599"/>
          </a:xfrm>
        </p:spPr>
        <p:txBody>
          <a:bodyPr>
            <a:normAutofit/>
          </a:bodyPr>
          <a:lstStyle/>
          <a:p>
            <a:r>
              <a:rPr lang="en-US" sz="2800" dirty="0" smtClean="0"/>
              <a:t>Allows criminal record, juvenile record and health record info to be shared with threat </a:t>
            </a:r>
            <a:r>
              <a:rPr lang="en-US" sz="2800" dirty="0"/>
              <a:t>a</a:t>
            </a:r>
            <a:r>
              <a:rPr lang="en-US" sz="2800" dirty="0" smtClean="0"/>
              <a:t>ssessment team created by local school board (not just higher education.)</a:t>
            </a:r>
          </a:p>
          <a:p>
            <a:r>
              <a:rPr lang="en-US" sz="2800" dirty="0" smtClean="0"/>
              <a:t>Information may not be shared beyond original purpose.</a:t>
            </a:r>
          </a:p>
          <a:p>
            <a:r>
              <a:rPr lang="en-US" sz="2800" dirty="0" smtClean="0">
                <a:solidFill>
                  <a:srgbClr val="C00000"/>
                </a:solidFill>
              </a:rPr>
              <a:t>Limited FOIA exclusion </a:t>
            </a:r>
            <a:r>
              <a:rPr lang="en-US" sz="2800" dirty="0" smtClean="0"/>
              <a:t>created.   </a:t>
            </a:r>
          </a:p>
          <a:p>
            <a:r>
              <a:rPr lang="en-US" sz="2800" dirty="0" smtClean="0"/>
              <a:t>Amends §§2.2-3705.2, 2.2-3705.4, 19.2-389, 19.2-389.1, 22.1-79.4, 32-127.1:03. </a:t>
            </a:r>
            <a:endParaRPr lang="en-US" sz="28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89</a:t>
            </a:fld>
            <a:endParaRPr lang="en-US"/>
          </a:p>
        </p:txBody>
      </p:sp>
    </p:spTree>
    <p:extLst>
      <p:ext uri="{BB962C8B-B14F-4D97-AF65-F5344CB8AC3E}">
        <p14:creationId xmlns:p14="http://schemas.microsoft.com/office/powerpoint/2010/main" val="50807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dirty="0"/>
              <a:t/>
            </a:r>
            <a:br>
              <a:rPr lang="en-US" sz="2800" dirty="0"/>
            </a:br>
            <a:r>
              <a:rPr lang="en-US" sz="3600" b="1" dirty="0" smtClean="0"/>
              <a:t>Slingshot; Hunting</a:t>
            </a:r>
            <a:br>
              <a:rPr lang="en-US" sz="3600" b="1" dirty="0" smtClean="0"/>
            </a:br>
            <a:r>
              <a:rPr lang="en-US" sz="2700" dirty="0" smtClean="0"/>
              <a:t>HB 1142 (</a:t>
            </a:r>
            <a:r>
              <a:rPr lang="en-US" sz="2700" dirty="0" err="1" smtClean="0"/>
              <a:t>Fariss</a:t>
            </a:r>
            <a:r>
              <a:rPr lang="en-US" sz="2700" dirty="0" smtClean="0"/>
              <a:t>)</a:t>
            </a:r>
            <a:endParaRPr lang="en-US" sz="2700" dirty="0"/>
          </a:p>
        </p:txBody>
      </p:sp>
      <p:sp>
        <p:nvSpPr>
          <p:cNvPr id="3" name="Content Placeholder 2"/>
          <p:cNvSpPr>
            <a:spLocks noGrp="1"/>
          </p:cNvSpPr>
          <p:nvPr>
            <p:ph idx="1"/>
          </p:nvPr>
        </p:nvSpPr>
        <p:spPr>
          <a:xfrm>
            <a:off x="457200" y="1524000"/>
            <a:ext cx="8534400" cy="4267200"/>
          </a:xfrm>
        </p:spPr>
        <p:txBody>
          <a:bodyPr>
            <a:noAutofit/>
          </a:bodyPr>
          <a:lstStyle/>
          <a:p>
            <a:pPr lvl="0"/>
            <a:r>
              <a:rPr lang="en-US" sz="2800" dirty="0" smtClean="0"/>
              <a:t>Allows hunting of wild birds and wild animals, </a:t>
            </a:r>
            <a:r>
              <a:rPr lang="en-US" sz="2800" i="1" dirty="0" smtClean="0"/>
              <a:t>except</a:t>
            </a:r>
            <a:r>
              <a:rPr lang="en-US" sz="2800" dirty="0" smtClean="0"/>
              <a:t> deer, bear, elk and turkey, with a slingshot.</a:t>
            </a:r>
          </a:p>
          <a:p>
            <a:pPr lvl="1"/>
            <a:r>
              <a:rPr lang="en-US" dirty="0" smtClean="0"/>
              <a:t>Unless expressly prohibited.</a:t>
            </a:r>
            <a:endParaRPr lang="en-US" dirty="0"/>
          </a:p>
          <a:p>
            <a:pPr lvl="0"/>
            <a:r>
              <a:rPr lang="en-US" sz="2800" dirty="0" smtClean="0"/>
              <a:t>Amends §29.519.</a:t>
            </a:r>
            <a:endParaRPr lang="en-US" sz="2800" dirty="0"/>
          </a:p>
          <a:p>
            <a:pPr lvl="1"/>
            <a:endParaRPr lang="en-US" sz="2000" dirty="0" smtClean="0"/>
          </a:p>
          <a:p>
            <a:pPr marL="0" lvl="0" indent="0">
              <a:buNone/>
            </a:pP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a:t>
            </a:fld>
            <a:endParaRPr lang="en-US"/>
          </a:p>
        </p:txBody>
      </p:sp>
    </p:spTree>
    <p:extLst>
      <p:ext uri="{BB962C8B-B14F-4D97-AF65-F5344CB8AC3E}">
        <p14:creationId xmlns:p14="http://schemas.microsoft.com/office/powerpoint/2010/main" val="30129550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dirty="0"/>
              <a:t/>
            </a:r>
            <a:br>
              <a:rPr lang="en-US" sz="2800" dirty="0"/>
            </a:br>
            <a:r>
              <a:rPr lang="en-US" sz="3600" b="1" dirty="0" smtClean="0"/>
              <a:t>Higher Ed; MOU’s with Law Enforcement; Information Sharing</a:t>
            </a:r>
            <a:r>
              <a:rPr lang="en-US" sz="2800" b="1" dirty="0" smtClean="0"/>
              <a:t/>
            </a:r>
            <a:br>
              <a:rPr lang="en-US" sz="2800" b="1" dirty="0" smtClean="0"/>
            </a:br>
            <a:r>
              <a:rPr lang="en-US" sz="2700" dirty="0" smtClean="0"/>
              <a:t>SB 83 (</a:t>
            </a:r>
            <a:r>
              <a:rPr lang="en-US" sz="2700" dirty="0" err="1" smtClean="0"/>
              <a:t>Favola</a:t>
            </a:r>
            <a:r>
              <a:rPr lang="en-US" sz="2700" dirty="0" smtClean="0"/>
              <a:t>)</a:t>
            </a:r>
            <a:r>
              <a:rPr lang="en-US" sz="2800" b="1" dirty="0"/>
              <a:t/>
            </a:r>
            <a:br>
              <a:rPr lang="en-US" sz="2800" b="1" dirty="0"/>
            </a:br>
            <a:endParaRPr lang="en-US" sz="2800" dirty="0"/>
          </a:p>
        </p:txBody>
      </p:sp>
      <p:sp>
        <p:nvSpPr>
          <p:cNvPr id="6" name="Content Placeholder 5"/>
          <p:cNvSpPr>
            <a:spLocks noGrp="1"/>
          </p:cNvSpPr>
          <p:nvPr>
            <p:ph idx="1"/>
          </p:nvPr>
        </p:nvSpPr>
        <p:spPr>
          <a:xfrm>
            <a:off x="457200" y="1600201"/>
            <a:ext cx="8382000" cy="4419599"/>
          </a:xfrm>
        </p:spPr>
        <p:txBody>
          <a:bodyPr>
            <a:normAutofit/>
          </a:bodyPr>
          <a:lstStyle/>
          <a:p>
            <a:r>
              <a:rPr lang="en-US" sz="2800" dirty="0" smtClean="0"/>
              <a:t>Requires all MOU’s and mutual aid agreements between public and private higher </a:t>
            </a:r>
            <a:r>
              <a:rPr lang="en-US" sz="2800" dirty="0" err="1" smtClean="0"/>
              <a:t>ed</a:t>
            </a:r>
            <a:r>
              <a:rPr lang="en-US" sz="2800" dirty="0" smtClean="0"/>
              <a:t> and local law enforcement to specify the procedure for sharing information.</a:t>
            </a:r>
          </a:p>
          <a:p>
            <a:r>
              <a:rPr lang="en-US" sz="2800" dirty="0" smtClean="0"/>
              <a:t>Amends §23-234. </a:t>
            </a:r>
            <a:endParaRPr lang="en-US" sz="28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90</a:t>
            </a:fld>
            <a:endParaRPr lang="en-US"/>
          </a:p>
        </p:txBody>
      </p:sp>
    </p:spTree>
    <p:extLst>
      <p:ext uri="{BB962C8B-B14F-4D97-AF65-F5344CB8AC3E}">
        <p14:creationId xmlns:p14="http://schemas.microsoft.com/office/powerpoint/2010/main" val="14618799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dirty="0"/>
              <a:t/>
            </a:r>
            <a:br>
              <a:rPr lang="en-US" sz="2800" dirty="0"/>
            </a:br>
            <a:r>
              <a:rPr lang="en-US" sz="3600" b="1" dirty="0" smtClean="0"/>
              <a:t>Higher Ed; MOU’s with Local Law Enforcement; Sexual Assault</a:t>
            </a:r>
            <a:r>
              <a:rPr lang="en-US" sz="2800" b="1" dirty="0" smtClean="0"/>
              <a:t/>
            </a:r>
            <a:br>
              <a:rPr lang="en-US" sz="2800" b="1" dirty="0" smtClean="0"/>
            </a:br>
            <a:r>
              <a:rPr lang="en-US" sz="2700" dirty="0"/>
              <a:t>HB </a:t>
            </a:r>
            <a:r>
              <a:rPr lang="en-US" sz="2700" dirty="0" smtClean="0"/>
              <a:t>1321 </a:t>
            </a:r>
            <a:r>
              <a:rPr lang="en-US" sz="2700" dirty="0"/>
              <a:t>(Massie)</a:t>
            </a:r>
            <a:r>
              <a:rPr lang="en-US" sz="2800" b="1" dirty="0"/>
              <a:t/>
            </a:r>
            <a:br>
              <a:rPr lang="en-US" sz="2800" b="1" dirty="0"/>
            </a:br>
            <a:endParaRPr lang="en-US" sz="2800" dirty="0"/>
          </a:p>
        </p:txBody>
      </p:sp>
      <p:sp>
        <p:nvSpPr>
          <p:cNvPr id="6" name="Content Placeholder 5"/>
          <p:cNvSpPr>
            <a:spLocks noGrp="1"/>
          </p:cNvSpPr>
          <p:nvPr>
            <p:ph idx="1"/>
          </p:nvPr>
        </p:nvSpPr>
        <p:spPr>
          <a:xfrm>
            <a:off x="304800" y="1600201"/>
            <a:ext cx="8610600" cy="4419599"/>
          </a:xfrm>
        </p:spPr>
        <p:txBody>
          <a:bodyPr>
            <a:normAutofit/>
          </a:bodyPr>
          <a:lstStyle/>
          <a:p>
            <a:r>
              <a:rPr lang="en-US" sz="2800" dirty="0" smtClean="0"/>
              <a:t>Clarifies that </a:t>
            </a:r>
            <a:r>
              <a:rPr lang="en-US" sz="2800" u="sng" dirty="0" smtClean="0"/>
              <a:t>non-profit</a:t>
            </a:r>
            <a:r>
              <a:rPr lang="en-US" sz="2800" dirty="0" smtClean="0"/>
              <a:t> private colleges/universities that have security departments are required to enter into an MOU with a law enforcement agency that requires such agency to notify the CA within 48 hours of an investigation of felony sexual assault on or related to the institution.</a:t>
            </a:r>
          </a:p>
          <a:p>
            <a:r>
              <a:rPr lang="en-US" sz="2800" dirty="0" smtClean="0"/>
              <a:t>Amends §23-234. </a:t>
            </a:r>
            <a:endParaRPr lang="en-US" sz="28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91</a:t>
            </a:fld>
            <a:endParaRPr lang="en-US"/>
          </a:p>
        </p:txBody>
      </p:sp>
    </p:spTree>
    <p:extLst>
      <p:ext uri="{BB962C8B-B14F-4D97-AF65-F5344CB8AC3E}">
        <p14:creationId xmlns:p14="http://schemas.microsoft.com/office/powerpoint/2010/main" val="36315876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dirty="0"/>
              <a:t/>
            </a:r>
            <a:br>
              <a:rPr lang="en-US" sz="2800" dirty="0"/>
            </a:br>
            <a:r>
              <a:rPr lang="en-US" sz="3600" b="1" dirty="0" smtClean="0"/>
              <a:t>Higher Ed; MOU’s with Local Law Enforcement</a:t>
            </a:r>
            <a:r>
              <a:rPr lang="en-US" sz="2800" b="1" dirty="0" smtClean="0"/>
              <a:t/>
            </a:r>
            <a:br>
              <a:rPr lang="en-US" sz="2800" b="1" dirty="0" smtClean="0"/>
            </a:br>
            <a:r>
              <a:rPr lang="en-US" sz="2700" dirty="0"/>
              <a:t>HB </a:t>
            </a:r>
            <a:r>
              <a:rPr lang="en-US" sz="2700" dirty="0" smtClean="0"/>
              <a:t>1015 </a:t>
            </a:r>
            <a:r>
              <a:rPr lang="en-US" sz="2700" dirty="0"/>
              <a:t>(Massie)</a:t>
            </a:r>
            <a:r>
              <a:rPr lang="en-US" sz="2800" b="1" dirty="0"/>
              <a:t/>
            </a:r>
            <a:br>
              <a:rPr lang="en-US" sz="2800" b="1" dirty="0"/>
            </a:br>
            <a:endParaRPr lang="en-US" sz="2800" dirty="0"/>
          </a:p>
        </p:txBody>
      </p:sp>
      <p:sp>
        <p:nvSpPr>
          <p:cNvPr id="6" name="Content Placeholder 5"/>
          <p:cNvSpPr>
            <a:spLocks noGrp="1"/>
          </p:cNvSpPr>
          <p:nvPr>
            <p:ph idx="1"/>
          </p:nvPr>
        </p:nvSpPr>
        <p:spPr>
          <a:xfrm>
            <a:off x="457200" y="1600201"/>
            <a:ext cx="8382000" cy="4419599"/>
          </a:xfrm>
        </p:spPr>
        <p:txBody>
          <a:bodyPr>
            <a:normAutofit/>
          </a:bodyPr>
          <a:lstStyle/>
          <a:p>
            <a:r>
              <a:rPr lang="en-US" sz="2800" dirty="0" smtClean="0"/>
              <a:t>Permits public </a:t>
            </a:r>
            <a:r>
              <a:rPr lang="en-US" sz="2800" smtClean="0"/>
              <a:t>and non-profit private </a:t>
            </a:r>
            <a:r>
              <a:rPr lang="en-US" sz="2800" dirty="0" smtClean="0"/>
              <a:t>colleges and universities to request cooperation from primary local law enforcement in establishing an MOU to address sexual assault.</a:t>
            </a:r>
          </a:p>
          <a:p>
            <a:r>
              <a:rPr lang="en-US" sz="2800" dirty="0" smtClean="0"/>
              <a:t>Law enforcement must cooperate in establishing such an MOU, if requested.   </a:t>
            </a:r>
          </a:p>
          <a:p>
            <a:r>
              <a:rPr lang="en-US" sz="2800" dirty="0" smtClean="0"/>
              <a:t>Amends §§9.1-102, 9.1-1301. 23-9.2:16. </a:t>
            </a:r>
            <a:endParaRPr lang="en-US" sz="28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92</a:t>
            </a:fld>
            <a:endParaRPr lang="en-US"/>
          </a:p>
        </p:txBody>
      </p:sp>
    </p:spTree>
    <p:extLst>
      <p:ext uri="{BB962C8B-B14F-4D97-AF65-F5344CB8AC3E}">
        <p14:creationId xmlns:p14="http://schemas.microsoft.com/office/powerpoint/2010/main" val="228989868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295400"/>
          </a:xfrm>
        </p:spPr>
        <p:txBody>
          <a:bodyPr>
            <a:normAutofit fontScale="90000"/>
          </a:bodyPr>
          <a:lstStyle/>
          <a:p>
            <a:pPr algn="l"/>
            <a:r>
              <a:rPr lang="en-US" sz="2800" dirty="0"/>
              <a:t/>
            </a:r>
            <a:br>
              <a:rPr lang="en-US" sz="2800" dirty="0"/>
            </a:br>
            <a:r>
              <a:rPr lang="en-US" sz="3600" b="1" dirty="0" smtClean="0"/>
              <a:t>SART Teams; FOIA Exemption</a:t>
            </a:r>
            <a:r>
              <a:rPr lang="en-US" sz="2800" b="1" dirty="0" smtClean="0"/>
              <a:t/>
            </a:r>
            <a:br>
              <a:rPr lang="en-US" sz="2800" b="1" dirty="0" smtClean="0"/>
            </a:br>
            <a:r>
              <a:rPr lang="en-US" sz="2700" dirty="0"/>
              <a:t>HB 1016 (Massie)</a:t>
            </a:r>
            <a:r>
              <a:rPr lang="en-US" sz="2800" b="1" dirty="0"/>
              <a:t/>
            </a:r>
            <a:br>
              <a:rPr lang="en-US" sz="2800" b="1" dirty="0"/>
            </a:br>
            <a:endParaRPr lang="en-US" sz="2800" dirty="0"/>
          </a:p>
        </p:txBody>
      </p:sp>
      <p:sp>
        <p:nvSpPr>
          <p:cNvPr id="6" name="Content Placeholder 5"/>
          <p:cNvSpPr>
            <a:spLocks noGrp="1"/>
          </p:cNvSpPr>
          <p:nvPr>
            <p:ph idx="1"/>
          </p:nvPr>
        </p:nvSpPr>
        <p:spPr>
          <a:xfrm>
            <a:off x="457200" y="1600201"/>
            <a:ext cx="8382000" cy="4419599"/>
          </a:xfrm>
        </p:spPr>
        <p:txBody>
          <a:bodyPr>
            <a:normAutofit/>
          </a:bodyPr>
          <a:lstStyle/>
          <a:p>
            <a:pPr lvl="0"/>
            <a:r>
              <a:rPr lang="en-US" sz="2800" dirty="0"/>
              <a:t>Creates </a:t>
            </a:r>
            <a:r>
              <a:rPr lang="en-US" sz="2800" dirty="0">
                <a:solidFill>
                  <a:srgbClr val="C00000"/>
                </a:solidFill>
              </a:rPr>
              <a:t>FOIA exclusion </a:t>
            </a:r>
            <a:r>
              <a:rPr lang="en-US" sz="2800" dirty="0"/>
              <a:t>for SART </a:t>
            </a:r>
            <a:r>
              <a:rPr lang="en-US" sz="2800" dirty="0" smtClean="0"/>
              <a:t>teams.</a:t>
            </a:r>
            <a:endParaRPr lang="en-US" sz="2800" dirty="0"/>
          </a:p>
          <a:p>
            <a:pPr lvl="0"/>
            <a:r>
              <a:rPr lang="en-US" sz="2800" dirty="0"/>
              <a:t>Adds </a:t>
            </a:r>
            <a:r>
              <a:rPr lang="en-US" sz="2800" dirty="0" smtClean="0"/>
              <a:t>college personnel to persons invited to participate in </a:t>
            </a:r>
            <a:r>
              <a:rPr lang="en-US" sz="2800" dirty="0"/>
              <a:t>SART </a:t>
            </a:r>
            <a:r>
              <a:rPr lang="en-US" sz="2800" dirty="0" smtClean="0"/>
              <a:t>team.  Must invite:</a:t>
            </a:r>
          </a:p>
          <a:p>
            <a:pPr lvl="1"/>
            <a:r>
              <a:rPr lang="en-US" dirty="0" smtClean="0"/>
              <a:t>Title </a:t>
            </a:r>
            <a:r>
              <a:rPr lang="en-US" dirty="0"/>
              <a:t>IX </a:t>
            </a:r>
            <a:r>
              <a:rPr lang="en-US" dirty="0" smtClean="0"/>
              <a:t>coordinator; </a:t>
            </a:r>
          </a:p>
          <a:p>
            <a:pPr lvl="1"/>
            <a:r>
              <a:rPr lang="en-US" dirty="0" smtClean="0"/>
              <a:t>Representatives </a:t>
            </a:r>
            <a:r>
              <a:rPr lang="en-US" dirty="0"/>
              <a:t>of student affairs, human resources and counseling </a:t>
            </a:r>
            <a:r>
              <a:rPr lang="en-US" dirty="0" smtClean="0"/>
              <a:t>services; and</a:t>
            </a:r>
          </a:p>
          <a:p>
            <a:pPr lvl="1"/>
            <a:r>
              <a:rPr lang="en-US" u="sng" dirty="0" smtClean="0"/>
              <a:t>Campus security</a:t>
            </a:r>
            <a:r>
              <a:rPr lang="en-US" dirty="0" smtClean="0"/>
              <a:t>.</a:t>
            </a:r>
          </a:p>
          <a:p>
            <a:r>
              <a:rPr lang="en-US" sz="2800" dirty="0" smtClean="0"/>
              <a:t>Amends §§2.2-3705.7, 15.2-1627.4. </a:t>
            </a:r>
            <a:endParaRPr lang="en-US" sz="2800"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93</a:t>
            </a:fld>
            <a:endParaRPr lang="en-US"/>
          </a:p>
        </p:txBody>
      </p:sp>
    </p:spTree>
    <p:extLst>
      <p:ext uri="{BB962C8B-B14F-4D97-AF65-F5344CB8AC3E}">
        <p14:creationId xmlns:p14="http://schemas.microsoft.com/office/powerpoint/2010/main" val="419040305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76400"/>
            <a:ext cx="8229600" cy="2743200"/>
          </a:xfrm>
        </p:spPr>
        <p:txBody>
          <a:bodyPr>
            <a:noAutofit/>
          </a:bodyPr>
          <a:lstStyle/>
          <a:p>
            <a:r>
              <a:rPr lang="en-US" sz="6600" b="1" dirty="0" smtClean="0"/>
              <a:t>PERKS</a:t>
            </a:r>
            <a:br>
              <a:rPr lang="en-US" sz="6600" b="1" dirty="0" smtClean="0"/>
            </a:b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94</a:t>
            </a:fld>
            <a:endParaRPr lang="en-US"/>
          </a:p>
        </p:txBody>
      </p:sp>
    </p:spTree>
    <p:extLst>
      <p:ext uri="{BB962C8B-B14F-4D97-AF65-F5344CB8AC3E}">
        <p14:creationId xmlns:p14="http://schemas.microsoft.com/office/powerpoint/2010/main" val="221727335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b="1" i="1" dirty="0" smtClean="0">
                <a:solidFill>
                  <a:srgbClr val="FFFF00"/>
                </a:solidFill>
              </a:rPr>
              <a:t/>
            </a:r>
            <a:br>
              <a:rPr lang="en-US" sz="3200" b="1" i="1" dirty="0" smtClean="0">
                <a:solidFill>
                  <a:srgbClr val="FFFF00"/>
                </a:solidFill>
              </a:rPr>
            </a:br>
            <a:r>
              <a:rPr lang="en-US" sz="3600" b="1" dirty="0" smtClean="0"/>
              <a:t>PERKS for </a:t>
            </a:r>
            <a:r>
              <a:rPr lang="en-US" sz="3600" b="1" dirty="0"/>
              <a:t>M</a:t>
            </a:r>
            <a:r>
              <a:rPr lang="en-US" sz="3600" b="1" dirty="0" smtClean="0"/>
              <a:t>inors</a:t>
            </a:r>
            <a:r>
              <a:rPr lang="en-US" sz="3200" dirty="0" smtClean="0"/>
              <a:t/>
            </a:r>
            <a:br>
              <a:rPr lang="en-US" sz="3200" dirty="0" smtClean="0"/>
            </a:br>
            <a:r>
              <a:rPr lang="en-US" sz="2700" dirty="0"/>
              <a:t>SB 248 (Black)</a:t>
            </a:r>
            <a:r>
              <a:rPr lang="en-US" sz="3200" dirty="0"/>
              <a:t/>
            </a:r>
            <a:br>
              <a:rPr lang="en-US" sz="3200" dirty="0"/>
            </a:br>
            <a:endParaRPr lang="en-US" sz="3200" dirty="0">
              <a:solidFill>
                <a:srgbClr val="FFFF00"/>
              </a:solidFill>
            </a:endParaRPr>
          </a:p>
        </p:txBody>
      </p:sp>
      <p:sp>
        <p:nvSpPr>
          <p:cNvPr id="3" name="Content Placeholder 2"/>
          <p:cNvSpPr>
            <a:spLocks noGrp="1"/>
          </p:cNvSpPr>
          <p:nvPr>
            <p:ph idx="1"/>
          </p:nvPr>
        </p:nvSpPr>
        <p:spPr/>
        <p:txBody>
          <a:bodyPr/>
          <a:lstStyle/>
          <a:p>
            <a:pPr lvl="0"/>
            <a:r>
              <a:rPr lang="en-US" sz="2800" u="sng" dirty="0"/>
              <a:t>Allows </a:t>
            </a:r>
            <a:r>
              <a:rPr lang="en-US" sz="2800" u="sng" dirty="0" smtClean="0"/>
              <a:t>a minor </a:t>
            </a:r>
            <a:r>
              <a:rPr lang="en-US" sz="2800" u="sng" dirty="0"/>
              <a:t>to </a:t>
            </a:r>
            <a:r>
              <a:rPr lang="en-US" sz="2800" u="sng" dirty="0" smtClean="0"/>
              <a:t>give consent</a:t>
            </a:r>
            <a:r>
              <a:rPr lang="en-US" sz="2800" dirty="0" smtClean="0"/>
              <a:t> </a:t>
            </a:r>
            <a:r>
              <a:rPr lang="en-US" sz="2800" dirty="0"/>
              <a:t>to </a:t>
            </a:r>
            <a:r>
              <a:rPr lang="en-US" sz="2800" dirty="0" smtClean="0"/>
              <a:t>a PERK </a:t>
            </a:r>
            <a:r>
              <a:rPr lang="en-US" sz="2800" dirty="0"/>
              <a:t>if </a:t>
            </a:r>
            <a:r>
              <a:rPr lang="en-US" sz="2800" dirty="0" smtClean="0"/>
              <a:t>the parent </a:t>
            </a:r>
            <a:r>
              <a:rPr lang="en-US" sz="2800" dirty="0"/>
              <a:t>or guardian refuses to consent </a:t>
            </a:r>
            <a:r>
              <a:rPr lang="en-US" sz="2800" dirty="0" smtClean="0"/>
              <a:t>to that PERK. </a:t>
            </a:r>
          </a:p>
          <a:p>
            <a:pPr lvl="0"/>
            <a:r>
              <a:rPr lang="en-US" sz="2800" dirty="0" smtClean="0"/>
              <a:t>Amends §54.1-2970.1.</a:t>
            </a: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95</a:t>
            </a:fld>
            <a:endParaRPr lang="en-US"/>
          </a:p>
        </p:txBody>
      </p:sp>
    </p:spTree>
    <p:extLst>
      <p:ext uri="{BB962C8B-B14F-4D97-AF65-F5344CB8AC3E}">
        <p14:creationId xmlns:p14="http://schemas.microsoft.com/office/powerpoint/2010/main" val="38537929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algn="l"/>
            <a:r>
              <a:rPr lang="en-US" sz="2800" b="1" u="sng" dirty="0" smtClean="0"/>
              <a:t/>
            </a:r>
            <a:br>
              <a:rPr lang="en-US" sz="2800" b="1" u="sng" dirty="0" smtClean="0"/>
            </a:br>
            <a:r>
              <a:rPr lang="en-US" sz="2800" b="1" u="sng" dirty="0" smtClean="0"/>
              <a:t/>
            </a:r>
            <a:br>
              <a:rPr lang="en-US" sz="2800" b="1" u="sng" dirty="0" smtClean="0"/>
            </a:br>
            <a:r>
              <a:rPr lang="en-US" sz="3600" b="1" dirty="0" smtClean="0"/>
              <a:t>PERKS; Procedure for Handling</a:t>
            </a:r>
            <a:r>
              <a:rPr lang="en-US" sz="2800" b="1" u="sng" dirty="0"/>
              <a:t/>
            </a:r>
            <a:br>
              <a:rPr lang="en-US" sz="2800" b="1" u="sng" dirty="0"/>
            </a:br>
            <a:r>
              <a:rPr lang="en-US" sz="2700" dirty="0" smtClean="0"/>
              <a:t>HB 1160 (Robert Bell) / SB 291 (Black)</a:t>
            </a:r>
            <a:r>
              <a:rPr lang="en-US" sz="2800" dirty="0"/>
              <a:t/>
            </a:r>
            <a:br>
              <a:rPr lang="en-US" sz="2800" dirty="0"/>
            </a:br>
            <a:endParaRPr lang="en-US" sz="2800" dirty="0"/>
          </a:p>
        </p:txBody>
      </p:sp>
      <p:sp>
        <p:nvSpPr>
          <p:cNvPr id="3" name="Content Placeholder 2"/>
          <p:cNvSpPr>
            <a:spLocks noGrp="1"/>
          </p:cNvSpPr>
          <p:nvPr>
            <p:ph idx="1"/>
          </p:nvPr>
        </p:nvSpPr>
        <p:spPr>
          <a:xfrm>
            <a:off x="457200" y="1524000"/>
            <a:ext cx="8382000" cy="4267200"/>
          </a:xfrm>
        </p:spPr>
        <p:txBody>
          <a:bodyPr>
            <a:noAutofit/>
          </a:bodyPr>
          <a:lstStyle/>
          <a:p>
            <a:r>
              <a:rPr lang="en-US" sz="2800" dirty="0" smtClean="0"/>
              <a:t>Establishes a comprehensive procedure for the collection and analysis of PERKs, including “anonymous” PERKs.  </a:t>
            </a:r>
          </a:p>
          <a:p>
            <a:r>
              <a:rPr lang="en-US" sz="2800" i="1" u="sng" dirty="0" smtClean="0">
                <a:solidFill>
                  <a:srgbClr val="C00000"/>
                </a:solidFill>
              </a:rPr>
              <a:t>See</a:t>
            </a:r>
            <a:r>
              <a:rPr lang="en-US" sz="2800" dirty="0" smtClean="0">
                <a:solidFill>
                  <a:srgbClr val="C00000"/>
                </a:solidFill>
              </a:rPr>
              <a:t> </a:t>
            </a:r>
            <a:r>
              <a:rPr lang="en-US" sz="2800" i="1" dirty="0" smtClean="0">
                <a:solidFill>
                  <a:srgbClr val="C00000"/>
                </a:solidFill>
              </a:rPr>
              <a:t>DFS Summary of Comprehensive PERK Legislation </a:t>
            </a:r>
            <a:r>
              <a:rPr lang="en-US" sz="2800" dirty="0" smtClean="0">
                <a:solidFill>
                  <a:srgbClr val="C00000"/>
                </a:solidFill>
              </a:rPr>
              <a:t>(included with these Law Enforcement Legal Update materials.)</a:t>
            </a:r>
            <a:endParaRPr lang="en-US" sz="2800" i="1" u="sng" dirty="0" smtClean="0">
              <a:solidFill>
                <a:srgbClr val="C00000"/>
              </a:solidFill>
            </a:endParaRPr>
          </a:p>
          <a:p>
            <a:r>
              <a:rPr lang="en-US" sz="2800" dirty="0" smtClean="0"/>
              <a:t>Creates Title 19.2, Chapter 1.2</a:t>
            </a:r>
            <a:r>
              <a:rPr lang="en-US" sz="2800" dirty="0"/>
              <a:t>, </a:t>
            </a:r>
            <a:r>
              <a:rPr lang="en-US" sz="2800" dirty="0" smtClean="0"/>
              <a:t>§§19.2-11.5 through 19.2-11.11.</a:t>
            </a:r>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96</a:t>
            </a:fld>
            <a:endParaRPr lang="en-US"/>
          </a:p>
        </p:txBody>
      </p:sp>
    </p:spTree>
    <p:extLst>
      <p:ext uri="{BB962C8B-B14F-4D97-AF65-F5344CB8AC3E}">
        <p14:creationId xmlns:p14="http://schemas.microsoft.com/office/powerpoint/2010/main" val="106353607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905000"/>
          </a:xfrm>
        </p:spPr>
        <p:txBody>
          <a:bodyPr>
            <a:normAutofit/>
          </a:bodyPr>
          <a:lstStyle/>
          <a:p>
            <a:r>
              <a:rPr lang="en-US" sz="6600" b="1" dirty="0" smtClean="0"/>
              <a:t>Property Offenses</a:t>
            </a:r>
            <a:endParaRPr lang="en-US" sz="6600" b="1" dirty="0"/>
          </a:p>
        </p:txBody>
      </p:sp>
      <p:sp>
        <p:nvSpPr>
          <p:cNvPr id="3" name="Date Placeholder 2"/>
          <p:cNvSpPr>
            <a:spLocks noGrp="1"/>
          </p:cNvSpPr>
          <p:nvPr>
            <p:ph type="dt" sz="half" idx="10"/>
          </p:nvPr>
        </p:nvSpPr>
        <p:spPr/>
        <p:txBody>
          <a:bodyPr/>
          <a:lstStyle/>
          <a:p>
            <a:fld id="{0D270188-9262-4A56-BE0A-6B5E79B823DF}" type="datetime1">
              <a:rPr lang="en-US" smtClean="0"/>
              <a:pPr/>
              <a:t>6/24/2016</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97</a:t>
            </a:fld>
            <a:endParaRPr lang="en-US"/>
          </a:p>
        </p:txBody>
      </p:sp>
    </p:spTree>
    <p:extLst>
      <p:ext uri="{BB962C8B-B14F-4D97-AF65-F5344CB8AC3E}">
        <p14:creationId xmlns:p14="http://schemas.microsoft.com/office/powerpoint/2010/main" val="291876809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914400"/>
          </a:xfrm>
        </p:spPr>
        <p:txBody>
          <a:bodyPr>
            <a:normAutofit fontScale="90000"/>
          </a:bodyPr>
          <a:lstStyle/>
          <a:p>
            <a:pPr algn="l"/>
            <a:r>
              <a:rPr lang="en-US" sz="3600" b="1" dirty="0" smtClean="0"/>
              <a:t/>
            </a:r>
            <a:br>
              <a:rPr lang="en-US" sz="3600" b="1" dirty="0" smtClean="0"/>
            </a:br>
            <a:r>
              <a:rPr lang="en-US" sz="3600" b="1" dirty="0" smtClean="0"/>
              <a:t>Tampering</a:t>
            </a:r>
            <a:r>
              <a:rPr lang="en-US" sz="3600" b="1" dirty="0"/>
              <a:t>, etc. with </a:t>
            </a:r>
            <a:r>
              <a:rPr lang="en-US" sz="3600" b="1" dirty="0" smtClean="0"/>
              <a:t>Firefighting </a:t>
            </a:r>
            <a:r>
              <a:rPr lang="en-US" sz="3600" b="1" dirty="0"/>
              <a:t>E</a:t>
            </a:r>
            <a:r>
              <a:rPr lang="en-US" sz="3600" b="1" dirty="0" smtClean="0"/>
              <a:t>quipment</a:t>
            </a:r>
            <a:r>
              <a:rPr lang="en-US" sz="2800" b="1" dirty="0" smtClean="0"/>
              <a:t/>
            </a:r>
            <a:br>
              <a:rPr lang="en-US" sz="2800" b="1" dirty="0" smtClean="0"/>
            </a:br>
            <a:r>
              <a:rPr lang="en-US" sz="2800" dirty="0"/>
              <a:t>HB 25 (</a:t>
            </a:r>
            <a:r>
              <a:rPr lang="en-US" sz="2800" dirty="0" err="1"/>
              <a:t>Habeeb</a:t>
            </a:r>
            <a:r>
              <a:rPr lang="en-US" sz="2800" dirty="0" smtClean="0"/>
              <a:t>)</a:t>
            </a:r>
            <a:r>
              <a:rPr lang="en-US" sz="2800" dirty="0"/>
              <a:t/>
            </a:r>
            <a:br>
              <a:rPr lang="en-US" sz="2800" dirty="0"/>
            </a:br>
            <a:endParaRPr lang="en-US" sz="2800" dirty="0"/>
          </a:p>
        </p:txBody>
      </p:sp>
      <p:sp>
        <p:nvSpPr>
          <p:cNvPr id="3" name="Content Placeholder 2"/>
          <p:cNvSpPr>
            <a:spLocks noGrp="1"/>
          </p:cNvSpPr>
          <p:nvPr>
            <p:ph idx="1"/>
          </p:nvPr>
        </p:nvSpPr>
        <p:spPr>
          <a:xfrm>
            <a:off x="457200" y="1524000"/>
            <a:ext cx="8382000" cy="4343400"/>
          </a:xfrm>
        </p:spPr>
        <p:txBody>
          <a:bodyPr>
            <a:noAutofit/>
          </a:bodyPr>
          <a:lstStyle/>
          <a:p>
            <a:pPr lvl="0"/>
            <a:r>
              <a:rPr lang="en-US" sz="2800" dirty="0" smtClean="0"/>
              <a:t>Class </a:t>
            </a:r>
            <a:r>
              <a:rPr lang="en-US" sz="2800" dirty="0"/>
              <a:t>1 misdemeanor to injure, destroy, remove, tamper or interfere with firefighting equipment or EMS vehicle with intent to prevent </a:t>
            </a:r>
            <a:r>
              <a:rPr lang="en-US" sz="2800" dirty="0" smtClean="0"/>
              <a:t>use. </a:t>
            </a:r>
            <a:endParaRPr lang="en-US" sz="2800" dirty="0"/>
          </a:p>
          <a:p>
            <a:r>
              <a:rPr lang="en-US" sz="2800" dirty="0" smtClean="0"/>
              <a:t>Adds </a:t>
            </a:r>
            <a:r>
              <a:rPr lang="en-US" sz="2800" i="1" dirty="0" smtClean="0"/>
              <a:t> </a:t>
            </a:r>
            <a:r>
              <a:rPr lang="en-US" sz="2800" dirty="0"/>
              <a:t>§ </a:t>
            </a:r>
            <a:r>
              <a:rPr lang="en-US" sz="2800" dirty="0" smtClean="0"/>
              <a:t>18.2-151.1.</a:t>
            </a:r>
            <a:endParaRPr lang="en-US" sz="2800"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98</a:t>
            </a:fld>
            <a:endParaRPr lang="en-US"/>
          </a:p>
        </p:txBody>
      </p:sp>
    </p:spTree>
    <p:extLst>
      <p:ext uri="{BB962C8B-B14F-4D97-AF65-F5344CB8AC3E}">
        <p14:creationId xmlns:p14="http://schemas.microsoft.com/office/powerpoint/2010/main" val="424406482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a:bodyPr>
          <a:lstStyle/>
          <a:p>
            <a:r>
              <a:rPr lang="en-US" sz="6600" b="1" dirty="0" smtClean="0"/>
              <a:t>Sheriffs</a:t>
            </a:r>
            <a:endParaRPr lang="en-US" sz="6600" b="1" dirty="0"/>
          </a:p>
        </p:txBody>
      </p:sp>
      <p:sp>
        <p:nvSpPr>
          <p:cNvPr id="4" name="Date Placeholder 3"/>
          <p:cNvSpPr>
            <a:spLocks noGrp="1"/>
          </p:cNvSpPr>
          <p:nvPr>
            <p:ph type="dt" sz="half" idx="10"/>
          </p:nvPr>
        </p:nvSpPr>
        <p:spPr/>
        <p:txBody>
          <a:bodyPr/>
          <a:lstStyle/>
          <a:p>
            <a:fld id="{ED906F68-EEBF-4007-AE8B-A4365E8A3C23}" type="datetime1">
              <a:rPr lang="en-US" smtClean="0"/>
              <a:pPr/>
              <a:t>6/24/2016</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99</a:t>
            </a:fld>
            <a:endParaRPr lang="en-US"/>
          </a:p>
        </p:txBody>
      </p:sp>
    </p:spTree>
    <p:extLst>
      <p:ext uri="{BB962C8B-B14F-4D97-AF65-F5344CB8AC3E}">
        <p14:creationId xmlns:p14="http://schemas.microsoft.com/office/powerpoint/2010/main" val="2582670946"/>
      </p:ext>
    </p:extLst>
  </p:cSld>
  <p:clrMapOvr>
    <a:masterClrMapping/>
  </p:clrMapOvr>
</p:sld>
</file>

<file path=ppt/theme/theme1.xml><?xml version="1.0" encoding="utf-8"?>
<a:theme xmlns:a="http://schemas.openxmlformats.org/drawingml/2006/main" name="TEMPLAT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TEMPLATE-CASC Master Slide</Template>
  <TotalTime>72283</TotalTime>
  <Words>4932</Words>
  <Application>Microsoft Office PowerPoint</Application>
  <PresentationFormat>On-screen Show (4:3)</PresentationFormat>
  <Paragraphs>741</Paragraphs>
  <Slides>116</Slides>
  <Notes>21</Notes>
  <HiddenSlides>0</HiddenSlides>
  <MMClips>0</MMClips>
  <ScaleCrop>false</ScaleCrop>
  <HeadingPairs>
    <vt:vector size="4" baseType="variant">
      <vt:variant>
        <vt:lpstr>Theme</vt:lpstr>
      </vt:variant>
      <vt:variant>
        <vt:i4>1</vt:i4>
      </vt:variant>
      <vt:variant>
        <vt:lpstr>Slide Titles</vt:lpstr>
      </vt:variant>
      <vt:variant>
        <vt:i4>116</vt:i4>
      </vt:variant>
    </vt:vector>
  </HeadingPairs>
  <TitlesOfParts>
    <vt:vector size="117" baseType="lpstr">
      <vt:lpstr>TEMPLATE-CASC Master Slide</vt:lpstr>
      <vt:lpstr>2016  Law Enforcement Legislative Update  </vt:lpstr>
      <vt:lpstr>PowerPoint Presentation</vt:lpstr>
      <vt:lpstr>PowerPoint Presentation</vt:lpstr>
      <vt:lpstr>PowerPoint Presentation</vt:lpstr>
      <vt:lpstr>Animals Livestock Wildlife</vt:lpstr>
      <vt:lpstr> Feral Hogs; Hunting from Aircraft HB 0137 (Knight)</vt:lpstr>
      <vt:lpstr> Dogs Chasing Poultry HB 1231 (Collins)</vt:lpstr>
      <vt:lpstr> Companion Animal; Forcible Entry of Motor Vehicle; Civil Immunity SB 9 (Alexander)</vt:lpstr>
      <vt:lpstr> Slingshot; Hunting HB 1142 (Fariss)</vt:lpstr>
      <vt:lpstr> Trespass; Releasing Hunting Dogs HB 1329 (Fariss)</vt:lpstr>
      <vt:lpstr> Changes to Hunting Regulations </vt:lpstr>
      <vt:lpstr>Asset Forfeiture</vt:lpstr>
      <vt:lpstr> Asset Forfeiture, Roadside Waivers HB 771 (Gilbert) / SB 423 (Howell) </vt:lpstr>
      <vt:lpstr> Asset Forfeiture, Burden of Proof SB 457 (Carrico) </vt:lpstr>
      <vt:lpstr>Child Abuse </vt:lpstr>
      <vt:lpstr>  Child Welfare HB 600 (Robert Bell) </vt:lpstr>
      <vt:lpstr> Unlicensed Daycare Provider HB 1189 (Hester) </vt:lpstr>
      <vt:lpstr> Tender Years Hearsay Exception HB 227 (Albo) / SB 358 (McDougle) </vt:lpstr>
      <vt:lpstr>Tender Years Hearsay Exception (con’t)</vt:lpstr>
      <vt:lpstr> SOL for Misdemeanor Sex Offenses HB 510 (Herring) / SB 354 (Deeds) </vt:lpstr>
      <vt:lpstr> Sex Offender Registry </vt:lpstr>
      <vt:lpstr> Sex Offender Registry; Common Interest Communities  HB 1101 (Villanueva) </vt:lpstr>
      <vt:lpstr>Courts/Magistrates</vt:lpstr>
      <vt:lpstr>Juvenile Court; Retained Jurisdiction; Procedures in Cases of Adults; Penalties SB 454 (Stanley)</vt:lpstr>
      <vt:lpstr> MJGJ Records HB 1294 (Cline) </vt:lpstr>
      <vt:lpstr>Stay of Bail Order SB 285 (McEachin)</vt:lpstr>
      <vt:lpstr>Magistrates; Return of Written Complaint  SB 1275 (Farris)</vt:lpstr>
      <vt:lpstr>DCJS</vt:lpstr>
      <vt:lpstr>DCJS </vt:lpstr>
      <vt:lpstr>Death Penalty</vt:lpstr>
      <vt:lpstr> Death Penalty; DOC; Pharmacies HB 815 (Miller)  </vt:lpstr>
      <vt:lpstr>Domestic Violence</vt:lpstr>
      <vt:lpstr> Deferral for Assault of Family or Household Member HB 485 (McClellan)  </vt:lpstr>
      <vt:lpstr>   Defines “No Contact” in EPO HB 588 (Campbell)   </vt:lpstr>
      <vt:lpstr> A&amp;B and Stalking while under PO; Penalty HB 610 (Bell)</vt:lpstr>
      <vt:lpstr> Protective Orders; Possession of Rental Dwelling HB 711 (Watts) </vt:lpstr>
      <vt:lpstr> Notice to Stalker; Prima Facie Evidence HB 752 (Bell) / SB 339 (Reeves)</vt:lpstr>
      <vt:lpstr>   Stalking; 2nd offense HB 886 (Albo)   </vt:lpstr>
      <vt:lpstr> Treatment Program for Deferral of DV HB 1334 (Cline)</vt:lpstr>
      <vt:lpstr>Illegal Possession of Firearm while under Protective Order HB 1391 (Murphy) / SB 49 (Howell)</vt:lpstr>
      <vt:lpstr> Violation of PO while Armed with Deadly Weapon HB 1087 (Gilbert) / SB 323 (Favola) </vt:lpstr>
      <vt:lpstr>Drugs</vt:lpstr>
      <vt:lpstr>Controlled Paraphernalia HB 170 (Albo)</vt:lpstr>
      <vt:lpstr>Prescription Drugs; Pharmacies; Drug Disposal Programs HB 629 (Hodges)</vt:lpstr>
      <vt:lpstr>Industrial Hemp HB 699 (Pogge) / SB 691 (Chaffin)</vt:lpstr>
      <vt:lpstr>  Additions to Drug Schedules   </vt:lpstr>
      <vt:lpstr>Cannabidiol Oil and THC-A Oil SB 701 (Marsden)</vt:lpstr>
      <vt:lpstr>Firearms</vt:lpstr>
      <vt:lpstr>2016 Historic Gun Compromise</vt:lpstr>
      <vt:lpstr> Firearms; ID Requirements  </vt:lpstr>
      <vt:lpstr>Judges Exempt from Permit to Carry Concealed HB 332 (Miller) / SB 544 (Newman)</vt:lpstr>
      <vt:lpstr> Restoring Right to Possess Firearm for Certain Felons HB 784 (Adams)</vt:lpstr>
      <vt:lpstr> Reciprocity of Concealed Handgun Permits HB 1163 (Webert) / SB 610 (Reeves/Vogel) </vt:lpstr>
      <vt:lpstr> Exceptions to Permit Requirement to Carry Concealed </vt:lpstr>
      <vt:lpstr> Retired LEO’s; Authority to Carry Concealed SB 479 (Carrico):</vt:lpstr>
      <vt:lpstr> Voluntary Background Checks at Gun Shows HB 1386 (Lingamfelter) / SB 715 (Edwards) </vt:lpstr>
      <vt:lpstr>New Requirements for Law Enforcement When Firearm is Recovered SB 608 (Reeves) </vt:lpstr>
      <vt:lpstr>Illegal Possession of Firearm while under Protective Order HB 1391 (Murphy) / SB 49 (Howell)</vt:lpstr>
      <vt:lpstr>Fraud</vt:lpstr>
      <vt:lpstr> Financial Exploitation of Adults over 60  HB 248 (Minchew)/SB 249 (Black)</vt:lpstr>
      <vt:lpstr>False Representations of Military Status HB 1319 (Collins)</vt:lpstr>
      <vt:lpstr> Fraudulent Identification of a Service Dog SB 363 (Reeves) </vt:lpstr>
      <vt:lpstr>Juveniles</vt:lpstr>
      <vt:lpstr>  Juveniles; Certain Education Records as Evidence HB 1213 (Albo)  </vt:lpstr>
      <vt:lpstr> Juveniles; Disclosure of Law Enforcement Records HB 541 (Watts) </vt:lpstr>
      <vt:lpstr> Legal Age for Marriage HB 703 (McClellan) / SB 415 (Vogel) </vt:lpstr>
      <vt:lpstr>Law Enforcement Officer Provisions</vt:lpstr>
      <vt:lpstr> Purchase of Weapons other than Handguns HB 51 (Miller) / SB 615 (Chase) </vt:lpstr>
      <vt:lpstr> School Resource Officers HB 487 (McClellan) </vt:lpstr>
      <vt:lpstr> Purchase of Police Animals HB 1238 (Morefield) / SB 38 (Carrico) </vt:lpstr>
      <vt:lpstr>  A&amp;B on LEO  HB 1226 (Adams) </vt:lpstr>
      <vt:lpstr>Memorial Bridges</vt:lpstr>
      <vt:lpstr> Memorial Bridges  </vt:lpstr>
      <vt:lpstr> Mental Health </vt:lpstr>
      <vt:lpstr> Involuntary Psychiatric Treatment; Petition by Sheriff, etc. HB 543 (Watts) / SB 566 (Barker) </vt:lpstr>
      <vt:lpstr> Criminal Defendants; Orders for Mental Health Evaluations &amp; Treatment HB 645 (Leftwich) / SB 342 (Lucas) </vt:lpstr>
      <vt:lpstr> Temporary Detention; Notice of Recommendation HB 1110 (Robert Bell) / SB 567 (Barker) </vt:lpstr>
      <vt:lpstr>Motor Vehicles</vt:lpstr>
      <vt:lpstr> Motorcycles; Illumination  </vt:lpstr>
      <vt:lpstr> DMV; Excess Width Permits HB 117 (Knight) / SB 719 (DeSteph)  </vt:lpstr>
      <vt:lpstr> Motor Vehicle Safety Inspections Exceptions Amendments to §46.2-1158.01  </vt:lpstr>
      <vt:lpstr> Length of Vehicle Combinations HB 267 (Marshall)  </vt:lpstr>
      <vt:lpstr> Drones; Regulation HB 412 (Kilgore)  </vt:lpstr>
      <vt:lpstr> TV, Video, etc. in Motor Vehicle HB 454 (Davis) / SB 286 (DeSteph) </vt:lpstr>
      <vt:lpstr>  Definitions – Amendments to §46.2-100   </vt:lpstr>
      <vt:lpstr> Smoking in Vehicle with Minors Present HB 1348 (Pillion)</vt:lpstr>
      <vt:lpstr> Amber Lights on Public Transit Buses HB 329 (Villanueva) / SB 299 (Ebbin) </vt:lpstr>
      <vt:lpstr>Mutual Aid Agreements</vt:lpstr>
      <vt:lpstr> Threat Assessment Teams; Sharing of Records and Information; FOIA HB 1013 (Massie) </vt:lpstr>
      <vt:lpstr> Higher Ed; MOU’s with Law Enforcement; Information Sharing SB 83 (Favola) </vt:lpstr>
      <vt:lpstr> Higher Ed; MOU’s with Local Law Enforcement; Sexual Assault HB 1321 (Massie) </vt:lpstr>
      <vt:lpstr> Higher Ed; MOU’s with Local Law Enforcement HB 1015 (Massie) </vt:lpstr>
      <vt:lpstr> SART Teams; FOIA Exemption HB 1016 (Massie) </vt:lpstr>
      <vt:lpstr>PERKS </vt:lpstr>
      <vt:lpstr> PERKS for Minors SB 248 (Black) </vt:lpstr>
      <vt:lpstr>  PERKS; Procedure for Handling HB 1160 (Robert Bell) / SB 291 (Black) </vt:lpstr>
      <vt:lpstr>Property Offenses</vt:lpstr>
      <vt:lpstr> Tampering, etc. with Firefighting Equipment HB 25 (Habeeb) </vt:lpstr>
      <vt:lpstr>Sheriffs</vt:lpstr>
      <vt:lpstr> Sheriffs; Vehicle Markings HB 1182 (Aird) / SB 266 (Dance) </vt:lpstr>
      <vt:lpstr> Local Correctional Facilities/Transportation of Prisoners SB 781 (DeSteph) </vt:lpstr>
      <vt:lpstr> FTA’s; Sheriffs; Process Servers HB 1310 (Leftwich) / SB 707 (Chafin) </vt:lpstr>
      <vt:lpstr>Technology</vt:lpstr>
      <vt:lpstr>Pen Register or Trap and Trace HB 176 (Albo)</vt:lpstr>
      <vt:lpstr>  Obtaining Electronic Communication Service Records HB 326 (Albo)  </vt:lpstr>
      <vt:lpstr> Obtaining Electronic Communication  Service Records (con’t) </vt:lpstr>
      <vt:lpstr> Disclosure of Real-time Location Data HB 875 (Hugo) </vt:lpstr>
      <vt:lpstr>Admission of Electronic Communication Records HB 924 (Mason)</vt:lpstr>
      <vt:lpstr> Traffic </vt:lpstr>
      <vt:lpstr> Passing Stopped School Bus HB 168 (LaRock) / SB 120 (Carrico) / SB 16 (Favola) / SB 74 (Wexton) </vt:lpstr>
      <vt:lpstr> Open Door When Safe SB 117 (Petersen) </vt:lpstr>
      <vt:lpstr> Regulation of Flooded Areas SB 613 (Locke)</vt:lpstr>
      <vt:lpstr> Learner’s Permit/Provisional License Holder SB 555 Cosgrove (Cosgrove)</vt:lpstr>
      <vt:lpstr>Victim Rights</vt:lpstr>
      <vt:lpstr>Victim Confidentiality HB 373 (Yancy) / SB 253 (Stanley)</vt:lpstr>
      <vt:lpstr>PowerPoint Presentation</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 ShermanChambers</dc:creator>
  <cp:lastModifiedBy>Bryan Scharf</cp:lastModifiedBy>
  <cp:revision>954</cp:revision>
  <cp:lastPrinted>2016-06-16T18:02:25Z</cp:lastPrinted>
  <dcterms:created xsi:type="dcterms:W3CDTF">2015-03-04T18:50:57Z</dcterms:created>
  <dcterms:modified xsi:type="dcterms:W3CDTF">2016-06-24T15:04:56Z</dcterms:modified>
</cp:coreProperties>
</file>