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39"/>
  </p:notesMasterIdLst>
  <p:handoutMasterIdLst>
    <p:handoutMasterId r:id="rId140"/>
  </p:handoutMasterIdLst>
  <p:sldIdLst>
    <p:sldId id="256" r:id="rId2"/>
    <p:sldId id="257" r:id="rId3"/>
    <p:sldId id="258" r:id="rId4"/>
    <p:sldId id="259" r:id="rId5"/>
    <p:sldId id="450" r:id="rId6"/>
    <p:sldId id="541" r:id="rId7"/>
    <p:sldId id="457" r:id="rId8"/>
    <p:sldId id="455" r:id="rId9"/>
    <p:sldId id="460" r:id="rId10"/>
    <p:sldId id="452" r:id="rId11"/>
    <p:sldId id="459" r:id="rId12"/>
    <p:sldId id="458" r:id="rId13"/>
    <p:sldId id="462" r:id="rId14"/>
    <p:sldId id="463" r:id="rId15"/>
    <p:sldId id="464" r:id="rId16"/>
    <p:sldId id="592" r:id="rId17"/>
    <p:sldId id="465" r:id="rId18"/>
    <p:sldId id="466" r:id="rId19"/>
    <p:sldId id="468" r:id="rId20"/>
    <p:sldId id="575" r:id="rId21"/>
    <p:sldId id="478" r:id="rId22"/>
    <p:sldId id="472" r:id="rId23"/>
    <p:sldId id="473" r:id="rId24"/>
    <p:sldId id="481" r:id="rId25"/>
    <p:sldId id="474" r:id="rId26"/>
    <p:sldId id="482" r:id="rId27"/>
    <p:sldId id="484" r:id="rId28"/>
    <p:sldId id="496" r:id="rId29"/>
    <p:sldId id="490" r:id="rId30"/>
    <p:sldId id="486" r:id="rId31"/>
    <p:sldId id="492" r:id="rId32"/>
    <p:sldId id="499" r:id="rId33"/>
    <p:sldId id="489" r:id="rId34"/>
    <p:sldId id="483" r:id="rId35"/>
    <p:sldId id="502" r:id="rId36"/>
    <p:sldId id="488" r:id="rId37"/>
    <p:sldId id="500" r:id="rId38"/>
    <p:sldId id="503" r:id="rId39"/>
    <p:sldId id="494" r:id="rId40"/>
    <p:sldId id="495" r:id="rId41"/>
    <p:sldId id="504" r:id="rId42"/>
    <p:sldId id="505" r:id="rId43"/>
    <p:sldId id="507" r:id="rId44"/>
    <p:sldId id="510" r:id="rId45"/>
    <p:sldId id="511" r:id="rId46"/>
    <p:sldId id="517" r:id="rId47"/>
    <p:sldId id="518" r:id="rId48"/>
    <p:sldId id="519" r:id="rId49"/>
    <p:sldId id="520" r:id="rId50"/>
    <p:sldId id="514" r:id="rId51"/>
    <p:sldId id="521" r:id="rId52"/>
    <p:sldId id="522" r:id="rId53"/>
    <p:sldId id="523" r:id="rId54"/>
    <p:sldId id="515" r:id="rId55"/>
    <p:sldId id="524" r:id="rId56"/>
    <p:sldId id="512" r:id="rId57"/>
    <p:sldId id="525" r:id="rId58"/>
    <p:sldId id="526" r:id="rId59"/>
    <p:sldId id="527" r:id="rId60"/>
    <p:sldId id="528" r:id="rId61"/>
    <p:sldId id="529" r:id="rId62"/>
    <p:sldId id="530" r:id="rId63"/>
    <p:sldId id="532" r:id="rId64"/>
    <p:sldId id="533" r:id="rId65"/>
    <p:sldId id="534" r:id="rId66"/>
    <p:sldId id="535" r:id="rId67"/>
    <p:sldId id="593" r:id="rId68"/>
    <p:sldId id="538" r:id="rId69"/>
    <p:sldId id="540" r:id="rId70"/>
    <p:sldId id="539" r:id="rId71"/>
    <p:sldId id="315" r:id="rId72"/>
    <p:sldId id="265" r:id="rId73"/>
    <p:sldId id="422" r:id="rId74"/>
    <p:sldId id="310" r:id="rId75"/>
    <p:sldId id="605" r:id="rId76"/>
    <p:sldId id="355" r:id="rId77"/>
    <p:sldId id="545" r:id="rId78"/>
    <p:sldId id="360" r:id="rId79"/>
    <p:sldId id="344" r:id="rId80"/>
    <p:sldId id="546" r:id="rId81"/>
    <p:sldId id="547" r:id="rId82"/>
    <p:sldId id="551" r:id="rId83"/>
    <p:sldId id="549" r:id="rId84"/>
    <p:sldId id="557" r:id="rId85"/>
    <p:sldId id="558" r:id="rId86"/>
    <p:sldId id="559" r:id="rId87"/>
    <p:sldId id="560" r:id="rId88"/>
    <p:sldId id="561" r:id="rId89"/>
    <p:sldId id="562" r:id="rId90"/>
    <p:sldId id="563" r:id="rId91"/>
    <p:sldId id="564" r:id="rId92"/>
    <p:sldId id="565" r:id="rId93"/>
    <p:sldId id="566" r:id="rId94"/>
    <p:sldId id="572" r:id="rId95"/>
    <p:sldId id="571" r:id="rId96"/>
    <p:sldId id="570" r:id="rId97"/>
    <p:sldId id="567" r:id="rId98"/>
    <p:sldId id="573" r:id="rId99"/>
    <p:sldId id="574" r:id="rId100"/>
    <p:sldId id="317" r:id="rId101"/>
    <p:sldId id="401" r:id="rId102"/>
    <p:sldId id="576" r:id="rId103"/>
    <p:sldId id="577" r:id="rId104"/>
    <p:sldId id="379" r:id="rId105"/>
    <p:sldId id="342" r:id="rId106"/>
    <p:sldId id="578" r:id="rId107"/>
    <p:sldId id="390" r:id="rId108"/>
    <p:sldId id="298" r:id="rId109"/>
    <p:sldId id="579" r:id="rId110"/>
    <p:sldId id="435" r:id="rId111"/>
    <p:sldId id="580" r:id="rId112"/>
    <p:sldId id="581" r:id="rId113"/>
    <p:sldId id="334" r:id="rId114"/>
    <p:sldId id="582" r:id="rId115"/>
    <p:sldId id="583" r:id="rId116"/>
    <p:sldId id="584" r:id="rId117"/>
    <p:sldId id="590" r:id="rId118"/>
    <p:sldId id="587" r:id="rId119"/>
    <p:sldId id="588" r:id="rId120"/>
    <p:sldId id="594" r:id="rId121"/>
    <p:sldId id="606" r:id="rId122"/>
    <p:sldId id="596" r:id="rId123"/>
    <p:sldId id="604" r:id="rId124"/>
    <p:sldId id="597" r:id="rId125"/>
    <p:sldId id="598" r:id="rId126"/>
    <p:sldId id="599" r:id="rId127"/>
    <p:sldId id="600" r:id="rId128"/>
    <p:sldId id="601" r:id="rId129"/>
    <p:sldId id="425" r:id="rId130"/>
    <p:sldId id="556" r:id="rId131"/>
    <p:sldId id="376" r:id="rId132"/>
    <p:sldId id="408" r:id="rId133"/>
    <p:sldId id="602" r:id="rId134"/>
    <p:sldId id="603" r:id="rId135"/>
    <p:sldId id="375" r:id="rId136"/>
    <p:sldId id="607" r:id="rId137"/>
    <p:sldId id="608" r:id="rId138"/>
  </p:sldIdLst>
  <p:sldSz cx="9144000" cy="6858000" type="screen4x3"/>
  <p:notesSz cx="6858000" cy="9296400"/>
  <p:defaultTextStyle>
    <a:defPPr>
      <a:defRPr lang="en-US"/>
    </a:defPPr>
    <a:lvl1pPr marL="0" algn="l" defTabSz="913710" rtl="0" eaLnBrk="1" latinLnBrk="0" hangingPunct="1">
      <a:defRPr sz="1800" kern="1200">
        <a:solidFill>
          <a:schemeClr val="tx1"/>
        </a:solidFill>
        <a:latin typeface="+mn-lt"/>
        <a:ea typeface="+mn-ea"/>
        <a:cs typeface="+mn-cs"/>
      </a:defRPr>
    </a:lvl1pPr>
    <a:lvl2pPr marL="456855" algn="l" defTabSz="913710" rtl="0" eaLnBrk="1" latinLnBrk="0" hangingPunct="1">
      <a:defRPr sz="1800" kern="1200">
        <a:solidFill>
          <a:schemeClr val="tx1"/>
        </a:solidFill>
        <a:latin typeface="+mn-lt"/>
        <a:ea typeface="+mn-ea"/>
        <a:cs typeface="+mn-cs"/>
      </a:defRPr>
    </a:lvl2pPr>
    <a:lvl3pPr marL="913710" algn="l" defTabSz="913710" rtl="0" eaLnBrk="1" latinLnBrk="0" hangingPunct="1">
      <a:defRPr sz="1800" kern="1200">
        <a:solidFill>
          <a:schemeClr val="tx1"/>
        </a:solidFill>
        <a:latin typeface="+mn-lt"/>
        <a:ea typeface="+mn-ea"/>
        <a:cs typeface="+mn-cs"/>
      </a:defRPr>
    </a:lvl3pPr>
    <a:lvl4pPr marL="1370574" algn="l" defTabSz="913710" rtl="0" eaLnBrk="1" latinLnBrk="0" hangingPunct="1">
      <a:defRPr sz="1800" kern="1200">
        <a:solidFill>
          <a:schemeClr val="tx1"/>
        </a:solidFill>
        <a:latin typeface="+mn-lt"/>
        <a:ea typeface="+mn-ea"/>
        <a:cs typeface="+mn-cs"/>
      </a:defRPr>
    </a:lvl4pPr>
    <a:lvl5pPr marL="1827429" algn="l" defTabSz="913710" rtl="0" eaLnBrk="1" latinLnBrk="0" hangingPunct="1">
      <a:defRPr sz="1800" kern="1200">
        <a:solidFill>
          <a:schemeClr val="tx1"/>
        </a:solidFill>
        <a:latin typeface="+mn-lt"/>
        <a:ea typeface="+mn-ea"/>
        <a:cs typeface="+mn-cs"/>
      </a:defRPr>
    </a:lvl5pPr>
    <a:lvl6pPr marL="2284284" algn="l" defTabSz="913710" rtl="0" eaLnBrk="1" latinLnBrk="0" hangingPunct="1">
      <a:defRPr sz="1800" kern="1200">
        <a:solidFill>
          <a:schemeClr val="tx1"/>
        </a:solidFill>
        <a:latin typeface="+mn-lt"/>
        <a:ea typeface="+mn-ea"/>
        <a:cs typeface="+mn-cs"/>
      </a:defRPr>
    </a:lvl6pPr>
    <a:lvl7pPr marL="2741139" algn="l" defTabSz="913710" rtl="0" eaLnBrk="1" latinLnBrk="0" hangingPunct="1">
      <a:defRPr sz="1800" kern="1200">
        <a:solidFill>
          <a:schemeClr val="tx1"/>
        </a:solidFill>
        <a:latin typeface="+mn-lt"/>
        <a:ea typeface="+mn-ea"/>
        <a:cs typeface="+mn-cs"/>
      </a:defRPr>
    </a:lvl7pPr>
    <a:lvl8pPr marL="3198003" algn="l" defTabSz="913710" rtl="0" eaLnBrk="1" latinLnBrk="0" hangingPunct="1">
      <a:defRPr sz="1800" kern="1200">
        <a:solidFill>
          <a:schemeClr val="tx1"/>
        </a:solidFill>
        <a:latin typeface="+mn-lt"/>
        <a:ea typeface="+mn-ea"/>
        <a:cs typeface="+mn-cs"/>
      </a:defRPr>
    </a:lvl8pPr>
    <a:lvl9pPr marL="3654858" algn="l" defTabSz="91371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91" autoAdjust="0"/>
    <p:restoredTop sz="94671" autoAdjust="0"/>
  </p:normalViewPr>
  <p:slideViewPr>
    <p:cSldViewPr>
      <p:cViewPr varScale="1">
        <p:scale>
          <a:sx n="91" d="100"/>
          <a:sy n="91" d="100"/>
        </p:scale>
        <p:origin x="148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9712"/>
    </p:cViewPr>
  </p:sorterViewPr>
  <p:notesViewPr>
    <p:cSldViewPr>
      <p:cViewPr varScale="1">
        <p:scale>
          <a:sx n="87" d="100"/>
          <a:sy n="87" d="100"/>
        </p:scale>
        <p:origin x="-3810"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2BD4EC8-DCFB-42B3-BE73-F8130AEF4CC2}" type="datetimeFigureOut">
              <a:rPr lang="en-US" smtClean="0"/>
              <a:t>6/15/2019</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7E21754E-3485-4042-857E-F0A18F01F203}" type="slidenum">
              <a:rPr lang="en-US" smtClean="0"/>
              <a:t>‹#›</a:t>
            </a:fld>
            <a:endParaRPr lang="en-US"/>
          </a:p>
        </p:txBody>
      </p:sp>
    </p:spTree>
    <p:extLst>
      <p:ext uri="{BB962C8B-B14F-4D97-AF65-F5344CB8AC3E}">
        <p14:creationId xmlns:p14="http://schemas.microsoft.com/office/powerpoint/2010/main" val="359498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AACCCF0-9FD8-42F3-9517-93323030EDCF}" type="datetimeFigureOut">
              <a:rPr lang="en-US" smtClean="0"/>
              <a:t>6/15/2019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C99DD899-F932-44EB-B921-4F0DDF7BC606}" type="slidenum">
              <a:rPr lang="en-US" smtClean="0"/>
              <a:t>‹#›</a:t>
            </a:fld>
            <a:endParaRPr lang="en-US"/>
          </a:p>
        </p:txBody>
      </p:sp>
    </p:spTree>
    <p:extLst>
      <p:ext uri="{BB962C8B-B14F-4D97-AF65-F5344CB8AC3E}">
        <p14:creationId xmlns:p14="http://schemas.microsoft.com/office/powerpoint/2010/main" val="543359869"/>
      </p:ext>
    </p:extLst>
  </p:cSld>
  <p:clrMap bg1="lt1" tx1="dk1" bg2="lt2" tx2="dk2" accent1="accent1" accent2="accent2" accent3="accent3" accent4="accent4" accent5="accent5" accent6="accent6" hlink="hlink" folHlink="folHlink"/>
  <p:notesStyle>
    <a:lvl1pPr marL="0" algn="l" defTabSz="913710" rtl="0" eaLnBrk="1" latinLnBrk="0" hangingPunct="1">
      <a:defRPr sz="900" kern="1200">
        <a:solidFill>
          <a:schemeClr val="tx1"/>
        </a:solidFill>
        <a:latin typeface="+mn-lt"/>
        <a:ea typeface="+mn-ea"/>
        <a:cs typeface="+mn-cs"/>
      </a:defRPr>
    </a:lvl1pPr>
    <a:lvl2pPr marL="456855" algn="l" defTabSz="913710" rtl="0" eaLnBrk="1" latinLnBrk="0" hangingPunct="1">
      <a:defRPr sz="900" kern="1200">
        <a:solidFill>
          <a:schemeClr val="tx1"/>
        </a:solidFill>
        <a:latin typeface="+mn-lt"/>
        <a:ea typeface="+mn-ea"/>
        <a:cs typeface="+mn-cs"/>
      </a:defRPr>
    </a:lvl2pPr>
    <a:lvl3pPr marL="913710" algn="l" defTabSz="913710" rtl="0" eaLnBrk="1" latinLnBrk="0" hangingPunct="1">
      <a:defRPr sz="900" kern="1200">
        <a:solidFill>
          <a:schemeClr val="tx1"/>
        </a:solidFill>
        <a:latin typeface="+mn-lt"/>
        <a:ea typeface="+mn-ea"/>
        <a:cs typeface="+mn-cs"/>
      </a:defRPr>
    </a:lvl3pPr>
    <a:lvl4pPr marL="1370574" algn="l" defTabSz="913710" rtl="0" eaLnBrk="1" latinLnBrk="0" hangingPunct="1">
      <a:defRPr sz="900" kern="1200">
        <a:solidFill>
          <a:schemeClr val="tx1"/>
        </a:solidFill>
        <a:latin typeface="+mn-lt"/>
        <a:ea typeface="+mn-ea"/>
        <a:cs typeface="+mn-cs"/>
      </a:defRPr>
    </a:lvl4pPr>
    <a:lvl5pPr marL="1827429" algn="l" defTabSz="913710" rtl="0" eaLnBrk="1" latinLnBrk="0" hangingPunct="1">
      <a:defRPr sz="900" kern="1200">
        <a:solidFill>
          <a:schemeClr val="tx1"/>
        </a:solidFill>
        <a:latin typeface="+mn-lt"/>
        <a:ea typeface="+mn-ea"/>
        <a:cs typeface="+mn-cs"/>
      </a:defRPr>
    </a:lvl5pPr>
    <a:lvl6pPr marL="2284284" algn="l" defTabSz="913710" rtl="0" eaLnBrk="1" latinLnBrk="0" hangingPunct="1">
      <a:defRPr sz="900" kern="1200">
        <a:solidFill>
          <a:schemeClr val="tx1"/>
        </a:solidFill>
        <a:latin typeface="+mn-lt"/>
        <a:ea typeface="+mn-ea"/>
        <a:cs typeface="+mn-cs"/>
      </a:defRPr>
    </a:lvl6pPr>
    <a:lvl7pPr marL="2741139" algn="l" defTabSz="913710" rtl="0" eaLnBrk="1" latinLnBrk="0" hangingPunct="1">
      <a:defRPr sz="900" kern="1200">
        <a:solidFill>
          <a:schemeClr val="tx1"/>
        </a:solidFill>
        <a:latin typeface="+mn-lt"/>
        <a:ea typeface="+mn-ea"/>
        <a:cs typeface="+mn-cs"/>
      </a:defRPr>
    </a:lvl7pPr>
    <a:lvl8pPr marL="3198003" algn="l" defTabSz="913710" rtl="0" eaLnBrk="1" latinLnBrk="0" hangingPunct="1">
      <a:defRPr sz="900" kern="1200">
        <a:solidFill>
          <a:schemeClr val="tx1"/>
        </a:solidFill>
        <a:latin typeface="+mn-lt"/>
        <a:ea typeface="+mn-ea"/>
        <a:cs typeface="+mn-cs"/>
      </a:defRPr>
    </a:lvl8pPr>
    <a:lvl9pPr marL="3654858" algn="l" defTabSz="91371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9DD899-F932-44EB-B921-4F0DDF7BC606}" type="slidenum">
              <a:rPr lang="en-US" smtClean="0"/>
              <a:t>1</a:t>
            </a:fld>
            <a:endParaRPr lang="en-US"/>
          </a:p>
        </p:txBody>
      </p:sp>
    </p:spTree>
    <p:extLst>
      <p:ext uri="{BB962C8B-B14F-4D97-AF65-F5344CB8AC3E}">
        <p14:creationId xmlns:p14="http://schemas.microsoft.com/office/powerpoint/2010/main" val="1627575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97</a:t>
            </a:fld>
            <a:endParaRPr lang="en-US"/>
          </a:p>
        </p:txBody>
      </p:sp>
    </p:spTree>
    <p:extLst>
      <p:ext uri="{BB962C8B-B14F-4D97-AF65-F5344CB8AC3E}">
        <p14:creationId xmlns:p14="http://schemas.microsoft.com/office/powerpoint/2010/main" val="2657156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EFC73D-0C74-4486-AEAF-D91A2E18A6EA}" type="datetimeFigureOut">
              <a:rPr lang="en-US" smtClean="0"/>
              <a:t>6/15/2019</a:t>
            </a:fld>
            <a:endParaRPr lang="en-US"/>
          </a:p>
        </p:txBody>
      </p:sp>
      <p:sp>
        <p:nvSpPr>
          <p:cNvPr id="6" name="Slide Number Placeholder 5"/>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EFC73D-0C74-4486-AEAF-D91A2E18A6EA}" type="datetimeFigureOut">
              <a:rPr lang="en-US" smtClean="0"/>
              <a:t>6/15/2019</a:t>
            </a:fld>
            <a:endParaRPr lang="en-US"/>
          </a:p>
        </p:txBody>
      </p:sp>
      <p:sp>
        <p:nvSpPr>
          <p:cNvPr id="6" name="Slide Number Placeholder 5"/>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EFC73D-0C74-4486-AEAF-D91A2E18A6EA}" type="datetimeFigureOut">
              <a:rPr lang="en-US" smtClean="0"/>
              <a:t>6/15/2019</a:t>
            </a:fld>
            <a:endParaRPr lang="en-US"/>
          </a:p>
        </p:txBody>
      </p:sp>
      <p:sp>
        <p:nvSpPr>
          <p:cNvPr id="6" name="Slide Number Placeholder 5"/>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EFC73D-0C74-4486-AEAF-D91A2E18A6EA}" type="datetimeFigureOut">
              <a:rPr lang="en-US" smtClean="0"/>
              <a:t>6/15/2019</a:t>
            </a:fld>
            <a:endParaRPr lang="en-US"/>
          </a:p>
        </p:txBody>
      </p:sp>
      <p:sp>
        <p:nvSpPr>
          <p:cNvPr id="7" name="Slide Number Placeholder 6"/>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EFC73D-0C74-4486-AEAF-D91A2E18A6EA}" type="datetimeFigureOut">
              <a:rPr lang="en-US" smtClean="0"/>
              <a:t>6/15/2019</a:t>
            </a:fld>
            <a:endParaRPr lang="en-US"/>
          </a:p>
        </p:txBody>
      </p:sp>
      <p:sp>
        <p:nvSpPr>
          <p:cNvPr id="9" name="Slide Number Placeholder 8"/>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EFC73D-0C74-4486-AEAF-D91A2E18A6EA}" type="datetimeFigureOut">
              <a:rPr lang="en-US" smtClean="0"/>
              <a:t>6/15/2019</a:t>
            </a:fld>
            <a:endParaRPr lang="en-US"/>
          </a:p>
        </p:txBody>
      </p:sp>
      <p:sp>
        <p:nvSpPr>
          <p:cNvPr id="5" name="Slide Number Placeholder 4"/>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FC73D-0C74-4486-AEAF-D91A2E18A6EA}" type="datetimeFigureOut">
              <a:rPr lang="en-US" smtClean="0"/>
              <a:t>6/15/2019</a:t>
            </a:fld>
            <a:endParaRPr lang="en-US"/>
          </a:p>
        </p:txBody>
      </p:sp>
      <p:sp>
        <p:nvSpPr>
          <p:cNvPr id="4" name="Slide Number Placeholder 3"/>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FC73D-0C74-4486-AEAF-D91A2E18A6EA}" type="datetimeFigureOut">
              <a:rPr lang="en-US" smtClean="0"/>
              <a:t>6/15/2019</a:t>
            </a:fld>
            <a:endParaRPr lang="en-US"/>
          </a:p>
        </p:txBody>
      </p:sp>
      <p:sp>
        <p:nvSpPr>
          <p:cNvPr id="7" name="Slide Number Placeholder 6"/>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FC73D-0C74-4486-AEAF-D91A2E18A6EA}" type="datetimeFigureOut">
              <a:rPr lang="en-US" smtClean="0"/>
              <a:t>6/15/2019</a:t>
            </a:fld>
            <a:endParaRPr lang="en-US"/>
          </a:p>
        </p:txBody>
      </p:sp>
      <p:sp>
        <p:nvSpPr>
          <p:cNvPr id="7" name="Slide Number Placeholder 6"/>
          <p:cNvSpPr>
            <a:spLocks noGrp="1"/>
          </p:cNvSpPr>
          <p:nvPr>
            <p:ph type="sldNum" sz="quarter" idx="12"/>
          </p:nvPr>
        </p:nvSpPr>
        <p:spPr/>
        <p:txBody>
          <a:bodyPr/>
          <a:lstStyle/>
          <a:p>
            <a:fld id="{8DA4BDA5-BF38-4D5A-888B-EE63D057968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FC73D-0C74-4486-AEAF-D91A2E18A6EA}" type="datetimeFigureOut">
              <a:rPr lang="en-US" smtClean="0"/>
              <a:t>6/15/2019</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4BDA5-BF38-4D5A-888B-EE63D057968A}" type="slidenum">
              <a:rPr lang="en-US" smtClean="0"/>
              <a:t>‹#›</a:t>
            </a:fld>
            <a:endParaRPr lang="en-US"/>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a:bodyPr>
          <a:lstStyle/>
          <a:p>
            <a:r>
              <a:rPr lang="en-US" sz="6100" dirty="0" smtClean="0"/>
              <a:t>Virginia</a:t>
            </a:r>
            <a:br>
              <a:rPr lang="en-US" sz="6100" dirty="0" smtClean="0"/>
            </a:br>
            <a:r>
              <a:rPr lang="en-US" sz="6100" dirty="0" smtClean="0"/>
              <a:t>Legislative Update</a:t>
            </a:r>
            <a:r>
              <a:rPr lang="en-US" sz="6100" dirty="0"/>
              <a:t/>
            </a:r>
            <a:br>
              <a:rPr lang="en-US" sz="6100" dirty="0"/>
            </a:br>
            <a:r>
              <a:rPr lang="en-US" sz="6100" dirty="0"/>
              <a:t>2019</a:t>
            </a:r>
          </a:p>
        </p:txBody>
      </p:sp>
      <p:sp>
        <p:nvSpPr>
          <p:cNvPr id="3" name="Subtitle 2"/>
          <p:cNvSpPr>
            <a:spLocks noGrp="1"/>
          </p:cNvSpPr>
          <p:nvPr>
            <p:ph type="subTitle" idx="1"/>
          </p:nvPr>
        </p:nvSpPr>
        <p:spPr/>
        <p:txBody>
          <a:bodyPr>
            <a:normAutofit/>
          </a:bodyPr>
          <a:lstStyle/>
          <a:p>
            <a:r>
              <a:rPr lang="en-US" sz="3500" dirty="0" smtClean="0"/>
              <a:t>for Law Enforcement Agencies</a:t>
            </a:r>
            <a:endParaRPr lang="en-US" sz="3500" dirty="0"/>
          </a:p>
        </p:txBody>
      </p:sp>
    </p:spTree>
    <p:extLst>
      <p:ext uri="{BB962C8B-B14F-4D97-AF65-F5344CB8AC3E}">
        <p14:creationId xmlns:p14="http://schemas.microsoft.com/office/powerpoint/2010/main" val="546140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Autofit/>
          </a:bodyPr>
          <a:lstStyle/>
          <a:p>
            <a:r>
              <a:rPr lang="en-US" sz="3600" b="1" dirty="0"/>
              <a:t>Animal </a:t>
            </a:r>
            <a:r>
              <a:rPr lang="en-US" sz="3600" b="1" dirty="0" smtClean="0"/>
              <a:t>Abuse; </a:t>
            </a:r>
            <a:br>
              <a:rPr lang="en-US" sz="3600" b="1" dirty="0" smtClean="0"/>
            </a:br>
            <a:r>
              <a:rPr lang="en-US" sz="3600" b="1" dirty="0" smtClean="0"/>
              <a:t>Felony </a:t>
            </a:r>
            <a:r>
              <a:rPr lang="en-US" sz="3600" b="1" dirty="0"/>
              <a:t>for Serious Injury</a:t>
            </a:r>
          </a:p>
        </p:txBody>
      </p:sp>
      <p:sp>
        <p:nvSpPr>
          <p:cNvPr id="3" name="Content Placeholder 2"/>
          <p:cNvSpPr>
            <a:spLocks noGrp="1"/>
          </p:cNvSpPr>
          <p:nvPr>
            <p:ph idx="1"/>
          </p:nvPr>
        </p:nvSpPr>
        <p:spPr>
          <a:xfrm>
            <a:off x="457200" y="1524000"/>
            <a:ext cx="8458200" cy="4724400"/>
          </a:xfrm>
        </p:spPr>
        <p:txBody>
          <a:bodyPr>
            <a:normAutofit fontScale="55000" lnSpcReduction="20000"/>
          </a:bodyPr>
          <a:lstStyle/>
          <a:p>
            <a:pPr marL="0" indent="0">
              <a:buNone/>
            </a:pPr>
            <a:r>
              <a:rPr lang="en-US" sz="5800" b="1" dirty="0"/>
              <a:t>HB 1874 (</a:t>
            </a:r>
            <a:r>
              <a:rPr lang="en-US" sz="5800" b="1" dirty="0" err="1"/>
              <a:t>Ransone</a:t>
            </a:r>
            <a:r>
              <a:rPr lang="en-US" sz="5800" b="1" dirty="0" smtClean="0"/>
              <a:t>)/SB </a:t>
            </a:r>
            <a:r>
              <a:rPr lang="en-US" sz="5800" b="1" dirty="0"/>
              <a:t>1604 (DeSteph)</a:t>
            </a:r>
          </a:p>
          <a:p>
            <a:r>
              <a:rPr lang="en-US" sz="4400" dirty="0" smtClean="0"/>
              <a:t>Expands </a:t>
            </a:r>
            <a:r>
              <a:rPr lang="en-US" sz="4400" dirty="0"/>
              <a:t>the </a:t>
            </a:r>
            <a:r>
              <a:rPr lang="en-US" sz="4400" dirty="0" smtClean="0"/>
              <a:t>Class </a:t>
            </a:r>
            <a:r>
              <a:rPr lang="en-US" sz="4400" dirty="0"/>
              <a:t>6 felony for abuse of a companion animal </a:t>
            </a:r>
            <a:r>
              <a:rPr lang="en-US" sz="4400" dirty="0" smtClean="0"/>
              <a:t>to include when </a:t>
            </a:r>
            <a:r>
              <a:rPr lang="en-US" sz="4400" dirty="0"/>
              <a:t>the animal is seriously injured but does not die.</a:t>
            </a:r>
            <a:endParaRPr lang="en-US" sz="4400" dirty="0">
              <a:cs typeface="Arial"/>
            </a:endParaRPr>
          </a:p>
          <a:p>
            <a:pPr lvl="1"/>
            <a:r>
              <a:rPr lang="en-US" sz="4400" dirty="0" smtClean="0">
                <a:cs typeface="Arial"/>
              </a:rPr>
              <a:t>§</a:t>
            </a:r>
            <a:r>
              <a:rPr lang="en-US" sz="4400" dirty="0">
                <a:cs typeface="Arial"/>
              </a:rPr>
              <a:t>3.2-6570 </a:t>
            </a:r>
            <a:r>
              <a:rPr lang="en-US" sz="4400" dirty="0" smtClean="0">
                <a:cs typeface="Arial"/>
              </a:rPr>
              <a:t>(F) creates a Class </a:t>
            </a:r>
            <a:r>
              <a:rPr lang="en-US" sz="4400" dirty="0">
                <a:cs typeface="Arial"/>
              </a:rPr>
              <a:t>6 felony </a:t>
            </a:r>
            <a:r>
              <a:rPr lang="en-US" sz="4400" dirty="0" smtClean="0">
                <a:cs typeface="Arial"/>
              </a:rPr>
              <a:t>for when </a:t>
            </a:r>
            <a:r>
              <a:rPr lang="en-US" sz="4400" dirty="0">
                <a:cs typeface="Arial"/>
              </a:rPr>
              <a:t>a dog or cat dies as a result of abuse.  This bill adds that when “serious physical injury” results, it is also a </a:t>
            </a:r>
            <a:r>
              <a:rPr lang="en-US" sz="4400" dirty="0" smtClean="0">
                <a:cs typeface="Arial"/>
              </a:rPr>
              <a:t>Class </a:t>
            </a:r>
            <a:r>
              <a:rPr lang="en-US" sz="4400" dirty="0">
                <a:cs typeface="Arial"/>
              </a:rPr>
              <a:t>6 felony. </a:t>
            </a:r>
            <a:endParaRPr lang="en-US" sz="4400" dirty="0" smtClean="0">
              <a:cs typeface="Arial"/>
            </a:endParaRPr>
          </a:p>
          <a:p>
            <a:pPr lvl="1"/>
            <a:r>
              <a:rPr lang="en-US" sz="4400" dirty="0">
                <a:cs typeface="Arial"/>
              </a:rPr>
              <a:t>Filed in response to a case in which a dog owner tied his dog to a pole, threw gasoline on the dog and lit the dog on fire.  The fire was put out by a bystander.  The dog initially survived but had serious injury.  </a:t>
            </a:r>
            <a:endParaRPr lang="en-US" sz="4400" dirty="0" smtClean="0">
              <a:cs typeface="Arial"/>
            </a:endParaRPr>
          </a:p>
          <a:p>
            <a:r>
              <a:rPr lang="en-US" sz="4400" dirty="0"/>
              <a:t>Virginia Code </a:t>
            </a:r>
            <a:r>
              <a:rPr lang="en-US" sz="4400" dirty="0">
                <a:cs typeface="Arial"/>
              </a:rPr>
              <a:t>§3.2-6570</a:t>
            </a:r>
          </a:p>
          <a:p>
            <a:pPr lvl="1"/>
            <a:endParaRPr lang="en-US" sz="3500" dirty="0">
              <a:cs typeface="Arial"/>
            </a:endParaRPr>
          </a:p>
        </p:txBody>
      </p:sp>
    </p:spTree>
    <p:extLst>
      <p:ext uri="{BB962C8B-B14F-4D97-AF65-F5344CB8AC3E}">
        <p14:creationId xmlns:p14="http://schemas.microsoft.com/office/powerpoint/2010/main" val="2920021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Motor Vehicles &amp; Highway Safety</a:t>
            </a:r>
          </a:p>
        </p:txBody>
      </p:sp>
    </p:spTree>
    <p:extLst>
      <p:ext uri="{BB962C8B-B14F-4D97-AF65-F5344CB8AC3E}">
        <p14:creationId xmlns:p14="http://schemas.microsoft.com/office/powerpoint/2010/main" val="19906644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Child </a:t>
            </a:r>
            <a:r>
              <a:rPr lang="en-US" sz="4000" b="1" dirty="0" smtClean="0"/>
              <a:t>Restraints; </a:t>
            </a:r>
            <a:r>
              <a:rPr lang="en-US" sz="4000" b="1" dirty="0"/>
              <a:t>LEO E</a:t>
            </a:r>
            <a:r>
              <a:rPr lang="en-US" sz="4000" b="1" dirty="0" smtClean="0"/>
              <a:t>xempt</a:t>
            </a:r>
            <a:endParaRPr lang="en-US" sz="40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3500" b="1" dirty="0"/>
              <a:t>HB 1662 </a:t>
            </a:r>
            <a:r>
              <a:rPr lang="en-US" sz="3500" b="1" dirty="0" smtClean="0"/>
              <a:t>(Head)/SB </a:t>
            </a:r>
            <a:r>
              <a:rPr lang="en-US" sz="3500" b="1" dirty="0"/>
              <a:t>1677 (</a:t>
            </a:r>
            <a:r>
              <a:rPr lang="en-US" sz="3500" b="1" dirty="0" err="1"/>
              <a:t>Suetterlein</a:t>
            </a:r>
            <a:r>
              <a:rPr lang="en-US" sz="3500" b="1" dirty="0"/>
              <a:t>)</a:t>
            </a:r>
          </a:p>
          <a:p>
            <a:r>
              <a:rPr lang="en-US" sz="3000" dirty="0" smtClean="0"/>
              <a:t>Exempts </a:t>
            </a:r>
            <a:r>
              <a:rPr lang="en-US" sz="3000" dirty="0"/>
              <a:t>operators of EMS, fire, and law-enforcement vehicles from the requirements to restrain children with seat belt or child </a:t>
            </a:r>
            <a:r>
              <a:rPr lang="en-US" sz="3000" dirty="0" smtClean="0"/>
              <a:t>car seat</a:t>
            </a:r>
            <a:r>
              <a:rPr lang="en-US" sz="3000" dirty="0"/>
              <a:t>, provided </a:t>
            </a:r>
            <a:r>
              <a:rPr lang="en-US" sz="3000" dirty="0" smtClean="0"/>
              <a:t>that:</a:t>
            </a:r>
          </a:p>
          <a:p>
            <a:pPr lvl="1"/>
            <a:r>
              <a:rPr lang="en-US" sz="3000" dirty="0" smtClean="0"/>
              <a:t>The </a:t>
            </a:r>
            <a:r>
              <a:rPr lang="en-US" sz="3000" dirty="0"/>
              <a:t>operation is during the performance of their official duties, </a:t>
            </a:r>
            <a:endParaRPr lang="en-US" sz="3000" dirty="0" smtClean="0"/>
          </a:p>
          <a:p>
            <a:pPr lvl="1"/>
            <a:r>
              <a:rPr lang="en-US" sz="3000" dirty="0"/>
              <a:t>E</a:t>
            </a:r>
            <a:r>
              <a:rPr lang="en-US" sz="3000" dirty="0" smtClean="0"/>
              <a:t>xigent </a:t>
            </a:r>
            <a:r>
              <a:rPr lang="en-US" sz="3000" dirty="0"/>
              <a:t>circumstances </a:t>
            </a:r>
            <a:r>
              <a:rPr lang="en-US" sz="3000" dirty="0" smtClean="0"/>
              <a:t>exist, </a:t>
            </a:r>
            <a:r>
              <a:rPr lang="en-US" sz="3000" dirty="0"/>
              <a:t>and </a:t>
            </a:r>
            <a:endParaRPr lang="en-US" sz="3000" dirty="0" smtClean="0"/>
          </a:p>
          <a:p>
            <a:pPr lvl="1"/>
            <a:r>
              <a:rPr lang="en-US" sz="3000" dirty="0"/>
              <a:t>N</a:t>
            </a:r>
            <a:r>
              <a:rPr lang="en-US" sz="3000" dirty="0" smtClean="0"/>
              <a:t>o </a:t>
            </a:r>
            <a:r>
              <a:rPr lang="en-US" sz="3000" dirty="0"/>
              <a:t>child restraint device is readily available. </a:t>
            </a:r>
            <a:endParaRPr lang="en-US" sz="3000" dirty="0" smtClean="0"/>
          </a:p>
          <a:p>
            <a:r>
              <a:rPr lang="en-US" sz="3000" dirty="0"/>
              <a:t>Virginia Code </a:t>
            </a:r>
            <a:r>
              <a:rPr lang="en-US" sz="3000" dirty="0">
                <a:cs typeface="Arial"/>
              </a:rPr>
              <a:t>§46.2-1095 </a:t>
            </a:r>
          </a:p>
          <a:p>
            <a:endParaRPr lang="en-US" dirty="0">
              <a:cs typeface="Arial"/>
            </a:endParaRPr>
          </a:p>
        </p:txBody>
      </p:sp>
    </p:spTree>
    <p:extLst>
      <p:ext uri="{BB962C8B-B14F-4D97-AF65-F5344CB8AC3E}">
        <p14:creationId xmlns:p14="http://schemas.microsoft.com/office/powerpoint/2010/main" val="17276765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Restricted OL for </a:t>
            </a:r>
            <a:r>
              <a:rPr lang="en-US" b="1" dirty="0"/>
              <a:t>O</a:t>
            </a:r>
            <a:r>
              <a:rPr lang="en-US" b="1" dirty="0" smtClean="0"/>
              <a:t>ut-of-state Drug Convictions</a:t>
            </a:r>
            <a:endParaRPr lang="en-US" sz="2600" b="1" dirty="0"/>
          </a:p>
        </p:txBody>
      </p:sp>
      <p:sp>
        <p:nvSpPr>
          <p:cNvPr id="3" name="Content Placeholder 2"/>
          <p:cNvSpPr>
            <a:spLocks noGrp="1"/>
          </p:cNvSpPr>
          <p:nvPr>
            <p:ph idx="1"/>
          </p:nvPr>
        </p:nvSpPr>
        <p:spPr>
          <a:xfrm>
            <a:off x="457200" y="1752600"/>
            <a:ext cx="8229600" cy="2971800"/>
          </a:xfrm>
        </p:spPr>
        <p:txBody>
          <a:bodyPr>
            <a:normAutofit fontScale="92500"/>
          </a:bodyPr>
          <a:lstStyle/>
          <a:p>
            <a:pPr marL="0" indent="0">
              <a:buNone/>
            </a:pPr>
            <a:r>
              <a:rPr lang="en-US" b="1" dirty="0"/>
              <a:t>HB 1664 </a:t>
            </a:r>
            <a:r>
              <a:rPr lang="en-US" b="1" dirty="0" smtClean="0"/>
              <a:t>(Jones)/SB </a:t>
            </a:r>
            <a:r>
              <a:rPr lang="en-US" b="1" dirty="0"/>
              <a:t>1181 (Stuart)</a:t>
            </a:r>
          </a:p>
          <a:p>
            <a:r>
              <a:rPr lang="en-US" sz="3000" dirty="0" smtClean="0"/>
              <a:t>Permits Virginia </a:t>
            </a:r>
            <a:r>
              <a:rPr lang="en-US" sz="3000" dirty="0"/>
              <a:t>residents convicted of drug offenses out-of-state to petition </a:t>
            </a:r>
            <a:r>
              <a:rPr lang="en-US" sz="3000" dirty="0" smtClean="0"/>
              <a:t>Virginia </a:t>
            </a:r>
            <a:r>
              <a:rPr lang="en-US" sz="3000" dirty="0"/>
              <a:t>courts for a restricted </a:t>
            </a:r>
            <a:r>
              <a:rPr lang="en-US" sz="3000" dirty="0" smtClean="0"/>
              <a:t>license.</a:t>
            </a:r>
          </a:p>
          <a:p>
            <a:pPr lvl="1"/>
            <a:r>
              <a:rPr lang="en-US" sz="3000" dirty="0" smtClean="0"/>
              <a:t>Exception for operating commercial vehicles.</a:t>
            </a:r>
          </a:p>
          <a:p>
            <a:r>
              <a:rPr lang="en-US" sz="3000" dirty="0"/>
              <a:t>Virginia Code </a:t>
            </a:r>
            <a:r>
              <a:rPr lang="en-US" sz="3000" dirty="0">
                <a:cs typeface="Arial"/>
              </a:rPr>
              <a:t>§18.2-259.1</a:t>
            </a:r>
          </a:p>
          <a:p>
            <a:pPr lvl="2"/>
            <a:endParaRPr lang="en-US" sz="3500" dirty="0">
              <a:cs typeface="Arial"/>
            </a:endParaRPr>
          </a:p>
        </p:txBody>
      </p:sp>
    </p:spTree>
    <p:extLst>
      <p:ext uri="{BB962C8B-B14F-4D97-AF65-F5344CB8AC3E}">
        <p14:creationId xmlns:p14="http://schemas.microsoft.com/office/powerpoint/2010/main" val="22721586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Driving Distance for Testing Certain Vehicles</a:t>
            </a:r>
            <a:endParaRPr lang="en-US" b="1" dirty="0"/>
          </a:p>
        </p:txBody>
      </p:sp>
      <p:sp>
        <p:nvSpPr>
          <p:cNvPr id="3" name="Content Placeholder 2"/>
          <p:cNvSpPr>
            <a:spLocks noGrp="1"/>
          </p:cNvSpPr>
          <p:nvPr>
            <p:ph idx="1"/>
          </p:nvPr>
        </p:nvSpPr>
        <p:spPr>
          <a:xfrm>
            <a:off x="457200" y="1600201"/>
            <a:ext cx="8229600" cy="4190999"/>
          </a:xfrm>
        </p:spPr>
        <p:txBody>
          <a:bodyPr>
            <a:normAutofit fontScale="92500"/>
          </a:bodyPr>
          <a:lstStyle/>
          <a:p>
            <a:pPr marL="0" indent="0">
              <a:buNone/>
            </a:pPr>
            <a:r>
              <a:rPr lang="en-US" sz="3500" b="1" dirty="0" smtClean="0"/>
              <a:t>HB 1677 (Delaney)</a:t>
            </a:r>
          </a:p>
          <a:p>
            <a:r>
              <a:rPr lang="en-US" sz="3000" dirty="0" smtClean="0"/>
              <a:t>Extends from 5 miles to 10 miles the distance:</a:t>
            </a:r>
          </a:p>
          <a:p>
            <a:pPr lvl="1"/>
            <a:r>
              <a:rPr lang="en-US" sz="3000" dirty="0" smtClean="0"/>
              <a:t>Allowable for using license plates intended for </a:t>
            </a:r>
            <a:r>
              <a:rPr lang="en-US" sz="3000" dirty="0" err="1" smtClean="0"/>
              <a:t>unladen</a:t>
            </a:r>
            <a:r>
              <a:rPr lang="en-US" sz="3000" dirty="0" smtClean="0"/>
              <a:t> vehicles; </a:t>
            </a:r>
          </a:p>
          <a:p>
            <a:pPr lvl="1"/>
            <a:r>
              <a:rPr lang="en-US" sz="3000" dirty="0" smtClean="0"/>
              <a:t>That a prospective buyer can test drive a vehicle from an auto auction without a safety inspection.</a:t>
            </a:r>
          </a:p>
          <a:p>
            <a:r>
              <a:rPr lang="en-US" sz="3000" dirty="0" smtClean="0"/>
              <a:t>Virginia Code </a:t>
            </a:r>
            <a:r>
              <a:rPr lang="en-US" sz="3000" dirty="0">
                <a:cs typeface="Arial"/>
              </a:rPr>
              <a:t>§§ </a:t>
            </a:r>
            <a:r>
              <a:rPr lang="en-US" sz="3000" dirty="0" smtClean="0"/>
              <a:t>46.2-733, 46.2-1158.01</a:t>
            </a:r>
            <a:endParaRPr lang="en-US" sz="3000" dirty="0"/>
          </a:p>
        </p:txBody>
      </p:sp>
    </p:spTree>
    <p:extLst>
      <p:ext uri="{BB962C8B-B14F-4D97-AF65-F5344CB8AC3E}">
        <p14:creationId xmlns:p14="http://schemas.microsoft.com/office/powerpoint/2010/main" val="26723641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Re-organizing </a:t>
            </a:r>
            <a:r>
              <a:rPr lang="en-US" b="1" dirty="0" smtClean="0"/>
              <a:t>Registration &amp; Licensing Laws</a:t>
            </a:r>
            <a:endParaRPr lang="en-US" sz="2600" b="1" dirty="0"/>
          </a:p>
        </p:txBody>
      </p:sp>
      <p:sp>
        <p:nvSpPr>
          <p:cNvPr id="3" name="Content Placeholder 2"/>
          <p:cNvSpPr>
            <a:spLocks noGrp="1"/>
          </p:cNvSpPr>
          <p:nvPr>
            <p:ph idx="1"/>
          </p:nvPr>
        </p:nvSpPr>
        <p:spPr>
          <a:xfrm>
            <a:off x="457200" y="1600201"/>
            <a:ext cx="8382000" cy="4190999"/>
          </a:xfrm>
        </p:spPr>
        <p:txBody>
          <a:bodyPr>
            <a:normAutofit fontScale="40000" lnSpcReduction="20000"/>
          </a:bodyPr>
          <a:lstStyle/>
          <a:p>
            <a:pPr marL="0" indent="0">
              <a:buNone/>
            </a:pPr>
            <a:r>
              <a:rPr lang="en-US" sz="8000" b="1" dirty="0"/>
              <a:t>HB 1711 </a:t>
            </a:r>
            <a:r>
              <a:rPr lang="en-US" sz="8000" b="1" dirty="0" smtClean="0"/>
              <a:t>(Herring)/SB </a:t>
            </a:r>
            <a:r>
              <a:rPr lang="en-US" sz="8000" b="1" dirty="0"/>
              <a:t>1382 </a:t>
            </a:r>
            <a:r>
              <a:rPr lang="en-US" sz="8000" b="1" dirty="0" smtClean="0"/>
              <a:t>(McDougle</a:t>
            </a:r>
            <a:r>
              <a:rPr lang="en-US" sz="8000" b="1" dirty="0"/>
              <a:t>)</a:t>
            </a:r>
          </a:p>
          <a:p>
            <a:r>
              <a:rPr lang="en-US" sz="6500" dirty="0" smtClean="0">
                <a:cs typeface="Arial"/>
              </a:rPr>
              <a:t>Takes </a:t>
            </a:r>
            <a:r>
              <a:rPr lang="en-US" sz="6500" dirty="0">
                <a:cs typeface="Arial"/>
              </a:rPr>
              <a:t>provisions of §46.2-613 that are criminal and </a:t>
            </a:r>
            <a:r>
              <a:rPr lang="en-US" sz="6500" dirty="0" smtClean="0">
                <a:cs typeface="Arial"/>
              </a:rPr>
              <a:t>moves </a:t>
            </a:r>
            <a:r>
              <a:rPr lang="en-US" sz="6500" dirty="0">
                <a:cs typeface="Arial"/>
              </a:rPr>
              <a:t>them into §46.2-612.</a:t>
            </a:r>
          </a:p>
          <a:p>
            <a:r>
              <a:rPr lang="en-US" sz="6500" dirty="0">
                <a:cs typeface="Arial"/>
              </a:rPr>
              <a:t>Takes provisions of §46.2-612 that are traffic offenses and </a:t>
            </a:r>
            <a:r>
              <a:rPr lang="en-US" sz="6500" dirty="0" smtClean="0">
                <a:cs typeface="Arial"/>
              </a:rPr>
              <a:t>moves </a:t>
            </a:r>
            <a:r>
              <a:rPr lang="en-US" sz="6500" dirty="0">
                <a:cs typeface="Arial"/>
              </a:rPr>
              <a:t>them into §46.2-613.</a:t>
            </a:r>
          </a:p>
          <a:p>
            <a:r>
              <a:rPr lang="en-US" sz="6500" dirty="0">
                <a:cs typeface="Arial"/>
              </a:rPr>
              <a:t>By moving the criminal sections into §46.2-613, they are no longer eligible for dismissal of charges upon proof of compliance as provided in §46.2-612.   </a:t>
            </a:r>
          </a:p>
          <a:p>
            <a:r>
              <a:rPr lang="en-US" sz="6500" dirty="0">
                <a:cs typeface="Arial"/>
              </a:rPr>
              <a:t>Recommendation of </a:t>
            </a:r>
            <a:r>
              <a:rPr lang="en-US" sz="6500" dirty="0" smtClean="0">
                <a:cs typeface="Arial"/>
              </a:rPr>
              <a:t>the Committee </a:t>
            </a:r>
            <a:r>
              <a:rPr lang="en-US" sz="6500" dirty="0">
                <a:cs typeface="Arial"/>
              </a:rPr>
              <a:t>on District </a:t>
            </a:r>
            <a:r>
              <a:rPr lang="en-US" sz="6500" dirty="0" smtClean="0">
                <a:cs typeface="Arial"/>
              </a:rPr>
              <a:t>Courts.</a:t>
            </a:r>
          </a:p>
          <a:p>
            <a:r>
              <a:rPr lang="en-US" sz="6500" dirty="0"/>
              <a:t>Virginia Code </a:t>
            </a:r>
            <a:r>
              <a:rPr lang="en-US" sz="6500" dirty="0">
                <a:cs typeface="Arial"/>
              </a:rPr>
              <a:t>§§</a:t>
            </a:r>
            <a:r>
              <a:rPr lang="en-US" sz="6500" dirty="0" smtClean="0">
                <a:cs typeface="Arial"/>
              </a:rPr>
              <a:t>46.2-612, 46.2-613</a:t>
            </a:r>
            <a:endParaRPr lang="en-US" sz="6500" dirty="0">
              <a:cs typeface="Arial"/>
            </a:endParaRPr>
          </a:p>
          <a:p>
            <a:endParaRPr lang="en-US" sz="6500" dirty="0">
              <a:cs typeface="Arial"/>
            </a:endParaRPr>
          </a:p>
        </p:txBody>
      </p:sp>
    </p:spTree>
    <p:extLst>
      <p:ext uri="{BB962C8B-B14F-4D97-AF65-F5344CB8AC3E}">
        <p14:creationId xmlns:p14="http://schemas.microsoft.com/office/powerpoint/2010/main" val="197133624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800" b="1" dirty="0" smtClean="0"/>
              <a:t>Expired Registration Summons, Dismissal upon Compliance</a:t>
            </a:r>
            <a:endParaRPr lang="en-US" sz="3800" dirty="0"/>
          </a:p>
        </p:txBody>
      </p:sp>
      <p:sp>
        <p:nvSpPr>
          <p:cNvPr id="3" name="Content Placeholder 2"/>
          <p:cNvSpPr>
            <a:spLocks noGrp="1"/>
          </p:cNvSpPr>
          <p:nvPr>
            <p:ph idx="1"/>
          </p:nvPr>
        </p:nvSpPr>
        <p:spPr>
          <a:xfrm>
            <a:off x="457200" y="2057400"/>
            <a:ext cx="8458200" cy="3886199"/>
          </a:xfrm>
        </p:spPr>
        <p:txBody>
          <a:bodyPr>
            <a:normAutofit fontScale="47500" lnSpcReduction="20000"/>
          </a:bodyPr>
          <a:lstStyle/>
          <a:p>
            <a:pPr marL="0" indent="0">
              <a:buNone/>
            </a:pPr>
            <a:r>
              <a:rPr lang="en-US" sz="6700" b="1" dirty="0"/>
              <a:t>HB 1712 </a:t>
            </a:r>
            <a:r>
              <a:rPr lang="en-US" sz="6700" b="1" dirty="0" smtClean="0"/>
              <a:t>(Herring)/SB </a:t>
            </a:r>
            <a:r>
              <a:rPr lang="en-US" sz="6700" b="1" dirty="0"/>
              <a:t>1383 </a:t>
            </a:r>
            <a:r>
              <a:rPr lang="en-US" sz="6700" b="1" dirty="0" smtClean="0"/>
              <a:t>(McDougle</a:t>
            </a:r>
            <a:r>
              <a:rPr lang="en-US" sz="6700" b="1" dirty="0"/>
              <a:t>)</a:t>
            </a:r>
          </a:p>
          <a:p>
            <a:r>
              <a:rPr lang="en-US" sz="5900" dirty="0" smtClean="0">
                <a:cs typeface="Arial"/>
              </a:rPr>
              <a:t>Allows </a:t>
            </a:r>
            <a:r>
              <a:rPr lang="en-US" sz="5900" dirty="0">
                <a:cs typeface="Arial"/>
              </a:rPr>
              <a:t>dismissal of charges for expired registration under </a:t>
            </a:r>
            <a:r>
              <a:rPr lang="en-US" sz="5900" dirty="0"/>
              <a:t>§ 46.2-646</a:t>
            </a:r>
            <a:r>
              <a:rPr lang="en-US" sz="5900" dirty="0">
                <a:cs typeface="Arial"/>
              </a:rPr>
              <a:t> when proof of compliance with the section is provided to the court.   </a:t>
            </a:r>
          </a:p>
          <a:p>
            <a:r>
              <a:rPr lang="en-US" sz="5900" dirty="0">
                <a:cs typeface="Arial"/>
              </a:rPr>
              <a:t>Recommendation of </a:t>
            </a:r>
            <a:r>
              <a:rPr lang="en-US" sz="5900" dirty="0" smtClean="0">
                <a:cs typeface="Arial"/>
              </a:rPr>
              <a:t>the Committee </a:t>
            </a:r>
            <a:r>
              <a:rPr lang="en-US" sz="5900" dirty="0">
                <a:cs typeface="Arial"/>
              </a:rPr>
              <a:t>on District </a:t>
            </a:r>
            <a:r>
              <a:rPr lang="en-US" sz="5900" dirty="0" smtClean="0">
                <a:cs typeface="Arial"/>
              </a:rPr>
              <a:t>Courts.</a:t>
            </a:r>
          </a:p>
          <a:p>
            <a:r>
              <a:rPr lang="en-US" sz="5900" dirty="0"/>
              <a:t>Virginia Code </a:t>
            </a:r>
            <a:r>
              <a:rPr lang="en-US" sz="5900" dirty="0">
                <a:cs typeface="Arial"/>
              </a:rPr>
              <a:t>§§</a:t>
            </a:r>
            <a:r>
              <a:rPr lang="en-US" sz="5900" dirty="0" smtClean="0">
                <a:cs typeface="Arial"/>
              </a:rPr>
              <a:t>16.2-69.48:1, </a:t>
            </a:r>
            <a:r>
              <a:rPr lang="en-US" sz="5900" dirty="0">
                <a:cs typeface="Arial"/>
              </a:rPr>
              <a:t>46.2-646</a:t>
            </a:r>
          </a:p>
          <a:p>
            <a:endParaRPr lang="en-US" sz="6500" dirty="0">
              <a:cs typeface="Arial"/>
            </a:endParaRPr>
          </a:p>
        </p:txBody>
      </p:sp>
    </p:spTree>
    <p:extLst>
      <p:ext uri="{BB962C8B-B14F-4D97-AF65-F5344CB8AC3E}">
        <p14:creationId xmlns:p14="http://schemas.microsoft.com/office/powerpoint/2010/main" val="11777535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smtClean="0"/>
              <a:t>Amber Warning Lights; </a:t>
            </a:r>
            <a:br>
              <a:rPr lang="en-US" b="1" dirty="0" smtClean="0"/>
            </a:br>
            <a:r>
              <a:rPr lang="en-US" b="1" dirty="0" smtClean="0"/>
              <a:t>Hauling Forest Products</a:t>
            </a:r>
            <a:endParaRPr lang="en-US" b="1" dirty="0"/>
          </a:p>
        </p:txBody>
      </p:sp>
      <p:sp>
        <p:nvSpPr>
          <p:cNvPr id="3" name="Content Placeholder 2"/>
          <p:cNvSpPr>
            <a:spLocks noGrp="1"/>
          </p:cNvSpPr>
          <p:nvPr>
            <p:ph idx="1"/>
          </p:nvPr>
        </p:nvSpPr>
        <p:spPr>
          <a:xfrm>
            <a:off x="457200" y="1905000"/>
            <a:ext cx="8229600" cy="2590799"/>
          </a:xfrm>
        </p:spPr>
        <p:txBody>
          <a:bodyPr>
            <a:normAutofit fontScale="92500" lnSpcReduction="20000"/>
          </a:bodyPr>
          <a:lstStyle/>
          <a:p>
            <a:pPr marL="0" indent="0">
              <a:buNone/>
            </a:pPr>
            <a:r>
              <a:rPr lang="en-US" b="1" dirty="0" smtClean="0"/>
              <a:t>HB 1802 (Tyler)/SB 1254 (Ruff)</a:t>
            </a:r>
          </a:p>
          <a:p>
            <a:r>
              <a:rPr lang="en-US" sz="3000" dirty="0" smtClean="0"/>
              <a:t>Authorizes vehicle hauling forest products to use amber warning lights, provided that they are mounted so as to be visible from behind the vehicle.</a:t>
            </a:r>
          </a:p>
          <a:p>
            <a:r>
              <a:rPr lang="en-US" sz="3000" dirty="0" smtClean="0"/>
              <a:t>Virginia Code </a:t>
            </a:r>
            <a:r>
              <a:rPr lang="en-US" sz="3000" dirty="0" smtClean="0">
                <a:cs typeface="Arial"/>
              </a:rPr>
              <a:t>§ 46.2-1025</a:t>
            </a:r>
            <a:endParaRPr lang="en-US" sz="3000" dirty="0"/>
          </a:p>
        </p:txBody>
      </p:sp>
    </p:spTree>
    <p:extLst>
      <p:ext uri="{BB962C8B-B14F-4D97-AF65-F5344CB8AC3E}">
        <p14:creationId xmlns:p14="http://schemas.microsoft.com/office/powerpoint/2010/main" val="12101345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Move-over Law</a:t>
            </a:r>
          </a:p>
        </p:txBody>
      </p:sp>
      <p:sp>
        <p:nvSpPr>
          <p:cNvPr id="3" name="Content Placeholder 2"/>
          <p:cNvSpPr>
            <a:spLocks noGrp="1"/>
          </p:cNvSpPr>
          <p:nvPr>
            <p:ph idx="1"/>
          </p:nvPr>
        </p:nvSpPr>
        <p:spPr>
          <a:xfrm>
            <a:off x="457200" y="1524000"/>
            <a:ext cx="8229600" cy="4495801"/>
          </a:xfrm>
        </p:spPr>
        <p:txBody>
          <a:bodyPr>
            <a:normAutofit fontScale="62500" lnSpcReduction="20000"/>
          </a:bodyPr>
          <a:lstStyle/>
          <a:p>
            <a:pPr marL="0" indent="0">
              <a:buNone/>
            </a:pPr>
            <a:r>
              <a:rPr lang="en-US" sz="5100" b="1" dirty="0"/>
              <a:t>HB 1911 </a:t>
            </a:r>
            <a:r>
              <a:rPr lang="en-US" sz="5100" b="1" dirty="0" smtClean="0"/>
              <a:t>(Peace</a:t>
            </a:r>
            <a:r>
              <a:rPr lang="en-US" sz="5100" b="1" dirty="0"/>
              <a:t>)</a:t>
            </a:r>
          </a:p>
          <a:p>
            <a:r>
              <a:rPr lang="en-US" sz="4000" dirty="0" smtClean="0">
                <a:cs typeface="Arial"/>
              </a:rPr>
              <a:t>Changes 1</a:t>
            </a:r>
            <a:r>
              <a:rPr lang="en-US" sz="4000" baseline="30000" dirty="0" smtClean="0">
                <a:cs typeface="Arial"/>
              </a:rPr>
              <a:t>st</a:t>
            </a:r>
            <a:r>
              <a:rPr lang="en-US" sz="4000" dirty="0" smtClean="0">
                <a:cs typeface="Arial"/>
              </a:rPr>
              <a:t> offense violation of the “move-over</a:t>
            </a:r>
            <a:r>
              <a:rPr lang="en-US" sz="4000" dirty="0">
                <a:cs typeface="Arial"/>
              </a:rPr>
              <a:t>” law </a:t>
            </a:r>
            <a:r>
              <a:rPr lang="en-US" sz="4000" dirty="0" smtClean="0">
                <a:cs typeface="Arial"/>
              </a:rPr>
              <a:t>from a fine  of up to $250 to Class </a:t>
            </a:r>
            <a:r>
              <a:rPr lang="en-US" sz="4000" dirty="0">
                <a:cs typeface="Arial"/>
              </a:rPr>
              <a:t>1 misdemeanor </a:t>
            </a:r>
            <a:r>
              <a:rPr lang="en-US" sz="4000" dirty="0" smtClean="0">
                <a:cs typeface="Arial"/>
              </a:rPr>
              <a:t>Reckless Driving.  </a:t>
            </a:r>
            <a:endParaRPr lang="en-US" sz="4000" dirty="0">
              <a:cs typeface="Arial"/>
            </a:endParaRPr>
          </a:p>
          <a:p>
            <a:pPr lvl="1"/>
            <a:r>
              <a:rPr lang="en-US" sz="4000" dirty="0" smtClean="0">
                <a:cs typeface="Arial"/>
              </a:rPr>
              <a:t>Previously, only a 2</a:t>
            </a:r>
            <a:r>
              <a:rPr lang="en-US" sz="4000" baseline="30000" dirty="0" smtClean="0">
                <a:cs typeface="Arial"/>
              </a:rPr>
              <a:t>nd</a:t>
            </a:r>
            <a:r>
              <a:rPr lang="en-US" sz="4000" dirty="0" smtClean="0">
                <a:cs typeface="Arial"/>
              </a:rPr>
              <a:t> or subsequent offense was a Class 1 misdemeanor. </a:t>
            </a:r>
          </a:p>
          <a:p>
            <a:r>
              <a:rPr lang="en-US" sz="4000" dirty="0" smtClean="0">
                <a:cs typeface="Arial"/>
              </a:rPr>
              <a:t>Moves </a:t>
            </a:r>
            <a:r>
              <a:rPr lang="en-US" sz="4000" dirty="0">
                <a:cs typeface="Arial"/>
              </a:rPr>
              <a:t>the offense from §46.2-921.1 to §46.2-861.1 by repealing §46.2-921.1 and creating §46.2-861.1.  </a:t>
            </a:r>
          </a:p>
          <a:p>
            <a:pPr lvl="1"/>
            <a:r>
              <a:rPr lang="en-US" sz="4000" dirty="0">
                <a:cs typeface="Arial"/>
              </a:rPr>
              <a:t>The law was moved to Chapter 8, Article 7 in </a:t>
            </a:r>
            <a:r>
              <a:rPr lang="en-US" sz="4000" dirty="0" smtClean="0">
                <a:cs typeface="Arial"/>
              </a:rPr>
              <a:t>§ 46.2 </a:t>
            </a:r>
            <a:r>
              <a:rPr lang="en-US" sz="4000" dirty="0">
                <a:cs typeface="Arial"/>
              </a:rPr>
              <a:t>in order to allow improper driving to be a lesser included offense for less culpable conduct.</a:t>
            </a:r>
          </a:p>
          <a:p>
            <a:r>
              <a:rPr lang="en-US" sz="4000" dirty="0" smtClean="0"/>
              <a:t>Virginia </a:t>
            </a:r>
            <a:r>
              <a:rPr lang="en-US" sz="4000" dirty="0"/>
              <a:t>Code </a:t>
            </a:r>
            <a:r>
              <a:rPr lang="en-US" sz="4000" dirty="0">
                <a:cs typeface="Arial"/>
              </a:rPr>
              <a:t>§46.2-861.1</a:t>
            </a:r>
          </a:p>
          <a:p>
            <a:pPr lvl="2"/>
            <a:endParaRPr lang="en-US" sz="4000" dirty="0">
              <a:cs typeface="Arial"/>
            </a:endParaRPr>
          </a:p>
        </p:txBody>
      </p:sp>
    </p:spTree>
    <p:extLst>
      <p:ext uri="{BB962C8B-B14F-4D97-AF65-F5344CB8AC3E}">
        <p14:creationId xmlns:p14="http://schemas.microsoft.com/office/powerpoint/2010/main" val="258437566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Air Bag Fraud</a:t>
            </a:r>
          </a:p>
        </p:txBody>
      </p:sp>
      <p:sp>
        <p:nvSpPr>
          <p:cNvPr id="3" name="Content Placeholder 2"/>
          <p:cNvSpPr>
            <a:spLocks noGrp="1"/>
          </p:cNvSpPr>
          <p:nvPr>
            <p:ph idx="1"/>
          </p:nvPr>
        </p:nvSpPr>
        <p:spPr>
          <a:xfrm>
            <a:off x="457200" y="1371600"/>
            <a:ext cx="8458200" cy="4495799"/>
          </a:xfrm>
        </p:spPr>
        <p:txBody>
          <a:bodyPr>
            <a:normAutofit fontScale="70000" lnSpcReduction="20000"/>
          </a:bodyPr>
          <a:lstStyle/>
          <a:p>
            <a:pPr marL="0" indent="0">
              <a:buNone/>
            </a:pPr>
            <a:r>
              <a:rPr lang="en-US" sz="3800" b="1" dirty="0"/>
              <a:t>HB 2143 </a:t>
            </a:r>
            <a:r>
              <a:rPr lang="en-US" sz="3800" b="1" dirty="0" smtClean="0"/>
              <a:t>(Bell</a:t>
            </a:r>
            <a:r>
              <a:rPr lang="en-US" sz="3800" b="1" dirty="0"/>
              <a:t>)</a:t>
            </a:r>
          </a:p>
          <a:p>
            <a:r>
              <a:rPr lang="en-US" sz="3600" dirty="0" smtClean="0">
                <a:cs typeface="Arial"/>
              </a:rPr>
              <a:t>Creates </a:t>
            </a:r>
            <a:r>
              <a:rPr lang="en-US" sz="3600" dirty="0">
                <a:cs typeface="Arial"/>
              </a:rPr>
              <a:t>a Class 1 misdemeanor to </a:t>
            </a:r>
          </a:p>
          <a:p>
            <a:pPr lvl="1"/>
            <a:r>
              <a:rPr lang="en-US" sz="3600" dirty="0">
                <a:cs typeface="Arial"/>
              </a:rPr>
              <a:t>Install counterfeit or nonfunctional air bag or supplemental restraint component; or</a:t>
            </a:r>
          </a:p>
          <a:p>
            <a:pPr lvl="1"/>
            <a:r>
              <a:rPr lang="en-US" sz="3600" dirty="0">
                <a:cs typeface="Arial"/>
              </a:rPr>
              <a:t>Knowingly sell or install any device that causes the vehicle’s diagnostic system to fail to warn of counterfeit components or nonfunctional air bags; or</a:t>
            </a:r>
          </a:p>
          <a:p>
            <a:pPr lvl="1"/>
            <a:r>
              <a:rPr lang="en-US" sz="3600" dirty="0">
                <a:cs typeface="Arial"/>
              </a:rPr>
              <a:t>Knowingly manufacture or distribute a counterfeit supplemental restraint system component, nonfunctional air bag or other device that does not meet federal safety </a:t>
            </a:r>
            <a:r>
              <a:rPr lang="en-US" sz="3600" dirty="0" smtClean="0">
                <a:cs typeface="Arial"/>
              </a:rPr>
              <a:t>standards.</a:t>
            </a:r>
          </a:p>
          <a:p>
            <a:r>
              <a:rPr lang="en-US" sz="3600" dirty="0"/>
              <a:t>Virginia Code </a:t>
            </a:r>
            <a:r>
              <a:rPr lang="en-US" sz="3600" dirty="0">
                <a:cs typeface="Arial"/>
              </a:rPr>
              <a:t>§46.2-1088.3</a:t>
            </a:r>
          </a:p>
          <a:p>
            <a:endParaRPr lang="en-US" sz="3400" dirty="0">
              <a:cs typeface="Arial"/>
            </a:endParaRPr>
          </a:p>
          <a:p>
            <a:pPr lvl="1"/>
            <a:endParaRPr lang="en-US" sz="3500" dirty="0">
              <a:cs typeface="Arial"/>
            </a:endParaRPr>
          </a:p>
        </p:txBody>
      </p:sp>
    </p:spTree>
    <p:extLst>
      <p:ext uri="{BB962C8B-B14F-4D97-AF65-F5344CB8AC3E}">
        <p14:creationId xmlns:p14="http://schemas.microsoft.com/office/powerpoint/2010/main" val="28968965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Sheriffs; Vehicle Markings</a:t>
            </a:r>
            <a:endParaRPr lang="en-US" sz="40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HB 2585 (Gilbert)</a:t>
            </a:r>
          </a:p>
          <a:p>
            <a:r>
              <a:rPr lang="en-US" sz="3000" dirty="0" smtClean="0"/>
              <a:t>Requires all marked </a:t>
            </a:r>
            <a:r>
              <a:rPr lang="en-US" sz="3000" dirty="0"/>
              <a:t>s</a:t>
            </a:r>
            <a:r>
              <a:rPr lang="en-US" sz="3000" dirty="0" smtClean="0"/>
              <a:t>heriff vehicles to conspicuously display on each front side door the words:</a:t>
            </a:r>
          </a:p>
          <a:p>
            <a:pPr marL="914400" lvl="1" indent="-514350"/>
            <a:r>
              <a:rPr lang="en-US" sz="3000" dirty="0" smtClean="0"/>
              <a:t>“Sheriff’s Office” or “Sheriff”, and</a:t>
            </a:r>
          </a:p>
          <a:p>
            <a:pPr marL="914400" lvl="1" indent="-514350"/>
            <a:r>
              <a:rPr lang="en-US" sz="3000" dirty="0" smtClean="0"/>
              <a:t>Name of the city or county.</a:t>
            </a:r>
          </a:p>
          <a:p>
            <a:r>
              <a:rPr lang="en-US" sz="3000" dirty="0" smtClean="0"/>
              <a:t>Removes the requirements about color, 5-pointed stars and the state seal.</a:t>
            </a:r>
          </a:p>
          <a:p>
            <a:r>
              <a:rPr lang="en-US" sz="3000" dirty="0" smtClean="0"/>
              <a:t>Virginia Code </a:t>
            </a:r>
            <a:r>
              <a:rPr lang="en-US" sz="3000" dirty="0" smtClean="0">
                <a:cs typeface="Arial"/>
              </a:rPr>
              <a:t>§ 15.2-1610</a:t>
            </a:r>
            <a:endParaRPr lang="en-US" sz="3000" dirty="0"/>
          </a:p>
        </p:txBody>
      </p:sp>
    </p:spTree>
    <p:extLst>
      <p:ext uri="{BB962C8B-B14F-4D97-AF65-F5344CB8AC3E}">
        <p14:creationId xmlns:p14="http://schemas.microsoft.com/office/powerpoint/2010/main" val="521142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Autofit/>
          </a:bodyPr>
          <a:lstStyle/>
          <a:p>
            <a:r>
              <a:rPr lang="en-US" sz="4000" b="1" dirty="0"/>
              <a:t>Dangerous </a:t>
            </a:r>
            <a:r>
              <a:rPr lang="en-US" sz="4000" b="1" dirty="0" smtClean="0"/>
              <a:t>Dog; </a:t>
            </a:r>
            <a:br>
              <a:rPr lang="en-US" sz="4000" b="1" dirty="0" smtClean="0"/>
            </a:br>
            <a:r>
              <a:rPr lang="en-US" sz="4000" b="1" dirty="0" smtClean="0"/>
              <a:t>Deferred Finding</a:t>
            </a:r>
            <a:endParaRPr lang="en-US" sz="40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3500" b="1" dirty="0"/>
              <a:t>HB 2745 </a:t>
            </a:r>
            <a:r>
              <a:rPr lang="en-US" sz="3500" b="1" dirty="0" smtClean="0"/>
              <a:t>(Hope</a:t>
            </a:r>
            <a:r>
              <a:rPr lang="en-US" sz="3500" b="1" dirty="0"/>
              <a:t>)</a:t>
            </a:r>
          </a:p>
          <a:p>
            <a:r>
              <a:rPr lang="en-US" sz="3600" dirty="0" smtClean="0"/>
              <a:t>Authorizes </a:t>
            </a:r>
            <a:r>
              <a:rPr lang="en-US" sz="3600" dirty="0"/>
              <a:t>a court to defer proceedings in the adjudication of an animal as a dangerous dog. </a:t>
            </a:r>
            <a:endParaRPr lang="en-US" sz="3600" dirty="0" smtClean="0"/>
          </a:p>
          <a:p>
            <a:r>
              <a:rPr lang="en-US" sz="3600" dirty="0" smtClean="0"/>
              <a:t>Requires </a:t>
            </a:r>
            <a:r>
              <a:rPr lang="en-US" sz="3600" dirty="0"/>
              <a:t>the court to place conditions upon the owner of the animal, the violation of which shall authorize the court to proceed as it otherwise would have. </a:t>
            </a:r>
            <a:endParaRPr lang="en-US" sz="3600" dirty="0" smtClean="0"/>
          </a:p>
          <a:p>
            <a:r>
              <a:rPr lang="en-US" sz="3600" dirty="0" smtClean="0"/>
              <a:t>Upon </a:t>
            </a:r>
            <a:r>
              <a:rPr lang="en-US" sz="3600" dirty="0"/>
              <a:t>the fulfillment of the conditions, the court shall dismiss the proceedings against the animal and the owner.</a:t>
            </a:r>
          </a:p>
          <a:p>
            <a:r>
              <a:rPr lang="en-US" sz="3600" dirty="0"/>
              <a:t>Virginia Code </a:t>
            </a:r>
            <a:r>
              <a:rPr lang="en-US" sz="3600" dirty="0">
                <a:cs typeface="Arial"/>
              </a:rPr>
              <a:t>§3.2-6540</a:t>
            </a:r>
          </a:p>
          <a:p>
            <a:pPr marL="0" indent="0">
              <a:buNone/>
            </a:pPr>
            <a:endParaRPr lang="en-US" dirty="0"/>
          </a:p>
        </p:txBody>
      </p:sp>
    </p:spTree>
    <p:extLst>
      <p:ext uri="{BB962C8B-B14F-4D97-AF65-F5344CB8AC3E}">
        <p14:creationId xmlns:p14="http://schemas.microsoft.com/office/powerpoint/2010/main" val="54076812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Parking for </a:t>
            </a:r>
            <a:r>
              <a:rPr lang="en-US" sz="4000" b="1" dirty="0" smtClean="0"/>
              <a:t>Disabled</a:t>
            </a:r>
            <a:endParaRPr lang="en-US" sz="4000" b="1" dirty="0"/>
          </a:p>
        </p:txBody>
      </p:sp>
      <p:sp>
        <p:nvSpPr>
          <p:cNvPr id="3" name="Content Placeholder 2"/>
          <p:cNvSpPr>
            <a:spLocks noGrp="1"/>
          </p:cNvSpPr>
          <p:nvPr>
            <p:ph idx="1"/>
          </p:nvPr>
        </p:nvSpPr>
        <p:spPr>
          <a:xfrm>
            <a:off x="457200" y="1600201"/>
            <a:ext cx="8229600" cy="2514599"/>
          </a:xfrm>
        </p:spPr>
        <p:txBody>
          <a:bodyPr>
            <a:normAutofit fontScale="77500" lnSpcReduction="20000"/>
          </a:bodyPr>
          <a:lstStyle/>
          <a:p>
            <a:pPr marL="0" indent="0">
              <a:buNone/>
            </a:pPr>
            <a:r>
              <a:rPr lang="en-US" sz="3800" b="1" dirty="0"/>
              <a:t>HB 2805 </a:t>
            </a:r>
            <a:r>
              <a:rPr lang="en-US" sz="3800" b="1" dirty="0" smtClean="0"/>
              <a:t>(</a:t>
            </a:r>
            <a:r>
              <a:rPr lang="en-US" sz="3800" b="1" dirty="0" err="1" smtClean="0"/>
              <a:t>LaRock</a:t>
            </a:r>
            <a:r>
              <a:rPr lang="en-US" sz="3800" b="1" dirty="0" smtClean="0"/>
              <a:t>)</a:t>
            </a:r>
          </a:p>
          <a:p>
            <a:r>
              <a:rPr lang="en-US" sz="3600" dirty="0" smtClean="0"/>
              <a:t>Prohibits </a:t>
            </a:r>
            <a:r>
              <a:rPr lang="en-US" sz="3600" dirty="0"/>
              <a:t>parking any vehicle in any striped access aisle adjacent to a parking space reserved for persons with disabilities. </a:t>
            </a:r>
          </a:p>
          <a:p>
            <a:r>
              <a:rPr lang="en-US" sz="3600" dirty="0" smtClean="0"/>
              <a:t>Punishable </a:t>
            </a:r>
            <a:r>
              <a:rPr lang="en-US" sz="3600" dirty="0"/>
              <a:t>by a fine of $100-$500.</a:t>
            </a:r>
          </a:p>
          <a:p>
            <a:r>
              <a:rPr lang="en-US" sz="3600" dirty="0"/>
              <a:t>Virginia Code </a:t>
            </a:r>
            <a:r>
              <a:rPr lang="en-US" sz="3600" dirty="0">
                <a:cs typeface="Arial"/>
              </a:rPr>
              <a:t>§46.2-1242</a:t>
            </a:r>
          </a:p>
          <a:p>
            <a:pPr lvl="2"/>
            <a:endParaRPr lang="en-US" sz="3500" dirty="0">
              <a:cs typeface="Arial"/>
            </a:endParaRPr>
          </a:p>
        </p:txBody>
      </p:sp>
    </p:spTree>
    <p:extLst>
      <p:ext uri="{BB962C8B-B14F-4D97-AF65-F5344CB8AC3E}">
        <p14:creationId xmlns:p14="http://schemas.microsoft.com/office/powerpoint/2010/main" val="153381183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Window Tinting; </a:t>
            </a:r>
            <a:br>
              <a:rPr lang="en-US" b="1" dirty="0" smtClean="0"/>
            </a:br>
            <a:r>
              <a:rPr lang="en-US" b="1" dirty="0" smtClean="0"/>
              <a:t>Canine Handlers</a:t>
            </a:r>
            <a:endParaRPr lang="en-US" b="1" dirty="0"/>
          </a:p>
        </p:txBody>
      </p:sp>
      <p:sp>
        <p:nvSpPr>
          <p:cNvPr id="3" name="Content Placeholder 2"/>
          <p:cNvSpPr>
            <a:spLocks noGrp="1"/>
          </p:cNvSpPr>
          <p:nvPr>
            <p:ph idx="1"/>
          </p:nvPr>
        </p:nvSpPr>
        <p:spPr/>
        <p:txBody>
          <a:bodyPr/>
          <a:lstStyle/>
          <a:p>
            <a:pPr marL="0" indent="0">
              <a:buNone/>
            </a:pPr>
            <a:r>
              <a:rPr lang="en-US" b="1" dirty="0" smtClean="0"/>
              <a:t>SB 1174 (McPike)</a:t>
            </a:r>
          </a:p>
          <a:p>
            <a:r>
              <a:rPr lang="en-US" sz="2800" dirty="0" smtClean="0"/>
              <a:t>Exempts from window tinting limitations vehicles operated in the performance of private security duties by a licensed security canine handler. </a:t>
            </a:r>
          </a:p>
          <a:p>
            <a:r>
              <a:rPr lang="en-US" sz="2800" dirty="0" smtClean="0"/>
              <a:t>Definitions clarified.</a:t>
            </a:r>
          </a:p>
          <a:p>
            <a:r>
              <a:rPr lang="en-US" sz="2800" dirty="0" smtClean="0"/>
              <a:t>Virginia Code </a:t>
            </a:r>
            <a:r>
              <a:rPr lang="en-US" sz="2800" dirty="0" smtClean="0">
                <a:cs typeface="Arial"/>
              </a:rPr>
              <a:t>§ 46.2-1052</a:t>
            </a:r>
            <a:endParaRPr lang="en-US" sz="2800" dirty="0"/>
          </a:p>
        </p:txBody>
      </p:sp>
    </p:spTree>
    <p:extLst>
      <p:ext uri="{BB962C8B-B14F-4D97-AF65-F5344CB8AC3E}">
        <p14:creationId xmlns:p14="http://schemas.microsoft.com/office/powerpoint/2010/main" val="39582713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Immobilization of Vehicles</a:t>
            </a:r>
            <a:endParaRPr lang="en-US" sz="4000" b="1" dirty="0"/>
          </a:p>
        </p:txBody>
      </p:sp>
      <p:sp>
        <p:nvSpPr>
          <p:cNvPr id="3" name="Content Placeholder 2"/>
          <p:cNvSpPr>
            <a:spLocks noGrp="1"/>
          </p:cNvSpPr>
          <p:nvPr>
            <p:ph idx="1"/>
          </p:nvPr>
        </p:nvSpPr>
        <p:spPr>
          <a:xfrm>
            <a:off x="457200" y="1403287"/>
            <a:ext cx="8229600" cy="4387913"/>
          </a:xfrm>
        </p:spPr>
        <p:txBody>
          <a:bodyPr>
            <a:normAutofit fontScale="85000" lnSpcReduction="10000"/>
          </a:bodyPr>
          <a:lstStyle/>
          <a:p>
            <a:pPr marL="0" indent="0">
              <a:buNone/>
            </a:pPr>
            <a:r>
              <a:rPr lang="en-US" sz="3800" b="1" dirty="0" smtClean="0"/>
              <a:t>SB 1432 (Obenshain)</a:t>
            </a:r>
          </a:p>
          <a:p>
            <a:r>
              <a:rPr lang="en-US" dirty="0" smtClean="0"/>
              <a:t>Allows owner/operator of a parking lot or building to immobilize a trespassing vehicle by any device that prevents its removal or lawful operation, provided the device does not damage the vehicle.</a:t>
            </a:r>
          </a:p>
          <a:p>
            <a:r>
              <a:rPr lang="en-US" dirty="0" smtClean="0"/>
              <a:t>Current law limits immobilization devices to those that prevent a wheel from turning, such as a boot.</a:t>
            </a:r>
            <a:endParaRPr lang="en-US" dirty="0"/>
          </a:p>
          <a:p>
            <a:r>
              <a:rPr lang="en-US" dirty="0" smtClean="0">
                <a:cs typeface="Arial"/>
              </a:rPr>
              <a:t>Code of Virginia §§ 46.2-1054, 46.2-1216, 46.2-1231</a:t>
            </a:r>
            <a:endParaRPr lang="en-US" b="1" dirty="0"/>
          </a:p>
        </p:txBody>
      </p:sp>
    </p:spTree>
    <p:extLst>
      <p:ext uri="{BB962C8B-B14F-4D97-AF65-F5344CB8AC3E}">
        <p14:creationId xmlns:p14="http://schemas.microsoft.com/office/powerpoint/2010/main" val="17567170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Hands-free D</a:t>
            </a:r>
            <a:r>
              <a:rPr lang="en-US" b="1" dirty="0" smtClean="0"/>
              <a:t>riving; </a:t>
            </a:r>
            <a:br>
              <a:rPr lang="en-US" b="1" dirty="0" smtClean="0"/>
            </a:br>
            <a:r>
              <a:rPr lang="en-US" b="1" dirty="0" smtClean="0"/>
              <a:t>Highway </a:t>
            </a:r>
            <a:r>
              <a:rPr lang="en-US" b="1" dirty="0"/>
              <a:t>W</a:t>
            </a:r>
            <a:r>
              <a:rPr lang="en-US" b="1" dirty="0" smtClean="0"/>
              <a:t>ork Zone</a:t>
            </a:r>
            <a:endParaRPr lang="en-US" b="1" dirty="0"/>
          </a:p>
        </p:txBody>
      </p:sp>
      <p:sp>
        <p:nvSpPr>
          <p:cNvPr id="3" name="Content Placeholder 2"/>
          <p:cNvSpPr>
            <a:spLocks noGrp="1"/>
          </p:cNvSpPr>
          <p:nvPr>
            <p:ph idx="1"/>
          </p:nvPr>
        </p:nvSpPr>
        <p:spPr/>
        <p:txBody>
          <a:bodyPr>
            <a:noAutofit/>
          </a:bodyPr>
          <a:lstStyle/>
          <a:p>
            <a:pPr marL="0" indent="0">
              <a:buNone/>
            </a:pPr>
            <a:r>
              <a:rPr lang="en-US" b="1" dirty="0"/>
              <a:t>SB 1768 </a:t>
            </a:r>
            <a:r>
              <a:rPr lang="en-US" b="1" dirty="0" smtClean="0"/>
              <a:t>(Mason</a:t>
            </a:r>
            <a:r>
              <a:rPr lang="en-US" b="1" dirty="0"/>
              <a:t>)</a:t>
            </a:r>
          </a:p>
          <a:p>
            <a:r>
              <a:rPr lang="en-US" sz="2800" dirty="0" smtClean="0">
                <a:cs typeface="Arial"/>
              </a:rPr>
              <a:t>Prohibits any person from holding a </a:t>
            </a:r>
            <a:r>
              <a:rPr lang="en-US" sz="2800" dirty="0">
                <a:cs typeface="Arial"/>
              </a:rPr>
              <a:t>phone </a:t>
            </a:r>
            <a:r>
              <a:rPr lang="en-US" sz="2800" dirty="0" smtClean="0">
                <a:cs typeface="Arial"/>
              </a:rPr>
              <a:t>or personal communications device in their hand </a:t>
            </a:r>
            <a:r>
              <a:rPr lang="en-US" sz="2800" dirty="0">
                <a:cs typeface="Arial"/>
              </a:rPr>
              <a:t>while driving in a highway work zone</a:t>
            </a:r>
            <a:r>
              <a:rPr lang="en-US" sz="2800" dirty="0" smtClean="0">
                <a:cs typeface="Arial"/>
              </a:rPr>
              <a:t>.</a:t>
            </a:r>
          </a:p>
          <a:p>
            <a:r>
              <a:rPr lang="en-US" sz="2800" dirty="0" smtClean="0">
                <a:cs typeface="Arial"/>
              </a:rPr>
              <a:t>Imposes a mandatory $250 fine.</a:t>
            </a:r>
          </a:p>
          <a:p>
            <a:r>
              <a:rPr lang="en-US" sz="2800" dirty="0" smtClean="0">
                <a:cs typeface="Arial"/>
              </a:rPr>
              <a:t>If </a:t>
            </a:r>
            <a:r>
              <a:rPr lang="en-US" sz="2800" dirty="0">
                <a:cs typeface="Arial"/>
              </a:rPr>
              <a:t>not in a highway work zone</a:t>
            </a:r>
            <a:r>
              <a:rPr lang="en-US" sz="2800" dirty="0" smtClean="0">
                <a:cs typeface="Arial"/>
              </a:rPr>
              <a:t>, a driver </a:t>
            </a:r>
            <a:r>
              <a:rPr lang="en-US" sz="2800" dirty="0">
                <a:cs typeface="Arial"/>
              </a:rPr>
              <a:t>can hold the phone in </a:t>
            </a:r>
            <a:r>
              <a:rPr lang="en-US" sz="2800" dirty="0" smtClean="0">
                <a:cs typeface="Arial"/>
              </a:rPr>
              <a:t>their hand </a:t>
            </a:r>
            <a:r>
              <a:rPr lang="en-US" sz="2800" dirty="0">
                <a:cs typeface="Arial"/>
              </a:rPr>
              <a:t>but can’t read or write emails or </a:t>
            </a:r>
            <a:r>
              <a:rPr lang="en-US" sz="2800" dirty="0" smtClean="0">
                <a:cs typeface="Arial"/>
              </a:rPr>
              <a:t>texts, </a:t>
            </a:r>
            <a:r>
              <a:rPr lang="en-US" sz="2800" dirty="0">
                <a:cs typeface="Arial"/>
              </a:rPr>
              <a:t>as provided in current law.</a:t>
            </a:r>
          </a:p>
          <a:p>
            <a:r>
              <a:rPr lang="en-US" sz="2800" dirty="0" smtClean="0"/>
              <a:t>Virginia </a:t>
            </a:r>
            <a:r>
              <a:rPr lang="en-US" sz="2800" dirty="0"/>
              <a:t>Code </a:t>
            </a:r>
            <a:r>
              <a:rPr lang="en-US" sz="2800" dirty="0">
                <a:cs typeface="Arial"/>
              </a:rPr>
              <a:t>§46.2-1078.1</a:t>
            </a:r>
          </a:p>
          <a:p>
            <a:pPr lvl="2"/>
            <a:endParaRPr lang="en-US" dirty="0"/>
          </a:p>
          <a:p>
            <a:pPr lvl="2"/>
            <a:endParaRPr lang="en-US" dirty="0">
              <a:cs typeface="Arial"/>
            </a:endParaRPr>
          </a:p>
        </p:txBody>
      </p:sp>
    </p:spTree>
    <p:extLst>
      <p:ext uri="{BB962C8B-B14F-4D97-AF65-F5344CB8AC3E}">
        <p14:creationId xmlns:p14="http://schemas.microsoft.com/office/powerpoint/2010/main" val="28271778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838201"/>
            <a:ext cx="7772400" cy="2762250"/>
          </a:xfrm>
        </p:spPr>
        <p:txBody>
          <a:bodyPr>
            <a:normAutofit/>
          </a:bodyPr>
          <a:lstStyle/>
          <a:p>
            <a:r>
              <a:rPr lang="en-US" sz="7200" dirty="0" smtClean="0"/>
              <a:t>Pawn Brokers</a:t>
            </a:r>
            <a:endParaRPr lang="en-US" sz="72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389203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3600" b="1" dirty="0" smtClean="0"/>
              <a:t>Pawning Goods; </a:t>
            </a:r>
            <a:br>
              <a:rPr lang="en-US" sz="3600" b="1" dirty="0" smtClean="0"/>
            </a:br>
            <a:r>
              <a:rPr lang="en-US" sz="3600" b="1" dirty="0" smtClean="0"/>
              <a:t>Current Government ID Required</a:t>
            </a:r>
            <a:endParaRPr lang="en-US" sz="3600" b="1" dirty="0"/>
          </a:p>
        </p:txBody>
      </p:sp>
      <p:sp>
        <p:nvSpPr>
          <p:cNvPr id="3" name="Content Placeholder 2"/>
          <p:cNvSpPr>
            <a:spLocks noGrp="1"/>
          </p:cNvSpPr>
          <p:nvPr>
            <p:ph idx="1"/>
          </p:nvPr>
        </p:nvSpPr>
        <p:spPr>
          <a:xfrm>
            <a:off x="457200" y="1600201"/>
            <a:ext cx="8229600" cy="3962399"/>
          </a:xfrm>
        </p:spPr>
        <p:txBody>
          <a:bodyPr>
            <a:normAutofit fontScale="85000" lnSpcReduction="10000"/>
          </a:bodyPr>
          <a:lstStyle/>
          <a:p>
            <a:pPr marL="0" indent="0">
              <a:buNone/>
            </a:pPr>
            <a:r>
              <a:rPr lang="en-US" sz="3800" b="1" dirty="0" smtClean="0"/>
              <a:t>HB 1774 (Mullin)</a:t>
            </a:r>
          </a:p>
          <a:p>
            <a:r>
              <a:rPr lang="en-US" sz="3300" dirty="0" smtClean="0"/>
              <a:t>Persons pawning, pledging or selling goods or precious metals/gems must present an unexpired government ID card bearing a current legal address.</a:t>
            </a:r>
          </a:p>
          <a:p>
            <a:r>
              <a:rPr lang="en-US" sz="3300" dirty="0" smtClean="0"/>
              <a:t>If address not current, seller must present other documentation to prove current legal address.</a:t>
            </a:r>
          </a:p>
          <a:p>
            <a:r>
              <a:rPr lang="en-US" sz="3300" dirty="0" smtClean="0"/>
              <a:t>Virginia Code </a:t>
            </a:r>
            <a:r>
              <a:rPr lang="en-US" sz="3300" dirty="0" smtClean="0">
                <a:cs typeface="Arial"/>
              </a:rPr>
              <a:t>§§ 54.1-4009, 54.1-4101, 54.1-4102</a:t>
            </a:r>
            <a:endParaRPr lang="en-US" sz="3300" dirty="0" smtClean="0"/>
          </a:p>
          <a:p>
            <a:endParaRPr lang="en-US" dirty="0"/>
          </a:p>
        </p:txBody>
      </p:sp>
    </p:spTree>
    <p:extLst>
      <p:ext uri="{BB962C8B-B14F-4D97-AF65-F5344CB8AC3E}">
        <p14:creationId xmlns:p14="http://schemas.microsoft.com/office/powerpoint/2010/main" val="386401572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smtClean="0"/>
              <a:t>Post-Trial</a:t>
            </a:r>
          </a:p>
          <a:p>
            <a:pPr marL="0" indent="0" algn="ctr">
              <a:buNone/>
            </a:pPr>
            <a:r>
              <a:rPr lang="en-US" sz="7000" dirty="0" smtClean="0"/>
              <a:t>Provisions</a:t>
            </a:r>
            <a:endParaRPr lang="en-US" sz="7000" dirty="0"/>
          </a:p>
        </p:txBody>
      </p:sp>
    </p:spTree>
    <p:extLst>
      <p:ext uri="{BB962C8B-B14F-4D97-AF65-F5344CB8AC3E}">
        <p14:creationId xmlns:p14="http://schemas.microsoft.com/office/powerpoint/2010/main" val="56457970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Presentence Reports; Parole</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a:t>HB 1833 </a:t>
            </a:r>
            <a:r>
              <a:rPr lang="en-US" b="1" dirty="0" smtClean="0"/>
              <a:t>(Tyler</a:t>
            </a:r>
            <a:r>
              <a:rPr lang="en-US" b="1" dirty="0"/>
              <a:t>)</a:t>
            </a:r>
          </a:p>
          <a:p>
            <a:r>
              <a:rPr lang="en-US" sz="2800" dirty="0" smtClean="0">
                <a:cs typeface="Arial"/>
              </a:rPr>
              <a:t>Allows </a:t>
            </a:r>
            <a:r>
              <a:rPr lang="en-US" sz="2800" dirty="0">
                <a:cs typeface="Arial"/>
              </a:rPr>
              <a:t>a parole-eligible </a:t>
            </a:r>
            <a:r>
              <a:rPr lang="en-US" sz="2800" dirty="0" smtClean="0">
                <a:cs typeface="Arial"/>
              </a:rPr>
              <a:t>inmate </a:t>
            </a:r>
            <a:r>
              <a:rPr lang="en-US" sz="2800" dirty="0">
                <a:cs typeface="Arial"/>
              </a:rPr>
              <a:t>or his </a:t>
            </a:r>
            <a:r>
              <a:rPr lang="en-US" sz="2800" dirty="0" smtClean="0">
                <a:cs typeface="Arial"/>
              </a:rPr>
              <a:t>attorney </a:t>
            </a:r>
            <a:r>
              <a:rPr lang="en-US" sz="2800" dirty="0">
                <a:cs typeface="Arial"/>
              </a:rPr>
              <a:t>to get a copy of his pre-sentence report without a court order.</a:t>
            </a:r>
          </a:p>
          <a:p>
            <a:r>
              <a:rPr lang="en-US" sz="2800" dirty="0" smtClean="0"/>
              <a:t>Virginia </a:t>
            </a:r>
            <a:r>
              <a:rPr lang="en-US" sz="2800" dirty="0"/>
              <a:t>Code </a:t>
            </a:r>
            <a:r>
              <a:rPr lang="en-US" sz="2800" dirty="0">
                <a:cs typeface="Arial"/>
              </a:rPr>
              <a:t>§19.2-299</a:t>
            </a:r>
          </a:p>
          <a:p>
            <a:endParaRPr lang="en-US" sz="3000" dirty="0">
              <a:cs typeface="Arial"/>
            </a:endParaRPr>
          </a:p>
        </p:txBody>
      </p:sp>
    </p:spTree>
    <p:extLst>
      <p:ext uri="{BB962C8B-B14F-4D97-AF65-F5344CB8AC3E}">
        <p14:creationId xmlns:p14="http://schemas.microsoft.com/office/powerpoint/2010/main" val="42170569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Expungement;  Absolute </a:t>
            </a:r>
            <a:r>
              <a:rPr lang="en-US" b="1" dirty="0"/>
              <a:t>Pardon for Innocent Person</a:t>
            </a:r>
          </a:p>
        </p:txBody>
      </p:sp>
      <p:sp>
        <p:nvSpPr>
          <p:cNvPr id="3" name="Content Placeholder 2"/>
          <p:cNvSpPr>
            <a:spLocks noGrp="1"/>
          </p:cNvSpPr>
          <p:nvPr>
            <p:ph idx="1"/>
          </p:nvPr>
        </p:nvSpPr>
        <p:spPr>
          <a:xfrm>
            <a:off x="457200" y="1600201"/>
            <a:ext cx="8229600" cy="3657599"/>
          </a:xfrm>
        </p:spPr>
        <p:txBody>
          <a:bodyPr>
            <a:normAutofit fontScale="77500" lnSpcReduction="20000"/>
          </a:bodyPr>
          <a:lstStyle/>
          <a:p>
            <a:pPr marL="0" indent="0">
              <a:buNone/>
            </a:pPr>
            <a:r>
              <a:rPr lang="en-US" sz="4100" b="1" dirty="0"/>
              <a:t>HB 2278 </a:t>
            </a:r>
            <a:r>
              <a:rPr lang="en-US" sz="4100" b="1" dirty="0" smtClean="0"/>
              <a:t>(Cole</a:t>
            </a:r>
            <a:r>
              <a:rPr lang="en-US" sz="4100" b="1" dirty="0"/>
              <a:t>)</a:t>
            </a:r>
          </a:p>
          <a:p>
            <a:r>
              <a:rPr lang="en-US" sz="3600" dirty="0" smtClean="0">
                <a:cs typeface="Arial"/>
              </a:rPr>
              <a:t>Allows </a:t>
            </a:r>
            <a:r>
              <a:rPr lang="en-US" sz="3600" i="1" dirty="0">
                <a:cs typeface="Arial"/>
              </a:rPr>
              <a:t>automatic</a:t>
            </a:r>
            <a:r>
              <a:rPr lang="en-US" sz="3600" dirty="0">
                <a:cs typeface="Arial"/>
              </a:rPr>
              <a:t> expungement when someone is absolutely pardoned for a crime </a:t>
            </a:r>
            <a:r>
              <a:rPr lang="en-US" sz="3600" dirty="0" smtClean="0">
                <a:cs typeface="Arial"/>
              </a:rPr>
              <a:t>for which </a:t>
            </a:r>
            <a:r>
              <a:rPr lang="en-US" sz="3600" dirty="0">
                <a:cs typeface="Arial"/>
              </a:rPr>
              <a:t>he has been found to be actually innocent.</a:t>
            </a:r>
          </a:p>
          <a:p>
            <a:r>
              <a:rPr lang="en-US" sz="3600" dirty="0">
                <a:cs typeface="Arial"/>
              </a:rPr>
              <a:t>The only change from current law is that it would no longer require the person who has been deemed wrongfully convicted to file a petition in court for </a:t>
            </a:r>
            <a:r>
              <a:rPr lang="en-US" sz="3600" dirty="0" err="1">
                <a:cs typeface="Arial"/>
              </a:rPr>
              <a:t>expungement</a:t>
            </a:r>
            <a:r>
              <a:rPr lang="en-US" sz="3600" dirty="0" smtClean="0">
                <a:cs typeface="Arial"/>
              </a:rPr>
              <a:t>.</a:t>
            </a:r>
          </a:p>
          <a:p>
            <a:r>
              <a:rPr lang="en-US" sz="3600" dirty="0"/>
              <a:t>Virginia Code </a:t>
            </a:r>
            <a:r>
              <a:rPr lang="en-US" sz="3600" dirty="0">
                <a:cs typeface="Arial"/>
              </a:rPr>
              <a:t>§§</a:t>
            </a:r>
            <a:r>
              <a:rPr lang="en-US" sz="3600" dirty="0" smtClean="0">
                <a:cs typeface="Arial"/>
              </a:rPr>
              <a:t>2.2-402, </a:t>
            </a:r>
            <a:r>
              <a:rPr lang="en-US" sz="3600" dirty="0">
                <a:cs typeface="Arial"/>
              </a:rPr>
              <a:t>19.2-392.2</a:t>
            </a:r>
          </a:p>
          <a:p>
            <a:pPr lvl="1"/>
            <a:endParaRPr lang="en-US" sz="3500" dirty="0">
              <a:cs typeface="Arial"/>
            </a:endParaRPr>
          </a:p>
        </p:txBody>
      </p:sp>
    </p:spTree>
    <p:extLst>
      <p:ext uri="{BB962C8B-B14F-4D97-AF65-F5344CB8AC3E}">
        <p14:creationId xmlns:p14="http://schemas.microsoft.com/office/powerpoint/2010/main" val="146535562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Criminal Injury </a:t>
            </a:r>
            <a:r>
              <a:rPr lang="en-US" b="1" dirty="0" smtClean="0"/>
              <a:t/>
            </a:r>
            <a:br>
              <a:rPr lang="en-US" b="1" dirty="0" smtClean="0"/>
            </a:br>
            <a:r>
              <a:rPr lang="en-US" b="1" dirty="0" smtClean="0"/>
              <a:t>Compensation Fund (CICF)</a:t>
            </a:r>
            <a:endParaRPr lang="en-US" b="1" dirty="0"/>
          </a:p>
        </p:txBody>
      </p:sp>
      <p:sp>
        <p:nvSpPr>
          <p:cNvPr id="3" name="Content Placeholder 2"/>
          <p:cNvSpPr>
            <a:spLocks noGrp="1"/>
          </p:cNvSpPr>
          <p:nvPr>
            <p:ph idx="1"/>
          </p:nvPr>
        </p:nvSpPr>
        <p:spPr>
          <a:xfrm>
            <a:off x="457200" y="1600201"/>
            <a:ext cx="8229600" cy="4419599"/>
          </a:xfrm>
        </p:spPr>
        <p:txBody>
          <a:bodyPr>
            <a:normAutofit fontScale="55000" lnSpcReduction="20000"/>
          </a:bodyPr>
          <a:lstStyle/>
          <a:p>
            <a:pPr marL="0" indent="0">
              <a:buNone/>
            </a:pPr>
            <a:r>
              <a:rPr lang="en-US" sz="5800" b="1" dirty="0"/>
              <a:t>HB 2773 </a:t>
            </a:r>
            <a:r>
              <a:rPr lang="en-US" sz="5800" b="1" dirty="0" smtClean="0"/>
              <a:t>(Bell</a:t>
            </a:r>
            <a:r>
              <a:rPr lang="en-US" sz="5800" b="1" dirty="0"/>
              <a:t>)</a:t>
            </a:r>
          </a:p>
          <a:p>
            <a:r>
              <a:rPr lang="en-US" sz="4700" dirty="0" smtClean="0"/>
              <a:t>Removes </a:t>
            </a:r>
            <a:r>
              <a:rPr lang="en-US" sz="4700" dirty="0"/>
              <a:t>the current $600 limit </a:t>
            </a:r>
            <a:r>
              <a:rPr lang="en-US" sz="4700" dirty="0" smtClean="0"/>
              <a:t>that </a:t>
            </a:r>
            <a:r>
              <a:rPr lang="en-US" sz="4700" dirty="0"/>
              <a:t>may be awarded to a crime victim for total loss of earnings resulting from incapacity. </a:t>
            </a:r>
          </a:p>
          <a:p>
            <a:r>
              <a:rPr lang="en-US" sz="4700" dirty="0" smtClean="0"/>
              <a:t>Increases </a:t>
            </a:r>
            <a:r>
              <a:rPr lang="en-US" sz="4700" dirty="0"/>
              <a:t>from $5,000 to $10,000 the maximum </a:t>
            </a:r>
            <a:r>
              <a:rPr lang="en-US" sz="4700" dirty="0" smtClean="0"/>
              <a:t>award </a:t>
            </a:r>
            <a:r>
              <a:rPr lang="en-US" sz="4700" dirty="0"/>
              <a:t>from </a:t>
            </a:r>
            <a:r>
              <a:rPr lang="en-US" sz="4700" dirty="0" smtClean="0"/>
              <a:t>CICF for </a:t>
            </a:r>
            <a:r>
              <a:rPr lang="en-US" sz="4700" dirty="0"/>
              <a:t>expenses directly related to funeral or burial </a:t>
            </a:r>
            <a:r>
              <a:rPr lang="en-US" sz="4700" dirty="0" smtClean="0"/>
              <a:t>costs.</a:t>
            </a:r>
          </a:p>
          <a:p>
            <a:r>
              <a:rPr lang="en-US" sz="4700" dirty="0" smtClean="0"/>
              <a:t>Increases </a:t>
            </a:r>
            <a:r>
              <a:rPr lang="en-US" sz="4700" dirty="0"/>
              <a:t>from $25,000 to $35,000 the maximum aggregate award </a:t>
            </a:r>
            <a:r>
              <a:rPr lang="en-US" sz="4700" dirty="0" smtClean="0"/>
              <a:t>receivable as </a:t>
            </a:r>
            <a:r>
              <a:rPr lang="en-US" sz="4700" dirty="0"/>
              <a:t>a result of an injury or death</a:t>
            </a:r>
            <a:r>
              <a:rPr lang="en-US" sz="4700" dirty="0" smtClean="0"/>
              <a:t>.</a:t>
            </a:r>
          </a:p>
          <a:p>
            <a:r>
              <a:rPr lang="en-US" sz="4700" dirty="0" smtClean="0"/>
              <a:t>CICF also known as the Virginia Victims’ Fund.</a:t>
            </a:r>
            <a:endParaRPr lang="en-US" sz="4700" dirty="0"/>
          </a:p>
          <a:p>
            <a:r>
              <a:rPr lang="en-US" sz="4700" dirty="0" smtClean="0"/>
              <a:t>Virginia </a:t>
            </a:r>
            <a:r>
              <a:rPr lang="en-US" sz="4700" dirty="0"/>
              <a:t>Code </a:t>
            </a:r>
            <a:r>
              <a:rPr lang="en-US" sz="4700" dirty="0">
                <a:cs typeface="Arial"/>
              </a:rPr>
              <a:t>§</a:t>
            </a:r>
            <a:r>
              <a:rPr lang="en-US" sz="4700" dirty="0"/>
              <a:t>18.2-254.2</a:t>
            </a:r>
          </a:p>
          <a:p>
            <a:endParaRPr lang="en-US" sz="4400" dirty="0">
              <a:cs typeface="Arial"/>
            </a:endParaRPr>
          </a:p>
        </p:txBody>
      </p:sp>
    </p:spTree>
    <p:extLst>
      <p:ext uri="{BB962C8B-B14F-4D97-AF65-F5344CB8AC3E}">
        <p14:creationId xmlns:p14="http://schemas.microsoft.com/office/powerpoint/2010/main" val="110227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Autofit/>
          </a:bodyPr>
          <a:lstStyle/>
          <a:p>
            <a:r>
              <a:rPr lang="en-US" sz="4000" b="1" dirty="0"/>
              <a:t>Animal </a:t>
            </a:r>
            <a:r>
              <a:rPr lang="en-US" sz="4000" b="1" dirty="0" smtClean="0"/>
              <a:t>Tethering; </a:t>
            </a:r>
            <a:br>
              <a:rPr lang="en-US" sz="4000" b="1" dirty="0" smtClean="0"/>
            </a:br>
            <a:r>
              <a:rPr lang="en-US" sz="4000" b="1" dirty="0" smtClean="0"/>
              <a:t>Adequate Space</a:t>
            </a:r>
            <a:endParaRPr lang="en-US" sz="4000" b="1" dirty="0"/>
          </a:p>
        </p:txBody>
      </p:sp>
      <p:sp>
        <p:nvSpPr>
          <p:cNvPr id="3" name="Content Placeholder 2"/>
          <p:cNvSpPr>
            <a:spLocks noGrp="1"/>
          </p:cNvSpPr>
          <p:nvPr>
            <p:ph idx="1"/>
          </p:nvPr>
        </p:nvSpPr>
        <p:spPr>
          <a:xfrm>
            <a:off x="457200" y="1600200"/>
            <a:ext cx="8229600" cy="4495799"/>
          </a:xfrm>
        </p:spPr>
        <p:txBody>
          <a:bodyPr>
            <a:normAutofit lnSpcReduction="10000"/>
          </a:bodyPr>
          <a:lstStyle/>
          <a:p>
            <a:pPr marL="0" indent="0">
              <a:buNone/>
            </a:pPr>
            <a:r>
              <a:rPr lang="en-US" b="1" dirty="0"/>
              <a:t>SB 1025 </a:t>
            </a:r>
            <a:r>
              <a:rPr lang="en-US" b="1" dirty="0" smtClean="0"/>
              <a:t>(Spruill</a:t>
            </a:r>
            <a:r>
              <a:rPr lang="en-US" b="1" dirty="0"/>
              <a:t>)</a:t>
            </a:r>
          </a:p>
          <a:p>
            <a:r>
              <a:rPr lang="en-US" sz="2600" dirty="0" smtClean="0"/>
              <a:t>Provides </a:t>
            </a:r>
            <a:r>
              <a:rPr lang="en-US" sz="2600" dirty="0"/>
              <a:t>that a tether </a:t>
            </a:r>
            <a:r>
              <a:rPr lang="en-US" sz="2600" dirty="0" smtClean="0"/>
              <a:t>must:</a:t>
            </a:r>
          </a:p>
          <a:p>
            <a:pPr lvl="1"/>
            <a:r>
              <a:rPr lang="en-US" sz="2600" dirty="0"/>
              <a:t>B</a:t>
            </a:r>
            <a:r>
              <a:rPr lang="en-US" sz="2600" dirty="0" smtClean="0"/>
              <a:t>e at </a:t>
            </a:r>
            <a:r>
              <a:rPr lang="en-US" sz="2600" dirty="0"/>
              <a:t>least three times the length of the animal or 10 feet in length, whichever is greater, </a:t>
            </a:r>
            <a:endParaRPr lang="en-US" sz="2600" dirty="0" smtClean="0"/>
          </a:p>
          <a:p>
            <a:pPr lvl="1"/>
            <a:r>
              <a:rPr lang="en-US" sz="2600" dirty="0"/>
              <a:t>N</a:t>
            </a:r>
            <a:r>
              <a:rPr lang="en-US" sz="2600" dirty="0" smtClean="0"/>
              <a:t>ot </a:t>
            </a:r>
            <a:r>
              <a:rPr lang="en-US" sz="2600" dirty="0"/>
              <a:t>cause injury or pain, </a:t>
            </a:r>
            <a:endParaRPr lang="en-US" sz="2600" dirty="0" smtClean="0"/>
          </a:p>
          <a:p>
            <a:pPr lvl="1"/>
            <a:r>
              <a:rPr lang="en-US" sz="2600" dirty="0" smtClean="0"/>
              <a:t>Not weigh </a:t>
            </a:r>
            <a:r>
              <a:rPr lang="en-US" sz="2600" dirty="0"/>
              <a:t>more than one-tenth of the animal's body weight, or </a:t>
            </a:r>
            <a:endParaRPr lang="en-US" sz="2600" dirty="0" smtClean="0"/>
          </a:p>
          <a:p>
            <a:pPr lvl="1"/>
            <a:r>
              <a:rPr lang="en-US" sz="2600" dirty="0"/>
              <a:t>H</a:t>
            </a:r>
            <a:r>
              <a:rPr lang="en-US" sz="2600" dirty="0" smtClean="0"/>
              <a:t>ave </a:t>
            </a:r>
            <a:r>
              <a:rPr lang="en-US" sz="2600" dirty="0"/>
              <a:t>weights or heavy objects attached to it. </a:t>
            </a:r>
            <a:endParaRPr lang="en-US" sz="2600" dirty="0" smtClean="0"/>
          </a:p>
          <a:p>
            <a:r>
              <a:rPr lang="en-US" sz="2600" dirty="0" smtClean="0"/>
              <a:t>Bill exempts agricultural animals.  </a:t>
            </a:r>
            <a:endParaRPr lang="en-US" sz="2600" dirty="0"/>
          </a:p>
          <a:p>
            <a:r>
              <a:rPr lang="en-US" sz="2600" dirty="0" smtClean="0"/>
              <a:t>Virginia </a:t>
            </a:r>
            <a:r>
              <a:rPr lang="en-US" sz="2600" dirty="0"/>
              <a:t>Code </a:t>
            </a:r>
            <a:r>
              <a:rPr lang="en-US" sz="2600" dirty="0">
                <a:cs typeface="Arial"/>
              </a:rPr>
              <a:t>§3.2-6500</a:t>
            </a:r>
          </a:p>
          <a:p>
            <a:endParaRPr lang="en-US" sz="3500" dirty="0"/>
          </a:p>
        </p:txBody>
      </p:sp>
    </p:spTree>
    <p:extLst>
      <p:ext uri="{BB962C8B-B14F-4D97-AF65-F5344CB8AC3E}">
        <p14:creationId xmlns:p14="http://schemas.microsoft.com/office/powerpoint/2010/main" val="27532404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14401"/>
            <a:ext cx="7772400" cy="2686050"/>
          </a:xfrm>
        </p:spPr>
        <p:txBody>
          <a:bodyPr>
            <a:normAutofit/>
          </a:bodyPr>
          <a:lstStyle/>
          <a:p>
            <a:r>
              <a:rPr lang="en-US" sz="7200" dirty="0" smtClean="0"/>
              <a:t>Schools</a:t>
            </a:r>
            <a:endParaRPr lang="en-US" sz="7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172799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143000"/>
          </a:xfrm>
        </p:spPr>
        <p:txBody>
          <a:bodyPr>
            <a:normAutofit fontScale="90000"/>
          </a:bodyPr>
          <a:lstStyle/>
          <a:p>
            <a:r>
              <a:rPr lang="en-US" b="1" dirty="0" smtClean="0"/>
              <a:t>Carrying a Firearm;</a:t>
            </a:r>
            <a:br>
              <a:rPr lang="en-US" b="1" dirty="0" smtClean="0"/>
            </a:br>
            <a:r>
              <a:rPr lang="en-US" b="1" dirty="0" smtClean="0"/>
              <a:t>Private School Security Officers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1656 (Cole)</a:t>
            </a:r>
          </a:p>
          <a:p>
            <a:r>
              <a:rPr lang="en-US" dirty="0" smtClean="0"/>
              <a:t>Allows private and religious schools to have armed security officers in the same manner as public schools.</a:t>
            </a:r>
          </a:p>
          <a:p>
            <a:r>
              <a:rPr lang="en-US" dirty="0" smtClean="0"/>
              <a:t>Virginia Code </a:t>
            </a:r>
            <a:r>
              <a:rPr lang="en-US" dirty="0">
                <a:cs typeface="Arial"/>
              </a:rPr>
              <a:t>§§ </a:t>
            </a:r>
            <a:r>
              <a:rPr lang="en-US" dirty="0" smtClean="0"/>
              <a:t>9.1-101, 18.2-57, 22.1-280.2:1 </a:t>
            </a:r>
            <a:endParaRPr lang="en-US" dirty="0"/>
          </a:p>
        </p:txBody>
      </p:sp>
    </p:spTree>
    <p:extLst>
      <p:ext uri="{BB962C8B-B14F-4D97-AF65-F5344CB8AC3E}">
        <p14:creationId xmlns:p14="http://schemas.microsoft.com/office/powerpoint/2010/main" val="390188776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School Safety; Emergencies;</a:t>
            </a:r>
            <a:br>
              <a:rPr lang="en-US" b="1" dirty="0" smtClean="0"/>
            </a:br>
            <a:r>
              <a:rPr lang="en-US" b="1" dirty="0" smtClean="0"/>
              <a:t>Annual Training</a:t>
            </a:r>
            <a:endParaRPr lang="en-US" b="1" dirty="0"/>
          </a:p>
        </p:txBody>
      </p:sp>
      <p:sp>
        <p:nvSpPr>
          <p:cNvPr id="3" name="Content Placeholder 2"/>
          <p:cNvSpPr>
            <a:spLocks noGrp="1"/>
          </p:cNvSpPr>
          <p:nvPr>
            <p:ph idx="1"/>
          </p:nvPr>
        </p:nvSpPr>
        <p:spPr/>
        <p:txBody>
          <a:bodyPr/>
          <a:lstStyle/>
          <a:p>
            <a:pPr marL="0" indent="0">
              <a:buNone/>
            </a:pPr>
            <a:r>
              <a:rPr lang="en-US" b="1" dirty="0" smtClean="0"/>
              <a:t>HB 1732 (O’Quinn)/SB 1215 (Newman)</a:t>
            </a:r>
          </a:p>
          <a:p>
            <a:r>
              <a:rPr lang="en-US" sz="2800" dirty="0" smtClean="0"/>
              <a:t>Requires each school board to develop school emergency safety training.</a:t>
            </a:r>
          </a:p>
          <a:p>
            <a:r>
              <a:rPr lang="en-US" sz="2800" dirty="0" smtClean="0"/>
              <a:t>This training to be provided to every student and employee at least once a school year.</a:t>
            </a:r>
          </a:p>
          <a:p>
            <a:r>
              <a:rPr lang="en-US" sz="2800" dirty="0" smtClean="0"/>
              <a:t>Virginia Code </a:t>
            </a:r>
            <a:r>
              <a:rPr lang="en-US" sz="2800" dirty="0" smtClean="0">
                <a:cs typeface="Arial"/>
              </a:rPr>
              <a:t>§ 22.1-137.3</a:t>
            </a:r>
            <a:endParaRPr lang="en-US" sz="2800" dirty="0"/>
          </a:p>
        </p:txBody>
      </p:sp>
    </p:spTree>
    <p:extLst>
      <p:ext uri="{BB962C8B-B14F-4D97-AF65-F5344CB8AC3E}">
        <p14:creationId xmlns:p14="http://schemas.microsoft.com/office/powerpoint/2010/main" val="131481341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normAutofit/>
          </a:bodyPr>
          <a:lstStyle/>
          <a:p>
            <a:r>
              <a:rPr lang="en-US" sz="3800" b="1" dirty="0" smtClean="0"/>
              <a:t>MOU; Schools &amp; Law Enforcement</a:t>
            </a:r>
            <a:endParaRPr lang="en-US" sz="3800" b="1" dirty="0"/>
          </a:p>
        </p:txBody>
      </p:sp>
      <p:sp>
        <p:nvSpPr>
          <p:cNvPr id="3" name="Content Placeholder 2"/>
          <p:cNvSpPr>
            <a:spLocks noGrp="1"/>
          </p:cNvSpPr>
          <p:nvPr>
            <p:ph idx="1"/>
          </p:nvPr>
        </p:nvSpPr>
        <p:spPr>
          <a:xfrm>
            <a:off x="457200" y="1447800"/>
            <a:ext cx="8229600" cy="4495799"/>
          </a:xfrm>
        </p:spPr>
        <p:txBody>
          <a:bodyPr>
            <a:normAutofit fontScale="92500" lnSpcReduction="10000"/>
          </a:bodyPr>
          <a:lstStyle/>
          <a:p>
            <a:pPr marL="0" indent="0">
              <a:buNone/>
            </a:pPr>
            <a:r>
              <a:rPr lang="en-US" sz="3500" b="1" dirty="0"/>
              <a:t>HB </a:t>
            </a:r>
            <a:r>
              <a:rPr lang="en-US" sz="3500" b="1" dirty="0" smtClean="0"/>
              <a:t>1733 (Gilbert)/SB </a:t>
            </a:r>
            <a:r>
              <a:rPr lang="en-US" sz="3500" b="1" dirty="0"/>
              <a:t>1214 (Newman)</a:t>
            </a:r>
          </a:p>
          <a:p>
            <a:pPr marL="0" indent="0">
              <a:buNone/>
            </a:pPr>
            <a:r>
              <a:rPr lang="en-US" sz="2800" dirty="0" smtClean="0"/>
              <a:t>Requires: </a:t>
            </a:r>
          </a:p>
          <a:p>
            <a:pPr marL="514350" indent="-514350">
              <a:buFont typeface="+mj-lt"/>
              <a:buAutoNum type="arabicPeriod"/>
            </a:pPr>
            <a:r>
              <a:rPr lang="en-US" sz="2800" dirty="0"/>
              <a:t>T</a:t>
            </a:r>
            <a:r>
              <a:rPr lang="en-US" sz="2800" dirty="0" smtClean="0"/>
              <a:t>he </a:t>
            </a:r>
            <a:r>
              <a:rPr lang="en-US" sz="2800" dirty="0"/>
              <a:t>Virginia Center for School and Campus Safety to develop a model memorandum of </a:t>
            </a:r>
            <a:r>
              <a:rPr lang="en-US" sz="2800" dirty="0" smtClean="0"/>
              <a:t>understanding (MOU) for use with local law enforcement, and </a:t>
            </a:r>
          </a:p>
          <a:p>
            <a:pPr marL="514350" indent="-514350">
              <a:buFont typeface="+mj-lt"/>
              <a:buAutoNum type="arabicPeriod"/>
            </a:pPr>
            <a:r>
              <a:rPr lang="en-US" sz="2800" dirty="0"/>
              <a:t>T</a:t>
            </a:r>
            <a:r>
              <a:rPr lang="en-US" sz="2800" dirty="0" smtClean="0"/>
              <a:t>he </a:t>
            </a:r>
            <a:r>
              <a:rPr lang="en-US" sz="2800" dirty="0"/>
              <a:t>school board in each school division </a:t>
            </a:r>
            <a:r>
              <a:rPr lang="en-US" sz="2800" dirty="0" smtClean="0"/>
              <a:t>that has SROs to </a:t>
            </a:r>
            <a:r>
              <a:rPr lang="en-US" sz="2800" dirty="0"/>
              <a:t>enter into </a:t>
            </a:r>
            <a:r>
              <a:rPr lang="en-US" sz="2800" dirty="0" smtClean="0"/>
              <a:t>an MOU based </a:t>
            </a:r>
            <a:r>
              <a:rPr lang="en-US" sz="2800" dirty="0"/>
              <a:t>upon the model.  </a:t>
            </a:r>
            <a:endParaRPr lang="en-US" sz="2800" dirty="0" smtClean="0"/>
          </a:p>
          <a:p>
            <a:r>
              <a:rPr lang="en-US" sz="2800" dirty="0" smtClean="0"/>
              <a:t>Must be reviewed at least every 5 years.</a:t>
            </a:r>
          </a:p>
          <a:p>
            <a:r>
              <a:rPr lang="en-US" sz="2800" dirty="0"/>
              <a:t>Virginia Code </a:t>
            </a:r>
            <a:r>
              <a:rPr lang="en-US" sz="2800" dirty="0">
                <a:cs typeface="Arial"/>
              </a:rPr>
              <a:t>§§</a:t>
            </a:r>
            <a:r>
              <a:rPr lang="en-US" sz="2800" dirty="0" smtClean="0">
                <a:cs typeface="Arial"/>
              </a:rPr>
              <a:t>9.1-184, 22.1-280.2:3 </a:t>
            </a:r>
            <a:endParaRPr lang="en-US" sz="2800" dirty="0">
              <a:cs typeface="Arial"/>
            </a:endParaRPr>
          </a:p>
          <a:p>
            <a:endParaRPr lang="en-US" sz="3600" dirty="0">
              <a:cs typeface="Arial"/>
            </a:endParaRPr>
          </a:p>
        </p:txBody>
      </p:sp>
    </p:spTree>
    <p:extLst>
      <p:ext uri="{BB962C8B-B14F-4D97-AF65-F5344CB8AC3E}">
        <p14:creationId xmlns:p14="http://schemas.microsoft.com/office/powerpoint/2010/main" val="37324745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of Emergency Response Plans</a:t>
            </a:r>
            <a:endParaRPr lang="en-US" b="1" dirty="0"/>
          </a:p>
        </p:txBody>
      </p:sp>
      <p:sp>
        <p:nvSpPr>
          <p:cNvPr id="3" name="Content Placeholder 2"/>
          <p:cNvSpPr>
            <a:spLocks noGrp="1"/>
          </p:cNvSpPr>
          <p:nvPr>
            <p:ph idx="1"/>
          </p:nvPr>
        </p:nvSpPr>
        <p:spPr/>
        <p:txBody>
          <a:bodyPr/>
          <a:lstStyle/>
          <a:p>
            <a:pPr marL="0" indent="0">
              <a:buNone/>
            </a:pPr>
            <a:r>
              <a:rPr lang="en-US" b="1" dirty="0" smtClean="0"/>
              <a:t>HB 1737 (Wright)/SB 1220 (Newman)</a:t>
            </a:r>
          </a:p>
          <a:p>
            <a:r>
              <a:rPr lang="en-US" sz="2800" dirty="0" smtClean="0"/>
              <a:t>Requires school boards to include first responders in the development and review of school emergency response plans.</a:t>
            </a:r>
          </a:p>
          <a:p>
            <a:r>
              <a:rPr lang="en-US" sz="2800" dirty="0" smtClean="0"/>
              <a:t>Previously, the school board only had to provide copies of the plans to first responders.</a:t>
            </a:r>
          </a:p>
          <a:p>
            <a:r>
              <a:rPr lang="en-US" sz="2800" dirty="0" smtClean="0"/>
              <a:t>Virginia Code </a:t>
            </a:r>
            <a:r>
              <a:rPr lang="en-US" sz="2800" dirty="0" smtClean="0">
                <a:cs typeface="Arial"/>
              </a:rPr>
              <a:t>§ 22.1-279.8</a:t>
            </a:r>
            <a:endParaRPr lang="en-US" sz="2800" dirty="0"/>
          </a:p>
        </p:txBody>
      </p:sp>
    </p:spTree>
    <p:extLst>
      <p:ext uri="{BB962C8B-B14F-4D97-AF65-F5344CB8AC3E}">
        <p14:creationId xmlns:p14="http://schemas.microsoft.com/office/powerpoint/2010/main" val="322136793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Schools; Protective Orders; Notification</a:t>
            </a:r>
            <a:endParaRPr lang="en-US" b="1" dirty="0"/>
          </a:p>
        </p:txBody>
      </p:sp>
      <p:sp>
        <p:nvSpPr>
          <p:cNvPr id="3" name="Content Placeholder 2"/>
          <p:cNvSpPr>
            <a:spLocks noGrp="1"/>
          </p:cNvSpPr>
          <p:nvPr>
            <p:ph idx="1"/>
          </p:nvPr>
        </p:nvSpPr>
        <p:spPr/>
        <p:txBody>
          <a:bodyPr/>
          <a:lstStyle/>
          <a:p>
            <a:pPr marL="0" indent="0">
              <a:buNone/>
            </a:pPr>
            <a:r>
              <a:rPr lang="en-US" b="1" dirty="0" smtClean="0"/>
              <a:t>HB 1997 (Price)</a:t>
            </a:r>
          </a:p>
          <a:p>
            <a:r>
              <a:rPr lang="en-US" sz="2800" dirty="0" smtClean="0"/>
              <a:t>Requires any school principal who is notified of a protective or no-contact order protecting a student to notify certain school personnel that such order has been issued.</a:t>
            </a:r>
          </a:p>
          <a:p>
            <a:r>
              <a:rPr lang="en-US" sz="2800" dirty="0" smtClean="0"/>
              <a:t>Virginia Code </a:t>
            </a:r>
            <a:r>
              <a:rPr lang="en-US" sz="2800" dirty="0" smtClean="0">
                <a:cs typeface="Arial"/>
              </a:rPr>
              <a:t>§ 22.1-279.3:2</a:t>
            </a:r>
            <a:endParaRPr lang="en-US" sz="2800" dirty="0"/>
          </a:p>
        </p:txBody>
      </p:sp>
    </p:spTree>
    <p:extLst>
      <p:ext uri="{BB962C8B-B14F-4D97-AF65-F5344CB8AC3E}">
        <p14:creationId xmlns:p14="http://schemas.microsoft.com/office/powerpoint/2010/main" val="136448772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Public Schools; Use of </a:t>
            </a:r>
            <a:br>
              <a:rPr lang="en-US" b="1" dirty="0" smtClean="0"/>
            </a:br>
            <a:r>
              <a:rPr lang="en-US" b="1" dirty="0" smtClean="0"/>
              <a:t>Seclusion or Restraints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2599 (Bell)</a:t>
            </a:r>
          </a:p>
          <a:p>
            <a:r>
              <a:rPr lang="en-US" sz="2800" dirty="0" smtClean="0"/>
              <a:t>Requires the Board of Education to: </a:t>
            </a:r>
          </a:p>
          <a:p>
            <a:pPr lvl="1"/>
            <a:r>
              <a:rPr lang="en-US" dirty="0" smtClean="0"/>
              <a:t>Identify and prohibit the use of any method of restraint or seclusion that it determines poses a significant danger to students, and </a:t>
            </a:r>
          </a:p>
          <a:p>
            <a:pPr lvl="1"/>
            <a:r>
              <a:rPr lang="en-US" dirty="0" smtClean="0"/>
              <a:t>Establish safety standards for seclusion.</a:t>
            </a:r>
          </a:p>
          <a:p>
            <a:r>
              <a:rPr lang="en-US" sz="2800" dirty="0" smtClean="0"/>
              <a:t>Virginia Code </a:t>
            </a:r>
            <a:r>
              <a:rPr lang="en-US" sz="2800" dirty="0" smtClean="0">
                <a:cs typeface="Arial"/>
              </a:rPr>
              <a:t>§ 22.1-279.1:1</a:t>
            </a:r>
            <a:endParaRPr lang="en-US" sz="2800" dirty="0"/>
          </a:p>
        </p:txBody>
      </p:sp>
    </p:spTree>
    <p:extLst>
      <p:ext uri="{BB962C8B-B14F-4D97-AF65-F5344CB8AC3E}">
        <p14:creationId xmlns:p14="http://schemas.microsoft.com/office/powerpoint/2010/main" val="32165528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DCJS; Training; SRO’S</a:t>
            </a:r>
            <a:endParaRPr lang="en-US" sz="4000"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2609 (Jones)/SB 1130 (Locke)</a:t>
            </a:r>
            <a:endParaRPr lang="en-US" b="1" dirty="0"/>
          </a:p>
          <a:p>
            <a:r>
              <a:rPr lang="en-US" sz="2400" dirty="0" smtClean="0"/>
              <a:t>Requires DCJS to establish, and every SRO after 7/1/2020 to comply with, compulsory minimum training standards for SRO’s.</a:t>
            </a:r>
          </a:p>
          <a:p>
            <a:r>
              <a:rPr lang="en-US" sz="2400" dirty="0" smtClean="0"/>
              <a:t>Training must be specific to SRO’s and be available across the Commonwealth.</a:t>
            </a:r>
          </a:p>
          <a:p>
            <a:r>
              <a:rPr lang="en-US" sz="2400" dirty="0" smtClean="0"/>
              <a:t>Each public school must employ at least 1 administrator who has completed school safety training for public school personnel provided that it is available online.</a:t>
            </a:r>
          </a:p>
          <a:p>
            <a:r>
              <a:rPr lang="en-US" sz="2400" dirty="0" smtClean="0"/>
              <a:t>Virginia Code </a:t>
            </a:r>
            <a:r>
              <a:rPr lang="en-US" sz="2400" dirty="0" smtClean="0">
                <a:cs typeface="Arial"/>
              </a:rPr>
              <a:t>§§ 9.1-102, 22.1-279.8(E), </a:t>
            </a:r>
            <a:r>
              <a:rPr lang="en-US" sz="2400" smtClean="0">
                <a:cs typeface="Arial"/>
              </a:rPr>
              <a:t>9.1-114.1, 9.1-184 </a:t>
            </a:r>
            <a:endParaRPr lang="en-US" sz="2400" dirty="0"/>
          </a:p>
        </p:txBody>
      </p:sp>
    </p:spTree>
    <p:extLst>
      <p:ext uri="{BB962C8B-B14F-4D97-AF65-F5344CB8AC3E}">
        <p14:creationId xmlns:p14="http://schemas.microsoft.com/office/powerpoint/2010/main" val="26537873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School Security Officers; Prior Employment; Firearms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2721 (</a:t>
            </a:r>
            <a:r>
              <a:rPr lang="en-US" b="1" dirty="0" err="1" smtClean="0"/>
              <a:t>Freitas</a:t>
            </a:r>
            <a:r>
              <a:rPr lang="en-US" b="1" dirty="0" smtClean="0"/>
              <a:t>)</a:t>
            </a:r>
          </a:p>
          <a:p>
            <a:r>
              <a:rPr lang="en-US" sz="2400" dirty="0" smtClean="0"/>
              <a:t>Allows a school security officer to carry a firearm if, within 10 years immediately prior to employment, he was employed as an LEO elsewhere in the U.S. with duties substantially similar to those of an LEO in Virginia.</a:t>
            </a:r>
          </a:p>
          <a:p>
            <a:r>
              <a:rPr lang="en-US" sz="2400" dirty="0" smtClean="0"/>
              <a:t>Previously, only prior Virginia service counted.</a:t>
            </a:r>
          </a:p>
          <a:p>
            <a:r>
              <a:rPr lang="en-US" sz="2400" dirty="0" smtClean="0"/>
              <a:t>DCJS’s obligation to establish minimum training standards for school security officers includes training for former out-of-state LEO’s.</a:t>
            </a:r>
          </a:p>
          <a:p>
            <a:r>
              <a:rPr lang="en-US" sz="2400" dirty="0" smtClean="0"/>
              <a:t>Virginia Code </a:t>
            </a:r>
            <a:r>
              <a:rPr lang="en-US" sz="2400" dirty="0" smtClean="0">
                <a:cs typeface="Arial"/>
              </a:rPr>
              <a:t>§§ 9.1-102, 22.1-280.2:1</a:t>
            </a:r>
            <a:endParaRPr lang="en-US" sz="2400" dirty="0" smtClean="0"/>
          </a:p>
          <a:p>
            <a:pPr marL="0" indent="0">
              <a:buNone/>
            </a:pPr>
            <a:endParaRPr lang="en-US" dirty="0"/>
          </a:p>
        </p:txBody>
      </p:sp>
    </p:spTree>
    <p:extLst>
      <p:ext uri="{BB962C8B-B14F-4D97-AF65-F5344CB8AC3E}">
        <p14:creationId xmlns:p14="http://schemas.microsoft.com/office/powerpoint/2010/main" val="410380928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Sex </a:t>
            </a:r>
            <a:r>
              <a:rPr lang="en-US" sz="7000" dirty="0" smtClean="0"/>
              <a:t>Offenders</a:t>
            </a:r>
            <a:endParaRPr lang="en-US" sz="7000" dirty="0"/>
          </a:p>
        </p:txBody>
      </p:sp>
    </p:spTree>
    <p:extLst>
      <p:ext uri="{BB962C8B-B14F-4D97-AF65-F5344CB8AC3E}">
        <p14:creationId xmlns:p14="http://schemas.microsoft.com/office/powerpoint/2010/main" val="1249556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1"/>
            <a:ext cx="7772400" cy="2209799"/>
          </a:xfrm>
        </p:spPr>
        <p:txBody>
          <a:bodyPr>
            <a:noAutofit/>
          </a:bodyPr>
          <a:lstStyle/>
          <a:p>
            <a:r>
              <a:rPr lang="en-US" sz="7200" dirty="0" smtClean="0"/>
              <a:t>Correctional Facilities</a:t>
            </a:r>
            <a:endParaRPr lang="en-US" sz="72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7675108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Child Pornography Registry </a:t>
            </a:r>
          </a:p>
        </p:txBody>
      </p:sp>
      <p:sp>
        <p:nvSpPr>
          <p:cNvPr id="3" name="Content Placeholder 2"/>
          <p:cNvSpPr>
            <a:spLocks noGrp="1"/>
          </p:cNvSpPr>
          <p:nvPr>
            <p:ph idx="1"/>
          </p:nvPr>
        </p:nvSpPr>
        <p:spPr>
          <a:xfrm>
            <a:off x="457200" y="1371599"/>
            <a:ext cx="8229600" cy="4953001"/>
          </a:xfrm>
        </p:spPr>
        <p:txBody>
          <a:bodyPr>
            <a:normAutofit fontScale="25000" lnSpcReduction="20000"/>
          </a:bodyPr>
          <a:lstStyle/>
          <a:p>
            <a:pPr marL="0" indent="0">
              <a:buNone/>
            </a:pPr>
            <a:r>
              <a:rPr lang="en-US" sz="9800" b="1" dirty="0"/>
              <a:t>HB 1940 </a:t>
            </a:r>
            <a:r>
              <a:rPr lang="en-US" sz="9800" b="1" dirty="0" smtClean="0"/>
              <a:t>(Bell)/SB </a:t>
            </a:r>
            <a:r>
              <a:rPr lang="en-US" sz="9800" b="1" dirty="0"/>
              <a:t>1379 </a:t>
            </a:r>
            <a:r>
              <a:rPr lang="en-US" sz="9800" b="1" dirty="0" smtClean="0"/>
              <a:t>(McDougle</a:t>
            </a:r>
            <a:r>
              <a:rPr lang="en-US" sz="9800" b="1" dirty="0"/>
              <a:t>)</a:t>
            </a:r>
          </a:p>
          <a:p>
            <a:r>
              <a:rPr lang="en-US" sz="9600" dirty="0" smtClean="0">
                <a:cs typeface="Arial"/>
              </a:rPr>
              <a:t>Requires copies of all child pornography obtained in the course of criminal investigations to be included in the Child Pornography Registry.</a:t>
            </a:r>
          </a:p>
          <a:p>
            <a:r>
              <a:rPr lang="en-US" sz="9600" dirty="0" smtClean="0">
                <a:cs typeface="Arial"/>
              </a:rPr>
              <a:t>Currently </a:t>
            </a:r>
            <a:r>
              <a:rPr lang="en-US" sz="9600" dirty="0">
                <a:cs typeface="Arial"/>
              </a:rPr>
              <a:t>the </a:t>
            </a:r>
            <a:r>
              <a:rPr lang="en-US" sz="9600" dirty="0" smtClean="0">
                <a:cs typeface="Arial"/>
              </a:rPr>
              <a:t>Registry </a:t>
            </a:r>
            <a:r>
              <a:rPr lang="en-US" sz="9600" dirty="0">
                <a:cs typeface="Arial"/>
              </a:rPr>
              <a:t>only includes images that were introduced into evidence</a:t>
            </a:r>
            <a:r>
              <a:rPr lang="en-US" sz="9600" dirty="0" smtClean="0">
                <a:cs typeface="Arial"/>
              </a:rPr>
              <a:t>.</a:t>
            </a:r>
          </a:p>
          <a:p>
            <a:r>
              <a:rPr lang="en-US" sz="9600" dirty="0" smtClean="0">
                <a:cs typeface="Arial"/>
              </a:rPr>
              <a:t>Also provides that Registry information may be used for victim identification.</a:t>
            </a:r>
          </a:p>
          <a:p>
            <a:r>
              <a:rPr lang="en-US" sz="9600" dirty="0" smtClean="0">
                <a:cs typeface="Arial"/>
              </a:rPr>
              <a:t>VSP required to submit report detailing implementation to Secretary of Public Safety, House Appropriations &amp; Senate Finance Committees by January 1, 2020.</a:t>
            </a:r>
            <a:endParaRPr lang="en-US" sz="9600" dirty="0">
              <a:cs typeface="Arial"/>
            </a:endParaRPr>
          </a:p>
          <a:p>
            <a:r>
              <a:rPr lang="en-US" sz="9600" dirty="0" smtClean="0"/>
              <a:t>Virginia </a:t>
            </a:r>
            <a:r>
              <a:rPr lang="en-US" sz="9600" dirty="0"/>
              <a:t>Code </a:t>
            </a:r>
            <a:r>
              <a:rPr lang="en-US" sz="9600" dirty="0" smtClean="0">
                <a:cs typeface="Arial"/>
              </a:rPr>
              <a:t>§ 19.2-390.3</a:t>
            </a:r>
            <a:endParaRPr lang="en-US" sz="9600" dirty="0">
              <a:cs typeface="Arial"/>
            </a:endParaRPr>
          </a:p>
          <a:p>
            <a:pPr lvl="1"/>
            <a:endParaRPr lang="en-US" sz="9600" dirty="0">
              <a:cs typeface="Arial"/>
            </a:endParaRPr>
          </a:p>
        </p:txBody>
      </p:sp>
    </p:spTree>
    <p:extLst>
      <p:ext uri="{BB962C8B-B14F-4D97-AF65-F5344CB8AC3E}">
        <p14:creationId xmlns:p14="http://schemas.microsoft.com/office/powerpoint/2010/main" val="376925698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 Offender </a:t>
            </a:r>
            <a:r>
              <a:rPr lang="en-US" b="1" dirty="0" smtClean="0"/>
              <a:t>Registry; Reregistration Schedule</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3500" b="1" dirty="0"/>
              <a:t>HB 2089 </a:t>
            </a:r>
            <a:r>
              <a:rPr lang="en-US" sz="3500" b="1" dirty="0" smtClean="0"/>
              <a:t>(Watts)/SB </a:t>
            </a:r>
            <a:r>
              <a:rPr lang="en-US" sz="3500" b="1" dirty="0"/>
              <a:t>1418 </a:t>
            </a:r>
            <a:r>
              <a:rPr lang="en-US" sz="3500" b="1" dirty="0" smtClean="0"/>
              <a:t>(Mason)</a:t>
            </a:r>
            <a:endParaRPr lang="en-US" sz="3500" b="1" dirty="0"/>
          </a:p>
          <a:p>
            <a:r>
              <a:rPr lang="en-US" sz="3500" dirty="0" smtClean="0"/>
              <a:t>This </a:t>
            </a:r>
            <a:r>
              <a:rPr lang="en-US" sz="3500" dirty="0"/>
              <a:t>bill makes changes to the sex offender </a:t>
            </a:r>
            <a:r>
              <a:rPr lang="en-US" sz="3500" dirty="0" smtClean="0"/>
              <a:t>registration schedule </a:t>
            </a:r>
            <a:r>
              <a:rPr lang="en-US" sz="3500" dirty="0"/>
              <a:t>in an effort to make it more uniform </a:t>
            </a:r>
            <a:r>
              <a:rPr lang="en-US" sz="3500" dirty="0" smtClean="0"/>
              <a:t>and </a:t>
            </a:r>
            <a:r>
              <a:rPr lang="en-US" sz="3500" dirty="0"/>
              <a:t>easier to keep up with by VSP &amp; the offender.</a:t>
            </a:r>
          </a:p>
          <a:p>
            <a:r>
              <a:rPr lang="en-US" sz="3500" dirty="0"/>
              <a:t>Re-registration is tied for most offenders to the offender’s birth month. </a:t>
            </a:r>
          </a:p>
          <a:p>
            <a:r>
              <a:rPr lang="en-US" sz="3500" u="sng" dirty="0">
                <a:cs typeface="Arial"/>
              </a:rPr>
              <a:t>Becomes effective July 1, 2020</a:t>
            </a:r>
            <a:r>
              <a:rPr lang="en-US" sz="3500" u="sng" dirty="0" smtClean="0">
                <a:cs typeface="Arial"/>
              </a:rPr>
              <a:t>.</a:t>
            </a:r>
          </a:p>
          <a:p>
            <a:r>
              <a:rPr lang="en-US" sz="3500" dirty="0"/>
              <a:t>Virginia Code </a:t>
            </a:r>
            <a:r>
              <a:rPr lang="en-US" sz="3500" dirty="0">
                <a:cs typeface="Arial"/>
              </a:rPr>
              <a:t>§9.1-904</a:t>
            </a:r>
          </a:p>
          <a:p>
            <a:endParaRPr lang="en-US" sz="3500" dirty="0">
              <a:cs typeface="Arial"/>
            </a:endParaRPr>
          </a:p>
        </p:txBody>
      </p:sp>
    </p:spTree>
    <p:extLst>
      <p:ext uri="{BB962C8B-B14F-4D97-AF65-F5344CB8AC3E}">
        <p14:creationId xmlns:p14="http://schemas.microsoft.com/office/powerpoint/2010/main" val="117997862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 </a:t>
            </a:r>
            <a:r>
              <a:rPr lang="en-US" b="1" dirty="0" smtClean="0"/>
              <a:t>Offenders; </a:t>
            </a:r>
            <a:r>
              <a:rPr lang="en-US" b="1" dirty="0"/>
              <a:t>Prohibited from </a:t>
            </a:r>
            <a:r>
              <a:rPr lang="en-US" b="1" dirty="0" smtClean="0"/>
              <a:t>Operating </a:t>
            </a:r>
            <a:r>
              <a:rPr lang="en-US" b="1" dirty="0"/>
              <a:t>Taxicab</a:t>
            </a:r>
          </a:p>
        </p:txBody>
      </p:sp>
      <p:sp>
        <p:nvSpPr>
          <p:cNvPr id="3" name="Content Placeholder 2"/>
          <p:cNvSpPr>
            <a:spLocks noGrp="1"/>
          </p:cNvSpPr>
          <p:nvPr>
            <p:ph idx="1"/>
          </p:nvPr>
        </p:nvSpPr>
        <p:spPr/>
        <p:txBody>
          <a:bodyPr>
            <a:normAutofit/>
          </a:bodyPr>
          <a:lstStyle/>
          <a:p>
            <a:pPr marL="0" indent="0">
              <a:buNone/>
            </a:pPr>
            <a:r>
              <a:rPr lang="en-US" sz="3500" b="1" dirty="0"/>
              <a:t>HB 2300 </a:t>
            </a:r>
            <a:r>
              <a:rPr lang="en-US" sz="3500" b="1" dirty="0" smtClean="0"/>
              <a:t>(Collins</a:t>
            </a:r>
            <a:r>
              <a:rPr lang="en-US" sz="3500" b="1" dirty="0"/>
              <a:t>) </a:t>
            </a:r>
          </a:p>
          <a:p>
            <a:r>
              <a:rPr lang="en-US" sz="2800" dirty="0" smtClean="0"/>
              <a:t>Prohibits </a:t>
            </a:r>
            <a:r>
              <a:rPr lang="en-US" sz="2800" dirty="0"/>
              <a:t>any person who is required to register </a:t>
            </a:r>
            <a:r>
              <a:rPr lang="en-US" sz="2800" dirty="0" smtClean="0"/>
              <a:t>as a sex offender from </a:t>
            </a:r>
            <a:r>
              <a:rPr lang="en-US" sz="2800" dirty="0"/>
              <a:t>operating a taxicab for the transportation of passengers for hire</a:t>
            </a:r>
            <a:r>
              <a:rPr lang="en-US" sz="2800" dirty="0" smtClean="0"/>
              <a:t>.</a:t>
            </a:r>
          </a:p>
          <a:p>
            <a:r>
              <a:rPr lang="en-US" sz="2800" dirty="0"/>
              <a:t>Virginia Code </a:t>
            </a:r>
            <a:r>
              <a:rPr lang="en-US" sz="2800" dirty="0">
                <a:cs typeface="Arial"/>
              </a:rPr>
              <a:t>§46.2-2011.33</a:t>
            </a:r>
          </a:p>
          <a:p>
            <a:endParaRPr lang="en-US" dirty="0">
              <a:cs typeface="Arial"/>
            </a:endParaRPr>
          </a:p>
        </p:txBody>
      </p:sp>
    </p:spTree>
    <p:extLst>
      <p:ext uri="{BB962C8B-B14F-4D97-AF65-F5344CB8AC3E}">
        <p14:creationId xmlns:p14="http://schemas.microsoft.com/office/powerpoint/2010/main" val="420632254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85801"/>
            <a:ext cx="7772400" cy="2914650"/>
          </a:xfrm>
        </p:spPr>
        <p:txBody>
          <a:bodyPr>
            <a:normAutofit/>
          </a:bodyPr>
          <a:lstStyle/>
          <a:p>
            <a:r>
              <a:rPr lang="en-US" sz="7200" dirty="0" smtClean="0"/>
              <a:t>Sexual Assault</a:t>
            </a:r>
            <a:endParaRPr lang="en-US" sz="72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0753210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1143000"/>
          </a:xfrm>
        </p:spPr>
        <p:txBody>
          <a:bodyPr>
            <a:normAutofit fontScale="90000"/>
          </a:bodyPr>
          <a:lstStyle/>
          <a:p>
            <a:r>
              <a:rPr lang="en-US" b="1" dirty="0" smtClean="0"/>
              <a:t>Nondisclosure Agreements; Condition of Employment</a:t>
            </a:r>
            <a:endParaRPr lang="en-US" b="1" dirty="0"/>
          </a:p>
        </p:txBody>
      </p:sp>
      <p:sp>
        <p:nvSpPr>
          <p:cNvPr id="3" name="Content Placeholder 2"/>
          <p:cNvSpPr>
            <a:spLocks noGrp="1"/>
          </p:cNvSpPr>
          <p:nvPr>
            <p:ph idx="1"/>
          </p:nvPr>
        </p:nvSpPr>
        <p:spPr/>
        <p:txBody>
          <a:bodyPr/>
          <a:lstStyle/>
          <a:p>
            <a:pPr marL="0" indent="0">
              <a:buNone/>
            </a:pPr>
            <a:r>
              <a:rPr lang="en-US" b="1" dirty="0" smtClean="0"/>
              <a:t>HB 1820 (Delaney)</a:t>
            </a:r>
            <a:endParaRPr lang="en-US" b="1" dirty="0"/>
          </a:p>
          <a:p>
            <a:r>
              <a:rPr lang="en-US" sz="2800" dirty="0" smtClean="0"/>
              <a:t>Prohibits an employer from requiring as a condition of employment a nondisclosure or confidentiality agreement to conceal details of a claim of sexual assault.</a:t>
            </a:r>
          </a:p>
          <a:p>
            <a:r>
              <a:rPr lang="en-US" sz="2800" dirty="0" smtClean="0"/>
              <a:t>Any such provision is void and unenforceable.</a:t>
            </a:r>
          </a:p>
          <a:p>
            <a:r>
              <a:rPr lang="en-US" sz="2800" dirty="0" smtClean="0">
                <a:cs typeface="Arial"/>
              </a:rPr>
              <a:t>Virginia Code § 40.1-28.01.</a:t>
            </a:r>
            <a:endParaRPr lang="en-US" sz="2800" dirty="0"/>
          </a:p>
        </p:txBody>
      </p:sp>
    </p:spTree>
    <p:extLst>
      <p:ext uri="{BB962C8B-B14F-4D97-AF65-F5344CB8AC3E}">
        <p14:creationId xmlns:p14="http://schemas.microsoft.com/office/powerpoint/2010/main" val="84340958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PERK Tracking </a:t>
            </a:r>
            <a:r>
              <a:rPr lang="en-US" sz="4000" b="1" dirty="0"/>
              <a:t>S</a:t>
            </a:r>
            <a:r>
              <a:rPr lang="en-US" sz="4000" b="1" dirty="0" smtClean="0"/>
              <a:t>ystem</a:t>
            </a:r>
            <a:endParaRPr lang="en-US" sz="4000" b="1" dirty="0"/>
          </a:p>
        </p:txBody>
      </p:sp>
      <p:sp>
        <p:nvSpPr>
          <p:cNvPr id="3" name="Content Placeholder 2"/>
          <p:cNvSpPr>
            <a:spLocks noGrp="1"/>
          </p:cNvSpPr>
          <p:nvPr>
            <p:ph idx="1"/>
          </p:nvPr>
        </p:nvSpPr>
        <p:spPr>
          <a:xfrm>
            <a:off x="457200" y="1295400"/>
            <a:ext cx="8229600" cy="4648199"/>
          </a:xfrm>
        </p:spPr>
        <p:txBody>
          <a:bodyPr>
            <a:normAutofit fontScale="70000" lnSpcReduction="20000"/>
          </a:bodyPr>
          <a:lstStyle/>
          <a:p>
            <a:pPr marL="0" indent="0">
              <a:buNone/>
            </a:pPr>
            <a:r>
              <a:rPr lang="en-US" sz="4600" b="1" dirty="0" smtClean="0"/>
              <a:t>HB 2080 (Watts)</a:t>
            </a:r>
          </a:p>
          <a:p>
            <a:r>
              <a:rPr lang="en-US" sz="3500" dirty="0" smtClean="0">
                <a:cs typeface="Arial"/>
              </a:rPr>
              <a:t>Provides that DFS shall maintain a statewide electronic tracking system for PERKs.  </a:t>
            </a:r>
          </a:p>
          <a:p>
            <a:r>
              <a:rPr lang="en-US" sz="3500" dirty="0" smtClean="0">
                <a:cs typeface="Arial"/>
              </a:rPr>
              <a:t>DFS shall provide access to the system to health care providers, law enforcement, Division of Consolidated Lab Services and the medical examiner’s office.</a:t>
            </a:r>
          </a:p>
          <a:p>
            <a:r>
              <a:rPr lang="en-US" sz="3500" dirty="0" smtClean="0">
                <a:cs typeface="Arial"/>
              </a:rPr>
              <a:t>The healthcare provider shall inform victim of the PERK ID number and provide victim with information about the PERK tracking system.</a:t>
            </a:r>
          </a:p>
          <a:p>
            <a:r>
              <a:rPr lang="en-US" sz="3500" dirty="0" smtClean="0">
                <a:cs typeface="Arial"/>
              </a:rPr>
              <a:t>Data from the system is exempt from FOIA.</a:t>
            </a:r>
          </a:p>
          <a:p>
            <a:r>
              <a:rPr lang="en-US" sz="3500" u="sng" dirty="0" smtClean="0">
                <a:cs typeface="Arial"/>
              </a:rPr>
              <a:t>Becomes effective July 1, 2020</a:t>
            </a:r>
            <a:r>
              <a:rPr lang="en-US" sz="3500" dirty="0" smtClean="0">
                <a:cs typeface="Arial"/>
              </a:rPr>
              <a:t>.</a:t>
            </a:r>
          </a:p>
          <a:p>
            <a:r>
              <a:rPr lang="en-US" sz="3500" dirty="0"/>
              <a:t>Virginia Code </a:t>
            </a:r>
            <a:r>
              <a:rPr lang="en-US" sz="3500" dirty="0">
                <a:cs typeface="Arial"/>
              </a:rPr>
              <a:t>§19.2-11.13</a:t>
            </a:r>
          </a:p>
          <a:p>
            <a:endParaRPr lang="en-US" sz="3500" dirty="0">
              <a:cs typeface="Arial"/>
            </a:endParaRPr>
          </a:p>
        </p:txBody>
      </p:sp>
    </p:spTree>
    <p:extLst>
      <p:ext uri="{BB962C8B-B14F-4D97-AF65-F5344CB8AC3E}">
        <p14:creationId xmlns:p14="http://schemas.microsoft.com/office/powerpoint/2010/main" val="307293612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idx="1"/>
          </p:nvPr>
        </p:nvSpPr>
        <p:spPr/>
        <p:txBody>
          <a:bodyPr>
            <a:normAutofit/>
          </a:bodyPr>
          <a:lstStyle/>
          <a:p>
            <a:pPr algn="just"/>
            <a:r>
              <a:rPr lang="en-US" dirty="0" smtClean="0"/>
              <a:t>This PowerPoint attempts to identify the legislation from the 2019 General Assembly session that has the greatest impact on law enforcement and public safety.</a:t>
            </a:r>
          </a:p>
          <a:p>
            <a:pPr algn="just"/>
            <a:r>
              <a:rPr lang="en-US" dirty="0" smtClean="0">
                <a:solidFill>
                  <a:srgbClr val="FF0000"/>
                </a:solidFill>
              </a:rPr>
              <a:t>Consult the </a:t>
            </a:r>
            <a:r>
              <a:rPr lang="en-US" i="1" dirty="0" smtClean="0">
                <a:solidFill>
                  <a:srgbClr val="FF0000"/>
                </a:solidFill>
              </a:rPr>
              <a:t>2019 Legislative Update Master List</a:t>
            </a:r>
            <a:r>
              <a:rPr lang="en-US" dirty="0" smtClean="0">
                <a:solidFill>
                  <a:srgbClr val="FF0000"/>
                </a:solidFill>
              </a:rPr>
              <a:t> for full listing of bills of interest.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80BC0022-2A8E-4979-8726-E1200C30B10A}" type="slidenum">
              <a:rPr lang="en-US" smtClean="0"/>
              <a:pPr/>
              <a:t>136</a:t>
            </a:fld>
            <a:endParaRPr lang="en-US"/>
          </a:p>
        </p:txBody>
      </p:sp>
    </p:spTree>
    <p:extLst>
      <p:ext uri="{BB962C8B-B14F-4D97-AF65-F5344CB8AC3E}">
        <p14:creationId xmlns:p14="http://schemas.microsoft.com/office/powerpoint/2010/main" val="100695129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153400" cy="6555641"/>
          </a:xfrm>
          <a:prstGeom prst="rect">
            <a:avLst/>
          </a:prstGeom>
        </p:spPr>
        <p:txBody>
          <a:bodyPr wrap="square">
            <a:spAutoFit/>
          </a:bodyPr>
          <a:lstStyle/>
          <a:p>
            <a:pPr marL="109728" indent="0" algn="ctr">
              <a:buNone/>
            </a:pPr>
            <a:r>
              <a:rPr lang="en-US" b="1" dirty="0" smtClean="0">
                <a:latin typeface="Arial" pitchFamily="34" charset="0"/>
                <a:cs typeface="Arial" pitchFamily="34" charset="0"/>
              </a:rPr>
              <a:t>Jane Sherman Chambers, Director</a:t>
            </a:r>
          </a:p>
          <a:p>
            <a:pPr marL="109728" indent="0" algn="ctr">
              <a:buNone/>
            </a:pPr>
            <a:r>
              <a:rPr lang="en-US" b="1" dirty="0" smtClean="0">
                <a:latin typeface="Arial" pitchFamily="34" charset="0"/>
                <a:cs typeface="Arial" pitchFamily="34" charset="0"/>
              </a:rPr>
              <a:t>Commonwealth’s Attorneys’ Services Council</a:t>
            </a:r>
          </a:p>
          <a:p>
            <a:pPr marL="109728" indent="0" algn="ctr">
              <a:buNone/>
            </a:pPr>
            <a:r>
              <a:rPr lang="en-US" b="1" dirty="0" smtClean="0">
                <a:latin typeface="Arial" pitchFamily="34" charset="0"/>
                <a:cs typeface="Arial" pitchFamily="34" charset="0"/>
                <a:hlinkClick r:id="rId2"/>
              </a:rPr>
              <a:t>jscham@wm.edu</a:t>
            </a:r>
            <a:endParaRPr lang="en-US" b="1" dirty="0" smtClean="0">
              <a:latin typeface="Arial" pitchFamily="34" charset="0"/>
              <a:cs typeface="Arial" pitchFamily="34" charset="0"/>
            </a:endParaRPr>
          </a:p>
          <a:p>
            <a:pPr marL="109728" indent="0" algn="ctr">
              <a:buNone/>
            </a:pPr>
            <a:r>
              <a:rPr lang="en-US" b="1" dirty="0" smtClean="0">
                <a:latin typeface="Arial" pitchFamily="34" charset="0"/>
                <a:cs typeface="Arial" pitchFamily="34" charset="0"/>
              </a:rPr>
              <a:t>757-253-5124</a:t>
            </a:r>
          </a:p>
          <a:p>
            <a:pPr marL="109728" indent="0" algn="ctr">
              <a:buNone/>
            </a:pPr>
            <a:endParaRPr lang="en-US" sz="2400" dirty="0" smtClean="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Many thanks to:</a:t>
            </a:r>
          </a:p>
          <a:p>
            <a:pPr marL="109728" indent="0" algn="ctr">
              <a:buNone/>
            </a:pPr>
            <a:r>
              <a:rPr lang="en-US" sz="2400" dirty="0" smtClean="0">
                <a:latin typeface="Arial" pitchFamily="34" charset="0"/>
                <a:cs typeface="Arial" pitchFamily="34" charset="0"/>
              </a:rPr>
              <a:t>  </a:t>
            </a:r>
          </a:p>
          <a:p>
            <a:pPr marL="109728" indent="0" algn="ctr">
              <a:buNone/>
            </a:pPr>
            <a:r>
              <a:rPr lang="en-US" sz="2400" dirty="0" smtClean="0">
                <a:latin typeface="Arial" pitchFamily="34" charset="0"/>
                <a:cs typeface="Arial" pitchFamily="34" charset="0"/>
              </a:rPr>
              <a:t>Lori </a:t>
            </a:r>
            <a:r>
              <a:rPr lang="en-US" sz="2400" dirty="0">
                <a:latin typeface="Arial" pitchFamily="34" charset="0"/>
                <a:cs typeface="Arial" pitchFamily="34" charset="0"/>
              </a:rPr>
              <a:t>DiGiosia</a:t>
            </a:r>
          </a:p>
          <a:p>
            <a:pPr marL="109728" indent="0" algn="ctr">
              <a:buNone/>
            </a:pPr>
            <a:r>
              <a:rPr lang="en-US" sz="2400" dirty="0">
                <a:latin typeface="Arial" pitchFamily="34" charset="0"/>
                <a:cs typeface="Arial" pitchFamily="34" charset="0"/>
              </a:rPr>
              <a:t>Chief Deputy Commonwealth’s Attorney</a:t>
            </a:r>
          </a:p>
          <a:p>
            <a:pPr marL="109728" indent="0" algn="ctr">
              <a:buNone/>
            </a:pPr>
            <a:r>
              <a:rPr lang="en-US" sz="2400" dirty="0">
                <a:latin typeface="Arial" pitchFamily="34" charset="0"/>
                <a:cs typeface="Arial" pitchFamily="34" charset="0"/>
              </a:rPr>
              <a:t>Stafford </a:t>
            </a:r>
            <a:r>
              <a:rPr lang="en-US" sz="2400" dirty="0" smtClean="0">
                <a:latin typeface="Arial" pitchFamily="34" charset="0"/>
                <a:cs typeface="Arial" pitchFamily="34" charset="0"/>
              </a:rPr>
              <a:t>County</a:t>
            </a:r>
          </a:p>
          <a:p>
            <a:pPr marL="109728" indent="0" algn="ctr">
              <a:buNone/>
            </a:pPr>
            <a:endParaRPr lang="en-US" sz="2400" dirty="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Kenneth Adcock</a:t>
            </a:r>
          </a:p>
          <a:p>
            <a:pPr marL="109728" indent="0" algn="ctr">
              <a:buNone/>
            </a:pPr>
            <a:r>
              <a:rPr lang="en-US" sz="2400" dirty="0" smtClean="0">
                <a:latin typeface="Arial" pitchFamily="34" charset="0"/>
                <a:cs typeface="Arial" pitchFamily="34" charset="0"/>
              </a:rPr>
              <a:t>Department of Criminal Justice Services</a:t>
            </a:r>
          </a:p>
          <a:p>
            <a:pPr marL="109728" indent="0" algn="ctr">
              <a:buNone/>
            </a:pPr>
            <a:endParaRPr lang="en-US" sz="2400" dirty="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Lt. </a:t>
            </a:r>
            <a:r>
              <a:rPr lang="en-US" sz="2400" dirty="0" err="1" smtClean="0">
                <a:latin typeface="Arial" pitchFamily="34" charset="0"/>
                <a:cs typeface="Arial" pitchFamily="34" charset="0"/>
              </a:rPr>
              <a:t>Keenon</a:t>
            </a:r>
            <a:r>
              <a:rPr lang="en-US" sz="2400" dirty="0" smtClean="0">
                <a:latin typeface="Arial" pitchFamily="34" charset="0"/>
                <a:cs typeface="Arial" pitchFamily="34" charset="0"/>
              </a:rPr>
              <a:t> Hook</a:t>
            </a:r>
          </a:p>
          <a:p>
            <a:pPr marL="109728" indent="0" algn="ctr">
              <a:buNone/>
            </a:pPr>
            <a:r>
              <a:rPr lang="en-US" sz="2400" dirty="0" smtClean="0">
                <a:latin typeface="Arial" pitchFamily="34" charset="0"/>
                <a:cs typeface="Arial" pitchFamily="34" charset="0"/>
              </a:rPr>
              <a:t>Virginia State Police</a:t>
            </a:r>
            <a:endParaRPr lang="en-US" sz="2400" dirty="0">
              <a:latin typeface="Arial" pitchFamily="34" charset="0"/>
              <a:cs typeface="Arial" pitchFamily="34" charset="0"/>
            </a:endParaRPr>
          </a:p>
          <a:p>
            <a:pPr algn="ctr"/>
            <a:endParaRPr lang="en-US" sz="2800" dirty="0"/>
          </a:p>
          <a:p>
            <a:endParaRPr lang="en-US" sz="3200" dirty="0"/>
          </a:p>
        </p:txBody>
      </p:sp>
      <p:sp>
        <p:nvSpPr>
          <p:cNvPr id="3" name="Slide Number Placeholder 2"/>
          <p:cNvSpPr>
            <a:spLocks noGrp="1"/>
          </p:cNvSpPr>
          <p:nvPr>
            <p:ph type="sldNum" sz="quarter" idx="12"/>
          </p:nvPr>
        </p:nvSpPr>
        <p:spPr/>
        <p:txBody>
          <a:bodyPr/>
          <a:lstStyle/>
          <a:p>
            <a:fld id="{80BC0022-2A8E-4979-8726-E1200C30B10A}" type="slidenum">
              <a:rPr lang="en-US" smtClean="0"/>
              <a:pPr/>
              <a:t>137</a:t>
            </a:fld>
            <a:endParaRPr lang="en-US" dirty="0"/>
          </a:p>
        </p:txBody>
      </p:sp>
    </p:spTree>
    <p:extLst>
      <p:ext uri="{BB962C8B-B14F-4D97-AF65-F5344CB8AC3E}">
        <p14:creationId xmlns:p14="http://schemas.microsoft.com/office/powerpoint/2010/main" val="3056964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Inmate Workforces</a:t>
            </a:r>
            <a:endParaRPr lang="en-US" b="1" dirty="0"/>
          </a:p>
        </p:txBody>
      </p:sp>
      <p:sp>
        <p:nvSpPr>
          <p:cNvPr id="3" name="Content Placeholder 2"/>
          <p:cNvSpPr>
            <a:spLocks noGrp="1"/>
          </p:cNvSpPr>
          <p:nvPr>
            <p:ph idx="1"/>
          </p:nvPr>
        </p:nvSpPr>
        <p:spPr>
          <a:xfrm>
            <a:off x="457200" y="1371601"/>
            <a:ext cx="8229600" cy="4419600"/>
          </a:xfrm>
        </p:spPr>
        <p:txBody>
          <a:bodyPr>
            <a:normAutofit/>
          </a:bodyPr>
          <a:lstStyle/>
          <a:p>
            <a:pPr marL="0" indent="0">
              <a:buNone/>
            </a:pPr>
            <a:r>
              <a:rPr lang="en-US" b="1" dirty="0" smtClean="0"/>
              <a:t>HB 1935 (Collins)</a:t>
            </a:r>
          </a:p>
          <a:p>
            <a:r>
              <a:rPr lang="en-US" sz="2800" dirty="0" smtClean="0"/>
              <a:t>Clarifies eligibility for voluntary participation in an inmate workforce with the approval of, and under the supervision of, the sheriff or his designee.</a:t>
            </a:r>
          </a:p>
          <a:p>
            <a:r>
              <a:rPr lang="en-US" sz="2800" dirty="0" smtClean="0"/>
              <a:t>Changes “non-violent criminal offense” to “an offense not listed in </a:t>
            </a:r>
            <a:r>
              <a:rPr lang="en-US" sz="2800" dirty="0">
                <a:cs typeface="Arial"/>
              </a:rPr>
              <a:t>§ </a:t>
            </a:r>
            <a:r>
              <a:rPr lang="en-US" sz="2800" dirty="0" smtClean="0"/>
              <a:t>19.2-297.1” (3 strikes law)</a:t>
            </a:r>
          </a:p>
          <a:p>
            <a:r>
              <a:rPr lang="en-US" sz="2800" dirty="0" smtClean="0"/>
              <a:t>Virginia Code </a:t>
            </a:r>
            <a:r>
              <a:rPr lang="en-US" sz="2800" dirty="0" smtClean="0">
                <a:cs typeface="Arial"/>
              </a:rPr>
              <a:t>§53.1-128.</a:t>
            </a:r>
          </a:p>
          <a:p>
            <a:pPr marL="0" indent="0">
              <a:buNone/>
            </a:pPr>
            <a:endParaRPr lang="en-US" sz="2800" dirty="0"/>
          </a:p>
        </p:txBody>
      </p:sp>
    </p:spTree>
    <p:extLst>
      <p:ext uri="{BB962C8B-B14F-4D97-AF65-F5344CB8AC3E}">
        <p14:creationId xmlns:p14="http://schemas.microsoft.com/office/powerpoint/2010/main" val="1928400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en-US" b="1" dirty="0" smtClean="0"/>
              <a:t>Restraint of Pregnant Offenders</a:t>
            </a:r>
            <a:endParaRPr lang="en-US" b="1" dirty="0"/>
          </a:p>
        </p:txBody>
      </p:sp>
      <p:sp>
        <p:nvSpPr>
          <p:cNvPr id="3" name="Content Placeholder 2"/>
          <p:cNvSpPr>
            <a:spLocks noGrp="1"/>
          </p:cNvSpPr>
          <p:nvPr>
            <p:ph idx="1"/>
          </p:nvPr>
        </p:nvSpPr>
        <p:spPr>
          <a:xfrm>
            <a:off x="457200" y="1371601"/>
            <a:ext cx="8382000" cy="4419600"/>
          </a:xfrm>
        </p:spPr>
        <p:txBody>
          <a:bodyPr>
            <a:normAutofit/>
          </a:bodyPr>
          <a:lstStyle/>
          <a:p>
            <a:pPr marL="0" indent="0">
              <a:buNone/>
            </a:pPr>
            <a:r>
              <a:rPr lang="en-US" b="1" dirty="0"/>
              <a:t>S</a:t>
            </a:r>
            <a:r>
              <a:rPr lang="en-US" b="1" dirty="0" smtClean="0"/>
              <a:t>B 1772 (</a:t>
            </a:r>
            <a:r>
              <a:rPr lang="en-US" b="1" dirty="0" err="1" smtClean="0"/>
              <a:t>Saslaw</a:t>
            </a:r>
            <a:r>
              <a:rPr lang="en-US" b="1" dirty="0" smtClean="0"/>
              <a:t>)</a:t>
            </a:r>
          </a:p>
          <a:p>
            <a:r>
              <a:rPr lang="en-US" sz="2800" dirty="0" smtClean="0"/>
              <a:t>Requires the Board of Corrections to review standards for allowable restraint practices for pregnant inmates to ensure:</a:t>
            </a:r>
          </a:p>
          <a:p>
            <a:pPr lvl="1"/>
            <a:r>
              <a:rPr lang="en-US" dirty="0" smtClean="0"/>
              <a:t>Humane treatment that accounts for specific health needs, and</a:t>
            </a:r>
          </a:p>
          <a:p>
            <a:pPr lvl="1"/>
            <a:r>
              <a:rPr lang="en-US" dirty="0" smtClean="0"/>
              <a:t>Provides adequate safety protection for others.</a:t>
            </a:r>
          </a:p>
          <a:p>
            <a:r>
              <a:rPr lang="en-US" sz="2800" dirty="0" smtClean="0"/>
              <a:t>Virginia Code </a:t>
            </a:r>
            <a:r>
              <a:rPr lang="en-US" sz="2800" dirty="0" smtClean="0">
                <a:cs typeface="Arial"/>
              </a:rPr>
              <a:t>Chapter 725 </a:t>
            </a:r>
            <a:endParaRPr lang="en-US" sz="2800" dirty="0"/>
          </a:p>
        </p:txBody>
      </p:sp>
    </p:spTree>
    <p:extLst>
      <p:ext uri="{BB962C8B-B14F-4D97-AF65-F5344CB8AC3E}">
        <p14:creationId xmlns:p14="http://schemas.microsoft.com/office/powerpoint/2010/main" val="416093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Exchange of Records; </a:t>
            </a:r>
            <a:br>
              <a:rPr lang="en-US" b="1" dirty="0" smtClean="0"/>
            </a:br>
            <a:r>
              <a:rPr lang="en-US" b="1" dirty="0" smtClean="0"/>
              <a:t>Local Probation Officers</a:t>
            </a:r>
            <a:endParaRPr lang="en-US" b="1" dirty="0"/>
          </a:p>
        </p:txBody>
      </p:sp>
      <p:sp>
        <p:nvSpPr>
          <p:cNvPr id="3" name="Content Placeholder 2"/>
          <p:cNvSpPr>
            <a:spLocks noGrp="1"/>
          </p:cNvSpPr>
          <p:nvPr>
            <p:ph idx="1"/>
          </p:nvPr>
        </p:nvSpPr>
        <p:spPr>
          <a:xfrm>
            <a:off x="457200" y="1600201"/>
            <a:ext cx="8229600" cy="3581399"/>
          </a:xfrm>
        </p:spPr>
        <p:txBody>
          <a:bodyPr>
            <a:normAutofit/>
          </a:bodyPr>
          <a:lstStyle/>
          <a:p>
            <a:pPr marL="0" indent="0">
              <a:buNone/>
            </a:pPr>
            <a:r>
              <a:rPr lang="en-US" b="1" dirty="0" smtClean="0"/>
              <a:t>HB 2213 (</a:t>
            </a:r>
            <a:r>
              <a:rPr lang="en-US" b="1" dirty="0" err="1" smtClean="0"/>
              <a:t>Heretick</a:t>
            </a:r>
            <a:r>
              <a:rPr lang="en-US" b="1" dirty="0" smtClean="0"/>
              <a:t>)</a:t>
            </a:r>
          </a:p>
          <a:p>
            <a:r>
              <a:rPr lang="en-US" sz="3000" dirty="0" smtClean="0"/>
              <a:t>Adds local probation officers to list of persons among whom medical &amp; mental health information and records of anyone committed to jail, and transferred to another correctional facility, may be exchanged.</a:t>
            </a:r>
          </a:p>
          <a:p>
            <a:r>
              <a:rPr lang="en-US" sz="3000" dirty="0" smtClean="0"/>
              <a:t>Virginia Code </a:t>
            </a:r>
            <a:r>
              <a:rPr lang="en-US" sz="3000" dirty="0" smtClean="0">
                <a:cs typeface="Arial"/>
              </a:rPr>
              <a:t>§ 53.1-133.03</a:t>
            </a:r>
            <a:endParaRPr lang="en-US" sz="3000" dirty="0"/>
          </a:p>
        </p:txBody>
      </p:sp>
    </p:spTree>
    <p:extLst>
      <p:ext uri="{BB962C8B-B14F-4D97-AF65-F5344CB8AC3E}">
        <p14:creationId xmlns:p14="http://schemas.microsoft.com/office/powerpoint/2010/main" val="1910309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Crimes &amp; Offenses</a:t>
            </a:r>
          </a:p>
          <a:p>
            <a:pPr marL="0" indent="0" algn="ctr">
              <a:buNone/>
            </a:pPr>
            <a:r>
              <a:rPr lang="en-US" sz="7200" dirty="0" smtClean="0"/>
              <a:t>Miscellaneous</a:t>
            </a:r>
            <a:endParaRPr lang="en-US" sz="7200" dirty="0"/>
          </a:p>
        </p:txBody>
      </p:sp>
    </p:spTree>
    <p:extLst>
      <p:ext uri="{BB962C8B-B14F-4D97-AF65-F5344CB8AC3E}">
        <p14:creationId xmlns:p14="http://schemas.microsoft.com/office/powerpoint/2010/main" val="158431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Autofit/>
          </a:bodyPr>
          <a:lstStyle/>
          <a:p>
            <a:r>
              <a:rPr lang="en-US" sz="4000" b="1" dirty="0" smtClean="0"/>
              <a:t> </a:t>
            </a:r>
            <a:br>
              <a:rPr lang="en-US" sz="4000" b="1" dirty="0" smtClean="0"/>
            </a:br>
            <a:r>
              <a:rPr lang="en-US" sz="4000" b="1" dirty="0" smtClean="0"/>
              <a:t>Hoax Crimes; Reports to Police</a:t>
            </a:r>
            <a:endParaRPr lang="en-US" sz="40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3600" b="1" dirty="0" smtClean="0"/>
              <a:t>HB 2056 (Yancey)/SB 1031 (Chase)</a:t>
            </a:r>
          </a:p>
          <a:p>
            <a:r>
              <a:rPr lang="en-US" sz="3600" dirty="0" smtClean="0"/>
              <a:t>Creates a Class 1 misdemeanor to publicly fake a crime with the intent to induce a person to call in a report to police thinking that a real crime was occurring.</a:t>
            </a:r>
          </a:p>
          <a:p>
            <a:pPr lvl="1"/>
            <a:r>
              <a:rPr lang="en-US" sz="3600" dirty="0" smtClean="0"/>
              <a:t>The current law for false report does not apply because the offender did not make the false report.  Instead, the person caused the false report to be made by tricking a Good Samaritan.</a:t>
            </a:r>
            <a:r>
              <a:rPr lang="en-US" sz="3600" dirty="0"/>
              <a:t> </a:t>
            </a:r>
            <a:endParaRPr lang="en-US" sz="3600" dirty="0" smtClean="0"/>
          </a:p>
          <a:p>
            <a:r>
              <a:rPr lang="en-US" sz="3600" dirty="0" smtClean="0"/>
              <a:t>Virginia </a:t>
            </a:r>
            <a:r>
              <a:rPr lang="en-US" sz="3600" dirty="0"/>
              <a:t>Code </a:t>
            </a:r>
            <a:r>
              <a:rPr lang="en-US" sz="3600" dirty="0">
                <a:cs typeface="Arial"/>
              </a:rPr>
              <a:t>§18.2-461</a:t>
            </a:r>
            <a:endParaRPr lang="en-US" sz="3600" dirty="0"/>
          </a:p>
          <a:p>
            <a:pPr lvl="1"/>
            <a:endParaRPr lang="en-US" sz="3500" dirty="0" smtClean="0"/>
          </a:p>
          <a:p>
            <a:pPr lvl="1"/>
            <a:endParaRPr lang="en-US" sz="3500" dirty="0"/>
          </a:p>
        </p:txBody>
      </p:sp>
    </p:spTree>
    <p:extLst>
      <p:ext uri="{BB962C8B-B14F-4D97-AF65-F5344CB8AC3E}">
        <p14:creationId xmlns:p14="http://schemas.microsoft.com/office/powerpoint/2010/main" val="633116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000" b="1" dirty="0"/>
              <a:t>False Caller </a:t>
            </a:r>
            <a:r>
              <a:rPr lang="en-US" sz="4000" b="1" dirty="0" smtClean="0"/>
              <a:t>ID; Spoofing</a:t>
            </a:r>
            <a:endParaRPr lang="en-US" sz="4000" b="1" dirty="0"/>
          </a:p>
        </p:txBody>
      </p:sp>
      <p:sp>
        <p:nvSpPr>
          <p:cNvPr id="3" name="Content Placeholder 2"/>
          <p:cNvSpPr>
            <a:spLocks noGrp="1"/>
          </p:cNvSpPr>
          <p:nvPr>
            <p:ph idx="1"/>
          </p:nvPr>
        </p:nvSpPr>
        <p:spPr>
          <a:xfrm>
            <a:off x="457200" y="1371601"/>
            <a:ext cx="8382000" cy="4800600"/>
          </a:xfrm>
        </p:spPr>
        <p:txBody>
          <a:bodyPr>
            <a:normAutofit fontScale="55000" lnSpcReduction="20000"/>
          </a:bodyPr>
          <a:lstStyle/>
          <a:p>
            <a:pPr marL="0" indent="0">
              <a:buNone/>
            </a:pPr>
            <a:r>
              <a:rPr lang="en-US" sz="5800" b="1" dirty="0"/>
              <a:t>HB 2170 </a:t>
            </a:r>
            <a:r>
              <a:rPr lang="en-US" sz="5800" b="1" dirty="0" smtClean="0"/>
              <a:t>(Brewer)</a:t>
            </a:r>
          </a:p>
          <a:p>
            <a:r>
              <a:rPr lang="en-US" sz="4400" dirty="0" smtClean="0">
                <a:cs typeface="Arial"/>
              </a:rPr>
              <a:t>Creates a Class 3 misdemeanor for a 1</a:t>
            </a:r>
            <a:r>
              <a:rPr lang="en-US" sz="4400" baseline="30000" dirty="0" smtClean="0">
                <a:cs typeface="Arial"/>
              </a:rPr>
              <a:t>st</a:t>
            </a:r>
            <a:r>
              <a:rPr lang="en-US" sz="4400" dirty="0" smtClean="0">
                <a:cs typeface="Arial"/>
              </a:rPr>
              <a:t> offense, and a Class 2 misdemeanor for a 2</a:t>
            </a:r>
            <a:r>
              <a:rPr lang="en-US" sz="4400" baseline="30000" dirty="0" smtClean="0">
                <a:cs typeface="Arial"/>
              </a:rPr>
              <a:t>nd</a:t>
            </a:r>
            <a:r>
              <a:rPr lang="en-US" sz="4400" dirty="0" smtClean="0">
                <a:cs typeface="Arial"/>
              </a:rPr>
              <a:t> or subsequent offense, when:</a:t>
            </a:r>
          </a:p>
          <a:p>
            <a:pPr lvl="1"/>
            <a:r>
              <a:rPr lang="en-US" sz="4400" dirty="0" smtClean="0">
                <a:cs typeface="Arial"/>
              </a:rPr>
              <a:t>A person causes a phone to ring and display false caller ID</a:t>
            </a:r>
          </a:p>
          <a:p>
            <a:pPr lvl="1"/>
            <a:r>
              <a:rPr lang="en-US" sz="4400" dirty="0" smtClean="0">
                <a:cs typeface="Arial"/>
              </a:rPr>
              <a:t>With the intent to defraud, intimidate or harass. </a:t>
            </a:r>
          </a:p>
          <a:p>
            <a:r>
              <a:rPr lang="en-US" sz="4400" dirty="0" smtClean="0">
                <a:cs typeface="Arial"/>
              </a:rPr>
              <a:t>Intent element designed to avoid criminalizing prank calls and to comply with federal case law and the Federal Truth in Calling Act. </a:t>
            </a:r>
          </a:p>
          <a:p>
            <a:r>
              <a:rPr lang="en-US" sz="4400" dirty="0" smtClean="0">
                <a:cs typeface="Arial"/>
              </a:rPr>
              <a:t>Does not apply to law enforcement engaged in official duties.</a:t>
            </a:r>
          </a:p>
          <a:p>
            <a:r>
              <a:rPr lang="en-US" sz="4400" dirty="0" smtClean="0"/>
              <a:t>Virginia Code </a:t>
            </a:r>
            <a:r>
              <a:rPr lang="en-US" sz="4400" dirty="0" smtClean="0">
                <a:cs typeface="Arial"/>
              </a:rPr>
              <a:t>§18.2-429.1</a:t>
            </a:r>
            <a:endParaRPr lang="en-US" sz="4400" dirty="0" smtClean="0"/>
          </a:p>
          <a:p>
            <a:pPr marL="1371600" lvl="3" indent="0">
              <a:buNone/>
            </a:pPr>
            <a:r>
              <a:rPr lang="en-US" sz="2600" dirty="0" smtClean="0">
                <a:cs typeface="Arial"/>
              </a:rPr>
              <a:t> </a:t>
            </a:r>
            <a:endParaRPr lang="en-US" sz="2600" dirty="0">
              <a:cs typeface="Arial"/>
            </a:endParaRPr>
          </a:p>
          <a:p>
            <a:pPr lvl="2"/>
            <a:endParaRPr lang="en-US" sz="3500" dirty="0">
              <a:cs typeface="Arial"/>
            </a:endParaRPr>
          </a:p>
        </p:txBody>
      </p:sp>
    </p:spTree>
    <p:extLst>
      <p:ext uri="{BB962C8B-B14F-4D97-AF65-F5344CB8AC3E}">
        <p14:creationId xmlns:p14="http://schemas.microsoft.com/office/powerpoint/2010/main" val="348346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Materials</a:t>
            </a:r>
          </a:p>
        </p:txBody>
      </p:sp>
      <p:sp>
        <p:nvSpPr>
          <p:cNvPr id="3" name="Content Placeholder 2"/>
          <p:cNvSpPr>
            <a:spLocks noGrp="1"/>
          </p:cNvSpPr>
          <p:nvPr>
            <p:ph idx="1"/>
          </p:nvPr>
        </p:nvSpPr>
        <p:spPr/>
        <p:txBody>
          <a:bodyPr>
            <a:normAutofit fontScale="92500" lnSpcReduction="10000"/>
          </a:bodyPr>
          <a:lstStyle/>
          <a:p>
            <a:pPr algn="just"/>
            <a:r>
              <a:rPr lang="en-US" sz="3600" dirty="0"/>
              <a:t>This PowerPoint attempts to identify the legislation from the </a:t>
            </a:r>
            <a:r>
              <a:rPr lang="en-US" sz="3600" dirty="0" smtClean="0"/>
              <a:t>2019 </a:t>
            </a:r>
            <a:r>
              <a:rPr lang="en-US" sz="3600" dirty="0"/>
              <a:t>General Assembly session that has the greatest impact on law enforcement and public safety.</a:t>
            </a:r>
          </a:p>
          <a:p>
            <a:pPr algn="just"/>
            <a:r>
              <a:rPr lang="en-US" sz="3600" dirty="0">
                <a:solidFill>
                  <a:srgbClr val="FF0000"/>
                </a:solidFill>
              </a:rPr>
              <a:t>Consult the </a:t>
            </a:r>
            <a:r>
              <a:rPr lang="en-US" sz="3600" i="1" dirty="0" smtClean="0">
                <a:solidFill>
                  <a:srgbClr val="FF0000"/>
                </a:solidFill>
              </a:rPr>
              <a:t>2019 </a:t>
            </a:r>
            <a:r>
              <a:rPr lang="en-US" sz="3600" i="1" dirty="0">
                <a:solidFill>
                  <a:srgbClr val="FF0000"/>
                </a:solidFill>
              </a:rPr>
              <a:t>Legislative Update Master List</a:t>
            </a:r>
            <a:r>
              <a:rPr lang="en-US" sz="3600" dirty="0">
                <a:solidFill>
                  <a:srgbClr val="FF0000"/>
                </a:solidFill>
              </a:rPr>
              <a:t> for full listing of bills of interest.</a:t>
            </a:r>
          </a:p>
          <a:p>
            <a:endParaRPr lang="en-US" sz="3500" dirty="0"/>
          </a:p>
        </p:txBody>
      </p:sp>
    </p:spTree>
    <p:extLst>
      <p:ext uri="{BB962C8B-B14F-4D97-AF65-F5344CB8AC3E}">
        <p14:creationId xmlns:p14="http://schemas.microsoft.com/office/powerpoint/2010/main" val="2803110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800" b="1" dirty="0"/>
              <a:t>Failure to </a:t>
            </a:r>
            <a:r>
              <a:rPr lang="en-US" sz="3800" b="1" dirty="0" smtClean="0"/>
              <a:t>Appear; </a:t>
            </a:r>
            <a:br>
              <a:rPr lang="en-US" sz="3800" b="1" dirty="0" smtClean="0"/>
            </a:br>
            <a:r>
              <a:rPr lang="en-US" sz="3800" b="1" dirty="0" smtClean="0"/>
              <a:t>Contempt </a:t>
            </a:r>
            <a:r>
              <a:rPr lang="en-US" sz="3800" b="1" dirty="0"/>
              <a:t>of Court</a:t>
            </a:r>
          </a:p>
        </p:txBody>
      </p:sp>
      <p:sp>
        <p:nvSpPr>
          <p:cNvPr id="3" name="Content Placeholder 2"/>
          <p:cNvSpPr>
            <a:spLocks noGrp="1"/>
          </p:cNvSpPr>
          <p:nvPr>
            <p:ph idx="1"/>
          </p:nvPr>
        </p:nvSpPr>
        <p:spPr>
          <a:xfrm>
            <a:off x="304800" y="1295400"/>
            <a:ext cx="8610600" cy="4800599"/>
          </a:xfrm>
        </p:spPr>
        <p:txBody>
          <a:bodyPr>
            <a:normAutofit/>
          </a:bodyPr>
          <a:lstStyle/>
          <a:p>
            <a:pPr marL="0" indent="0">
              <a:buNone/>
            </a:pPr>
            <a:r>
              <a:rPr lang="en-US" sz="3100" b="1" dirty="0"/>
              <a:t>HB 2452 </a:t>
            </a:r>
            <a:r>
              <a:rPr lang="en-US" sz="3100" b="1" dirty="0" smtClean="0"/>
              <a:t>(Adams</a:t>
            </a:r>
            <a:r>
              <a:rPr lang="en-US" sz="3100" b="1" dirty="0"/>
              <a:t>) </a:t>
            </a:r>
          </a:p>
          <a:p>
            <a:r>
              <a:rPr lang="en-US" sz="2400" dirty="0" smtClean="0">
                <a:cs typeface="Arial"/>
              </a:rPr>
              <a:t>Adds </a:t>
            </a:r>
            <a:r>
              <a:rPr lang="en-US" sz="2400" dirty="0">
                <a:cs typeface="Arial"/>
              </a:rPr>
              <a:t>failure to appear as behavior punished as contempt under §18.2-456.</a:t>
            </a:r>
          </a:p>
          <a:p>
            <a:r>
              <a:rPr lang="en-US" sz="2400" dirty="0" smtClean="0">
                <a:cs typeface="Arial"/>
              </a:rPr>
              <a:t>Requires </a:t>
            </a:r>
            <a:r>
              <a:rPr lang="en-US" sz="2400" dirty="0">
                <a:cs typeface="Arial"/>
              </a:rPr>
              <a:t>the Court to specify which subsection in §18.2-456 the person has been punished under</a:t>
            </a:r>
            <a:r>
              <a:rPr lang="en-US" sz="2400" dirty="0" smtClean="0">
                <a:cs typeface="Arial"/>
              </a:rPr>
              <a:t>.</a:t>
            </a:r>
          </a:p>
          <a:p>
            <a:r>
              <a:rPr lang="en-US" sz="2400" dirty="0">
                <a:cs typeface="Arial"/>
              </a:rPr>
              <a:t>Specifies that failure to appear shall not be punished </a:t>
            </a:r>
            <a:r>
              <a:rPr lang="en-US" sz="2400" dirty="0" smtClean="0">
                <a:cs typeface="Arial"/>
              </a:rPr>
              <a:t>as </a:t>
            </a:r>
            <a:r>
              <a:rPr lang="en-US" sz="2400" dirty="0">
                <a:cs typeface="Arial"/>
              </a:rPr>
              <a:t>contempt under §16.1-69.24</a:t>
            </a:r>
            <a:r>
              <a:rPr lang="en-US" sz="2400" dirty="0" smtClean="0">
                <a:cs typeface="Arial"/>
              </a:rPr>
              <a:t>.</a:t>
            </a:r>
            <a:endParaRPr lang="en-US" sz="2400" dirty="0">
              <a:cs typeface="Arial"/>
            </a:endParaRPr>
          </a:p>
          <a:p>
            <a:r>
              <a:rPr lang="en-US" sz="2400" dirty="0">
                <a:cs typeface="Arial"/>
              </a:rPr>
              <a:t>The purpose of this bill is to create better record keeping to track when </a:t>
            </a:r>
            <a:r>
              <a:rPr lang="en-US" sz="2400" dirty="0" smtClean="0">
                <a:cs typeface="Arial"/>
              </a:rPr>
              <a:t>a defendant failed </a:t>
            </a:r>
            <a:r>
              <a:rPr lang="en-US" sz="2400" dirty="0">
                <a:cs typeface="Arial"/>
              </a:rPr>
              <a:t>to appear.</a:t>
            </a:r>
          </a:p>
          <a:p>
            <a:r>
              <a:rPr lang="en-US" sz="2400" dirty="0" smtClean="0">
                <a:cs typeface="Arial"/>
              </a:rPr>
              <a:t>Recommendation </a:t>
            </a:r>
            <a:r>
              <a:rPr lang="en-US" sz="2400" dirty="0">
                <a:cs typeface="Arial"/>
              </a:rPr>
              <a:t>of Crime </a:t>
            </a:r>
            <a:r>
              <a:rPr lang="en-US" sz="2400" dirty="0" smtClean="0">
                <a:cs typeface="Arial"/>
              </a:rPr>
              <a:t>Commission.</a:t>
            </a:r>
            <a:endParaRPr lang="en-US" sz="2400" dirty="0">
              <a:cs typeface="Arial"/>
            </a:endParaRPr>
          </a:p>
          <a:p>
            <a:r>
              <a:rPr lang="en-US" sz="2400" dirty="0"/>
              <a:t>Virginia Code </a:t>
            </a:r>
            <a:r>
              <a:rPr lang="en-US" sz="2400" dirty="0">
                <a:cs typeface="Arial"/>
              </a:rPr>
              <a:t>§§</a:t>
            </a:r>
            <a:r>
              <a:rPr lang="en-US" sz="2400" dirty="0" smtClean="0">
                <a:cs typeface="Arial"/>
              </a:rPr>
              <a:t>16.1-69.24, 18.2-456</a:t>
            </a:r>
            <a:endParaRPr lang="en-US" sz="2400" dirty="0">
              <a:cs typeface="Arial"/>
            </a:endParaRPr>
          </a:p>
          <a:p>
            <a:pPr marL="0" indent="0">
              <a:buNone/>
            </a:pPr>
            <a:endParaRPr lang="en-US" sz="3500" dirty="0">
              <a:cs typeface="Arial"/>
            </a:endParaRPr>
          </a:p>
        </p:txBody>
      </p:sp>
    </p:spTree>
    <p:extLst>
      <p:ext uri="{BB962C8B-B14F-4D97-AF65-F5344CB8AC3E}">
        <p14:creationId xmlns:p14="http://schemas.microsoft.com/office/powerpoint/2010/main" val="1773684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Timber Sales; </a:t>
            </a:r>
            <a:r>
              <a:rPr lang="en-US" sz="4000" b="1" dirty="0"/>
              <a:t>Theft</a:t>
            </a:r>
          </a:p>
        </p:txBody>
      </p:sp>
      <p:sp>
        <p:nvSpPr>
          <p:cNvPr id="3" name="Content Placeholder 2"/>
          <p:cNvSpPr>
            <a:spLocks noGrp="1"/>
          </p:cNvSpPr>
          <p:nvPr>
            <p:ph idx="1"/>
          </p:nvPr>
        </p:nvSpPr>
        <p:spPr>
          <a:xfrm>
            <a:off x="457200" y="1295401"/>
            <a:ext cx="8229600" cy="4495800"/>
          </a:xfrm>
        </p:spPr>
        <p:txBody>
          <a:bodyPr>
            <a:normAutofit fontScale="85000" lnSpcReduction="10000"/>
          </a:bodyPr>
          <a:lstStyle/>
          <a:p>
            <a:pPr marL="0" indent="0">
              <a:buNone/>
            </a:pPr>
            <a:r>
              <a:rPr lang="en-US" sz="3000" b="1" dirty="0"/>
              <a:t>HB 2411 </a:t>
            </a:r>
            <a:r>
              <a:rPr lang="en-US" sz="3000" b="1" dirty="0" smtClean="0"/>
              <a:t>(Adams</a:t>
            </a:r>
            <a:r>
              <a:rPr lang="en-US" sz="3000" b="1" dirty="0"/>
              <a:t>) / SB 1469 (</a:t>
            </a:r>
            <a:r>
              <a:rPr lang="en-US" sz="3000" b="1" dirty="0" err="1"/>
              <a:t>Chafin</a:t>
            </a:r>
            <a:r>
              <a:rPr lang="en-US" sz="3000" b="1" dirty="0"/>
              <a:t>) </a:t>
            </a:r>
          </a:p>
          <a:p>
            <a:r>
              <a:rPr lang="en-US" dirty="0" smtClean="0"/>
              <a:t>Creates </a:t>
            </a:r>
            <a:r>
              <a:rPr lang="en-US" dirty="0"/>
              <a:t>C</a:t>
            </a:r>
            <a:r>
              <a:rPr lang="en-US" dirty="0" smtClean="0"/>
              <a:t>lass </a:t>
            </a:r>
            <a:r>
              <a:rPr lang="en-US" dirty="0"/>
              <a:t>1 </a:t>
            </a:r>
            <a:r>
              <a:rPr lang="en-US" dirty="0" smtClean="0"/>
              <a:t>misdemeanor </a:t>
            </a:r>
            <a:r>
              <a:rPr lang="en-US" dirty="0"/>
              <a:t>for persons who buy or remove timber and fail to pay the landowner </a:t>
            </a:r>
            <a:r>
              <a:rPr lang="en-US" dirty="0" smtClean="0"/>
              <a:t>by agreed date or, if no agreed date, within </a:t>
            </a:r>
            <a:r>
              <a:rPr lang="en-US" dirty="0"/>
              <a:t>60 </a:t>
            </a:r>
            <a:r>
              <a:rPr lang="en-US" dirty="0" smtClean="0"/>
              <a:t>days.</a:t>
            </a:r>
          </a:p>
          <a:p>
            <a:r>
              <a:rPr lang="en-US" dirty="0" smtClean="0"/>
              <a:t>Those convicted must pay 3 times the value of the timber.</a:t>
            </a:r>
            <a:endParaRPr lang="en-US" dirty="0"/>
          </a:p>
          <a:p>
            <a:r>
              <a:rPr lang="en-US" dirty="0" smtClean="0"/>
              <a:t>It can be </a:t>
            </a:r>
            <a:r>
              <a:rPr lang="en-US" dirty="0"/>
              <a:t>a </a:t>
            </a:r>
            <a:r>
              <a:rPr lang="en-US" dirty="0" smtClean="0"/>
              <a:t>Class </a:t>
            </a:r>
            <a:r>
              <a:rPr lang="en-US" dirty="0"/>
              <a:t>3 misdemeanor for a timber buyer to fail to provide an accounting of each load removed from the property. </a:t>
            </a:r>
          </a:p>
          <a:p>
            <a:r>
              <a:rPr lang="en-US" dirty="0"/>
              <a:t>Additional provisions</a:t>
            </a:r>
            <a:r>
              <a:rPr lang="en-US" dirty="0" smtClean="0"/>
              <a:t>. </a:t>
            </a:r>
            <a:r>
              <a:rPr lang="en-US" i="1" dirty="0"/>
              <a:t>See</a:t>
            </a:r>
            <a:r>
              <a:rPr lang="en-US" dirty="0"/>
              <a:t> Virginia Code </a:t>
            </a:r>
            <a:r>
              <a:rPr lang="en-US" dirty="0">
                <a:cs typeface="Arial"/>
              </a:rPr>
              <a:t>§55-334.2 &amp; 55-334.3</a:t>
            </a:r>
          </a:p>
          <a:p>
            <a:endParaRPr lang="en-US" dirty="0">
              <a:cs typeface="Arial"/>
            </a:endParaRPr>
          </a:p>
        </p:txBody>
      </p:sp>
    </p:spTree>
    <p:extLst>
      <p:ext uri="{BB962C8B-B14F-4D97-AF65-F5344CB8AC3E}">
        <p14:creationId xmlns:p14="http://schemas.microsoft.com/office/powerpoint/2010/main" val="645908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Revenge </a:t>
            </a:r>
            <a:r>
              <a:rPr lang="en-US" b="1" dirty="0" smtClean="0"/>
              <a:t>Porn; </a:t>
            </a:r>
            <a:br>
              <a:rPr lang="en-US" b="1" dirty="0" smtClean="0"/>
            </a:br>
            <a:r>
              <a:rPr lang="en-US" b="1" dirty="0" smtClean="0"/>
              <a:t>Photo-shopped </a:t>
            </a:r>
            <a:r>
              <a:rPr lang="en-US" b="1" dirty="0"/>
              <a:t>I</a:t>
            </a:r>
            <a:r>
              <a:rPr lang="en-US" b="1" dirty="0" smtClean="0"/>
              <a:t>mage</a:t>
            </a:r>
            <a:endParaRPr lang="en-US" b="1" dirty="0"/>
          </a:p>
        </p:txBody>
      </p:sp>
      <p:sp>
        <p:nvSpPr>
          <p:cNvPr id="3" name="Content Placeholder 2"/>
          <p:cNvSpPr>
            <a:spLocks noGrp="1"/>
          </p:cNvSpPr>
          <p:nvPr>
            <p:ph idx="1"/>
          </p:nvPr>
        </p:nvSpPr>
        <p:spPr/>
        <p:txBody>
          <a:bodyPr>
            <a:normAutofit fontScale="70000" lnSpcReduction="20000"/>
          </a:bodyPr>
          <a:lstStyle/>
          <a:p>
            <a:pPr marL="0" indent="0">
              <a:buNone/>
            </a:pPr>
            <a:r>
              <a:rPr lang="en-US" sz="4000" b="1" dirty="0"/>
              <a:t>HB 2678 (Del. Simon</a:t>
            </a:r>
            <a:r>
              <a:rPr lang="en-US" sz="4000" b="1" dirty="0" smtClean="0"/>
              <a:t>)/SB </a:t>
            </a:r>
            <a:r>
              <a:rPr lang="en-US" sz="4000" b="1" dirty="0"/>
              <a:t>1736 (Ebbin)</a:t>
            </a:r>
          </a:p>
          <a:p>
            <a:r>
              <a:rPr lang="en-US" sz="3900" dirty="0" smtClean="0">
                <a:cs typeface="Arial"/>
              </a:rPr>
              <a:t>Adds </a:t>
            </a:r>
            <a:r>
              <a:rPr lang="en-US" sz="3900" dirty="0">
                <a:cs typeface="Arial"/>
              </a:rPr>
              <a:t>sending a </a:t>
            </a:r>
            <a:r>
              <a:rPr lang="en-US" sz="3900" u="sng" dirty="0">
                <a:cs typeface="Arial"/>
              </a:rPr>
              <a:t>photo-shopped</a:t>
            </a:r>
            <a:r>
              <a:rPr lang="en-US" sz="3900" dirty="0">
                <a:cs typeface="Arial"/>
              </a:rPr>
              <a:t> pornographic picture or video of someone to revenge porn law.</a:t>
            </a:r>
          </a:p>
          <a:p>
            <a:r>
              <a:rPr lang="en-US" sz="3900" dirty="0"/>
              <a:t>The current law prohibits maliciously disseminating a pornographic picture of someone with the intent to coerce, harass, or intimidate that person. </a:t>
            </a:r>
          </a:p>
          <a:p>
            <a:r>
              <a:rPr lang="en-US" sz="3900" dirty="0"/>
              <a:t>Requires that the actual person be recognizable in the image, whether by </a:t>
            </a:r>
            <a:r>
              <a:rPr lang="en-US" sz="3900" i="1" dirty="0"/>
              <a:t>face, likeness or other distinguishing characteristic</a:t>
            </a:r>
            <a:r>
              <a:rPr lang="en-US" sz="3900" dirty="0"/>
              <a:t>. </a:t>
            </a:r>
            <a:endParaRPr lang="en-US" sz="3900" dirty="0" smtClean="0"/>
          </a:p>
          <a:p>
            <a:r>
              <a:rPr lang="en-US" sz="3900" dirty="0" smtClean="0"/>
              <a:t>Virginia </a:t>
            </a:r>
            <a:r>
              <a:rPr lang="en-US" sz="3900" dirty="0"/>
              <a:t>Code </a:t>
            </a:r>
            <a:r>
              <a:rPr lang="en-US" sz="3900" dirty="0">
                <a:cs typeface="Arial"/>
              </a:rPr>
              <a:t>§ 18.2-386.2</a:t>
            </a:r>
          </a:p>
          <a:p>
            <a:pPr lvl="1"/>
            <a:endParaRPr lang="en-US" sz="3500" dirty="0"/>
          </a:p>
          <a:p>
            <a:pPr marL="0" indent="0">
              <a:buNone/>
            </a:pPr>
            <a:endParaRPr lang="en-US" sz="3500" dirty="0"/>
          </a:p>
        </p:txBody>
      </p:sp>
    </p:spTree>
    <p:extLst>
      <p:ext uri="{BB962C8B-B14F-4D97-AF65-F5344CB8AC3E}">
        <p14:creationId xmlns:p14="http://schemas.microsoft.com/office/powerpoint/2010/main" val="3678298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Threats to </a:t>
            </a:r>
            <a:r>
              <a:rPr lang="en-US" b="1" dirty="0" smtClean="0"/>
              <a:t>Healthcare </a:t>
            </a:r>
            <a:r>
              <a:rPr lang="en-US" b="1" dirty="0"/>
              <a:t>Worker</a:t>
            </a:r>
          </a:p>
        </p:txBody>
      </p:sp>
      <p:sp>
        <p:nvSpPr>
          <p:cNvPr id="3" name="Content Placeholder 2"/>
          <p:cNvSpPr>
            <a:spLocks noGrp="1"/>
          </p:cNvSpPr>
          <p:nvPr>
            <p:ph idx="1"/>
          </p:nvPr>
        </p:nvSpPr>
        <p:spPr>
          <a:xfrm>
            <a:off x="457200" y="1371601"/>
            <a:ext cx="8229600" cy="4267200"/>
          </a:xfrm>
        </p:spPr>
        <p:txBody>
          <a:bodyPr>
            <a:normAutofit/>
          </a:bodyPr>
          <a:lstStyle/>
          <a:p>
            <a:pPr marL="0" lvl="1" indent="0">
              <a:buNone/>
            </a:pPr>
            <a:r>
              <a:rPr lang="en-US" sz="3200" b="1" dirty="0"/>
              <a:t>SB 1395 </a:t>
            </a:r>
            <a:r>
              <a:rPr lang="en-US" sz="3200" b="1" dirty="0" smtClean="0"/>
              <a:t>(Howell</a:t>
            </a:r>
            <a:r>
              <a:rPr lang="en-US" sz="3200" b="1" dirty="0"/>
              <a:t>)</a:t>
            </a:r>
          </a:p>
          <a:p>
            <a:r>
              <a:rPr lang="en-US" sz="2800" dirty="0" smtClean="0">
                <a:cs typeface="Arial"/>
              </a:rPr>
              <a:t>Class 1 misdemeanor to orally threaten to kill or injure health care worker engaged in their duties.</a:t>
            </a:r>
          </a:p>
          <a:p>
            <a:r>
              <a:rPr lang="en-US" sz="2800" dirty="0" smtClean="0">
                <a:cs typeface="Arial"/>
              </a:rPr>
              <a:t>Exception for patients who are at medical facility under an ECO,  involuntary TDO, or  involuntary hospitalization order.  </a:t>
            </a:r>
            <a:endParaRPr lang="en-US" sz="2800" dirty="0">
              <a:cs typeface="Arial"/>
            </a:endParaRPr>
          </a:p>
          <a:p>
            <a:r>
              <a:rPr lang="en-US" sz="2800" dirty="0" smtClean="0"/>
              <a:t>Virginia </a:t>
            </a:r>
            <a:r>
              <a:rPr lang="en-US" sz="2800" dirty="0"/>
              <a:t>Code </a:t>
            </a:r>
            <a:r>
              <a:rPr lang="en-US" sz="2800" dirty="0">
                <a:cs typeface="Arial"/>
              </a:rPr>
              <a:t>§ 18.2-60</a:t>
            </a:r>
          </a:p>
          <a:p>
            <a:pPr lvl="2"/>
            <a:endParaRPr lang="en-US" sz="2600" dirty="0"/>
          </a:p>
          <a:p>
            <a:pPr marL="0" indent="0">
              <a:buNone/>
            </a:pPr>
            <a:endParaRPr lang="en-US" sz="3500" dirty="0"/>
          </a:p>
        </p:txBody>
      </p:sp>
    </p:spTree>
    <p:extLst>
      <p:ext uri="{BB962C8B-B14F-4D97-AF65-F5344CB8AC3E}">
        <p14:creationId xmlns:p14="http://schemas.microsoft.com/office/powerpoint/2010/main" val="68121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Permissible Fireworks; Definition</a:t>
            </a:r>
            <a:endParaRPr lang="en-US" b="1" dirty="0"/>
          </a:p>
        </p:txBody>
      </p:sp>
      <p:sp>
        <p:nvSpPr>
          <p:cNvPr id="3" name="Content Placeholder 2"/>
          <p:cNvSpPr>
            <a:spLocks noGrp="1"/>
          </p:cNvSpPr>
          <p:nvPr>
            <p:ph idx="1"/>
          </p:nvPr>
        </p:nvSpPr>
        <p:spPr>
          <a:xfrm>
            <a:off x="457200" y="1371600"/>
            <a:ext cx="8229600" cy="4648200"/>
          </a:xfrm>
        </p:spPr>
        <p:txBody>
          <a:bodyPr>
            <a:normAutofit/>
          </a:bodyPr>
          <a:lstStyle/>
          <a:p>
            <a:pPr marL="0" indent="0">
              <a:buNone/>
            </a:pPr>
            <a:r>
              <a:rPr lang="en-US" sz="2800" b="1" dirty="0" smtClean="0"/>
              <a:t>SB 1625 (McPike)</a:t>
            </a:r>
          </a:p>
          <a:p>
            <a:pPr marL="0" indent="0">
              <a:buNone/>
            </a:pPr>
            <a:r>
              <a:rPr lang="en-US" sz="2400" dirty="0" smtClean="0"/>
              <a:t>Changes definition of permissible fireworks to: </a:t>
            </a:r>
          </a:p>
          <a:p>
            <a:r>
              <a:rPr lang="en-US" sz="2400" dirty="0" smtClean="0"/>
              <a:t>Fountains that do not emit more than 16.4 feet;</a:t>
            </a:r>
          </a:p>
          <a:p>
            <a:r>
              <a:rPr lang="en-US" sz="2400" dirty="0" smtClean="0"/>
              <a:t>Wheels that do not emit more than 39 inches;</a:t>
            </a:r>
          </a:p>
          <a:p>
            <a:r>
              <a:rPr lang="en-US" sz="2400" dirty="0" smtClean="0"/>
              <a:t>Crackling devices/flashers/strobes that do not emit more than 78.74 inches; </a:t>
            </a:r>
          </a:p>
          <a:p>
            <a:r>
              <a:rPr lang="en-US" sz="2400" dirty="0" smtClean="0"/>
              <a:t>Sparkling devices that do not 1) explode, 2) travel under their own power, 3) produce a projectile, 4) produce a flame more than 20”, 5) reload, 6) have a specified fuse.</a:t>
            </a:r>
          </a:p>
          <a:p>
            <a:r>
              <a:rPr lang="en-US" sz="2400" dirty="0" smtClean="0"/>
              <a:t>Va. Code </a:t>
            </a:r>
            <a:r>
              <a:rPr lang="en-US" sz="2400" dirty="0">
                <a:cs typeface="Arial"/>
              </a:rPr>
              <a:t>§ </a:t>
            </a:r>
            <a:r>
              <a:rPr lang="en-US" sz="2400" dirty="0" smtClean="0"/>
              <a:t>27-95</a:t>
            </a:r>
            <a:endParaRPr lang="en-US" sz="2400" dirty="0"/>
          </a:p>
        </p:txBody>
      </p:sp>
    </p:spTree>
    <p:extLst>
      <p:ext uri="{BB962C8B-B14F-4D97-AF65-F5344CB8AC3E}">
        <p14:creationId xmlns:p14="http://schemas.microsoft.com/office/powerpoint/2010/main" val="1921523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b="1" dirty="0" smtClean="0"/>
              <a:t>Illegal Gambling; Definition</a:t>
            </a:r>
            <a:endParaRPr lang="en-US" sz="4000" b="1" dirty="0"/>
          </a:p>
        </p:txBody>
      </p:sp>
      <p:sp>
        <p:nvSpPr>
          <p:cNvPr id="3" name="Content Placeholder 2"/>
          <p:cNvSpPr>
            <a:spLocks noGrp="1"/>
          </p:cNvSpPr>
          <p:nvPr>
            <p:ph idx="1"/>
          </p:nvPr>
        </p:nvSpPr>
        <p:spPr>
          <a:xfrm>
            <a:off x="457200" y="1219200"/>
            <a:ext cx="8229600" cy="4876799"/>
          </a:xfrm>
        </p:spPr>
        <p:txBody>
          <a:bodyPr>
            <a:normAutofit fontScale="70000" lnSpcReduction="20000"/>
          </a:bodyPr>
          <a:lstStyle/>
          <a:p>
            <a:pPr marL="0" indent="0">
              <a:buNone/>
            </a:pPr>
            <a:r>
              <a:rPr lang="en-US" sz="4600" b="1" dirty="0"/>
              <a:t>SB 1738 </a:t>
            </a:r>
            <a:r>
              <a:rPr lang="en-US" sz="4600" b="1" dirty="0" smtClean="0"/>
              <a:t>(Reeves</a:t>
            </a:r>
            <a:r>
              <a:rPr lang="en-US" sz="4600" b="1" dirty="0"/>
              <a:t>)</a:t>
            </a:r>
          </a:p>
          <a:p>
            <a:pPr marL="0" indent="0">
              <a:buNone/>
            </a:pPr>
            <a:r>
              <a:rPr lang="en-US" sz="3800" dirty="0" smtClean="0"/>
              <a:t>Modifies definition of gambling to make </a:t>
            </a:r>
            <a:r>
              <a:rPr lang="en-US" sz="3800" dirty="0"/>
              <a:t>it easier to prosecute those </a:t>
            </a:r>
            <a:r>
              <a:rPr lang="en-US" sz="3800" dirty="0" smtClean="0"/>
              <a:t>participating </a:t>
            </a:r>
            <a:r>
              <a:rPr lang="en-US" sz="3800" dirty="0"/>
              <a:t>in “sham sweepstakes”. </a:t>
            </a:r>
            <a:endParaRPr lang="en-US" sz="3800" dirty="0" smtClean="0"/>
          </a:p>
          <a:p>
            <a:r>
              <a:rPr lang="en-US" sz="3800" dirty="0"/>
              <a:t>“Sham sweepstakes” </a:t>
            </a:r>
            <a:r>
              <a:rPr lang="en-US" sz="3800" dirty="0" smtClean="0"/>
              <a:t>are </a:t>
            </a:r>
            <a:r>
              <a:rPr lang="en-US" sz="3800" dirty="0"/>
              <a:t>when a business allows a customer to purchase something of value and, in exchange, the customer has a right to use the establishment’s gaming machines</a:t>
            </a:r>
            <a:r>
              <a:rPr lang="en-US" sz="3800" dirty="0" smtClean="0"/>
              <a:t>.</a:t>
            </a:r>
            <a:r>
              <a:rPr lang="en-US" sz="3800" dirty="0"/>
              <a:t> </a:t>
            </a:r>
            <a:endParaRPr lang="en-US" sz="3800" dirty="0" smtClean="0"/>
          </a:p>
          <a:p>
            <a:pPr lvl="1"/>
            <a:r>
              <a:rPr lang="en-US" sz="3800" dirty="0" smtClean="0"/>
              <a:t>Examples:  Selling </a:t>
            </a:r>
            <a:r>
              <a:rPr lang="en-US" sz="3800" dirty="0"/>
              <a:t>“</a:t>
            </a:r>
            <a:r>
              <a:rPr lang="en-US" sz="3800" dirty="0" err="1"/>
              <a:t>vaping</a:t>
            </a:r>
            <a:r>
              <a:rPr lang="en-US" sz="3800" dirty="0"/>
              <a:t> session” </a:t>
            </a:r>
            <a:r>
              <a:rPr lang="en-US" sz="3800" dirty="0" smtClean="0"/>
              <a:t> in exchange for using gambling machine; selling phone cards in exchange for use of gaming machine.</a:t>
            </a:r>
          </a:p>
          <a:p>
            <a:r>
              <a:rPr lang="en-US" sz="3800" dirty="0" smtClean="0"/>
              <a:t>Old definition did not address current technology or gaming machine practices.</a:t>
            </a:r>
            <a:endParaRPr lang="en-US" sz="3800" dirty="0"/>
          </a:p>
          <a:p>
            <a:r>
              <a:rPr lang="en-US" sz="3800" dirty="0" smtClean="0"/>
              <a:t>Virginia </a:t>
            </a:r>
            <a:r>
              <a:rPr lang="en-US" sz="3800" dirty="0"/>
              <a:t>Code </a:t>
            </a:r>
            <a:r>
              <a:rPr lang="en-US" sz="3800" dirty="0">
                <a:cs typeface="Arial"/>
              </a:rPr>
              <a:t>§</a:t>
            </a:r>
            <a:r>
              <a:rPr lang="en-US" sz="3800" dirty="0" smtClean="0">
                <a:cs typeface="Arial"/>
              </a:rPr>
              <a:t>18.2-325(1)</a:t>
            </a:r>
            <a:endParaRPr lang="en-US" sz="3800" dirty="0">
              <a:cs typeface="Arial"/>
            </a:endParaRPr>
          </a:p>
          <a:p>
            <a:pPr lvl="1"/>
            <a:endParaRPr lang="en-US" sz="2400" dirty="0"/>
          </a:p>
        </p:txBody>
      </p:sp>
    </p:spTree>
    <p:extLst>
      <p:ext uri="{BB962C8B-B14F-4D97-AF65-F5344CB8AC3E}">
        <p14:creationId xmlns:p14="http://schemas.microsoft.com/office/powerpoint/2010/main" val="2070642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Criminal Procedure</a:t>
            </a:r>
          </a:p>
        </p:txBody>
      </p:sp>
    </p:spTree>
    <p:extLst>
      <p:ext uri="{BB962C8B-B14F-4D97-AF65-F5344CB8AC3E}">
        <p14:creationId xmlns:p14="http://schemas.microsoft.com/office/powerpoint/2010/main" val="2147401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000" b="1" dirty="0" smtClean="0"/>
              <a:t>Forgery; Venue</a:t>
            </a:r>
            <a:endParaRPr lang="en-US" sz="4000" b="1" dirty="0"/>
          </a:p>
        </p:txBody>
      </p:sp>
      <p:sp>
        <p:nvSpPr>
          <p:cNvPr id="3" name="Content Placeholder 2"/>
          <p:cNvSpPr>
            <a:spLocks noGrp="1"/>
          </p:cNvSpPr>
          <p:nvPr>
            <p:ph idx="1"/>
          </p:nvPr>
        </p:nvSpPr>
        <p:spPr>
          <a:xfrm>
            <a:off x="457200" y="1371601"/>
            <a:ext cx="8229600" cy="4419600"/>
          </a:xfrm>
        </p:spPr>
        <p:txBody>
          <a:bodyPr>
            <a:normAutofit fontScale="77500" lnSpcReduction="20000"/>
          </a:bodyPr>
          <a:lstStyle/>
          <a:p>
            <a:pPr marL="0" indent="0">
              <a:buNone/>
            </a:pPr>
            <a:r>
              <a:rPr lang="en-US" sz="4000" b="1" dirty="0"/>
              <a:t>HB 1751 (</a:t>
            </a:r>
            <a:r>
              <a:rPr lang="en-US" sz="4000" b="1" dirty="0" err="1"/>
              <a:t>Leftwich</a:t>
            </a:r>
            <a:r>
              <a:rPr lang="en-US" sz="4000" b="1" dirty="0" smtClean="0"/>
              <a:t>)/SB </a:t>
            </a:r>
            <a:r>
              <a:rPr lang="en-US" sz="4000" b="1" dirty="0"/>
              <a:t>1050 </a:t>
            </a:r>
            <a:r>
              <a:rPr lang="en-US" sz="4000" b="1" dirty="0" smtClean="0"/>
              <a:t>(Cosgrove</a:t>
            </a:r>
            <a:r>
              <a:rPr lang="en-US" sz="4000" b="1" dirty="0"/>
              <a:t>)</a:t>
            </a:r>
          </a:p>
          <a:p>
            <a:r>
              <a:rPr lang="en-US" sz="3400" dirty="0" smtClean="0">
                <a:cs typeface="Arial"/>
              </a:rPr>
              <a:t>Expands </a:t>
            </a:r>
            <a:r>
              <a:rPr lang="en-US" sz="3400" dirty="0">
                <a:cs typeface="Arial"/>
              </a:rPr>
              <a:t>venue for forgery to “</a:t>
            </a:r>
            <a:r>
              <a:rPr lang="en-US" sz="3400" dirty="0"/>
              <a:t>any county or city where an issuer, acquirer, or account holder sustained a financial </a:t>
            </a:r>
            <a:r>
              <a:rPr lang="en-US" sz="3400" dirty="0" smtClean="0"/>
              <a:t>loss.”</a:t>
            </a:r>
            <a:endParaRPr lang="en-US" sz="3400" dirty="0">
              <a:cs typeface="Arial"/>
            </a:endParaRPr>
          </a:p>
          <a:p>
            <a:pPr lvl="1"/>
            <a:r>
              <a:rPr lang="en-US" sz="3400" dirty="0" smtClean="0">
                <a:cs typeface="Arial"/>
              </a:rPr>
              <a:t>Previous </a:t>
            </a:r>
            <a:r>
              <a:rPr lang="en-US" sz="3400" dirty="0">
                <a:cs typeface="Arial"/>
              </a:rPr>
              <a:t>law </a:t>
            </a:r>
            <a:r>
              <a:rPr lang="en-US" sz="3400" dirty="0" smtClean="0">
                <a:cs typeface="Arial"/>
              </a:rPr>
              <a:t>allowed </a:t>
            </a:r>
            <a:r>
              <a:rPr lang="en-US" sz="3400" dirty="0">
                <a:cs typeface="Arial"/>
              </a:rPr>
              <a:t>prosecution (1) where the forgery was made or passed or (2) where the defendant was found in possession of the forged writing</a:t>
            </a:r>
          </a:p>
          <a:p>
            <a:r>
              <a:rPr lang="en-US" sz="3400" dirty="0" smtClean="0">
                <a:cs typeface="Arial"/>
              </a:rPr>
              <a:t>Allows </a:t>
            </a:r>
            <a:r>
              <a:rPr lang="en-US" sz="3400" dirty="0">
                <a:cs typeface="Arial"/>
              </a:rPr>
              <a:t>one jurisdiction to bring all charges related to a particular victim or bank in order to avoid victims and witnesses having to go to multiple </a:t>
            </a:r>
            <a:r>
              <a:rPr lang="en-US" sz="3400" dirty="0" smtClean="0">
                <a:cs typeface="Arial"/>
              </a:rPr>
              <a:t>jurisdictions.</a:t>
            </a:r>
          </a:p>
          <a:p>
            <a:r>
              <a:rPr lang="en-US" sz="3400" dirty="0" smtClean="0"/>
              <a:t>Virginia </a:t>
            </a:r>
            <a:r>
              <a:rPr lang="en-US" sz="3400" dirty="0"/>
              <a:t>Code </a:t>
            </a:r>
            <a:r>
              <a:rPr lang="en-US" sz="3400" dirty="0">
                <a:cs typeface="Arial"/>
              </a:rPr>
              <a:t>§19.2-245.1</a:t>
            </a:r>
          </a:p>
          <a:p>
            <a:pPr lvl="1"/>
            <a:endParaRPr lang="en-US" sz="2800" dirty="0">
              <a:cs typeface="Arial"/>
            </a:endParaRPr>
          </a:p>
        </p:txBody>
      </p:sp>
    </p:spTree>
    <p:extLst>
      <p:ext uri="{BB962C8B-B14F-4D97-AF65-F5344CB8AC3E}">
        <p14:creationId xmlns:p14="http://schemas.microsoft.com/office/powerpoint/2010/main" val="831510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Expedited </a:t>
            </a:r>
            <a:r>
              <a:rPr lang="en-US" b="1" dirty="0" smtClean="0"/>
              <a:t>Testing; </a:t>
            </a:r>
            <a:br>
              <a:rPr lang="en-US" b="1" dirty="0" smtClean="0"/>
            </a:br>
            <a:r>
              <a:rPr lang="en-US" b="1" dirty="0" smtClean="0"/>
              <a:t>Exposure </a:t>
            </a:r>
            <a:r>
              <a:rPr lang="en-US" b="1" dirty="0"/>
              <a:t>to </a:t>
            </a:r>
            <a:r>
              <a:rPr lang="en-US" b="1" dirty="0" smtClean="0"/>
              <a:t>Viruses</a:t>
            </a:r>
            <a:endParaRPr lang="en-US" sz="26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500" b="1" dirty="0"/>
              <a:t>HB 1998 </a:t>
            </a:r>
            <a:r>
              <a:rPr lang="en-US" sz="3500" b="1" dirty="0" smtClean="0"/>
              <a:t>(Price</a:t>
            </a:r>
            <a:r>
              <a:rPr lang="en-US" sz="3500" b="1" dirty="0"/>
              <a:t>) </a:t>
            </a:r>
          </a:p>
          <a:p>
            <a:r>
              <a:rPr lang="en-US" sz="2800" dirty="0" smtClean="0"/>
              <a:t>If consent to a blood test is refused, requires </a:t>
            </a:r>
            <a:r>
              <a:rPr lang="en-US" sz="2800" dirty="0"/>
              <a:t>a general district court to hold a hearing within 48 hours of a petition seeking </a:t>
            </a:r>
            <a:r>
              <a:rPr lang="en-US" sz="2800" dirty="0" smtClean="0"/>
              <a:t>testing </a:t>
            </a:r>
            <a:r>
              <a:rPr lang="en-US" sz="2800" dirty="0"/>
              <a:t>for HIV or </a:t>
            </a:r>
            <a:r>
              <a:rPr lang="en-US" sz="2800" dirty="0" smtClean="0"/>
              <a:t>other viruses when </a:t>
            </a:r>
            <a:r>
              <a:rPr lang="en-US" sz="2800" dirty="0"/>
              <a:t>exposure to bodily fluids occurs between a person and </a:t>
            </a:r>
            <a:endParaRPr lang="en-US" sz="2800" dirty="0" smtClean="0"/>
          </a:p>
          <a:p>
            <a:pPr lvl="1"/>
            <a:r>
              <a:rPr lang="en-US" dirty="0" smtClean="0"/>
              <a:t>A </a:t>
            </a:r>
            <a:r>
              <a:rPr lang="en-US" dirty="0"/>
              <a:t>health care provider, </a:t>
            </a:r>
            <a:endParaRPr lang="en-US" dirty="0" smtClean="0"/>
          </a:p>
          <a:p>
            <a:pPr lvl="1"/>
            <a:r>
              <a:rPr lang="en-US" dirty="0"/>
              <a:t>S</a:t>
            </a:r>
            <a:r>
              <a:rPr lang="en-US" dirty="0" smtClean="0"/>
              <a:t>pecified public safety personnel, or </a:t>
            </a:r>
          </a:p>
          <a:p>
            <a:pPr lvl="1"/>
            <a:r>
              <a:rPr lang="en-US" dirty="0" smtClean="0"/>
              <a:t>A school </a:t>
            </a:r>
            <a:r>
              <a:rPr lang="en-US" dirty="0"/>
              <a:t>board </a:t>
            </a:r>
            <a:r>
              <a:rPr lang="en-US" dirty="0" smtClean="0"/>
              <a:t>employee. </a:t>
            </a:r>
          </a:p>
          <a:p>
            <a:r>
              <a:rPr lang="en-US" sz="2800" dirty="0"/>
              <a:t> Virginia Code </a:t>
            </a:r>
            <a:r>
              <a:rPr lang="en-US" sz="2800" dirty="0">
                <a:cs typeface="Arial"/>
              </a:rPr>
              <a:t>§§</a:t>
            </a:r>
            <a:r>
              <a:rPr lang="en-US" sz="2800" dirty="0" smtClean="0">
                <a:cs typeface="Arial"/>
              </a:rPr>
              <a:t>16.1-241, 32.1-45.1</a:t>
            </a:r>
            <a:endParaRPr lang="en-US" sz="2800" dirty="0">
              <a:cs typeface="Arial"/>
            </a:endParaRPr>
          </a:p>
          <a:p>
            <a:endParaRPr lang="en-US" dirty="0">
              <a:cs typeface="Arial"/>
            </a:endParaRPr>
          </a:p>
        </p:txBody>
      </p:sp>
    </p:spTree>
    <p:extLst>
      <p:ext uri="{BB962C8B-B14F-4D97-AF65-F5344CB8AC3E}">
        <p14:creationId xmlns:p14="http://schemas.microsoft.com/office/powerpoint/2010/main" val="1005466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Bail; </a:t>
            </a:r>
            <a:r>
              <a:rPr lang="en-US" sz="4000" b="1" dirty="0"/>
              <a:t>Court’s </a:t>
            </a:r>
            <a:r>
              <a:rPr lang="en-US" sz="4000" b="1" dirty="0" smtClean="0"/>
              <a:t>Authority </a:t>
            </a:r>
            <a:r>
              <a:rPr lang="en-US" sz="4000" b="1" dirty="0"/>
              <a:t>to </a:t>
            </a:r>
            <a:r>
              <a:rPr lang="en-US" sz="4000" b="1" dirty="0" smtClean="0"/>
              <a:t>Hear</a:t>
            </a:r>
            <a:endParaRPr lang="en-US" sz="4000" b="1" dirty="0"/>
          </a:p>
        </p:txBody>
      </p:sp>
      <p:sp>
        <p:nvSpPr>
          <p:cNvPr id="3" name="Content Placeholder 2"/>
          <p:cNvSpPr>
            <a:spLocks noGrp="1"/>
          </p:cNvSpPr>
          <p:nvPr>
            <p:ph idx="1"/>
          </p:nvPr>
        </p:nvSpPr>
        <p:spPr/>
        <p:txBody>
          <a:bodyPr>
            <a:normAutofit lnSpcReduction="10000"/>
          </a:bodyPr>
          <a:lstStyle/>
          <a:p>
            <a:pPr marL="0" indent="0">
              <a:buNone/>
            </a:pPr>
            <a:r>
              <a:rPr lang="en-US" sz="3500" b="1" dirty="0"/>
              <a:t>HB 2320 </a:t>
            </a:r>
            <a:r>
              <a:rPr lang="en-US" sz="3500" b="1" dirty="0" smtClean="0"/>
              <a:t>(</a:t>
            </a:r>
            <a:r>
              <a:rPr lang="en-US" sz="3500" b="1" dirty="0" err="1" smtClean="0"/>
              <a:t>VanValkenburg</a:t>
            </a:r>
            <a:r>
              <a:rPr lang="en-US" sz="3500" dirty="0"/>
              <a:t>)</a:t>
            </a:r>
          </a:p>
          <a:p>
            <a:r>
              <a:rPr lang="en-US" sz="2600" dirty="0" smtClean="0">
                <a:cs typeface="Arial"/>
              </a:rPr>
              <a:t>Addresses </a:t>
            </a:r>
            <a:r>
              <a:rPr lang="en-US" sz="2600" dirty="0">
                <a:cs typeface="Arial"/>
              </a:rPr>
              <a:t>mechanics and weight of decisions of bail rulings on appeal:</a:t>
            </a:r>
          </a:p>
          <a:p>
            <a:pPr lvl="1"/>
            <a:r>
              <a:rPr lang="en-US" sz="2600" dirty="0">
                <a:cs typeface="Arial"/>
              </a:rPr>
              <a:t>Higher court that makes decision on appeal shall remand the case to the court where the case is pending for enforcement &amp; modification.</a:t>
            </a:r>
          </a:p>
          <a:p>
            <a:pPr lvl="1"/>
            <a:r>
              <a:rPr lang="en-US" sz="2600" dirty="0">
                <a:cs typeface="Arial"/>
              </a:rPr>
              <a:t>The lower court is prohibited from changing the higher court’s decision unless there is a subsequent change in circumstances</a:t>
            </a:r>
            <a:r>
              <a:rPr lang="en-US" sz="2600" dirty="0" smtClean="0">
                <a:cs typeface="Arial"/>
              </a:rPr>
              <a:t>.</a:t>
            </a:r>
          </a:p>
          <a:p>
            <a:r>
              <a:rPr lang="en-US" sz="2600" dirty="0"/>
              <a:t>Virginia Code </a:t>
            </a:r>
            <a:r>
              <a:rPr lang="en-US" sz="2600" dirty="0">
                <a:cs typeface="Arial"/>
              </a:rPr>
              <a:t>§§19.2-124, </a:t>
            </a:r>
            <a:r>
              <a:rPr lang="en-US" sz="2600" dirty="0" smtClean="0">
                <a:cs typeface="Arial"/>
              </a:rPr>
              <a:t>19.2-130, </a:t>
            </a:r>
            <a:r>
              <a:rPr lang="en-US" sz="2600" dirty="0">
                <a:cs typeface="Arial"/>
              </a:rPr>
              <a:t>19.2-132 </a:t>
            </a:r>
          </a:p>
          <a:p>
            <a:endParaRPr lang="en-US" sz="3000" dirty="0">
              <a:cs typeface="Arial"/>
            </a:endParaRPr>
          </a:p>
          <a:p>
            <a:pPr lvl="1"/>
            <a:endParaRPr lang="en-US" sz="2600" dirty="0">
              <a:cs typeface="Arial"/>
            </a:endParaRPr>
          </a:p>
        </p:txBody>
      </p:sp>
    </p:spTree>
    <p:extLst>
      <p:ext uri="{BB962C8B-B14F-4D97-AF65-F5344CB8AC3E}">
        <p14:creationId xmlns:p14="http://schemas.microsoft.com/office/powerpoint/2010/main" val="209379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Materials</a:t>
            </a:r>
          </a:p>
        </p:txBody>
      </p:sp>
      <p:sp>
        <p:nvSpPr>
          <p:cNvPr id="3" name="Content Placeholder 2"/>
          <p:cNvSpPr>
            <a:spLocks noGrp="1"/>
          </p:cNvSpPr>
          <p:nvPr>
            <p:ph idx="1"/>
          </p:nvPr>
        </p:nvSpPr>
        <p:spPr/>
        <p:txBody>
          <a:bodyPr>
            <a:noAutofit/>
          </a:bodyPr>
          <a:lstStyle/>
          <a:p>
            <a:r>
              <a:rPr lang="en-US" sz="3600" dirty="0"/>
              <a:t>You must rely only upon the  language of the bill after final passage.</a:t>
            </a:r>
          </a:p>
          <a:p>
            <a:r>
              <a:rPr lang="en-US" sz="3600" dirty="0"/>
              <a:t>You can find the final version of the bill on the LIS website at: </a:t>
            </a:r>
            <a:r>
              <a:rPr lang="en-US" sz="3600" dirty="0">
                <a:solidFill>
                  <a:schemeClr val="tx1">
                    <a:lumMod val="95000"/>
                  </a:schemeClr>
                </a:solidFill>
                <a:hlinkClick r:id="rId2"/>
              </a:rPr>
              <a:t>http://</a:t>
            </a:r>
            <a:r>
              <a:rPr lang="en-US" sz="3600" dirty="0" smtClean="0">
                <a:solidFill>
                  <a:schemeClr val="tx1">
                    <a:lumMod val="95000"/>
                  </a:schemeClr>
                </a:solidFill>
                <a:hlinkClick r:id="rId2"/>
              </a:rPr>
              <a:t>lis.virginia.gov/lis.htm</a:t>
            </a:r>
            <a:r>
              <a:rPr lang="en-US" sz="3600" dirty="0" smtClean="0"/>
              <a:t>.</a:t>
            </a:r>
            <a:endParaRPr lang="en-US" sz="3600" dirty="0"/>
          </a:p>
        </p:txBody>
      </p:sp>
    </p:spTree>
    <p:extLst>
      <p:ext uri="{BB962C8B-B14F-4D97-AF65-F5344CB8AC3E}">
        <p14:creationId xmlns:p14="http://schemas.microsoft.com/office/powerpoint/2010/main" val="17960994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b="1" dirty="0"/>
              <a:t>Fingerprint Bill</a:t>
            </a:r>
          </a:p>
        </p:txBody>
      </p:sp>
      <p:sp>
        <p:nvSpPr>
          <p:cNvPr id="3" name="Content Placeholder 2"/>
          <p:cNvSpPr>
            <a:spLocks noGrp="1"/>
          </p:cNvSpPr>
          <p:nvPr>
            <p:ph idx="1"/>
          </p:nvPr>
        </p:nvSpPr>
        <p:spPr>
          <a:xfrm>
            <a:off x="457200" y="1143000"/>
            <a:ext cx="8458200" cy="5029200"/>
          </a:xfrm>
        </p:spPr>
        <p:txBody>
          <a:bodyPr>
            <a:normAutofit fontScale="47500" lnSpcReduction="20000"/>
          </a:bodyPr>
          <a:lstStyle/>
          <a:p>
            <a:pPr marL="0" indent="0">
              <a:buNone/>
            </a:pPr>
            <a:r>
              <a:rPr lang="en-US" sz="5900" b="1" dirty="0"/>
              <a:t>HB 2343 </a:t>
            </a:r>
            <a:r>
              <a:rPr lang="en-US" sz="5900" b="1" dirty="0" smtClean="0"/>
              <a:t>(Bell)/SB </a:t>
            </a:r>
            <a:r>
              <a:rPr lang="en-US" sz="5900" b="1" dirty="0"/>
              <a:t>1602 </a:t>
            </a:r>
            <a:r>
              <a:rPr lang="en-US" sz="5900" b="1" dirty="0" smtClean="0"/>
              <a:t>(Obenshain)</a:t>
            </a:r>
          </a:p>
          <a:p>
            <a:r>
              <a:rPr lang="en-US" sz="5100" dirty="0" smtClean="0"/>
              <a:t>Addresses incomplete </a:t>
            </a:r>
            <a:r>
              <a:rPr lang="en-US" sz="5100" dirty="0"/>
              <a:t>c</a:t>
            </a:r>
            <a:r>
              <a:rPr lang="en-US" sz="5100" dirty="0" smtClean="0"/>
              <a:t>riminal </a:t>
            </a:r>
            <a:r>
              <a:rPr lang="en-US" sz="5100" dirty="0"/>
              <a:t>r</a:t>
            </a:r>
            <a:r>
              <a:rPr lang="en-US" sz="5100" dirty="0" smtClean="0"/>
              <a:t>ecords in CCRE</a:t>
            </a:r>
          </a:p>
          <a:p>
            <a:pPr lvl="1"/>
            <a:r>
              <a:rPr lang="en-US" sz="5100" dirty="0" smtClean="0">
                <a:cs typeface="Arial"/>
              </a:rPr>
              <a:t>More </a:t>
            </a:r>
            <a:r>
              <a:rPr lang="en-US" sz="5100" dirty="0">
                <a:cs typeface="Arial"/>
              </a:rPr>
              <a:t>than 675,000 </a:t>
            </a:r>
            <a:r>
              <a:rPr lang="en-US" sz="5100" dirty="0"/>
              <a:t>offenses, including 318 murder and 1,308 rape convictions, have not been entered into Virginia’s main criminal record database, mainly because of missing </a:t>
            </a:r>
            <a:r>
              <a:rPr lang="en-US" sz="5100" dirty="0" smtClean="0"/>
              <a:t>fingerprints.</a:t>
            </a:r>
            <a:endParaRPr lang="en-US" sz="5100" dirty="0"/>
          </a:p>
          <a:p>
            <a:r>
              <a:rPr lang="en-US" sz="5100" dirty="0" smtClean="0"/>
              <a:t>Firearms </a:t>
            </a:r>
            <a:r>
              <a:rPr lang="en-US" sz="5100" dirty="0"/>
              <a:t>background checks, </a:t>
            </a:r>
            <a:r>
              <a:rPr lang="en-US" sz="5100" dirty="0" smtClean="0"/>
              <a:t>employment, </a:t>
            </a:r>
            <a:r>
              <a:rPr lang="en-US" sz="5100" dirty="0"/>
              <a:t>sentencing decisions, </a:t>
            </a:r>
            <a:r>
              <a:rPr lang="en-US" sz="5100" dirty="0" smtClean="0"/>
              <a:t>etc., </a:t>
            </a:r>
            <a:r>
              <a:rPr lang="en-US" sz="5100" dirty="0"/>
              <a:t>rely on the </a:t>
            </a:r>
            <a:r>
              <a:rPr lang="en-US" sz="5100" dirty="0" smtClean="0"/>
              <a:t>accuracy </a:t>
            </a:r>
            <a:r>
              <a:rPr lang="en-US" sz="5100" dirty="0"/>
              <a:t>of criminal records. </a:t>
            </a:r>
            <a:endParaRPr lang="en-US" sz="5100" dirty="0" smtClean="0"/>
          </a:p>
          <a:p>
            <a:r>
              <a:rPr lang="en-US" sz="5100" dirty="0" smtClean="0"/>
              <a:t>Primary </a:t>
            </a:r>
            <a:r>
              <a:rPr lang="en-US" sz="5100" dirty="0"/>
              <a:t>responsibility on the courts, judges and probation to confirm that </a:t>
            </a:r>
            <a:r>
              <a:rPr lang="en-US" sz="5100" dirty="0" smtClean="0"/>
              <a:t>defendants have </a:t>
            </a:r>
            <a:r>
              <a:rPr lang="en-US" sz="5100" dirty="0"/>
              <a:t>been fingerprinted and their criminal records updated. </a:t>
            </a:r>
            <a:endParaRPr lang="en-US" sz="5100" dirty="0" smtClean="0"/>
          </a:p>
          <a:p>
            <a:r>
              <a:rPr lang="en-US" sz="5100" dirty="0"/>
              <a:t>Involves multiple </a:t>
            </a:r>
            <a:r>
              <a:rPr lang="en-US" sz="5100" dirty="0" smtClean="0"/>
              <a:t>Virginia Code sections.</a:t>
            </a:r>
            <a:endParaRPr lang="en-US" sz="5100" dirty="0"/>
          </a:p>
          <a:p>
            <a:r>
              <a:rPr lang="en-US" sz="5100" b="1" i="1" dirty="0" smtClean="0">
                <a:solidFill>
                  <a:srgbClr val="FF0000"/>
                </a:solidFill>
                <a:cs typeface="Arial"/>
              </a:rPr>
              <a:t>See</a:t>
            </a:r>
            <a:r>
              <a:rPr lang="en-US" sz="5100" i="1" dirty="0" smtClean="0">
                <a:solidFill>
                  <a:srgbClr val="FF0000"/>
                </a:solidFill>
                <a:cs typeface="Arial"/>
              </a:rPr>
              <a:t> 2019 CASC Legislative Update for Law Enforcement ~ Supplement on Omnibus Fingerprinting Bill</a:t>
            </a:r>
            <a:endParaRPr lang="en-US" sz="5100" i="1" dirty="0">
              <a:solidFill>
                <a:srgbClr val="FF0000"/>
              </a:solidFill>
              <a:cs typeface="Arial"/>
            </a:endParaRPr>
          </a:p>
        </p:txBody>
      </p:sp>
    </p:spTree>
    <p:extLst>
      <p:ext uri="{BB962C8B-B14F-4D97-AF65-F5344CB8AC3E}">
        <p14:creationId xmlns:p14="http://schemas.microsoft.com/office/powerpoint/2010/main" val="2729667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Multi-Jurisdiction </a:t>
            </a:r>
            <a:r>
              <a:rPr lang="en-US" sz="4000" b="1" dirty="0"/>
              <a:t>Grand Jury </a:t>
            </a:r>
          </a:p>
        </p:txBody>
      </p:sp>
      <p:sp>
        <p:nvSpPr>
          <p:cNvPr id="3" name="Content Placeholder 2"/>
          <p:cNvSpPr>
            <a:spLocks noGrp="1"/>
          </p:cNvSpPr>
          <p:nvPr>
            <p:ph idx="1"/>
          </p:nvPr>
        </p:nvSpPr>
        <p:spPr>
          <a:xfrm>
            <a:off x="457200" y="1447801"/>
            <a:ext cx="8229600" cy="3962400"/>
          </a:xfrm>
        </p:spPr>
        <p:txBody>
          <a:bodyPr>
            <a:normAutofit/>
          </a:bodyPr>
          <a:lstStyle/>
          <a:p>
            <a:pPr marL="0" indent="0">
              <a:buNone/>
            </a:pPr>
            <a:r>
              <a:rPr lang="en-US" sz="3500" b="1" dirty="0"/>
              <a:t>HB 2413 </a:t>
            </a:r>
            <a:r>
              <a:rPr lang="en-US" sz="3500" b="1" dirty="0" smtClean="0"/>
              <a:t>(Adams</a:t>
            </a:r>
            <a:r>
              <a:rPr lang="en-US" sz="3500" b="1" dirty="0"/>
              <a:t>)</a:t>
            </a:r>
          </a:p>
          <a:p>
            <a:r>
              <a:rPr lang="en-US" sz="2800" dirty="0" smtClean="0">
                <a:cs typeface="Arial"/>
              </a:rPr>
              <a:t>Requires </a:t>
            </a:r>
            <a:r>
              <a:rPr lang="en-US" sz="2800" dirty="0">
                <a:cs typeface="Arial"/>
              </a:rPr>
              <a:t>secrecy from those permitted to take notes or make copies of evidence from Multi-Jurisdictional Grand Jury </a:t>
            </a:r>
            <a:r>
              <a:rPr lang="en-US" sz="2800" dirty="0" smtClean="0">
                <a:cs typeface="Arial"/>
              </a:rPr>
              <a:t>proceedings.</a:t>
            </a:r>
            <a:endParaRPr lang="en-US" sz="2800" dirty="0">
              <a:cs typeface="Arial"/>
            </a:endParaRPr>
          </a:p>
          <a:p>
            <a:r>
              <a:rPr lang="en-US" sz="2800" dirty="0">
                <a:cs typeface="Arial"/>
              </a:rPr>
              <a:t>Requires CA to provide notice to defendant when MJGJ was used to obtain evidence for prosecution</a:t>
            </a:r>
            <a:r>
              <a:rPr lang="en-US" sz="2800" dirty="0" smtClean="0">
                <a:cs typeface="Arial"/>
              </a:rPr>
              <a:t>.</a:t>
            </a:r>
          </a:p>
          <a:p>
            <a:r>
              <a:rPr lang="en-US" sz="2800" dirty="0"/>
              <a:t>Virginia Code </a:t>
            </a:r>
            <a:r>
              <a:rPr lang="en-US" sz="2800" dirty="0">
                <a:cs typeface="Arial"/>
              </a:rPr>
              <a:t>§19.2-215.9</a:t>
            </a:r>
          </a:p>
          <a:p>
            <a:endParaRPr lang="en-US" sz="3500" dirty="0">
              <a:cs typeface="Arial"/>
            </a:endParaRPr>
          </a:p>
          <a:p>
            <a:pPr marL="0" indent="0">
              <a:buNone/>
            </a:pPr>
            <a:endParaRPr lang="en-US" sz="3500" dirty="0">
              <a:cs typeface="Arial"/>
            </a:endParaRPr>
          </a:p>
        </p:txBody>
      </p:sp>
    </p:spTree>
    <p:extLst>
      <p:ext uri="{BB962C8B-B14F-4D97-AF65-F5344CB8AC3E}">
        <p14:creationId xmlns:p14="http://schemas.microsoft.com/office/powerpoint/2010/main" val="818528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Collection of DNA </a:t>
            </a:r>
            <a:r>
              <a:rPr lang="en-US" b="1" dirty="0" smtClean="0"/>
              <a:t/>
            </a:r>
            <a:br>
              <a:rPr lang="en-US" b="1" dirty="0" smtClean="0"/>
            </a:br>
            <a:r>
              <a:rPr lang="en-US" b="1" dirty="0"/>
              <a:t>u</a:t>
            </a:r>
            <a:r>
              <a:rPr lang="en-US" b="1" dirty="0" smtClean="0"/>
              <a:t>pon Conviction</a:t>
            </a:r>
            <a:endParaRPr lang="en-US" sz="2600" b="1" dirty="0"/>
          </a:p>
        </p:txBody>
      </p:sp>
      <p:sp>
        <p:nvSpPr>
          <p:cNvPr id="3" name="Content Placeholder 2"/>
          <p:cNvSpPr>
            <a:spLocks noGrp="1"/>
          </p:cNvSpPr>
          <p:nvPr>
            <p:ph idx="1"/>
          </p:nvPr>
        </p:nvSpPr>
        <p:spPr/>
        <p:txBody>
          <a:bodyPr>
            <a:normAutofit/>
          </a:bodyPr>
          <a:lstStyle/>
          <a:p>
            <a:pPr marL="0" indent="0">
              <a:buNone/>
            </a:pPr>
            <a:r>
              <a:rPr lang="en-US" b="1" dirty="0"/>
              <a:t>HB 2439 </a:t>
            </a:r>
            <a:r>
              <a:rPr lang="en-US" b="1" dirty="0" smtClean="0"/>
              <a:t>(Campbell)/SB </a:t>
            </a:r>
            <a:r>
              <a:rPr lang="en-US" b="1" dirty="0"/>
              <a:t>1166 </a:t>
            </a:r>
            <a:r>
              <a:rPr lang="en-US" b="1" dirty="0" smtClean="0"/>
              <a:t>(</a:t>
            </a:r>
            <a:r>
              <a:rPr lang="en-US" b="1" dirty="0" err="1" smtClean="0"/>
              <a:t>Chafin</a:t>
            </a:r>
            <a:r>
              <a:rPr lang="en-US" b="1" dirty="0" smtClean="0"/>
              <a:t>)</a:t>
            </a:r>
          </a:p>
          <a:p>
            <a:pPr marL="0" indent="0">
              <a:buNone/>
            </a:pPr>
            <a:r>
              <a:rPr lang="en-US" sz="2800" dirty="0" smtClean="0"/>
              <a:t>Clean </a:t>
            </a:r>
            <a:r>
              <a:rPr lang="en-US" sz="2800" dirty="0"/>
              <a:t>up language:</a:t>
            </a:r>
          </a:p>
          <a:p>
            <a:pPr marL="571500" indent="-457200"/>
            <a:r>
              <a:rPr lang="en-US" sz="2800" dirty="0"/>
              <a:t>Provides that the law requiring the taking of DNA samples after conviction apply to convictions under </a:t>
            </a:r>
            <a:r>
              <a:rPr lang="en-US" sz="2800" i="1" dirty="0"/>
              <a:t>locality’s ordinances </a:t>
            </a:r>
            <a:r>
              <a:rPr lang="en-US" sz="2800" dirty="0"/>
              <a:t>as well as equivalent state </a:t>
            </a:r>
            <a:r>
              <a:rPr lang="en-US" sz="2800" dirty="0" smtClean="0"/>
              <a:t>laws.</a:t>
            </a:r>
          </a:p>
          <a:p>
            <a:pPr marL="571500" indent="-457200"/>
            <a:r>
              <a:rPr lang="en-US" sz="2800" dirty="0"/>
              <a:t>Virginia Code </a:t>
            </a:r>
            <a:r>
              <a:rPr lang="en-US" sz="2800" dirty="0">
                <a:cs typeface="Arial"/>
              </a:rPr>
              <a:t>§19.2-310.2</a:t>
            </a:r>
          </a:p>
          <a:p>
            <a:pPr marL="914400" lvl="2" indent="0">
              <a:buNone/>
            </a:pPr>
            <a:endParaRPr lang="en-US" sz="2600" dirty="0">
              <a:cs typeface="Arial"/>
            </a:endParaRPr>
          </a:p>
        </p:txBody>
      </p:sp>
    </p:spTree>
    <p:extLst>
      <p:ext uri="{BB962C8B-B14F-4D97-AF65-F5344CB8AC3E}">
        <p14:creationId xmlns:p14="http://schemas.microsoft.com/office/powerpoint/2010/main" val="2118517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Bail; </a:t>
            </a:r>
            <a:r>
              <a:rPr lang="en-US" sz="4000" b="1" dirty="0"/>
              <a:t>Magistrate’s Checklist</a:t>
            </a:r>
          </a:p>
        </p:txBody>
      </p:sp>
      <p:sp>
        <p:nvSpPr>
          <p:cNvPr id="3" name="Content Placeholder 2"/>
          <p:cNvSpPr>
            <a:spLocks noGrp="1"/>
          </p:cNvSpPr>
          <p:nvPr>
            <p:ph idx="1"/>
          </p:nvPr>
        </p:nvSpPr>
        <p:spPr/>
        <p:txBody>
          <a:bodyPr>
            <a:normAutofit fontScale="70000" lnSpcReduction="20000"/>
          </a:bodyPr>
          <a:lstStyle/>
          <a:p>
            <a:pPr marL="0" indent="0">
              <a:buNone/>
            </a:pPr>
            <a:r>
              <a:rPr lang="en-US" sz="4600" b="1" dirty="0"/>
              <a:t>HB 2453 </a:t>
            </a:r>
            <a:r>
              <a:rPr lang="en-US" sz="4600" b="1" dirty="0" smtClean="0"/>
              <a:t>(Adams</a:t>
            </a:r>
            <a:r>
              <a:rPr lang="en-US" sz="4600" b="1" dirty="0"/>
              <a:t>)</a:t>
            </a:r>
          </a:p>
          <a:p>
            <a:r>
              <a:rPr lang="en-US" sz="3900" dirty="0" smtClean="0">
                <a:cs typeface="Arial"/>
              </a:rPr>
              <a:t>Requires magistrates </a:t>
            </a:r>
            <a:r>
              <a:rPr lang="en-US" sz="3900" dirty="0">
                <a:cs typeface="Arial"/>
              </a:rPr>
              <a:t>to forward </a:t>
            </a:r>
            <a:r>
              <a:rPr lang="en-US" sz="3900" dirty="0" smtClean="0">
                <a:cs typeface="Arial"/>
              </a:rPr>
              <a:t>to the court the </a:t>
            </a:r>
            <a:r>
              <a:rPr lang="en-US" sz="3900" dirty="0">
                <a:cs typeface="Arial"/>
              </a:rPr>
              <a:t>completed </a:t>
            </a:r>
            <a:r>
              <a:rPr lang="en-US" sz="3900" dirty="0" smtClean="0">
                <a:cs typeface="Arial"/>
              </a:rPr>
              <a:t>checklist used </a:t>
            </a:r>
            <a:r>
              <a:rPr lang="en-US" sz="3900" dirty="0">
                <a:cs typeface="Arial"/>
              </a:rPr>
              <a:t>to consider factors for </a:t>
            </a:r>
            <a:r>
              <a:rPr lang="en-US" sz="3900" dirty="0" smtClean="0">
                <a:cs typeface="Arial"/>
              </a:rPr>
              <a:t>bail. </a:t>
            </a:r>
          </a:p>
          <a:p>
            <a:r>
              <a:rPr lang="en-US" sz="3900" dirty="0" smtClean="0">
                <a:cs typeface="Arial"/>
              </a:rPr>
              <a:t>This is a standard form provided by the Office of the Executive Secretary at the Supreme Court.  </a:t>
            </a:r>
          </a:p>
          <a:p>
            <a:r>
              <a:rPr lang="en-US" sz="3900" dirty="0" smtClean="0">
                <a:cs typeface="Arial"/>
              </a:rPr>
              <a:t>Some </a:t>
            </a:r>
            <a:r>
              <a:rPr lang="en-US" sz="3900" dirty="0">
                <a:cs typeface="Arial"/>
              </a:rPr>
              <a:t>magistrates were forwarding it to the Court but it was not required.</a:t>
            </a:r>
          </a:p>
          <a:p>
            <a:r>
              <a:rPr lang="en-US" sz="3900" dirty="0">
                <a:cs typeface="Arial"/>
              </a:rPr>
              <a:t>Jurisdictions who receive these checklists find that they contain valuable information. </a:t>
            </a:r>
            <a:endParaRPr lang="en-US" sz="3900" dirty="0" smtClean="0">
              <a:cs typeface="Arial"/>
            </a:endParaRPr>
          </a:p>
          <a:p>
            <a:r>
              <a:rPr lang="en-US" sz="3900" dirty="0" smtClean="0"/>
              <a:t>Virginia </a:t>
            </a:r>
            <a:r>
              <a:rPr lang="en-US" sz="3900" dirty="0"/>
              <a:t>Code </a:t>
            </a:r>
            <a:r>
              <a:rPr lang="en-US" sz="3900" dirty="0">
                <a:cs typeface="Arial"/>
              </a:rPr>
              <a:t>§§19.2-121 &amp; 19.2-149</a:t>
            </a:r>
            <a:endParaRPr lang="en-US" sz="3900" dirty="0"/>
          </a:p>
          <a:p>
            <a:pPr lvl="1"/>
            <a:endParaRPr lang="en-US" sz="3500" dirty="0">
              <a:cs typeface="Arial"/>
            </a:endParaRPr>
          </a:p>
        </p:txBody>
      </p:sp>
    </p:spTree>
    <p:extLst>
      <p:ext uri="{BB962C8B-B14F-4D97-AF65-F5344CB8AC3E}">
        <p14:creationId xmlns:p14="http://schemas.microsoft.com/office/powerpoint/2010/main" val="3108505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Credit </a:t>
            </a:r>
            <a:r>
              <a:rPr lang="en-US" sz="4000" b="1" dirty="0"/>
              <a:t>Card </a:t>
            </a:r>
            <a:r>
              <a:rPr lang="en-US" sz="4000" b="1" dirty="0" smtClean="0"/>
              <a:t>Offenses; Venue</a:t>
            </a:r>
            <a:endParaRPr lang="en-US" sz="4000" b="1" dirty="0"/>
          </a:p>
        </p:txBody>
      </p:sp>
      <p:sp>
        <p:nvSpPr>
          <p:cNvPr id="3" name="Content Placeholder 2"/>
          <p:cNvSpPr>
            <a:spLocks noGrp="1"/>
          </p:cNvSpPr>
          <p:nvPr>
            <p:ph idx="1"/>
          </p:nvPr>
        </p:nvSpPr>
        <p:spPr>
          <a:xfrm>
            <a:off x="457200" y="1447801"/>
            <a:ext cx="8229600" cy="4343400"/>
          </a:xfrm>
        </p:spPr>
        <p:txBody>
          <a:bodyPr>
            <a:normAutofit fontScale="85000" lnSpcReduction="20000"/>
          </a:bodyPr>
          <a:lstStyle/>
          <a:p>
            <a:pPr marL="0" indent="0">
              <a:buNone/>
            </a:pPr>
            <a:r>
              <a:rPr lang="en-US" sz="3600" b="1" dirty="0"/>
              <a:t>HB 2484 </a:t>
            </a:r>
            <a:r>
              <a:rPr lang="en-US" sz="3600" b="1" dirty="0" smtClean="0"/>
              <a:t>(Hodges</a:t>
            </a:r>
            <a:r>
              <a:rPr lang="en-US" sz="3600" b="1" dirty="0"/>
              <a:t>)</a:t>
            </a:r>
          </a:p>
          <a:p>
            <a:r>
              <a:rPr lang="en-US" dirty="0" smtClean="0">
                <a:cs typeface="Arial"/>
              </a:rPr>
              <a:t>Expands </a:t>
            </a:r>
            <a:r>
              <a:rPr lang="en-US" dirty="0">
                <a:cs typeface="Arial"/>
              </a:rPr>
              <a:t>venue for credit card offenses to where the </a:t>
            </a:r>
            <a:r>
              <a:rPr lang="en-US" i="1" dirty="0">
                <a:cs typeface="Arial"/>
              </a:rPr>
              <a:t>cardholder </a:t>
            </a:r>
            <a:r>
              <a:rPr lang="en-US" i="1" dirty="0" smtClean="0">
                <a:cs typeface="Arial"/>
              </a:rPr>
              <a:t>resides.</a:t>
            </a:r>
            <a:endParaRPr lang="en-US" i="1" dirty="0">
              <a:cs typeface="Arial"/>
            </a:endParaRPr>
          </a:p>
          <a:p>
            <a:pPr lvl="1"/>
            <a:r>
              <a:rPr lang="en-US" sz="3200" dirty="0">
                <a:cs typeface="Arial"/>
              </a:rPr>
              <a:t>Current law allows prosecution where (i) any act in </a:t>
            </a:r>
            <a:r>
              <a:rPr lang="en-US" sz="3200" dirty="0" smtClean="0">
                <a:cs typeface="Arial"/>
              </a:rPr>
              <a:t>furtherance occurred </a:t>
            </a:r>
            <a:r>
              <a:rPr lang="en-US" sz="3200" dirty="0">
                <a:cs typeface="Arial"/>
              </a:rPr>
              <a:t>or (ii) where a financial loss was </a:t>
            </a:r>
            <a:r>
              <a:rPr lang="en-US" sz="3200" dirty="0" smtClean="0">
                <a:cs typeface="Arial"/>
              </a:rPr>
              <a:t>sustained.</a:t>
            </a:r>
            <a:endParaRPr lang="en-US" sz="3200" dirty="0">
              <a:cs typeface="Arial"/>
            </a:endParaRPr>
          </a:p>
          <a:p>
            <a:r>
              <a:rPr lang="en-US" dirty="0">
                <a:cs typeface="Arial"/>
              </a:rPr>
              <a:t>Allows one jurisdiction to bring all charges related to a particular victim and avoids the victim from having to go to multiple jurisdictions when his credit card was used in several </a:t>
            </a:r>
            <a:r>
              <a:rPr lang="en-US" dirty="0" smtClean="0">
                <a:cs typeface="Arial"/>
              </a:rPr>
              <a:t>jurisdictions. </a:t>
            </a:r>
            <a:endParaRPr lang="en-US" dirty="0">
              <a:cs typeface="Arial"/>
            </a:endParaRPr>
          </a:p>
          <a:p>
            <a:r>
              <a:rPr lang="en-US" dirty="0"/>
              <a:t>Virginia Code </a:t>
            </a:r>
            <a:r>
              <a:rPr lang="en-US" dirty="0">
                <a:cs typeface="Arial"/>
              </a:rPr>
              <a:t>§18.2-198.1</a:t>
            </a:r>
          </a:p>
          <a:p>
            <a:pPr lvl="1"/>
            <a:endParaRPr lang="en-US" sz="3500" dirty="0">
              <a:cs typeface="Arial"/>
            </a:endParaRPr>
          </a:p>
        </p:txBody>
      </p:sp>
    </p:spTree>
    <p:extLst>
      <p:ext uri="{BB962C8B-B14F-4D97-AF65-F5344CB8AC3E}">
        <p14:creationId xmlns:p14="http://schemas.microsoft.com/office/powerpoint/2010/main" val="27768709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CCRE; Background Checks</a:t>
            </a:r>
            <a:br>
              <a:rPr lang="en-US" b="1" dirty="0" smtClean="0"/>
            </a:br>
            <a:r>
              <a:rPr lang="en-US" b="1" dirty="0" smtClean="0"/>
              <a:t>through Live Scan</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2746 (Head)</a:t>
            </a:r>
          </a:p>
          <a:p>
            <a:pPr marL="0" indent="0">
              <a:buNone/>
            </a:pPr>
            <a:r>
              <a:rPr lang="en-US" sz="2400" dirty="0" smtClean="0"/>
              <a:t>Requires VSP to accept background check requests through the use of a Live Scan device from any authorized Virginia agency that:</a:t>
            </a:r>
          </a:p>
          <a:p>
            <a:pPr marL="857250" lvl="1" indent="-457200">
              <a:buFont typeface="+mj-lt"/>
              <a:buAutoNum type="arabicParenR"/>
            </a:pPr>
            <a:r>
              <a:rPr lang="en-US" sz="2400" dirty="0" smtClean="0"/>
              <a:t>serves children or the elderly and is authorized to receive criminal histories, or</a:t>
            </a:r>
          </a:p>
          <a:p>
            <a:pPr marL="857250" lvl="1" indent="-457200">
              <a:buFont typeface="+mj-lt"/>
              <a:buAutoNum type="arabicParenR"/>
            </a:pPr>
            <a:r>
              <a:rPr lang="en-US" sz="2400" dirty="0" smtClean="0"/>
              <a:t>uses fingerprint background checks as a condition of employment or service.</a:t>
            </a:r>
          </a:p>
          <a:p>
            <a:r>
              <a:rPr lang="en-US" sz="2400" dirty="0" smtClean="0"/>
              <a:t>VSP may deny request under certain circumstances.</a:t>
            </a:r>
          </a:p>
          <a:p>
            <a:r>
              <a:rPr lang="en-US" sz="2400" dirty="0" smtClean="0"/>
              <a:t>Virginia Code 19.2-388.1</a:t>
            </a:r>
            <a:endParaRPr lang="en-US" sz="2400" dirty="0"/>
          </a:p>
        </p:txBody>
      </p:sp>
    </p:spTree>
    <p:extLst>
      <p:ext uri="{BB962C8B-B14F-4D97-AF65-F5344CB8AC3E}">
        <p14:creationId xmlns:p14="http://schemas.microsoft.com/office/powerpoint/2010/main" val="26521560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Adding Offenses to CCRE</a:t>
            </a:r>
          </a:p>
        </p:txBody>
      </p:sp>
      <p:sp>
        <p:nvSpPr>
          <p:cNvPr id="3" name="Content Placeholder 2"/>
          <p:cNvSpPr>
            <a:spLocks noGrp="1"/>
          </p:cNvSpPr>
          <p:nvPr>
            <p:ph idx="1"/>
          </p:nvPr>
        </p:nvSpPr>
        <p:spPr>
          <a:xfrm>
            <a:off x="457200" y="1447801"/>
            <a:ext cx="8229600" cy="4343400"/>
          </a:xfrm>
        </p:spPr>
        <p:txBody>
          <a:bodyPr>
            <a:normAutofit fontScale="70000" lnSpcReduction="20000"/>
          </a:bodyPr>
          <a:lstStyle/>
          <a:p>
            <a:pPr marL="0" indent="0">
              <a:buNone/>
            </a:pPr>
            <a:r>
              <a:rPr lang="en-US" sz="4600" b="1" dirty="0"/>
              <a:t>SB 1529 </a:t>
            </a:r>
            <a:r>
              <a:rPr lang="en-US" sz="4600" b="1" dirty="0" smtClean="0"/>
              <a:t>(</a:t>
            </a:r>
            <a:r>
              <a:rPr lang="en-US" sz="4600" b="1" dirty="0" err="1" smtClean="0"/>
              <a:t>Chafin</a:t>
            </a:r>
            <a:r>
              <a:rPr lang="en-US" sz="4600" b="1" dirty="0"/>
              <a:t>)</a:t>
            </a:r>
          </a:p>
          <a:p>
            <a:pPr marL="57150" indent="0">
              <a:buNone/>
            </a:pPr>
            <a:r>
              <a:rPr lang="en-US" sz="3900" dirty="0" smtClean="0"/>
              <a:t>Adds criminal </a:t>
            </a:r>
            <a:r>
              <a:rPr lang="en-US" sz="3900" dirty="0"/>
              <a:t>offenses to the list of offenses that are to be reported to </a:t>
            </a:r>
            <a:r>
              <a:rPr lang="en-US" sz="3900" dirty="0" smtClean="0"/>
              <a:t>CCRE:</a:t>
            </a:r>
            <a:endParaRPr lang="en-US" sz="3900" dirty="0"/>
          </a:p>
          <a:p>
            <a:pPr lvl="1"/>
            <a:r>
              <a:rPr lang="en-US" sz="3900" dirty="0">
                <a:cs typeface="Arial"/>
              </a:rPr>
              <a:t>§3.2-6570: Cruelty to Animals</a:t>
            </a:r>
          </a:p>
          <a:p>
            <a:pPr lvl="1"/>
            <a:r>
              <a:rPr lang="en-US" sz="3900" dirty="0">
                <a:cs typeface="Arial"/>
              </a:rPr>
              <a:t>§46.2-339: Sex Offender Driving School Bus</a:t>
            </a:r>
          </a:p>
          <a:p>
            <a:pPr lvl="1"/>
            <a:r>
              <a:rPr lang="en-US" sz="3900">
                <a:cs typeface="Arial"/>
              </a:rPr>
              <a:t>§</a:t>
            </a:r>
            <a:r>
              <a:rPr lang="en-US" sz="3900" smtClean="0">
                <a:cs typeface="Arial"/>
              </a:rPr>
              <a:t>46.2-341.21: </a:t>
            </a:r>
            <a:r>
              <a:rPr lang="en-US" sz="3900" dirty="0">
                <a:cs typeface="Arial"/>
              </a:rPr>
              <a:t>Drive CMV after disqualified</a:t>
            </a:r>
          </a:p>
          <a:p>
            <a:pPr lvl="1"/>
            <a:r>
              <a:rPr lang="en-US" sz="3900" dirty="0">
                <a:cs typeface="Arial"/>
              </a:rPr>
              <a:t>§46.2-341.24: Drive CMV while drunk</a:t>
            </a:r>
          </a:p>
          <a:p>
            <a:pPr lvl="1"/>
            <a:r>
              <a:rPr lang="en-US" sz="3900" dirty="0">
                <a:cs typeface="Arial"/>
              </a:rPr>
              <a:t>§46.2-341.26:3: CDL holder refusal</a:t>
            </a:r>
          </a:p>
          <a:p>
            <a:pPr lvl="1"/>
            <a:r>
              <a:rPr lang="en-US" sz="3900" dirty="0">
                <a:cs typeface="Arial"/>
              </a:rPr>
              <a:t>§46.2-817: Elude law </a:t>
            </a:r>
            <a:r>
              <a:rPr lang="en-US" sz="3900" dirty="0" smtClean="0">
                <a:cs typeface="Arial"/>
              </a:rPr>
              <a:t>enforcement</a:t>
            </a:r>
          </a:p>
          <a:p>
            <a:r>
              <a:rPr lang="en-US" sz="4300" dirty="0"/>
              <a:t>Virginia Code </a:t>
            </a:r>
            <a:r>
              <a:rPr lang="en-US" sz="4300" dirty="0">
                <a:cs typeface="Arial"/>
              </a:rPr>
              <a:t>§19.2-390</a:t>
            </a:r>
            <a:endParaRPr lang="en-US" sz="4300" dirty="0"/>
          </a:p>
          <a:p>
            <a:pPr lvl="2"/>
            <a:endParaRPr lang="en-US" sz="3500" dirty="0">
              <a:cs typeface="Arial"/>
            </a:endParaRPr>
          </a:p>
        </p:txBody>
      </p:sp>
    </p:spTree>
    <p:extLst>
      <p:ext uri="{BB962C8B-B14F-4D97-AF65-F5344CB8AC3E}">
        <p14:creationId xmlns:p14="http://schemas.microsoft.com/office/powerpoint/2010/main" val="10349060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Spoliation of Evidence</a:t>
            </a:r>
            <a:endParaRPr lang="en-US" sz="4000" b="1" dirty="0"/>
          </a:p>
        </p:txBody>
      </p:sp>
      <p:sp>
        <p:nvSpPr>
          <p:cNvPr id="3" name="Content Placeholder 2"/>
          <p:cNvSpPr>
            <a:spLocks noGrp="1"/>
          </p:cNvSpPr>
          <p:nvPr>
            <p:ph idx="1"/>
          </p:nvPr>
        </p:nvSpPr>
        <p:spPr>
          <a:xfrm>
            <a:off x="457200" y="1219201"/>
            <a:ext cx="8229600" cy="4572000"/>
          </a:xfrm>
        </p:spPr>
        <p:txBody>
          <a:bodyPr>
            <a:normAutofit lnSpcReduction="10000"/>
          </a:bodyPr>
          <a:lstStyle/>
          <a:p>
            <a:pPr marL="0" indent="0">
              <a:buNone/>
            </a:pPr>
            <a:r>
              <a:rPr lang="en-US" b="1" dirty="0" smtClean="0"/>
              <a:t>SB 1619 (Obenshain)</a:t>
            </a:r>
          </a:p>
          <a:p>
            <a:pPr marL="0" indent="0">
              <a:buNone/>
            </a:pPr>
            <a:r>
              <a:rPr lang="en-US" sz="2400" dirty="0" smtClean="0"/>
              <a:t>Establishes a duty to preserve evidence that may be relevant to reasonably foreseeable civil litigation.</a:t>
            </a:r>
          </a:p>
          <a:p>
            <a:r>
              <a:rPr lang="en-US" sz="2400" dirty="0" smtClean="0"/>
              <a:t>If evidence is lost, or otherwise disposed of, the court may order measures necessary to cure prejudice, or if done recklessly or intentionally, the court may 1) presume evidence unfavorable and so instruct the jury,   2) dismiss the action or 3) enter a default judgment.</a:t>
            </a:r>
          </a:p>
          <a:p>
            <a:r>
              <a:rPr lang="en-US" sz="2400" dirty="0" smtClean="0"/>
              <a:t>This could apply to potential </a:t>
            </a:r>
            <a:r>
              <a:rPr lang="en-US" sz="2400" dirty="0"/>
              <a:t>civil lawsuits. </a:t>
            </a:r>
            <a:r>
              <a:rPr lang="en-US" sz="2400" dirty="0" smtClean="0"/>
              <a:t>For </a:t>
            </a:r>
            <a:r>
              <a:rPr lang="en-US" sz="2400" dirty="0"/>
              <a:t>example, in a </a:t>
            </a:r>
            <a:r>
              <a:rPr lang="en-US" sz="2400" dirty="0" smtClean="0"/>
              <a:t>use </a:t>
            </a:r>
            <a:r>
              <a:rPr lang="en-US" sz="2400" dirty="0"/>
              <a:t>of force/unlawful arrest </a:t>
            </a:r>
            <a:r>
              <a:rPr lang="en-US" sz="2400" dirty="0" smtClean="0"/>
              <a:t>law suit, deleting a body camera video could have serious ramifications.</a:t>
            </a:r>
          </a:p>
          <a:p>
            <a:r>
              <a:rPr lang="en-US" sz="2400" dirty="0"/>
              <a:t>Virginia Code </a:t>
            </a:r>
            <a:r>
              <a:rPr lang="en-US" sz="2400" dirty="0">
                <a:cs typeface="Arial"/>
              </a:rPr>
              <a:t>§ </a:t>
            </a:r>
            <a:r>
              <a:rPr lang="en-US" sz="2400" dirty="0"/>
              <a:t>8.01-379.2:1 (a civil Code section) </a:t>
            </a:r>
          </a:p>
          <a:p>
            <a:endParaRPr lang="en-US" sz="2400" dirty="0"/>
          </a:p>
          <a:p>
            <a:endParaRPr lang="en-US" sz="2400" dirty="0" smtClean="0"/>
          </a:p>
        </p:txBody>
      </p:sp>
    </p:spTree>
    <p:extLst>
      <p:ext uri="{BB962C8B-B14F-4D97-AF65-F5344CB8AC3E}">
        <p14:creationId xmlns:p14="http://schemas.microsoft.com/office/powerpoint/2010/main" val="22010147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838451"/>
          </a:xfrm>
        </p:spPr>
        <p:txBody>
          <a:bodyPr>
            <a:noAutofit/>
          </a:bodyPr>
          <a:lstStyle/>
          <a:p>
            <a:r>
              <a:rPr lang="en-US" sz="6600" dirty="0" smtClean="0"/>
              <a:t>Domestic Violence/</a:t>
            </a:r>
            <a:br>
              <a:rPr lang="en-US" sz="6600" dirty="0" smtClean="0"/>
            </a:br>
            <a:r>
              <a:rPr lang="en-US" sz="6600" dirty="0" smtClean="0"/>
              <a:t>Family Abuse</a:t>
            </a:r>
            <a:endParaRPr lang="en-US" sz="66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47909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PPO’s; Full Hearings; </a:t>
            </a:r>
            <a:br>
              <a:rPr lang="en-US" b="1" dirty="0" smtClean="0"/>
            </a:br>
            <a:r>
              <a:rPr lang="en-US" b="1" dirty="0" smtClean="0"/>
              <a:t>Court Closures</a:t>
            </a:r>
            <a:endParaRPr lang="en-US" sz="18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sz="3800" b="1" dirty="0"/>
              <a:t>HB 1673 </a:t>
            </a:r>
            <a:r>
              <a:rPr lang="en-US" sz="3800" b="1" dirty="0" smtClean="0"/>
              <a:t>(Mullin</a:t>
            </a:r>
            <a:r>
              <a:rPr lang="en-US" sz="3800" b="1" dirty="0"/>
              <a:t>)</a:t>
            </a:r>
          </a:p>
          <a:p>
            <a:pPr marL="628650" indent="-571500"/>
            <a:r>
              <a:rPr lang="en-US" sz="3300" dirty="0" smtClean="0">
                <a:cs typeface="Arial"/>
              </a:rPr>
              <a:t>Allows full hearings </a:t>
            </a:r>
            <a:r>
              <a:rPr lang="en-US" sz="3300" dirty="0">
                <a:cs typeface="Arial"/>
              </a:rPr>
              <a:t>on </a:t>
            </a:r>
            <a:r>
              <a:rPr lang="en-US" sz="3300" dirty="0" smtClean="0">
                <a:cs typeface="Arial"/>
              </a:rPr>
              <a:t>preliminary </a:t>
            </a:r>
            <a:r>
              <a:rPr lang="en-US" sz="3300" dirty="0">
                <a:cs typeface="Arial"/>
              </a:rPr>
              <a:t>protective </a:t>
            </a:r>
            <a:r>
              <a:rPr lang="en-US" sz="3300" dirty="0" smtClean="0">
                <a:cs typeface="Arial"/>
              </a:rPr>
              <a:t>orders to </a:t>
            </a:r>
            <a:r>
              <a:rPr lang="en-US" sz="3300" dirty="0">
                <a:cs typeface="Arial"/>
              </a:rPr>
              <a:t>be heard on the next business day if </a:t>
            </a:r>
            <a:r>
              <a:rPr lang="en-US" sz="3300" dirty="0" smtClean="0">
                <a:cs typeface="Arial"/>
              </a:rPr>
              <a:t>a lawful court closure prevented </a:t>
            </a:r>
            <a:r>
              <a:rPr lang="en-US" sz="3300" dirty="0">
                <a:cs typeface="Arial"/>
              </a:rPr>
              <a:t>it from occurring within </a:t>
            </a:r>
            <a:r>
              <a:rPr lang="en-US" sz="3300" dirty="0" smtClean="0">
                <a:cs typeface="Arial"/>
              </a:rPr>
              <a:t>the required 15 days.</a:t>
            </a:r>
            <a:endParaRPr lang="en-US" sz="3300" dirty="0">
              <a:cs typeface="Arial"/>
            </a:endParaRPr>
          </a:p>
          <a:p>
            <a:pPr marL="628650" indent="-571500"/>
            <a:r>
              <a:rPr lang="en-US" sz="3300" dirty="0">
                <a:cs typeface="Arial"/>
              </a:rPr>
              <a:t>Arises out of a situation in Hampton Roads during </a:t>
            </a:r>
            <a:r>
              <a:rPr lang="en-US" sz="3300" dirty="0" smtClean="0">
                <a:cs typeface="Arial"/>
              </a:rPr>
              <a:t>a hurricane shutdown </a:t>
            </a:r>
            <a:r>
              <a:rPr lang="en-US" sz="3300" dirty="0">
                <a:cs typeface="Arial"/>
              </a:rPr>
              <a:t>in which </a:t>
            </a:r>
            <a:r>
              <a:rPr lang="en-US" sz="3300" dirty="0" smtClean="0">
                <a:cs typeface="Arial"/>
              </a:rPr>
              <a:t>preliminary </a:t>
            </a:r>
            <a:r>
              <a:rPr lang="en-US" sz="3300" dirty="0">
                <a:cs typeface="Arial"/>
              </a:rPr>
              <a:t>protective orders </a:t>
            </a:r>
            <a:r>
              <a:rPr lang="en-US" sz="3300" dirty="0" smtClean="0">
                <a:cs typeface="Arial"/>
              </a:rPr>
              <a:t>expired </a:t>
            </a:r>
            <a:r>
              <a:rPr lang="en-US" sz="3300" dirty="0">
                <a:cs typeface="Arial"/>
              </a:rPr>
              <a:t>because they were not heard </a:t>
            </a:r>
            <a:r>
              <a:rPr lang="en-US" sz="3300" dirty="0" smtClean="0">
                <a:cs typeface="Arial"/>
              </a:rPr>
              <a:t>within 15 days.  </a:t>
            </a:r>
          </a:p>
          <a:p>
            <a:pPr marL="628650" indent="-571500"/>
            <a:r>
              <a:rPr lang="en-US" sz="3300" dirty="0"/>
              <a:t>Virginia Code </a:t>
            </a:r>
            <a:r>
              <a:rPr lang="en-US" sz="3300" dirty="0">
                <a:cs typeface="Arial"/>
              </a:rPr>
              <a:t>§§</a:t>
            </a:r>
            <a:r>
              <a:rPr lang="en-US" sz="3300" dirty="0" smtClean="0">
                <a:cs typeface="Arial"/>
              </a:rPr>
              <a:t>16.1-253.1, 19.2-152.9.</a:t>
            </a:r>
          </a:p>
          <a:p>
            <a:pPr marL="628650" indent="-571500"/>
            <a:endParaRPr lang="en-US" sz="3400" dirty="0"/>
          </a:p>
          <a:p>
            <a:pPr lvl="1"/>
            <a:endParaRPr lang="en-US" sz="3500" dirty="0">
              <a:cs typeface="Arial"/>
            </a:endParaRPr>
          </a:p>
        </p:txBody>
      </p:sp>
    </p:spTree>
    <p:extLst>
      <p:ext uri="{BB962C8B-B14F-4D97-AF65-F5344CB8AC3E}">
        <p14:creationId xmlns:p14="http://schemas.microsoft.com/office/powerpoint/2010/main" val="376577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2019 General Assembly Session</a:t>
            </a:r>
          </a:p>
        </p:txBody>
      </p:sp>
      <p:sp>
        <p:nvSpPr>
          <p:cNvPr id="3" name="Content Placeholder 2"/>
          <p:cNvSpPr>
            <a:spLocks noGrp="1"/>
          </p:cNvSpPr>
          <p:nvPr>
            <p:ph idx="1"/>
          </p:nvPr>
        </p:nvSpPr>
        <p:spPr/>
        <p:txBody>
          <a:bodyPr>
            <a:normAutofit/>
          </a:bodyPr>
          <a:lstStyle/>
          <a:p>
            <a:r>
              <a:rPr lang="en-US" sz="3500" dirty="0" smtClean="0"/>
              <a:t>There </a:t>
            </a:r>
            <a:r>
              <a:rPr lang="en-US" sz="3500" dirty="0"/>
              <a:t>were </a:t>
            </a:r>
            <a:r>
              <a:rPr lang="en-US" sz="3500" u="sng" dirty="0"/>
              <a:t>2,362 bills </a:t>
            </a:r>
            <a:r>
              <a:rPr lang="en-US" sz="3500" dirty="0"/>
              <a:t>introduced in </a:t>
            </a:r>
            <a:r>
              <a:rPr lang="en-US" sz="3500" dirty="0" smtClean="0"/>
              <a:t>2019 (excluding </a:t>
            </a:r>
            <a:r>
              <a:rPr lang="en-US" sz="3500" dirty="0"/>
              <a:t>commending and memorializing </a:t>
            </a:r>
            <a:r>
              <a:rPr lang="en-US" sz="3500" dirty="0" smtClean="0"/>
              <a:t>resolutions).  </a:t>
            </a:r>
            <a:endParaRPr lang="en-US" sz="3500" dirty="0"/>
          </a:p>
          <a:p>
            <a:r>
              <a:rPr lang="en-US" sz="3500" dirty="0" smtClean="0"/>
              <a:t>950 </a:t>
            </a:r>
            <a:r>
              <a:rPr lang="en-US" sz="3500" dirty="0"/>
              <a:t>bills passed and 1,412 were </a:t>
            </a:r>
            <a:r>
              <a:rPr lang="en-US" sz="3500" dirty="0" smtClean="0"/>
              <a:t>killed.</a:t>
            </a:r>
          </a:p>
          <a:p>
            <a:r>
              <a:rPr lang="en-US" sz="3500" dirty="0" smtClean="0"/>
              <a:t>6 week sessions in odd-numbered years; 8 week sessions in even years.</a:t>
            </a:r>
            <a:endParaRPr lang="en-US" sz="3500" dirty="0"/>
          </a:p>
          <a:p>
            <a:endParaRPr lang="en-US" sz="3500" dirty="0"/>
          </a:p>
        </p:txBody>
      </p:sp>
    </p:spTree>
    <p:extLst>
      <p:ext uri="{BB962C8B-B14F-4D97-AF65-F5344CB8AC3E}">
        <p14:creationId xmlns:p14="http://schemas.microsoft.com/office/powerpoint/2010/main" val="24241120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fontScale="90000"/>
          </a:bodyPr>
          <a:lstStyle/>
          <a:p>
            <a:r>
              <a:rPr lang="en-US" b="1" dirty="0"/>
              <a:t>Protective </a:t>
            </a:r>
            <a:r>
              <a:rPr lang="en-US" b="1" dirty="0" smtClean="0"/>
              <a:t>Orders; Contents of PPO’s; Appeals</a:t>
            </a:r>
            <a:endParaRPr lang="en-US" sz="2600" b="1" dirty="0"/>
          </a:p>
        </p:txBody>
      </p:sp>
      <p:sp>
        <p:nvSpPr>
          <p:cNvPr id="3" name="Content Placeholder 2"/>
          <p:cNvSpPr>
            <a:spLocks noGrp="1"/>
          </p:cNvSpPr>
          <p:nvPr>
            <p:ph idx="1"/>
          </p:nvPr>
        </p:nvSpPr>
        <p:spPr>
          <a:xfrm>
            <a:off x="457200" y="1676400"/>
            <a:ext cx="8229600" cy="4114800"/>
          </a:xfrm>
        </p:spPr>
        <p:txBody>
          <a:bodyPr>
            <a:normAutofit fontScale="62500" lnSpcReduction="20000"/>
          </a:bodyPr>
          <a:lstStyle/>
          <a:p>
            <a:pPr marL="0" indent="0">
              <a:buNone/>
            </a:pPr>
            <a:r>
              <a:rPr lang="en-US" sz="5100" b="1" dirty="0"/>
              <a:t>SB 1540 </a:t>
            </a:r>
            <a:r>
              <a:rPr lang="en-US" sz="5100" b="1" dirty="0" smtClean="0"/>
              <a:t>(Surovell</a:t>
            </a:r>
            <a:r>
              <a:rPr lang="en-US" sz="5100" b="1" dirty="0"/>
              <a:t>)</a:t>
            </a:r>
          </a:p>
          <a:p>
            <a:r>
              <a:rPr lang="en-US" sz="3900" dirty="0" smtClean="0"/>
              <a:t>Provides </a:t>
            </a:r>
            <a:r>
              <a:rPr lang="en-US" sz="3900" dirty="0"/>
              <a:t>that if a </a:t>
            </a:r>
            <a:r>
              <a:rPr lang="en-US" sz="3900" dirty="0" smtClean="0"/>
              <a:t>PPO is </a:t>
            </a:r>
            <a:r>
              <a:rPr lang="en-US" sz="3900" dirty="0"/>
              <a:t>issued in an </a:t>
            </a:r>
            <a:r>
              <a:rPr lang="en-US" sz="3900" i="1" dirty="0"/>
              <a:t>ex parte </a:t>
            </a:r>
            <a:r>
              <a:rPr lang="en-US" sz="3900" dirty="0"/>
              <a:t>hearing where the petition for the order is supported by sworn testimony  </a:t>
            </a:r>
            <a:r>
              <a:rPr lang="en-US" sz="3900" dirty="0" smtClean="0"/>
              <a:t>(not </a:t>
            </a:r>
            <a:r>
              <a:rPr lang="en-US" sz="3900" dirty="0"/>
              <a:t>an affidavit </a:t>
            </a:r>
            <a:r>
              <a:rPr lang="en-US" sz="3900" dirty="0" smtClean="0"/>
              <a:t>completed </a:t>
            </a:r>
            <a:r>
              <a:rPr lang="en-US" sz="3900" dirty="0"/>
              <a:t>by a law-enforcement </a:t>
            </a:r>
            <a:r>
              <a:rPr lang="en-US" sz="3900" dirty="0" smtClean="0"/>
              <a:t>officer), </a:t>
            </a:r>
            <a:r>
              <a:rPr lang="en-US" sz="3900" dirty="0"/>
              <a:t>the court issuing the order shall state in the order the basis on which the order was entered, including a summary of the allegations made and the court's findings. </a:t>
            </a:r>
          </a:p>
          <a:p>
            <a:r>
              <a:rPr lang="en-US" sz="3900" dirty="0" smtClean="0"/>
              <a:t>Requires </a:t>
            </a:r>
            <a:r>
              <a:rPr lang="en-US" sz="3900" dirty="0"/>
              <a:t>that an appeal of a permanent protective order be docketed within </a:t>
            </a:r>
            <a:r>
              <a:rPr lang="en-US" sz="3900" dirty="0" smtClean="0"/>
              <a:t>2 </a:t>
            </a:r>
            <a:r>
              <a:rPr lang="en-US" sz="3900" dirty="0"/>
              <a:t>business </a:t>
            </a:r>
            <a:r>
              <a:rPr lang="en-US" sz="3900" dirty="0" smtClean="0"/>
              <a:t>days.  </a:t>
            </a:r>
          </a:p>
          <a:p>
            <a:r>
              <a:rPr lang="en-US" sz="3900" dirty="0"/>
              <a:t>Virginia Code </a:t>
            </a:r>
            <a:r>
              <a:rPr lang="en-US" sz="3900" dirty="0">
                <a:cs typeface="Arial"/>
              </a:rPr>
              <a:t>§§16.2-112, 16.2-253.1, </a:t>
            </a:r>
            <a:r>
              <a:rPr lang="en-US" sz="3900" dirty="0" smtClean="0">
                <a:cs typeface="Arial"/>
              </a:rPr>
              <a:t>16.2-296, 19.2-152.9</a:t>
            </a:r>
            <a:r>
              <a:rPr lang="en-US" sz="3900" dirty="0" smtClean="0"/>
              <a:t> </a:t>
            </a:r>
            <a:r>
              <a:rPr lang="en-US" sz="3900" dirty="0"/>
              <a:t>  </a:t>
            </a:r>
          </a:p>
          <a:p>
            <a:pPr lvl="1"/>
            <a:endParaRPr lang="en-US" sz="3500" dirty="0"/>
          </a:p>
        </p:txBody>
      </p:sp>
    </p:spTree>
    <p:extLst>
      <p:ext uri="{BB962C8B-B14F-4D97-AF65-F5344CB8AC3E}">
        <p14:creationId xmlns:p14="http://schemas.microsoft.com/office/powerpoint/2010/main" val="2815225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Drones</a:t>
            </a:r>
          </a:p>
        </p:txBody>
      </p:sp>
    </p:spTree>
    <p:extLst>
      <p:ext uri="{BB962C8B-B14F-4D97-AF65-F5344CB8AC3E}">
        <p14:creationId xmlns:p14="http://schemas.microsoft.com/office/powerpoint/2010/main" val="1034163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Drones; Trespass; Prohibited </a:t>
            </a:r>
            <a:br>
              <a:rPr lang="en-US" b="1" dirty="0" smtClean="0"/>
            </a:br>
            <a:r>
              <a:rPr lang="en-US" b="1" dirty="0" smtClean="0"/>
              <a:t>Take Off and Landing</a:t>
            </a:r>
            <a:endParaRPr lang="en-US" b="1" dirty="0"/>
          </a:p>
        </p:txBody>
      </p:sp>
      <p:sp>
        <p:nvSpPr>
          <p:cNvPr id="3" name="Content Placeholder 2"/>
          <p:cNvSpPr>
            <a:spLocks noGrp="1"/>
          </p:cNvSpPr>
          <p:nvPr>
            <p:ph idx="1"/>
          </p:nvPr>
        </p:nvSpPr>
        <p:spPr/>
        <p:txBody>
          <a:bodyPr>
            <a:normAutofit fontScale="62500" lnSpcReduction="20000"/>
          </a:bodyPr>
          <a:lstStyle/>
          <a:p>
            <a:pPr marL="0" indent="0">
              <a:buNone/>
            </a:pPr>
            <a:r>
              <a:rPr lang="en-US" sz="4400" b="1" dirty="0"/>
              <a:t>HB 1636 </a:t>
            </a:r>
            <a:r>
              <a:rPr lang="en-US" sz="4400" b="1" dirty="0" smtClean="0"/>
              <a:t>(Knight</a:t>
            </a:r>
            <a:r>
              <a:rPr lang="en-US" sz="4400" b="1" dirty="0"/>
              <a:t>)</a:t>
            </a:r>
          </a:p>
          <a:p>
            <a:r>
              <a:rPr lang="en-US" sz="3800" dirty="0" smtClean="0"/>
              <a:t>Adds </a:t>
            </a:r>
            <a:r>
              <a:rPr lang="en-US" sz="3800" dirty="0"/>
              <a:t>a </a:t>
            </a:r>
            <a:r>
              <a:rPr lang="en-US" sz="3800" dirty="0" smtClean="0"/>
              <a:t>Class </a:t>
            </a:r>
            <a:r>
              <a:rPr lang="en-US" sz="3800" dirty="0"/>
              <a:t>1 </a:t>
            </a:r>
            <a:r>
              <a:rPr lang="en-US" sz="3800" dirty="0" smtClean="0"/>
              <a:t>misdemeanor </a:t>
            </a:r>
            <a:r>
              <a:rPr lang="en-US" sz="3800" dirty="0"/>
              <a:t>to the drone trespass statute:</a:t>
            </a:r>
          </a:p>
          <a:p>
            <a:pPr lvl="1"/>
            <a:r>
              <a:rPr lang="en-US" sz="3800" dirty="0"/>
              <a:t>To knowingly &amp; intentionally </a:t>
            </a:r>
            <a:r>
              <a:rPr lang="en-US" sz="3800" i="1" dirty="0"/>
              <a:t>take off or land</a:t>
            </a:r>
            <a:r>
              <a:rPr lang="en-US" sz="3800" dirty="0"/>
              <a:t> a drone in violation of FAA </a:t>
            </a:r>
            <a:r>
              <a:rPr lang="en-US" sz="3800" dirty="0" smtClean="0"/>
              <a:t>or UAS Security Sensitive Airspace </a:t>
            </a:r>
            <a:r>
              <a:rPr lang="en-US" sz="3800" dirty="0"/>
              <a:t>restrictions.</a:t>
            </a:r>
          </a:p>
          <a:p>
            <a:r>
              <a:rPr lang="en-US" sz="3800" dirty="0" smtClean="0"/>
              <a:t>Addresses take </a:t>
            </a:r>
            <a:r>
              <a:rPr lang="en-US" sz="3800" dirty="0"/>
              <a:t>off and landing but </a:t>
            </a:r>
            <a:r>
              <a:rPr lang="en-US" sz="3800" i="1" dirty="0"/>
              <a:t>not flying </a:t>
            </a:r>
            <a:r>
              <a:rPr lang="en-US" sz="3800" dirty="0"/>
              <a:t>the drone because </a:t>
            </a:r>
            <a:r>
              <a:rPr lang="en-US" sz="3800" dirty="0" smtClean="0"/>
              <a:t>Virginia </a:t>
            </a:r>
            <a:r>
              <a:rPr lang="en-US" sz="3800" dirty="0"/>
              <a:t>doesn’t have jurisdiction over airspace</a:t>
            </a:r>
            <a:r>
              <a:rPr lang="en-US" sz="3800" dirty="0" smtClean="0"/>
              <a:t>.</a:t>
            </a:r>
          </a:p>
          <a:p>
            <a:r>
              <a:rPr lang="en-US" sz="3800" dirty="0"/>
              <a:t>This </a:t>
            </a:r>
            <a:r>
              <a:rPr lang="en-US" sz="3800" dirty="0" smtClean="0"/>
              <a:t>behavior already is a </a:t>
            </a:r>
            <a:r>
              <a:rPr lang="en-US" sz="3800" dirty="0"/>
              <a:t>felony in violation of </a:t>
            </a:r>
            <a:r>
              <a:rPr lang="en-US" sz="3800" dirty="0" smtClean="0"/>
              <a:t>federal </a:t>
            </a:r>
            <a:r>
              <a:rPr lang="en-US" sz="3800" dirty="0"/>
              <a:t>law but the F</a:t>
            </a:r>
            <a:r>
              <a:rPr lang="en-US" sz="3800" dirty="0" smtClean="0"/>
              <a:t>eds do not </a:t>
            </a:r>
            <a:r>
              <a:rPr lang="en-US" sz="3800" dirty="0"/>
              <a:t>enforce </a:t>
            </a:r>
            <a:r>
              <a:rPr lang="en-US" sz="3800" dirty="0" smtClean="0"/>
              <a:t>it.  Needed a </a:t>
            </a:r>
            <a:r>
              <a:rPr lang="en-US" sz="3800" dirty="0"/>
              <a:t>local solution. </a:t>
            </a:r>
            <a:endParaRPr lang="en-US" sz="3800" dirty="0" smtClean="0"/>
          </a:p>
          <a:p>
            <a:r>
              <a:rPr lang="en-US" sz="3800" dirty="0"/>
              <a:t>Virginia Code </a:t>
            </a:r>
            <a:r>
              <a:rPr lang="en-US" sz="3800" dirty="0">
                <a:cs typeface="Arial"/>
              </a:rPr>
              <a:t>§18.2-121.3</a:t>
            </a:r>
            <a:endParaRPr lang="en-US" sz="3800" dirty="0"/>
          </a:p>
          <a:p>
            <a:endParaRPr lang="en-US" sz="3500" dirty="0"/>
          </a:p>
        </p:txBody>
      </p:sp>
    </p:spTree>
    <p:extLst>
      <p:ext uri="{BB962C8B-B14F-4D97-AF65-F5344CB8AC3E}">
        <p14:creationId xmlns:p14="http://schemas.microsoft.com/office/powerpoint/2010/main" val="11160245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Drones; Persons Sought </a:t>
            </a:r>
            <a:br>
              <a:rPr lang="en-US" b="1" dirty="0" smtClean="0"/>
            </a:br>
            <a:r>
              <a:rPr lang="en-US" b="1" dirty="0" smtClean="0"/>
              <a:t>for Arrest; Hot Pursuit</a:t>
            </a:r>
            <a:endParaRPr lang="en-US" b="1" dirty="0"/>
          </a:p>
        </p:txBody>
      </p:sp>
      <p:sp>
        <p:nvSpPr>
          <p:cNvPr id="3" name="Content Placeholder 2"/>
          <p:cNvSpPr>
            <a:spLocks noGrp="1"/>
          </p:cNvSpPr>
          <p:nvPr>
            <p:ph idx="1"/>
          </p:nvPr>
        </p:nvSpPr>
        <p:spPr>
          <a:xfrm>
            <a:off x="457200" y="1600201"/>
            <a:ext cx="8382000" cy="4419599"/>
          </a:xfrm>
        </p:spPr>
        <p:txBody>
          <a:bodyPr>
            <a:normAutofit fontScale="62500" lnSpcReduction="20000"/>
          </a:bodyPr>
          <a:lstStyle/>
          <a:p>
            <a:pPr marL="0" indent="0">
              <a:buNone/>
            </a:pPr>
            <a:r>
              <a:rPr lang="en-US" sz="5100" b="1" dirty="0"/>
              <a:t>SB 1507 </a:t>
            </a:r>
            <a:r>
              <a:rPr lang="en-US" sz="5100" b="1" dirty="0" smtClean="0"/>
              <a:t>(Carrico</a:t>
            </a:r>
            <a:r>
              <a:rPr lang="en-US" sz="5100" b="1" dirty="0"/>
              <a:t>)</a:t>
            </a:r>
          </a:p>
          <a:p>
            <a:r>
              <a:rPr lang="en-US" sz="4000" dirty="0" smtClean="0"/>
              <a:t>Adds </a:t>
            </a:r>
            <a:r>
              <a:rPr lang="en-US" sz="4000" dirty="0"/>
              <a:t>exceptions to the requirement that a search warrant </a:t>
            </a:r>
            <a:r>
              <a:rPr lang="en-US" sz="4000" dirty="0" smtClean="0"/>
              <a:t>be </a:t>
            </a:r>
            <a:r>
              <a:rPr lang="en-US" sz="4000" dirty="0"/>
              <a:t>issued before law enforcement may use a drone:</a:t>
            </a:r>
          </a:p>
          <a:p>
            <a:pPr lvl="1"/>
            <a:r>
              <a:rPr lang="en-US" sz="4000" dirty="0" smtClean="0"/>
              <a:t>When </a:t>
            </a:r>
            <a:r>
              <a:rPr lang="en-US" sz="4000" dirty="0"/>
              <a:t>needed to formulate a plan to execute </a:t>
            </a:r>
            <a:r>
              <a:rPr lang="en-US" sz="4000" dirty="0" smtClean="0"/>
              <a:t>an arrest at </a:t>
            </a:r>
            <a:r>
              <a:rPr lang="en-US" sz="4000" dirty="0"/>
              <a:t>the primary residence of someone for whom an arrest warrant or capias </a:t>
            </a:r>
            <a:r>
              <a:rPr lang="en-US" sz="4000" dirty="0" smtClean="0"/>
              <a:t>has </a:t>
            </a:r>
            <a:r>
              <a:rPr lang="en-US" sz="4000" dirty="0"/>
              <a:t>been </a:t>
            </a:r>
            <a:r>
              <a:rPr lang="en-US" sz="4000" dirty="0" smtClean="0"/>
              <a:t>issued; </a:t>
            </a:r>
          </a:p>
          <a:p>
            <a:pPr lvl="1"/>
            <a:r>
              <a:rPr lang="en-US" sz="4000" dirty="0" smtClean="0"/>
              <a:t>To </a:t>
            </a:r>
            <a:r>
              <a:rPr lang="en-US" sz="4000" dirty="0"/>
              <a:t>find a person who has fled from a law-enforcement and the officer remains in hot pursuit of such person</a:t>
            </a:r>
            <a:r>
              <a:rPr lang="en-US" sz="4000" dirty="0" smtClean="0"/>
              <a:t>. </a:t>
            </a:r>
          </a:p>
          <a:p>
            <a:r>
              <a:rPr lang="en-US" sz="4000" dirty="0" smtClean="0"/>
              <a:t>Virginia </a:t>
            </a:r>
            <a:r>
              <a:rPr lang="en-US" sz="4000" dirty="0"/>
              <a:t>Code </a:t>
            </a:r>
            <a:r>
              <a:rPr lang="en-US" sz="4000" dirty="0">
                <a:cs typeface="Arial"/>
              </a:rPr>
              <a:t>§</a:t>
            </a:r>
            <a:r>
              <a:rPr lang="en-US" sz="4000" dirty="0" smtClean="0">
                <a:cs typeface="Arial"/>
              </a:rPr>
              <a:t>19.2-60.1(C)</a:t>
            </a:r>
            <a:endParaRPr lang="en-US" sz="4000" dirty="0">
              <a:cs typeface="Arial"/>
            </a:endParaRPr>
          </a:p>
          <a:p>
            <a:pPr lvl="2"/>
            <a:endParaRPr lang="en-US" sz="4000" dirty="0">
              <a:cs typeface="Arial"/>
            </a:endParaRPr>
          </a:p>
        </p:txBody>
      </p:sp>
    </p:spTree>
    <p:extLst>
      <p:ext uri="{BB962C8B-B14F-4D97-AF65-F5344CB8AC3E}">
        <p14:creationId xmlns:p14="http://schemas.microsoft.com/office/powerpoint/2010/main" val="9771696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066800"/>
          </a:xfrm>
        </p:spPr>
        <p:txBody>
          <a:bodyPr>
            <a:noAutofit/>
          </a:bodyPr>
          <a:lstStyle/>
          <a:p>
            <a:r>
              <a:rPr lang="en-US" sz="3600" b="1" dirty="0" smtClean="0"/>
              <a:t>Drones; </a:t>
            </a:r>
            <a:br>
              <a:rPr lang="en-US" sz="3600" b="1" dirty="0" smtClean="0"/>
            </a:br>
            <a:r>
              <a:rPr lang="en-US" sz="3600" b="1" dirty="0" smtClean="0"/>
              <a:t>Search Warrant Exceptions</a:t>
            </a:r>
            <a:endParaRPr lang="en-US" sz="3600" b="1" dirty="0"/>
          </a:p>
        </p:txBody>
      </p:sp>
      <p:sp>
        <p:nvSpPr>
          <p:cNvPr id="3" name="Content Placeholder 2"/>
          <p:cNvSpPr>
            <a:spLocks noGrp="1"/>
          </p:cNvSpPr>
          <p:nvPr>
            <p:ph idx="1"/>
          </p:nvPr>
        </p:nvSpPr>
        <p:spPr>
          <a:xfrm>
            <a:off x="228600" y="1143000"/>
            <a:ext cx="8763000" cy="5334000"/>
          </a:xfrm>
        </p:spPr>
        <p:txBody>
          <a:bodyPr>
            <a:noAutofit/>
          </a:bodyPr>
          <a:lstStyle/>
          <a:p>
            <a:r>
              <a:rPr lang="en-US" sz="2300" dirty="0" smtClean="0"/>
              <a:t>Already existing exceptions to drone search warrant requirement – Virginia Code </a:t>
            </a:r>
            <a:r>
              <a:rPr lang="en-US" sz="2000" dirty="0">
                <a:cs typeface="Arial"/>
              </a:rPr>
              <a:t>§ </a:t>
            </a:r>
            <a:r>
              <a:rPr lang="en-US" sz="2300" dirty="0" smtClean="0"/>
              <a:t>19.2-60.1(C): </a:t>
            </a:r>
          </a:p>
          <a:p>
            <a:pPr marL="457200" lvl="1" indent="0">
              <a:buNone/>
            </a:pPr>
            <a:r>
              <a:rPr lang="en-US" sz="2300" dirty="0" smtClean="0"/>
              <a:t>(</a:t>
            </a:r>
            <a:r>
              <a:rPr lang="en-US" sz="2300" dirty="0"/>
              <a:t>i) during Amber Alert; </a:t>
            </a:r>
            <a:endParaRPr lang="en-US" sz="2300" dirty="0" smtClean="0"/>
          </a:p>
          <a:p>
            <a:pPr marL="457200" lvl="1" indent="0">
              <a:buNone/>
            </a:pPr>
            <a:r>
              <a:rPr lang="en-US" sz="2300" dirty="0"/>
              <a:t>(ii) during Senior Alert; </a:t>
            </a:r>
          </a:p>
          <a:p>
            <a:pPr marL="457200" lvl="1" indent="0">
              <a:buNone/>
            </a:pPr>
            <a:r>
              <a:rPr lang="en-US" sz="2300" dirty="0" smtClean="0"/>
              <a:t>(</a:t>
            </a:r>
            <a:r>
              <a:rPr lang="en-US" sz="2300" dirty="0"/>
              <a:t>iii) during Blue Alert; </a:t>
            </a:r>
          </a:p>
          <a:p>
            <a:pPr marL="457200" lvl="1" indent="0">
              <a:buNone/>
            </a:pPr>
            <a:r>
              <a:rPr lang="en-US" sz="2300" dirty="0"/>
              <a:t>(iv) where use of a drone is “determined to be necessary to alleviate an immediate danger to any person”; </a:t>
            </a:r>
          </a:p>
          <a:p>
            <a:pPr marL="457200" lvl="1" indent="0">
              <a:buNone/>
            </a:pPr>
            <a:r>
              <a:rPr lang="en-US" sz="2300" dirty="0"/>
              <a:t>(v) to collect evidence for certain motor vehicle accidents; </a:t>
            </a:r>
          </a:p>
          <a:p>
            <a:pPr marL="457200" lvl="1" indent="0">
              <a:buNone/>
            </a:pPr>
            <a:r>
              <a:rPr lang="en-US" sz="2300" dirty="0"/>
              <a:t>(vi) by DOT when helping law-enforcement to prepare MV accident reports; </a:t>
            </a:r>
          </a:p>
          <a:p>
            <a:pPr marL="457200" lvl="1" indent="0">
              <a:buNone/>
            </a:pPr>
            <a:r>
              <a:rPr lang="en-US" sz="2300" dirty="0"/>
              <a:t>(vii) for training exercises related to such uses; or </a:t>
            </a:r>
          </a:p>
          <a:p>
            <a:pPr marL="457200" lvl="1" indent="0">
              <a:buNone/>
            </a:pPr>
            <a:r>
              <a:rPr lang="en-US" sz="2300" dirty="0"/>
              <a:t>(viii) by consent of person with </a:t>
            </a:r>
            <a:r>
              <a:rPr lang="en-US" sz="2300" dirty="0" smtClean="0"/>
              <a:t>authority.</a:t>
            </a:r>
            <a:endParaRPr lang="en-US" sz="2300" dirty="0"/>
          </a:p>
        </p:txBody>
      </p:sp>
    </p:spTree>
    <p:extLst>
      <p:ext uri="{BB962C8B-B14F-4D97-AF65-F5344CB8AC3E}">
        <p14:creationId xmlns:p14="http://schemas.microsoft.com/office/powerpoint/2010/main" val="40615402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Drugs</a:t>
            </a:r>
          </a:p>
        </p:txBody>
      </p:sp>
    </p:spTree>
    <p:extLst>
      <p:ext uri="{BB962C8B-B14F-4D97-AF65-F5344CB8AC3E}">
        <p14:creationId xmlns:p14="http://schemas.microsoft.com/office/powerpoint/2010/main" val="8050438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143000"/>
          </a:xfrm>
        </p:spPr>
        <p:txBody>
          <a:bodyPr>
            <a:noAutofit/>
          </a:bodyPr>
          <a:lstStyle/>
          <a:p>
            <a:r>
              <a:rPr lang="en-US" sz="3400" b="1" dirty="0" smtClean="0"/>
              <a:t>Schools; </a:t>
            </a:r>
            <a:r>
              <a:rPr lang="en-US" sz="3400" b="1" dirty="0"/>
              <a:t>P</a:t>
            </a:r>
            <a:r>
              <a:rPr lang="en-US" sz="3400" b="1" dirty="0" smtClean="0"/>
              <a:t>ermission </a:t>
            </a:r>
            <a:r>
              <a:rPr lang="en-US" sz="3400" b="1" dirty="0"/>
              <a:t>to </a:t>
            </a:r>
            <a:r>
              <a:rPr lang="en-US" sz="3400" b="1" dirty="0" smtClean="0"/>
              <a:t>Possess </a:t>
            </a:r>
            <a:br>
              <a:rPr lang="en-US" sz="3400" b="1" dirty="0" smtClean="0"/>
            </a:br>
            <a:r>
              <a:rPr lang="en-US" sz="3400" b="1" dirty="0" smtClean="0"/>
              <a:t>CBD &amp; </a:t>
            </a:r>
            <a:r>
              <a:rPr lang="en-US" sz="3400" b="1" dirty="0" err="1" smtClean="0"/>
              <a:t>ThC</a:t>
            </a:r>
            <a:r>
              <a:rPr lang="en-US" sz="3400" b="1" dirty="0"/>
              <a:t>-A Oils</a:t>
            </a:r>
          </a:p>
        </p:txBody>
      </p:sp>
      <p:sp>
        <p:nvSpPr>
          <p:cNvPr id="3" name="Content Placeholder 2"/>
          <p:cNvSpPr>
            <a:spLocks noGrp="1"/>
          </p:cNvSpPr>
          <p:nvPr>
            <p:ph idx="1"/>
          </p:nvPr>
        </p:nvSpPr>
        <p:spPr>
          <a:xfrm>
            <a:off x="228600" y="1447800"/>
            <a:ext cx="8839200" cy="4648200"/>
          </a:xfrm>
        </p:spPr>
        <p:txBody>
          <a:bodyPr>
            <a:normAutofit fontScale="77500" lnSpcReduction="20000"/>
          </a:bodyPr>
          <a:lstStyle/>
          <a:p>
            <a:pPr marL="0" indent="0">
              <a:buNone/>
            </a:pPr>
            <a:r>
              <a:rPr lang="en-US" sz="3500" b="1" dirty="0"/>
              <a:t>HB 1720 </a:t>
            </a:r>
            <a:r>
              <a:rPr lang="en-US" sz="3500" b="1" dirty="0" smtClean="0"/>
              <a:t>(Jones)/SB </a:t>
            </a:r>
            <a:r>
              <a:rPr lang="en-US" sz="3500" b="1" dirty="0"/>
              <a:t>1632 (Sturtevant)</a:t>
            </a:r>
          </a:p>
          <a:p>
            <a:r>
              <a:rPr lang="en-US" sz="3400" dirty="0" smtClean="0">
                <a:cs typeface="Arial"/>
              </a:rPr>
              <a:t>Exempts </a:t>
            </a:r>
            <a:r>
              <a:rPr lang="en-US" sz="3400" dirty="0">
                <a:cs typeface="Arial"/>
              </a:rPr>
              <a:t>school nurses from prosecution under §§18.2-248, 18.2-248.1, 18.2-250, 18.2-250.1 or 18.2-255 for possession or distribution of CBD or </a:t>
            </a:r>
            <a:r>
              <a:rPr lang="en-US" sz="3400" dirty="0" err="1">
                <a:cs typeface="Arial"/>
              </a:rPr>
              <a:t>ThC</a:t>
            </a:r>
            <a:r>
              <a:rPr lang="en-US" sz="3400" dirty="0">
                <a:cs typeface="Arial"/>
              </a:rPr>
              <a:t>-A oils </a:t>
            </a:r>
            <a:r>
              <a:rPr lang="en-US" sz="3400" dirty="0" smtClean="0">
                <a:cs typeface="Arial"/>
              </a:rPr>
              <a:t>when: </a:t>
            </a:r>
            <a:endParaRPr lang="en-US" sz="3400" dirty="0">
              <a:cs typeface="Arial"/>
            </a:endParaRPr>
          </a:p>
          <a:p>
            <a:pPr lvl="1"/>
            <a:r>
              <a:rPr lang="en-US" sz="3400" dirty="0">
                <a:cs typeface="Arial"/>
              </a:rPr>
              <a:t>Student has a valid </a:t>
            </a:r>
            <a:r>
              <a:rPr lang="en-US" sz="3400" dirty="0" smtClean="0">
                <a:cs typeface="Arial"/>
              </a:rPr>
              <a:t>certification, </a:t>
            </a:r>
            <a:r>
              <a:rPr lang="en-US" sz="3400" dirty="0">
                <a:cs typeface="Arial"/>
              </a:rPr>
              <a:t>and</a:t>
            </a:r>
          </a:p>
          <a:p>
            <a:pPr lvl="1"/>
            <a:r>
              <a:rPr lang="en-US" sz="3400" dirty="0">
                <a:cs typeface="Arial"/>
              </a:rPr>
              <a:t>Nurse is in compliance with school board </a:t>
            </a:r>
            <a:r>
              <a:rPr lang="en-US" sz="3400" dirty="0" smtClean="0">
                <a:cs typeface="Arial"/>
              </a:rPr>
              <a:t>policy.</a:t>
            </a:r>
            <a:endParaRPr lang="en-US" sz="3400" dirty="0">
              <a:cs typeface="Arial"/>
            </a:endParaRPr>
          </a:p>
          <a:p>
            <a:r>
              <a:rPr lang="en-US" sz="3400" dirty="0">
                <a:cs typeface="Arial"/>
              </a:rPr>
              <a:t>Provides that schools are not required to suspend or expel students with valid certification for CBD and </a:t>
            </a:r>
            <a:r>
              <a:rPr lang="en-US" sz="3400" dirty="0" err="1">
                <a:cs typeface="Arial"/>
              </a:rPr>
              <a:t>ThC</a:t>
            </a:r>
            <a:r>
              <a:rPr lang="en-US" sz="3400" dirty="0">
                <a:cs typeface="Arial"/>
              </a:rPr>
              <a:t>-A oils for possessing or using the oils so long as the student has a health plan requiring the use of the oils and is complying with school board </a:t>
            </a:r>
            <a:r>
              <a:rPr lang="en-US" sz="3400" dirty="0" smtClean="0">
                <a:cs typeface="Arial"/>
              </a:rPr>
              <a:t>policy.</a:t>
            </a:r>
          </a:p>
          <a:p>
            <a:r>
              <a:rPr lang="en-US" sz="3400" dirty="0" smtClean="0"/>
              <a:t>Virginia </a:t>
            </a:r>
            <a:r>
              <a:rPr lang="en-US" sz="3400" dirty="0"/>
              <a:t>Code </a:t>
            </a:r>
            <a:r>
              <a:rPr lang="en-US" sz="3400" dirty="0">
                <a:cs typeface="Arial"/>
              </a:rPr>
              <a:t>§§18.2-251.1:1 &amp; 22.1-277</a:t>
            </a:r>
          </a:p>
          <a:p>
            <a:pPr lvl="1"/>
            <a:endParaRPr lang="en-US" sz="3600" dirty="0">
              <a:cs typeface="Arial"/>
            </a:endParaRPr>
          </a:p>
        </p:txBody>
      </p:sp>
    </p:spTree>
    <p:extLst>
      <p:ext uri="{BB962C8B-B14F-4D97-AF65-F5344CB8AC3E}">
        <p14:creationId xmlns:p14="http://schemas.microsoft.com/office/powerpoint/2010/main" val="23529642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fontScale="90000"/>
          </a:bodyPr>
          <a:lstStyle/>
          <a:p>
            <a:r>
              <a:rPr lang="en-US" b="1" dirty="0" smtClean="0"/>
              <a:t>Controlled Substances; </a:t>
            </a:r>
            <a:br>
              <a:rPr lang="en-US" b="1" dirty="0" smtClean="0"/>
            </a:br>
            <a:r>
              <a:rPr lang="en-US" b="1" dirty="0" smtClean="0"/>
              <a:t>Schedule I &amp; II</a:t>
            </a:r>
            <a:endParaRPr lang="en-US" sz="1800" b="1" dirty="0"/>
          </a:p>
        </p:txBody>
      </p:sp>
      <p:sp>
        <p:nvSpPr>
          <p:cNvPr id="3" name="Content Placeholder 2"/>
          <p:cNvSpPr>
            <a:spLocks noGrp="1"/>
          </p:cNvSpPr>
          <p:nvPr>
            <p:ph idx="1"/>
          </p:nvPr>
        </p:nvSpPr>
        <p:spPr>
          <a:xfrm>
            <a:off x="457200" y="1600200"/>
            <a:ext cx="8229600" cy="5257800"/>
          </a:xfrm>
        </p:spPr>
        <p:txBody>
          <a:bodyPr>
            <a:normAutofit/>
          </a:bodyPr>
          <a:lstStyle/>
          <a:p>
            <a:pPr marL="0" indent="0">
              <a:buNone/>
            </a:pPr>
            <a:r>
              <a:rPr lang="en-US" sz="3500" b="1" dirty="0"/>
              <a:t>HB 1803 </a:t>
            </a:r>
            <a:r>
              <a:rPr lang="en-US" sz="3500" b="1" dirty="0" smtClean="0"/>
              <a:t>(Garrett</a:t>
            </a:r>
            <a:r>
              <a:rPr lang="en-US" sz="3500" b="1" dirty="0"/>
              <a:t>)</a:t>
            </a:r>
          </a:p>
          <a:p>
            <a:r>
              <a:rPr lang="en-US" sz="2800" dirty="0" smtClean="0"/>
              <a:t>Adds long list of unpronounceable chemicals </a:t>
            </a:r>
            <a:r>
              <a:rPr lang="en-US" sz="2800" dirty="0"/>
              <a:t>to Schedule I and Schedule II of the Controlled Substances </a:t>
            </a:r>
            <a:r>
              <a:rPr lang="en-US" sz="2800" dirty="0" smtClean="0"/>
              <a:t>Act, including various Fentanyl-like compounds and “designer” drugs. </a:t>
            </a:r>
          </a:p>
          <a:p>
            <a:r>
              <a:rPr lang="en-US" sz="2800" dirty="0"/>
              <a:t>Virginia Code </a:t>
            </a:r>
            <a:r>
              <a:rPr lang="en-US" sz="2800" dirty="0">
                <a:cs typeface="Arial"/>
              </a:rPr>
              <a:t>§§54.1-3446 &amp; 54.1-3448 </a:t>
            </a:r>
          </a:p>
          <a:p>
            <a:endParaRPr lang="en-US" dirty="0">
              <a:cs typeface="Arial"/>
            </a:endParaRPr>
          </a:p>
        </p:txBody>
      </p:sp>
    </p:spTree>
    <p:extLst>
      <p:ext uri="{BB962C8B-B14F-4D97-AF65-F5344CB8AC3E}">
        <p14:creationId xmlns:p14="http://schemas.microsoft.com/office/powerpoint/2010/main" val="1932791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Industrial Hemp; Farm Bill</a:t>
            </a:r>
            <a:endParaRPr lang="en-US" sz="4000" b="1" dirty="0"/>
          </a:p>
        </p:txBody>
      </p:sp>
      <p:sp>
        <p:nvSpPr>
          <p:cNvPr id="3" name="Content Placeholder 2"/>
          <p:cNvSpPr>
            <a:spLocks noGrp="1"/>
          </p:cNvSpPr>
          <p:nvPr>
            <p:ph idx="1"/>
          </p:nvPr>
        </p:nvSpPr>
        <p:spPr>
          <a:xfrm>
            <a:off x="457200" y="1295401"/>
            <a:ext cx="8229600" cy="4495800"/>
          </a:xfrm>
        </p:spPr>
        <p:txBody>
          <a:bodyPr>
            <a:normAutofit fontScale="92500" lnSpcReduction="20000"/>
          </a:bodyPr>
          <a:lstStyle/>
          <a:p>
            <a:pPr marL="0" indent="0">
              <a:buNone/>
            </a:pPr>
            <a:r>
              <a:rPr lang="en-US" sz="3800" b="1" dirty="0" smtClean="0"/>
              <a:t>HB 1839 (Marshall)/SB 1692 (Ruff)</a:t>
            </a:r>
          </a:p>
          <a:p>
            <a:r>
              <a:rPr lang="en-US" sz="2800" dirty="0" smtClean="0"/>
              <a:t>Conforms Virginia law to the federal 2018 Farm Bill by amending the definitions of cannabidiol oil, marijuana, and THC to exclude:</a:t>
            </a:r>
          </a:p>
          <a:p>
            <a:pPr lvl="1"/>
            <a:r>
              <a:rPr lang="en-US" dirty="0" smtClean="0"/>
              <a:t>industrial hemp in the possession of a registered person, </a:t>
            </a:r>
          </a:p>
          <a:p>
            <a:pPr lvl="1"/>
            <a:r>
              <a:rPr lang="en-US" dirty="0" smtClean="0"/>
              <a:t>hemp products or </a:t>
            </a:r>
          </a:p>
          <a:p>
            <a:pPr lvl="1"/>
            <a:r>
              <a:rPr lang="en-US" dirty="0" smtClean="0"/>
              <a:t>an oil containing no more than 0.3% THC.</a:t>
            </a:r>
          </a:p>
          <a:p>
            <a:r>
              <a:rPr lang="en-US" sz="2800" dirty="0" smtClean="0"/>
              <a:t>This bill is lengthy, complicated and involves multiple Code changes.  Seek guidance from DFS and your Commonwealth’s Attorney. </a:t>
            </a:r>
          </a:p>
          <a:p>
            <a:r>
              <a:rPr lang="en-US" sz="2800" dirty="0" smtClean="0"/>
              <a:t>Became effective on March 21, 2019. </a:t>
            </a:r>
            <a:endParaRPr lang="en-US" sz="2800" dirty="0"/>
          </a:p>
        </p:txBody>
      </p:sp>
    </p:spTree>
    <p:extLst>
      <p:ext uri="{BB962C8B-B14F-4D97-AF65-F5344CB8AC3E}">
        <p14:creationId xmlns:p14="http://schemas.microsoft.com/office/powerpoint/2010/main" val="489812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Naloxone; </a:t>
            </a:r>
            <a:br>
              <a:rPr lang="en-US" b="1" dirty="0" smtClean="0"/>
            </a:br>
            <a:r>
              <a:rPr lang="en-US" b="1" dirty="0" smtClean="0"/>
              <a:t>Regional Jail Employees</a:t>
            </a:r>
            <a:endParaRPr lang="en-US" b="1" dirty="0"/>
          </a:p>
        </p:txBody>
      </p:sp>
      <p:sp>
        <p:nvSpPr>
          <p:cNvPr id="3" name="Content Placeholder 2"/>
          <p:cNvSpPr>
            <a:spLocks noGrp="1"/>
          </p:cNvSpPr>
          <p:nvPr>
            <p:ph idx="1"/>
          </p:nvPr>
        </p:nvSpPr>
        <p:spPr/>
        <p:txBody>
          <a:bodyPr/>
          <a:lstStyle/>
          <a:p>
            <a:pPr marL="0" indent="0">
              <a:buNone/>
            </a:pPr>
            <a:r>
              <a:rPr lang="en-US" b="1" dirty="0" smtClean="0"/>
              <a:t>HB 1878 (Garrett)</a:t>
            </a:r>
          </a:p>
          <a:p>
            <a:r>
              <a:rPr lang="en-US" sz="2400" dirty="0" smtClean="0"/>
              <a:t>Adds employees of regionals jails to list of people who may possess and administer naloxone, provided that they have completed a training program.</a:t>
            </a:r>
          </a:p>
          <a:p>
            <a:r>
              <a:rPr lang="en-US" sz="2400" dirty="0" smtClean="0"/>
              <a:t>Virginia Code </a:t>
            </a:r>
            <a:r>
              <a:rPr lang="en-US" sz="2400" dirty="0" smtClean="0">
                <a:cs typeface="Arial"/>
              </a:rPr>
              <a:t>§54.1-3408(X)</a:t>
            </a:r>
            <a:endParaRPr lang="en-US" sz="2400" dirty="0"/>
          </a:p>
        </p:txBody>
      </p:sp>
    </p:spTree>
    <p:extLst>
      <p:ext uri="{BB962C8B-B14F-4D97-AF65-F5344CB8AC3E}">
        <p14:creationId xmlns:p14="http://schemas.microsoft.com/office/powerpoint/2010/main" val="4148983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smtClean="0"/>
              <a:t>Animals &amp; Hunting</a:t>
            </a:r>
            <a:endParaRPr lang="en-US" sz="7000" dirty="0"/>
          </a:p>
        </p:txBody>
      </p:sp>
    </p:spTree>
    <p:extLst>
      <p:ext uri="{BB962C8B-B14F-4D97-AF65-F5344CB8AC3E}">
        <p14:creationId xmlns:p14="http://schemas.microsoft.com/office/powerpoint/2010/main" val="28651231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991600" cy="990600"/>
          </a:xfrm>
        </p:spPr>
        <p:txBody>
          <a:bodyPr>
            <a:noAutofit/>
          </a:bodyPr>
          <a:lstStyle/>
          <a:p>
            <a:r>
              <a:rPr lang="en-US" sz="4000" b="1" dirty="0" smtClean="0"/>
              <a:t>Huffing;  </a:t>
            </a:r>
            <a:r>
              <a:rPr lang="en-US" sz="4000" b="1" dirty="0"/>
              <a:t>Noxious Chemicals, </a:t>
            </a:r>
            <a:r>
              <a:rPr lang="en-US" sz="4000" b="1" dirty="0" smtClean="0"/>
              <a:t>Add </a:t>
            </a:r>
            <a:r>
              <a:rPr lang="en-US" sz="4000" b="1" dirty="0"/>
              <a:t>Ingredients</a:t>
            </a:r>
          </a:p>
        </p:txBody>
      </p:sp>
      <p:sp>
        <p:nvSpPr>
          <p:cNvPr id="3" name="Content Placeholder 2"/>
          <p:cNvSpPr>
            <a:spLocks noGrp="1"/>
          </p:cNvSpPr>
          <p:nvPr>
            <p:ph idx="1"/>
          </p:nvPr>
        </p:nvSpPr>
        <p:spPr>
          <a:xfrm>
            <a:off x="152400" y="1295400"/>
            <a:ext cx="8839200" cy="4724400"/>
          </a:xfrm>
        </p:spPr>
        <p:txBody>
          <a:bodyPr>
            <a:normAutofit fontScale="32500" lnSpcReduction="20000"/>
          </a:bodyPr>
          <a:lstStyle/>
          <a:p>
            <a:pPr marL="0" indent="0">
              <a:buNone/>
            </a:pPr>
            <a:endParaRPr lang="en-US" sz="7900" dirty="0" smtClean="0"/>
          </a:p>
          <a:p>
            <a:pPr marL="0" indent="0">
              <a:buNone/>
            </a:pPr>
            <a:r>
              <a:rPr lang="en-US" sz="9800" b="1" dirty="0" smtClean="0"/>
              <a:t>HB </a:t>
            </a:r>
            <a:r>
              <a:rPr lang="en-US" sz="9800" b="1" dirty="0"/>
              <a:t>2138 </a:t>
            </a:r>
            <a:r>
              <a:rPr lang="en-US" sz="9800" b="1" dirty="0" smtClean="0"/>
              <a:t>(Thomas</a:t>
            </a:r>
            <a:r>
              <a:rPr lang="en-US" sz="9800" b="1" dirty="0"/>
              <a:t>)</a:t>
            </a:r>
          </a:p>
          <a:p>
            <a:r>
              <a:rPr lang="en-US" sz="7400" dirty="0" smtClean="0">
                <a:cs typeface="Arial"/>
              </a:rPr>
              <a:t>Adds </a:t>
            </a:r>
            <a:r>
              <a:rPr lang="en-US" sz="7400" dirty="0">
                <a:cs typeface="Arial"/>
              </a:rPr>
              <a:t>“</a:t>
            </a:r>
            <a:r>
              <a:rPr lang="en-US" sz="7400" dirty="0" smtClean="0">
                <a:cs typeface="Arial"/>
              </a:rPr>
              <a:t>fluorinated </a:t>
            </a:r>
            <a:r>
              <a:rPr lang="en-US" sz="7400" dirty="0">
                <a:cs typeface="Arial"/>
              </a:rPr>
              <a:t>hydrocarbons” and “hydrogenated fluorocarbons” to the list of ingredients that can be considered noxious chemicals.</a:t>
            </a:r>
          </a:p>
          <a:p>
            <a:r>
              <a:rPr lang="en-US" sz="7400" dirty="0"/>
              <a:t>Fredericksburg case: </a:t>
            </a:r>
            <a:r>
              <a:rPr lang="en-US" sz="7400" dirty="0" smtClean="0"/>
              <a:t>Defendant was </a:t>
            </a:r>
            <a:r>
              <a:rPr lang="en-US" sz="7400" dirty="0"/>
              <a:t>charged with huffing but </a:t>
            </a:r>
            <a:r>
              <a:rPr lang="en-US" sz="7400" dirty="0" smtClean="0"/>
              <a:t>was </a:t>
            </a:r>
            <a:r>
              <a:rPr lang="en-US" sz="7400" dirty="0"/>
              <a:t>found not guilty </a:t>
            </a:r>
            <a:r>
              <a:rPr lang="en-US" sz="7400" dirty="0" smtClean="0"/>
              <a:t>because the </a:t>
            </a:r>
            <a:r>
              <a:rPr lang="en-US" sz="7400" dirty="0"/>
              <a:t>intoxicating ingredient (</a:t>
            </a:r>
            <a:r>
              <a:rPr lang="en-US" sz="7400" dirty="0" smtClean="0"/>
              <a:t>fluorinated </a:t>
            </a:r>
            <a:r>
              <a:rPr lang="en-US" sz="7400" dirty="0"/>
              <a:t>hydrocarbons) was not </a:t>
            </a:r>
            <a:r>
              <a:rPr lang="en-US" sz="7400" dirty="0" smtClean="0"/>
              <a:t>on </a:t>
            </a:r>
            <a:r>
              <a:rPr lang="en-US" sz="7400" dirty="0"/>
              <a:t>the </a:t>
            </a:r>
            <a:r>
              <a:rPr lang="en-US" sz="7400" dirty="0" smtClean="0"/>
              <a:t>list of prohibited noxious chemicals. He later was </a:t>
            </a:r>
            <a:r>
              <a:rPr lang="en-US" sz="7400" dirty="0"/>
              <a:t>captured on video with 20 </a:t>
            </a:r>
            <a:r>
              <a:rPr lang="en-US" sz="7400" dirty="0" smtClean="0"/>
              <a:t>cans </a:t>
            </a:r>
            <a:r>
              <a:rPr lang="en-US" sz="7400" dirty="0"/>
              <a:t>around him saying that he </a:t>
            </a:r>
            <a:r>
              <a:rPr lang="en-US" sz="7400" dirty="0" smtClean="0"/>
              <a:t>could not </a:t>
            </a:r>
            <a:r>
              <a:rPr lang="en-US" sz="7400" dirty="0"/>
              <a:t>be arrested for huffing this substance </a:t>
            </a:r>
            <a:r>
              <a:rPr lang="en-US" sz="7400" dirty="0" smtClean="0"/>
              <a:t>because </a:t>
            </a:r>
            <a:r>
              <a:rPr lang="en-US" sz="7400" dirty="0"/>
              <a:t>he </a:t>
            </a:r>
            <a:r>
              <a:rPr lang="en-US" sz="7400" dirty="0" smtClean="0"/>
              <a:t>had already been acquitted</a:t>
            </a:r>
            <a:r>
              <a:rPr lang="en-US" sz="7400" dirty="0"/>
              <a:t>.  He </a:t>
            </a:r>
            <a:r>
              <a:rPr lang="en-US" sz="7400" dirty="0" smtClean="0"/>
              <a:t>died later </a:t>
            </a:r>
            <a:r>
              <a:rPr lang="en-US" sz="7400" dirty="0"/>
              <a:t>that day</a:t>
            </a:r>
            <a:r>
              <a:rPr lang="en-US" sz="7400" dirty="0" smtClean="0"/>
              <a:t>.</a:t>
            </a:r>
          </a:p>
          <a:p>
            <a:r>
              <a:rPr lang="en-US" sz="7400" dirty="0" smtClean="0"/>
              <a:t>Virginia Code </a:t>
            </a:r>
            <a:r>
              <a:rPr lang="en-US" sz="7400" dirty="0" smtClean="0">
                <a:cs typeface="Arial"/>
              </a:rPr>
              <a:t>§ 18.2-264 (C)</a:t>
            </a:r>
            <a:endParaRPr lang="en-US" sz="7400" dirty="0" smtClean="0"/>
          </a:p>
          <a:p>
            <a:pPr lvl="1"/>
            <a:endParaRPr lang="en-US" sz="6800" dirty="0"/>
          </a:p>
        </p:txBody>
      </p:sp>
    </p:spTree>
    <p:extLst>
      <p:ext uri="{BB962C8B-B14F-4D97-AF65-F5344CB8AC3E}">
        <p14:creationId xmlns:p14="http://schemas.microsoft.com/office/powerpoint/2010/main" val="42818802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Dispensing Naloxone</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2158 (Plum)</a:t>
            </a:r>
          </a:p>
          <a:p>
            <a:r>
              <a:rPr lang="en-US" sz="2800" dirty="0" smtClean="0"/>
              <a:t>Expands list of health care providers who can dispense naloxone.</a:t>
            </a:r>
          </a:p>
          <a:p>
            <a:r>
              <a:rPr lang="en-US" sz="2800" dirty="0" smtClean="0"/>
              <a:t>Establishes requirements for dispensing naloxone in an injectable form with needle or syringe.</a:t>
            </a:r>
          </a:p>
          <a:p>
            <a:r>
              <a:rPr lang="en-US" sz="2800" dirty="0" smtClean="0"/>
              <a:t>Allows for recovery of actual cost of dispensing naloxone.</a:t>
            </a:r>
          </a:p>
          <a:p>
            <a:r>
              <a:rPr lang="en-US" sz="2800" dirty="0" smtClean="0"/>
              <a:t>Virginia Code  </a:t>
            </a:r>
            <a:r>
              <a:rPr lang="en-US" sz="2800" dirty="0" smtClean="0">
                <a:cs typeface="Arial"/>
              </a:rPr>
              <a:t>§54.1-3408 (X)(Y)</a:t>
            </a:r>
            <a:endParaRPr lang="en-US" sz="2800" dirty="0"/>
          </a:p>
        </p:txBody>
      </p:sp>
    </p:spTree>
    <p:extLst>
      <p:ext uri="{BB962C8B-B14F-4D97-AF65-F5344CB8AC3E}">
        <p14:creationId xmlns:p14="http://schemas.microsoft.com/office/powerpoint/2010/main" val="10785193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Drug Control Act; Schedule V; Gabapentin</a:t>
            </a:r>
            <a:endParaRPr lang="en-US" b="1" dirty="0"/>
          </a:p>
        </p:txBody>
      </p:sp>
      <p:sp>
        <p:nvSpPr>
          <p:cNvPr id="3" name="Content Placeholder 2"/>
          <p:cNvSpPr>
            <a:spLocks noGrp="1"/>
          </p:cNvSpPr>
          <p:nvPr>
            <p:ph idx="1"/>
          </p:nvPr>
        </p:nvSpPr>
        <p:spPr/>
        <p:txBody>
          <a:bodyPr/>
          <a:lstStyle/>
          <a:p>
            <a:pPr marL="0" indent="0">
              <a:buNone/>
            </a:pPr>
            <a:r>
              <a:rPr lang="en-US" b="1" dirty="0" smtClean="0"/>
              <a:t>HB 2557 (Pillion)</a:t>
            </a:r>
          </a:p>
          <a:p>
            <a:r>
              <a:rPr lang="en-US" dirty="0" smtClean="0"/>
              <a:t>Classifies gabapentin as a Schedule V controlled substance.</a:t>
            </a:r>
            <a:endParaRPr lang="en-US" dirty="0"/>
          </a:p>
          <a:p>
            <a:r>
              <a:rPr lang="en-US" dirty="0" smtClean="0"/>
              <a:t>Virginia Code </a:t>
            </a:r>
            <a:r>
              <a:rPr lang="en-US" dirty="0" smtClean="0">
                <a:cs typeface="Arial"/>
              </a:rPr>
              <a:t>§ 54.1-3454 (3)</a:t>
            </a:r>
            <a:endParaRPr lang="en-US" dirty="0"/>
          </a:p>
        </p:txBody>
      </p:sp>
    </p:spTree>
    <p:extLst>
      <p:ext uri="{BB962C8B-B14F-4D97-AF65-F5344CB8AC3E}">
        <p14:creationId xmlns:p14="http://schemas.microsoft.com/office/powerpoint/2010/main" val="19271018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Drug Paraphernalia; </a:t>
            </a:r>
            <a:br>
              <a:rPr lang="en-US" b="1" dirty="0" smtClean="0"/>
            </a:br>
            <a:r>
              <a:rPr lang="en-US" b="1" dirty="0" smtClean="0"/>
              <a:t>Fentanyl Testing Products</a:t>
            </a:r>
            <a:endParaRPr lang="en-US" b="1" dirty="0"/>
          </a:p>
        </p:txBody>
      </p:sp>
      <p:sp>
        <p:nvSpPr>
          <p:cNvPr id="3" name="Content Placeholder 2"/>
          <p:cNvSpPr>
            <a:spLocks noGrp="1"/>
          </p:cNvSpPr>
          <p:nvPr>
            <p:ph idx="1"/>
          </p:nvPr>
        </p:nvSpPr>
        <p:spPr>
          <a:xfrm>
            <a:off x="457200" y="1752600"/>
            <a:ext cx="8229600" cy="4038600"/>
          </a:xfrm>
        </p:spPr>
        <p:txBody>
          <a:bodyPr/>
          <a:lstStyle/>
          <a:p>
            <a:pPr marL="0" indent="0">
              <a:buNone/>
            </a:pPr>
            <a:r>
              <a:rPr lang="en-US" b="1" dirty="0" smtClean="0"/>
              <a:t>HB 2563 (Robinson)</a:t>
            </a:r>
          </a:p>
          <a:p>
            <a:r>
              <a:rPr lang="en-US" sz="2800" dirty="0" smtClean="0"/>
              <a:t>Clarifies that fentanyl testing products are not drug paraphernalia or controlled paraphernalia.</a:t>
            </a:r>
          </a:p>
          <a:p>
            <a:r>
              <a:rPr lang="en-US" sz="2800" dirty="0" smtClean="0"/>
              <a:t>Virginia Code </a:t>
            </a:r>
            <a:r>
              <a:rPr lang="en-US" sz="2800" dirty="0" smtClean="0">
                <a:cs typeface="Arial"/>
              </a:rPr>
              <a:t>§</a:t>
            </a:r>
            <a:r>
              <a:rPr lang="en-US" sz="2800" dirty="0">
                <a:cs typeface="Arial"/>
              </a:rPr>
              <a:t>§</a:t>
            </a:r>
            <a:r>
              <a:rPr lang="en-US" sz="2800" dirty="0" smtClean="0">
                <a:cs typeface="Arial"/>
              </a:rPr>
              <a:t> 18.2-265.1 (4), 54.1-3466 (A)</a:t>
            </a:r>
            <a:endParaRPr lang="en-US" sz="2800" dirty="0"/>
          </a:p>
        </p:txBody>
      </p:sp>
    </p:spTree>
    <p:extLst>
      <p:ext uri="{BB962C8B-B14F-4D97-AF65-F5344CB8AC3E}">
        <p14:creationId xmlns:p14="http://schemas.microsoft.com/office/powerpoint/2010/main" val="5439337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Cigarettes, </a:t>
            </a:r>
            <a:r>
              <a:rPr lang="en-US" b="1" dirty="0" smtClean="0"/>
              <a:t>E-Cigs </a:t>
            </a:r>
            <a:r>
              <a:rPr lang="en-US" b="1" dirty="0"/>
              <a:t>&amp; Vapes– Increase Age to 21</a:t>
            </a:r>
          </a:p>
        </p:txBody>
      </p:sp>
      <p:sp>
        <p:nvSpPr>
          <p:cNvPr id="3" name="Content Placeholder 2"/>
          <p:cNvSpPr>
            <a:spLocks noGrp="1"/>
          </p:cNvSpPr>
          <p:nvPr>
            <p:ph idx="1"/>
          </p:nvPr>
        </p:nvSpPr>
        <p:spPr>
          <a:xfrm>
            <a:off x="457200" y="1600200"/>
            <a:ext cx="8229600" cy="5254540"/>
          </a:xfrm>
        </p:spPr>
        <p:txBody>
          <a:bodyPr>
            <a:normAutofit fontScale="32500" lnSpcReduction="20000"/>
          </a:bodyPr>
          <a:lstStyle/>
          <a:p>
            <a:pPr marL="0" indent="0">
              <a:buNone/>
            </a:pPr>
            <a:r>
              <a:rPr lang="en-US" sz="9800" b="1" dirty="0"/>
              <a:t>HB 2748 </a:t>
            </a:r>
            <a:r>
              <a:rPr lang="en-US" sz="9800" b="1" dirty="0" smtClean="0"/>
              <a:t>(Stolle)/SB </a:t>
            </a:r>
            <a:r>
              <a:rPr lang="en-US" sz="9800" b="1" dirty="0"/>
              <a:t>1727 (Norment)</a:t>
            </a:r>
          </a:p>
          <a:p>
            <a:r>
              <a:rPr lang="en-US" sz="8600" dirty="0" smtClean="0"/>
              <a:t>Raises </a:t>
            </a:r>
            <a:r>
              <a:rPr lang="en-US" sz="8600" dirty="0"/>
              <a:t>the age to </a:t>
            </a:r>
            <a:r>
              <a:rPr lang="en-US" sz="8600" dirty="0" smtClean="0"/>
              <a:t>buy or possess tobacco, nicotine vapor and alternative nicotine products from 18 </a:t>
            </a:r>
            <a:r>
              <a:rPr lang="en-US" sz="8600" dirty="0"/>
              <a:t>to 21. </a:t>
            </a:r>
            <a:endParaRPr lang="en-US" sz="8600" dirty="0" smtClean="0"/>
          </a:p>
          <a:p>
            <a:pPr lvl="1"/>
            <a:r>
              <a:rPr lang="en-US" sz="8200" dirty="0" smtClean="0"/>
              <a:t>Provides </a:t>
            </a:r>
            <a:r>
              <a:rPr lang="en-US" sz="8200" dirty="0"/>
              <a:t>an exception for active duty military 18 or older. </a:t>
            </a:r>
          </a:p>
          <a:p>
            <a:r>
              <a:rPr lang="en-US" sz="8600" dirty="0"/>
              <a:t>Adds “nicotine vapor products, and alternative nicotine products” to the restricted vending machine </a:t>
            </a:r>
            <a:r>
              <a:rPr lang="en-US" sz="8600" dirty="0" smtClean="0"/>
              <a:t>rules.</a:t>
            </a:r>
            <a:endParaRPr lang="en-US" sz="8600" dirty="0"/>
          </a:p>
          <a:p>
            <a:r>
              <a:rPr lang="en-US" sz="8600" dirty="0" smtClean="0"/>
              <a:t>Virginia </a:t>
            </a:r>
            <a:r>
              <a:rPr lang="en-US" sz="8600" dirty="0"/>
              <a:t>Code </a:t>
            </a:r>
            <a:r>
              <a:rPr lang="en-US" sz="8600" dirty="0">
                <a:cs typeface="Arial"/>
              </a:rPr>
              <a:t>§§18.2-246.8, </a:t>
            </a:r>
            <a:r>
              <a:rPr lang="en-US" sz="8600" dirty="0" smtClean="0">
                <a:cs typeface="Arial"/>
              </a:rPr>
              <a:t>18.2-246.10,18.2-371.2</a:t>
            </a:r>
            <a:endParaRPr lang="en-US" sz="8600" dirty="0">
              <a:cs typeface="Arial"/>
            </a:endParaRPr>
          </a:p>
          <a:p>
            <a:pPr lvl="1"/>
            <a:endParaRPr lang="en-US" sz="8600" dirty="0">
              <a:cs typeface="Arial"/>
            </a:endParaRPr>
          </a:p>
        </p:txBody>
      </p:sp>
    </p:spTree>
    <p:extLst>
      <p:ext uri="{BB962C8B-B14F-4D97-AF65-F5344CB8AC3E}">
        <p14:creationId xmlns:p14="http://schemas.microsoft.com/office/powerpoint/2010/main" val="18337712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Pharmacy Board; Seizure of Controlled Substances </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SB 1289 (Edwards)</a:t>
            </a:r>
          </a:p>
          <a:p>
            <a:r>
              <a:rPr lang="en-US" sz="2400" dirty="0" smtClean="0"/>
              <a:t>Establishes a process by which the Board of Pharmacy or law enforcement can seize and place under seal controlled substances and prescription devices when registration/license/permit authorizing possession is suspended or revoked.</a:t>
            </a:r>
          </a:p>
          <a:p>
            <a:r>
              <a:rPr lang="en-US" sz="2400" dirty="0" smtClean="0"/>
              <a:t>Provides procedures for transfer and disposal of such items if subject to forfeiture.</a:t>
            </a:r>
          </a:p>
          <a:p>
            <a:r>
              <a:rPr lang="en-US" sz="2400" dirty="0" smtClean="0"/>
              <a:t>Reduces from 6 months to 60 days the time required before disposing of unclaimed seized items.</a:t>
            </a:r>
          </a:p>
          <a:p>
            <a:r>
              <a:rPr lang="en-US" sz="2400" dirty="0" smtClean="0"/>
              <a:t>Virginia Code </a:t>
            </a:r>
            <a:r>
              <a:rPr lang="en-US" sz="2400" dirty="0" smtClean="0">
                <a:cs typeface="Arial"/>
              </a:rPr>
              <a:t>§§ 54.1-2408.1, 54.1-3424, 54.1-3434.</a:t>
            </a:r>
            <a:endParaRPr lang="en-US" sz="2400" dirty="0"/>
          </a:p>
        </p:txBody>
      </p:sp>
    </p:spTree>
    <p:extLst>
      <p:ext uri="{BB962C8B-B14F-4D97-AF65-F5344CB8AC3E}">
        <p14:creationId xmlns:p14="http://schemas.microsoft.com/office/powerpoint/2010/main" val="24902970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Safe Reporting </a:t>
            </a:r>
            <a:r>
              <a:rPr lang="en-US" b="1" dirty="0" smtClean="0"/>
              <a:t>of Overdoses; </a:t>
            </a:r>
            <a:br>
              <a:rPr lang="en-US" b="1" dirty="0" smtClean="0"/>
            </a:br>
            <a:r>
              <a:rPr lang="en-US" b="1" dirty="0" smtClean="0"/>
              <a:t>No Cooperation Requirement</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3500" b="1" dirty="0"/>
              <a:t>SB 1349 </a:t>
            </a:r>
            <a:r>
              <a:rPr lang="en-US" sz="3500" b="1" dirty="0" smtClean="0"/>
              <a:t>(McDougle</a:t>
            </a:r>
            <a:r>
              <a:rPr lang="en-US" sz="3500" b="1" dirty="0"/>
              <a:t>)</a:t>
            </a:r>
          </a:p>
          <a:p>
            <a:r>
              <a:rPr lang="en-US" sz="3900" dirty="0" smtClean="0">
                <a:cs typeface="Arial"/>
              </a:rPr>
              <a:t>Eliminates the “substantial cooperation with law enforcement” </a:t>
            </a:r>
            <a:r>
              <a:rPr lang="en-US" sz="3900" dirty="0">
                <a:cs typeface="Arial"/>
              </a:rPr>
              <a:t>requirement in the safe reporting </a:t>
            </a:r>
            <a:r>
              <a:rPr lang="en-US" sz="3900" dirty="0" smtClean="0">
                <a:cs typeface="Arial"/>
              </a:rPr>
              <a:t>statute.</a:t>
            </a:r>
            <a:endParaRPr lang="en-US" sz="3900" dirty="0">
              <a:cs typeface="Arial"/>
            </a:endParaRPr>
          </a:p>
          <a:p>
            <a:r>
              <a:rPr lang="en-US" sz="3900" dirty="0">
                <a:cs typeface="Arial"/>
              </a:rPr>
              <a:t>This bill passed as part of </a:t>
            </a:r>
            <a:r>
              <a:rPr lang="en-US" sz="3900" dirty="0" smtClean="0">
                <a:cs typeface="Arial"/>
              </a:rPr>
              <a:t>a </a:t>
            </a:r>
            <a:r>
              <a:rPr lang="en-US" sz="3900" dirty="0">
                <a:cs typeface="Arial"/>
              </a:rPr>
              <a:t>compromise to pass </a:t>
            </a:r>
            <a:r>
              <a:rPr lang="en-US" sz="3900" dirty="0" smtClean="0">
                <a:cs typeface="Arial"/>
              </a:rPr>
              <a:t>a </a:t>
            </a:r>
            <a:r>
              <a:rPr lang="en-US" sz="3900" dirty="0">
                <a:cs typeface="Arial"/>
              </a:rPr>
              <a:t>felony </a:t>
            </a:r>
            <a:r>
              <a:rPr lang="en-US" sz="3900" dirty="0" smtClean="0">
                <a:cs typeface="Arial"/>
              </a:rPr>
              <a:t>homicide bill </a:t>
            </a:r>
            <a:r>
              <a:rPr lang="en-US" sz="3900" dirty="0">
                <a:cs typeface="Arial"/>
              </a:rPr>
              <a:t>for drug overdose </a:t>
            </a:r>
            <a:r>
              <a:rPr lang="en-US" sz="3900" dirty="0" smtClean="0">
                <a:cs typeface="Arial"/>
              </a:rPr>
              <a:t>deaths; however, the felony homicide part of the deal was vetoed by the Governor.</a:t>
            </a:r>
          </a:p>
          <a:p>
            <a:r>
              <a:rPr lang="en-US" sz="3900" dirty="0" smtClean="0"/>
              <a:t>Also known as “Dillon’s </a:t>
            </a:r>
            <a:r>
              <a:rPr lang="en-US" sz="3900" dirty="0"/>
              <a:t>Law</a:t>
            </a:r>
            <a:r>
              <a:rPr lang="en-US" sz="3900" dirty="0" smtClean="0"/>
              <a:t>”.</a:t>
            </a:r>
            <a:endParaRPr lang="en-US" sz="3900" dirty="0" smtClean="0">
              <a:cs typeface="Arial"/>
            </a:endParaRPr>
          </a:p>
          <a:p>
            <a:r>
              <a:rPr lang="en-US" sz="3900" dirty="0" smtClean="0"/>
              <a:t>Virginia </a:t>
            </a:r>
            <a:r>
              <a:rPr lang="en-US" sz="3900" dirty="0"/>
              <a:t>Code </a:t>
            </a:r>
            <a:r>
              <a:rPr lang="en-US" sz="3900" dirty="0">
                <a:cs typeface="Arial"/>
              </a:rPr>
              <a:t>§18.2-251.03</a:t>
            </a:r>
            <a:r>
              <a:rPr lang="en-US" sz="3900" dirty="0"/>
              <a:t> </a:t>
            </a:r>
            <a:endParaRPr lang="en-US" sz="3900" dirty="0">
              <a:cs typeface="Arial"/>
            </a:endParaRPr>
          </a:p>
        </p:txBody>
      </p:sp>
    </p:spTree>
    <p:extLst>
      <p:ext uri="{BB962C8B-B14F-4D97-AF65-F5344CB8AC3E}">
        <p14:creationId xmlns:p14="http://schemas.microsoft.com/office/powerpoint/2010/main" val="14579340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Board of Pharmacy; </a:t>
            </a:r>
            <a:br>
              <a:rPr lang="en-US" b="1" dirty="0" smtClean="0"/>
            </a:br>
            <a:r>
              <a:rPr lang="en-US" b="1" dirty="0" smtClean="0"/>
              <a:t>CBD &amp; THC-A Oil</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SB 1557 (Dunnavant)</a:t>
            </a:r>
          </a:p>
          <a:p>
            <a:r>
              <a:rPr lang="en-US" sz="2800" dirty="0" smtClean="0"/>
              <a:t>Authorizes licensed physician’s assistants and nurse practitioners to issue written certifications for the use of CBD and </a:t>
            </a:r>
            <a:r>
              <a:rPr lang="en-US" sz="2800" dirty="0" err="1" smtClean="0"/>
              <a:t>ThC</a:t>
            </a:r>
            <a:r>
              <a:rPr lang="en-US" sz="2800" dirty="0" smtClean="0"/>
              <a:t>-A oils.</a:t>
            </a:r>
          </a:p>
          <a:p>
            <a:r>
              <a:rPr lang="en-US" sz="2800" dirty="0" smtClean="0"/>
              <a:t>Board of Pharmacy to establish dose limitations.</a:t>
            </a:r>
          </a:p>
          <a:p>
            <a:r>
              <a:rPr lang="en-US" sz="2800" dirty="0" smtClean="0"/>
              <a:t>Virginia Code </a:t>
            </a:r>
            <a:r>
              <a:rPr lang="en-US" sz="2800" dirty="0" smtClean="0">
                <a:cs typeface="Arial"/>
              </a:rPr>
              <a:t>§§54.1-3408.3, 54.1-3442.6</a:t>
            </a:r>
            <a:endParaRPr lang="en-US" sz="2800" dirty="0"/>
          </a:p>
        </p:txBody>
      </p:sp>
    </p:spTree>
    <p:extLst>
      <p:ext uri="{BB962C8B-B14F-4D97-AF65-F5344CB8AC3E}">
        <p14:creationId xmlns:p14="http://schemas.microsoft.com/office/powerpoint/2010/main" val="2890043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b="1" dirty="0" smtClean="0"/>
              <a:t>CBD &amp; THC-A Oils; </a:t>
            </a:r>
            <a:br>
              <a:rPr lang="en-US" b="1" dirty="0" smtClean="0"/>
            </a:br>
            <a:r>
              <a:rPr lang="en-US" b="1" dirty="0" smtClean="0"/>
              <a:t>Registered Agents &amp; Processors</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sz="3800" b="1" dirty="0" smtClean="0"/>
              <a:t>SB 1719 (Marsden)</a:t>
            </a:r>
          </a:p>
          <a:p>
            <a:r>
              <a:rPr lang="en-US" dirty="0" smtClean="0"/>
              <a:t>Authorizes a patient or their guardian to designate an agent to receive CBD or </a:t>
            </a:r>
            <a:r>
              <a:rPr lang="en-US" dirty="0" err="1" smtClean="0"/>
              <a:t>ThC</a:t>
            </a:r>
            <a:r>
              <a:rPr lang="en-US" dirty="0" smtClean="0"/>
              <a:t>-A oil pursuant to a written certification.</a:t>
            </a:r>
          </a:p>
          <a:p>
            <a:r>
              <a:rPr lang="en-US" dirty="0" smtClean="0"/>
              <a:t>Agents must register with Board of Pharmacy.  </a:t>
            </a:r>
          </a:p>
          <a:p>
            <a:r>
              <a:rPr lang="en-US" dirty="0" smtClean="0"/>
              <a:t>Board of Pharmacy can set limit on the number of patients for whom agents can act.</a:t>
            </a:r>
          </a:p>
          <a:p>
            <a:r>
              <a:rPr lang="en-US" dirty="0" smtClean="0"/>
              <a:t>Creates an affirmative defense to possession for registered agents.</a:t>
            </a:r>
          </a:p>
          <a:p>
            <a:r>
              <a:rPr lang="en-US" dirty="0" smtClean="0"/>
              <a:t> </a:t>
            </a:r>
            <a:r>
              <a:rPr lang="en-US" dirty="0" smtClean="0">
                <a:cs typeface="Arial"/>
              </a:rPr>
              <a:t>§§18.2-250.1, 54.1-3408.3, 54.1-3442.5, 54.1-3442.6, 54.1-3442.7</a:t>
            </a: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8088496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DUI</a:t>
            </a:r>
          </a:p>
        </p:txBody>
      </p:sp>
    </p:spTree>
    <p:extLst>
      <p:ext uri="{BB962C8B-B14F-4D97-AF65-F5344CB8AC3E}">
        <p14:creationId xmlns:p14="http://schemas.microsoft.com/office/powerpoint/2010/main" val="2887154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Penalty for Wanton Waste</a:t>
            </a:r>
          </a:p>
        </p:txBody>
      </p:sp>
      <p:sp>
        <p:nvSpPr>
          <p:cNvPr id="3" name="Content Placeholder 2"/>
          <p:cNvSpPr>
            <a:spLocks noGrp="1"/>
          </p:cNvSpPr>
          <p:nvPr>
            <p:ph idx="1"/>
          </p:nvPr>
        </p:nvSpPr>
        <p:spPr>
          <a:xfrm>
            <a:off x="457200" y="1600201"/>
            <a:ext cx="8229600" cy="3200399"/>
          </a:xfrm>
        </p:spPr>
        <p:txBody>
          <a:bodyPr>
            <a:normAutofit fontScale="62500" lnSpcReduction="20000"/>
          </a:bodyPr>
          <a:lstStyle/>
          <a:p>
            <a:pPr marL="0" indent="0">
              <a:buNone/>
            </a:pPr>
            <a:r>
              <a:rPr lang="en-US" sz="5100" b="1" dirty="0"/>
              <a:t>HB 1613 </a:t>
            </a:r>
            <a:r>
              <a:rPr lang="en-US" sz="5100" b="1" dirty="0" smtClean="0"/>
              <a:t>(Edmunds</a:t>
            </a:r>
            <a:r>
              <a:rPr lang="en-US" sz="5100" b="1" dirty="0"/>
              <a:t>)</a:t>
            </a:r>
          </a:p>
          <a:p>
            <a:r>
              <a:rPr lang="en-US" sz="4500" dirty="0" smtClean="0"/>
              <a:t>Changes </a:t>
            </a:r>
            <a:r>
              <a:rPr lang="en-US" sz="4500" dirty="0"/>
              <a:t>the penalty from a Class 3 misdemeanor to a Class 2 misdemeanor for </a:t>
            </a:r>
            <a:r>
              <a:rPr lang="en-US" sz="4500" dirty="0" smtClean="0"/>
              <a:t>a </a:t>
            </a:r>
            <a:r>
              <a:rPr lang="en-US" sz="4500" dirty="0"/>
              <a:t>killed or crippled game animal or </a:t>
            </a:r>
            <a:r>
              <a:rPr lang="en-US" sz="4500" dirty="0" smtClean="0"/>
              <a:t>non-migratory </a:t>
            </a:r>
            <a:r>
              <a:rPr lang="en-US" sz="4500" dirty="0"/>
              <a:t>game bird to be wasted without making a reasonable effort to retrieve the animal</a:t>
            </a:r>
            <a:r>
              <a:rPr lang="en-US" sz="4500" dirty="0" smtClean="0"/>
              <a:t>.</a:t>
            </a:r>
          </a:p>
          <a:p>
            <a:r>
              <a:rPr lang="en-US" sz="4500" dirty="0"/>
              <a:t>Virginia Code </a:t>
            </a:r>
            <a:r>
              <a:rPr lang="en-US" sz="4500" dirty="0">
                <a:cs typeface="Arial"/>
              </a:rPr>
              <a:t>§29.1-553.1</a:t>
            </a:r>
          </a:p>
          <a:p>
            <a:endParaRPr lang="en-US" sz="6100" dirty="0">
              <a:cs typeface="Arial"/>
            </a:endParaRPr>
          </a:p>
        </p:txBody>
      </p:sp>
    </p:spTree>
    <p:extLst>
      <p:ext uri="{BB962C8B-B14F-4D97-AF65-F5344CB8AC3E}">
        <p14:creationId xmlns:p14="http://schemas.microsoft.com/office/powerpoint/2010/main" val="6393602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DUI Maiming </a:t>
            </a:r>
            <a:endParaRPr lang="en-US" sz="4000" b="1" dirty="0"/>
          </a:p>
        </p:txBody>
      </p:sp>
      <p:sp>
        <p:nvSpPr>
          <p:cNvPr id="3" name="Content Placeholder 2"/>
          <p:cNvSpPr>
            <a:spLocks noGrp="1"/>
          </p:cNvSpPr>
          <p:nvPr>
            <p:ph idx="1"/>
          </p:nvPr>
        </p:nvSpPr>
        <p:spPr/>
        <p:txBody>
          <a:bodyPr>
            <a:normAutofit lnSpcReduction="10000"/>
          </a:bodyPr>
          <a:lstStyle/>
          <a:p>
            <a:pPr marL="0" indent="0">
              <a:buNone/>
            </a:pPr>
            <a:r>
              <a:rPr lang="en-US" sz="3500" b="1" dirty="0"/>
              <a:t>HB 1941 </a:t>
            </a:r>
            <a:r>
              <a:rPr lang="en-US" sz="3500" b="1" dirty="0" smtClean="0"/>
              <a:t>(Bell</a:t>
            </a:r>
            <a:r>
              <a:rPr lang="en-US" sz="3500" b="1" dirty="0"/>
              <a:t>)</a:t>
            </a:r>
          </a:p>
          <a:p>
            <a:r>
              <a:rPr lang="en-US" sz="3000" dirty="0"/>
              <a:t>Creates a Class 6 felony for DUI resulting in </a:t>
            </a:r>
            <a:r>
              <a:rPr lang="en-US" sz="3000" dirty="0" smtClean="0"/>
              <a:t>serious </a:t>
            </a:r>
            <a:r>
              <a:rPr lang="en-US" sz="3000" dirty="0"/>
              <a:t>bodily </a:t>
            </a:r>
            <a:r>
              <a:rPr lang="en-US" sz="3000" dirty="0" smtClean="0"/>
              <a:t>injury.</a:t>
            </a:r>
            <a:endParaRPr lang="en-US" sz="3000" dirty="0"/>
          </a:p>
          <a:p>
            <a:r>
              <a:rPr lang="en-US" sz="3000" dirty="0" smtClean="0"/>
              <a:t>Creates a Class </a:t>
            </a:r>
            <a:r>
              <a:rPr lang="en-US" sz="3000" dirty="0"/>
              <a:t>4 </a:t>
            </a:r>
            <a:r>
              <a:rPr lang="en-US" sz="3000" dirty="0" smtClean="0"/>
              <a:t>felony if the serious bodily </a:t>
            </a:r>
            <a:r>
              <a:rPr lang="en-US" sz="3000" dirty="0"/>
              <a:t>injury </a:t>
            </a:r>
            <a:r>
              <a:rPr lang="en-US" sz="3000" dirty="0" smtClean="0"/>
              <a:t>results in</a:t>
            </a:r>
            <a:r>
              <a:rPr lang="en-US" sz="3000" i="1" dirty="0" smtClean="0"/>
              <a:t> </a:t>
            </a:r>
            <a:r>
              <a:rPr lang="en-US" sz="3000" i="1" dirty="0"/>
              <a:t>permanent and </a:t>
            </a:r>
            <a:r>
              <a:rPr lang="en-US" sz="3000" i="1" dirty="0" smtClean="0"/>
              <a:t>significant physical impairment.</a:t>
            </a:r>
            <a:endParaRPr lang="en-US" sz="3000" dirty="0" smtClean="0"/>
          </a:p>
          <a:p>
            <a:r>
              <a:rPr lang="en-US" sz="3000" dirty="0"/>
              <a:t>A</a:t>
            </a:r>
            <a:r>
              <a:rPr lang="en-US" sz="3000" dirty="0" smtClean="0"/>
              <a:t>lso applies to intoxicated boating.</a:t>
            </a:r>
            <a:endParaRPr lang="en-US" sz="3000" dirty="0"/>
          </a:p>
          <a:p>
            <a:r>
              <a:rPr lang="en-US" sz="3000" dirty="0" smtClean="0"/>
              <a:t>Virginia </a:t>
            </a:r>
            <a:r>
              <a:rPr lang="en-US" sz="3000" dirty="0"/>
              <a:t>Code </a:t>
            </a:r>
            <a:r>
              <a:rPr lang="en-US" sz="3000" dirty="0" smtClean="0">
                <a:cs typeface="Arial"/>
              </a:rPr>
              <a:t>§§ </a:t>
            </a:r>
            <a:r>
              <a:rPr lang="en-US" sz="3000" dirty="0">
                <a:cs typeface="Arial"/>
              </a:rPr>
              <a:t>18.2-51.4</a:t>
            </a:r>
            <a:r>
              <a:rPr lang="en-US" sz="3000" dirty="0" smtClean="0">
                <a:cs typeface="Arial"/>
              </a:rPr>
              <a:t>, 18.2-51.5</a:t>
            </a:r>
            <a:endParaRPr lang="en-US" sz="3000" dirty="0">
              <a:cs typeface="Arial"/>
            </a:endParaRPr>
          </a:p>
          <a:p>
            <a:endParaRPr lang="en-US" sz="3500" dirty="0">
              <a:cs typeface="Arial"/>
            </a:endParaRPr>
          </a:p>
        </p:txBody>
      </p:sp>
    </p:spTree>
    <p:extLst>
      <p:ext uri="{BB962C8B-B14F-4D97-AF65-F5344CB8AC3E}">
        <p14:creationId xmlns:p14="http://schemas.microsoft.com/office/powerpoint/2010/main" val="9149856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Elder Abuse</a:t>
            </a:r>
          </a:p>
        </p:txBody>
      </p:sp>
    </p:spTree>
    <p:extLst>
      <p:ext uri="{BB962C8B-B14F-4D97-AF65-F5344CB8AC3E}">
        <p14:creationId xmlns:p14="http://schemas.microsoft.com/office/powerpoint/2010/main" val="15415871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Elder </a:t>
            </a:r>
            <a:r>
              <a:rPr lang="en-US" sz="4000" b="1" dirty="0" smtClean="0"/>
              <a:t>Abuse; </a:t>
            </a:r>
            <a:br>
              <a:rPr lang="en-US" sz="4000" b="1" dirty="0" smtClean="0"/>
            </a:br>
            <a:r>
              <a:rPr lang="en-US" sz="4000" b="1" dirty="0" smtClean="0"/>
              <a:t>Informed </a:t>
            </a:r>
            <a:r>
              <a:rPr lang="en-US" sz="4000" b="1" dirty="0"/>
              <a:t>Consent</a:t>
            </a:r>
          </a:p>
        </p:txBody>
      </p:sp>
      <p:sp>
        <p:nvSpPr>
          <p:cNvPr id="3" name="Content Placeholder 2"/>
          <p:cNvSpPr>
            <a:spLocks noGrp="1"/>
          </p:cNvSpPr>
          <p:nvPr>
            <p:ph idx="1"/>
          </p:nvPr>
        </p:nvSpPr>
        <p:spPr>
          <a:xfrm>
            <a:off x="457200" y="1523999"/>
            <a:ext cx="8229600" cy="4267201"/>
          </a:xfrm>
        </p:spPr>
        <p:txBody>
          <a:bodyPr>
            <a:normAutofit lnSpcReduction="10000"/>
          </a:bodyPr>
          <a:lstStyle/>
          <a:p>
            <a:pPr marL="0" indent="0">
              <a:buNone/>
            </a:pPr>
            <a:r>
              <a:rPr lang="en-US" b="1" dirty="0"/>
              <a:t>HB 1674 </a:t>
            </a:r>
            <a:r>
              <a:rPr lang="en-US" b="1" dirty="0" smtClean="0"/>
              <a:t>(Mullin</a:t>
            </a:r>
            <a:r>
              <a:rPr lang="en-US" b="1" dirty="0"/>
              <a:t>)</a:t>
            </a:r>
          </a:p>
          <a:p>
            <a:r>
              <a:rPr lang="en-US" sz="2800" dirty="0" smtClean="0">
                <a:cs typeface="Arial"/>
              </a:rPr>
              <a:t>The </a:t>
            </a:r>
            <a:r>
              <a:rPr lang="en-US" sz="2800" dirty="0">
                <a:cs typeface="Arial"/>
              </a:rPr>
              <a:t>statute </a:t>
            </a:r>
            <a:r>
              <a:rPr lang="en-US" sz="2800" dirty="0" smtClean="0">
                <a:cs typeface="Arial"/>
              </a:rPr>
              <a:t>states </a:t>
            </a:r>
            <a:r>
              <a:rPr lang="en-US" sz="2800" dirty="0">
                <a:cs typeface="Arial"/>
              </a:rPr>
              <a:t>that the caretaker is not responsible for the elder’s condition if their actions were in accordance with the decisions “of the incapacitated person”. </a:t>
            </a:r>
            <a:endParaRPr lang="en-US" sz="2800" dirty="0" smtClean="0">
              <a:cs typeface="Arial"/>
            </a:endParaRPr>
          </a:p>
          <a:p>
            <a:r>
              <a:rPr lang="en-US" sz="2800" dirty="0">
                <a:cs typeface="Arial"/>
              </a:rPr>
              <a:t>Clarifies that, in order for </a:t>
            </a:r>
            <a:r>
              <a:rPr lang="en-US" sz="2800" dirty="0" smtClean="0">
                <a:cs typeface="Arial"/>
              </a:rPr>
              <a:t>this </a:t>
            </a:r>
            <a:r>
              <a:rPr lang="en-US" sz="2800" dirty="0">
                <a:cs typeface="Arial"/>
              </a:rPr>
              <a:t>exemption to elder abuse to apply, the informed consent </a:t>
            </a:r>
            <a:r>
              <a:rPr lang="en-US" sz="2800" dirty="0" smtClean="0">
                <a:cs typeface="Arial"/>
              </a:rPr>
              <a:t>by </a:t>
            </a:r>
            <a:r>
              <a:rPr lang="en-US" sz="2800" dirty="0">
                <a:cs typeface="Arial"/>
              </a:rPr>
              <a:t>the incapacitated adult must have been given at a time when the adult was not incapacitated. </a:t>
            </a:r>
          </a:p>
          <a:p>
            <a:r>
              <a:rPr lang="en-US" sz="2800" dirty="0" smtClean="0"/>
              <a:t>Virginia </a:t>
            </a:r>
            <a:r>
              <a:rPr lang="en-US" sz="2800" dirty="0"/>
              <a:t>Code </a:t>
            </a:r>
            <a:r>
              <a:rPr lang="en-US" sz="2800" dirty="0">
                <a:cs typeface="Arial"/>
              </a:rPr>
              <a:t>§18.2-369</a:t>
            </a:r>
          </a:p>
          <a:p>
            <a:pPr lvl="1"/>
            <a:endParaRPr lang="en-US" sz="3500" dirty="0">
              <a:cs typeface="Arial"/>
            </a:endParaRPr>
          </a:p>
        </p:txBody>
      </p:sp>
    </p:spTree>
    <p:extLst>
      <p:ext uri="{BB962C8B-B14F-4D97-AF65-F5344CB8AC3E}">
        <p14:creationId xmlns:p14="http://schemas.microsoft.com/office/powerpoint/2010/main" val="4401007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en-US" b="1" dirty="0"/>
              <a:t>Elder </a:t>
            </a:r>
            <a:r>
              <a:rPr lang="en-US" b="1" dirty="0" smtClean="0"/>
              <a:t>Abuse</a:t>
            </a:r>
            <a:r>
              <a:rPr lang="en-US" b="1" dirty="0"/>
              <a:t>;</a:t>
            </a:r>
            <a:r>
              <a:rPr lang="en-US" b="1" dirty="0" smtClean="0"/>
              <a:t> </a:t>
            </a:r>
            <a:br>
              <a:rPr lang="en-US" b="1" dirty="0" smtClean="0"/>
            </a:br>
            <a:r>
              <a:rPr lang="en-US" b="1" dirty="0" smtClean="0"/>
              <a:t>Banks May </a:t>
            </a:r>
            <a:r>
              <a:rPr lang="en-US" b="1" dirty="0"/>
              <a:t>R</a:t>
            </a:r>
            <a:r>
              <a:rPr lang="en-US" b="1" dirty="0" smtClean="0"/>
              <a:t>efuse Transaction</a:t>
            </a:r>
            <a:endParaRPr lang="en-US" sz="26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3500" b="1" dirty="0"/>
              <a:t>HB 1987 </a:t>
            </a:r>
            <a:r>
              <a:rPr lang="en-US" sz="3500" b="1" dirty="0" smtClean="0"/>
              <a:t>(Toscano)/SB </a:t>
            </a:r>
            <a:r>
              <a:rPr lang="en-US" sz="3500" b="1" dirty="0"/>
              <a:t>1490 (Obenshain) </a:t>
            </a:r>
          </a:p>
          <a:p>
            <a:r>
              <a:rPr lang="en-US" sz="3600" dirty="0" smtClean="0"/>
              <a:t>Authorizes </a:t>
            </a:r>
            <a:r>
              <a:rPr lang="en-US" sz="3600" dirty="0"/>
              <a:t>financial institutions to refuse a transaction when they believe the transaction involves financial exploitation of </a:t>
            </a:r>
            <a:r>
              <a:rPr lang="en-US" sz="3600" dirty="0" smtClean="0"/>
              <a:t>an aged </a:t>
            </a:r>
            <a:r>
              <a:rPr lang="en-US" sz="3600" dirty="0"/>
              <a:t>or incapacitated adult.</a:t>
            </a:r>
          </a:p>
          <a:p>
            <a:r>
              <a:rPr lang="en-US" sz="3600" dirty="0"/>
              <a:t>Authorizes staff to report </a:t>
            </a:r>
            <a:r>
              <a:rPr lang="en-US" sz="3600" dirty="0" smtClean="0"/>
              <a:t>information and </a:t>
            </a:r>
            <a:r>
              <a:rPr lang="en-US" sz="3600" dirty="0"/>
              <a:t>records related to an investigation.</a:t>
            </a:r>
          </a:p>
          <a:p>
            <a:r>
              <a:rPr lang="en-US" sz="3600" dirty="0" smtClean="0"/>
              <a:t>Financial institutions are immune from liability absent gross negligence or willful misconduct.</a:t>
            </a:r>
          </a:p>
          <a:p>
            <a:r>
              <a:rPr lang="en-US" sz="3600" dirty="0"/>
              <a:t>Virginia Code </a:t>
            </a:r>
            <a:r>
              <a:rPr lang="en-US" sz="3600" dirty="0">
                <a:cs typeface="Arial"/>
              </a:rPr>
              <a:t>§63.2-1606</a:t>
            </a:r>
          </a:p>
          <a:p>
            <a:endParaRPr lang="en-US" dirty="0">
              <a:cs typeface="Arial"/>
            </a:endParaRPr>
          </a:p>
        </p:txBody>
      </p:sp>
    </p:spTree>
    <p:extLst>
      <p:ext uri="{BB962C8B-B14F-4D97-AF65-F5344CB8AC3E}">
        <p14:creationId xmlns:p14="http://schemas.microsoft.com/office/powerpoint/2010/main" val="18133263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b="1" dirty="0"/>
              <a:t>Elder A</a:t>
            </a:r>
            <a:r>
              <a:rPr lang="en-US" b="1" dirty="0" smtClean="0"/>
              <a:t>buse; </a:t>
            </a:r>
            <a:br>
              <a:rPr lang="en-US" b="1" dirty="0" smtClean="0"/>
            </a:br>
            <a:r>
              <a:rPr lang="en-US" b="1" dirty="0" smtClean="0"/>
              <a:t>Banks </a:t>
            </a:r>
            <a:r>
              <a:rPr lang="en-US" b="1" dirty="0"/>
              <a:t>M</a:t>
            </a:r>
            <a:r>
              <a:rPr lang="en-US" b="1" dirty="0" smtClean="0"/>
              <a:t>ay Report</a:t>
            </a:r>
            <a:endParaRPr lang="en-US" sz="2600" b="1" dirty="0"/>
          </a:p>
        </p:txBody>
      </p:sp>
      <p:sp>
        <p:nvSpPr>
          <p:cNvPr id="3" name="Content Placeholder 2"/>
          <p:cNvSpPr>
            <a:spLocks noGrp="1"/>
          </p:cNvSpPr>
          <p:nvPr>
            <p:ph idx="1"/>
          </p:nvPr>
        </p:nvSpPr>
        <p:spPr/>
        <p:txBody>
          <a:bodyPr>
            <a:normAutofit fontScale="92500"/>
          </a:bodyPr>
          <a:lstStyle/>
          <a:p>
            <a:pPr marL="0" indent="0">
              <a:buNone/>
            </a:pPr>
            <a:r>
              <a:rPr lang="en-US" sz="3500" b="1" dirty="0"/>
              <a:t>HB 2225 </a:t>
            </a:r>
            <a:r>
              <a:rPr lang="en-US" sz="3500" b="1" dirty="0" smtClean="0"/>
              <a:t>(O’Quinn</a:t>
            </a:r>
            <a:r>
              <a:rPr lang="en-US" sz="3500" b="1" dirty="0"/>
              <a:t>) </a:t>
            </a:r>
          </a:p>
          <a:p>
            <a:r>
              <a:rPr lang="en-US" sz="3500" dirty="0" smtClean="0"/>
              <a:t>Any </a:t>
            </a:r>
            <a:r>
              <a:rPr lang="en-US" sz="3500" dirty="0"/>
              <a:t>financial institution staff who suspects that an adult has been financially exploited may </a:t>
            </a:r>
            <a:r>
              <a:rPr lang="en-US" sz="3500" dirty="0" smtClean="0"/>
              <a:t>report and provide </a:t>
            </a:r>
            <a:r>
              <a:rPr lang="en-US" sz="3500" dirty="0"/>
              <a:t>supporting information and records to the local department of social services or the adult protective services </a:t>
            </a:r>
            <a:r>
              <a:rPr lang="en-US" sz="3500" dirty="0" smtClean="0"/>
              <a:t>hotline.</a:t>
            </a:r>
          </a:p>
          <a:p>
            <a:r>
              <a:rPr lang="en-US" dirty="0" smtClean="0"/>
              <a:t>Virginia </a:t>
            </a:r>
            <a:r>
              <a:rPr lang="en-US" dirty="0"/>
              <a:t>Code </a:t>
            </a:r>
            <a:r>
              <a:rPr lang="en-US" dirty="0">
                <a:cs typeface="Arial"/>
              </a:rPr>
              <a:t>§</a:t>
            </a:r>
            <a:r>
              <a:rPr lang="en-US" dirty="0" smtClean="0">
                <a:cs typeface="Arial"/>
              </a:rPr>
              <a:t>63.2-1606 (C) </a:t>
            </a:r>
            <a:endParaRPr lang="en-US" dirty="0">
              <a:cs typeface="Arial"/>
            </a:endParaRPr>
          </a:p>
          <a:p>
            <a:endParaRPr lang="en-US" dirty="0">
              <a:cs typeface="Arial"/>
            </a:endParaRPr>
          </a:p>
        </p:txBody>
      </p:sp>
    </p:spTree>
    <p:extLst>
      <p:ext uri="{BB962C8B-B14F-4D97-AF65-F5344CB8AC3E}">
        <p14:creationId xmlns:p14="http://schemas.microsoft.com/office/powerpoint/2010/main" val="29395941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p:spPr>
        <p:txBody>
          <a:bodyPr>
            <a:normAutofit fontScale="90000"/>
          </a:bodyPr>
          <a:lstStyle/>
          <a:p>
            <a:r>
              <a:rPr lang="en-US" b="1" dirty="0"/>
              <a:t>Elder A</a:t>
            </a:r>
            <a:r>
              <a:rPr lang="en-US" b="1" dirty="0" smtClean="0"/>
              <a:t>buse; </a:t>
            </a:r>
            <a:br>
              <a:rPr lang="en-US" b="1" dirty="0" smtClean="0"/>
            </a:br>
            <a:r>
              <a:rPr lang="en-US" b="1" dirty="0" smtClean="0"/>
              <a:t>Multidisciplinary Teams (MDT)</a:t>
            </a:r>
            <a:endParaRPr lang="en-US" b="1" dirty="0"/>
          </a:p>
        </p:txBody>
      </p:sp>
      <p:sp>
        <p:nvSpPr>
          <p:cNvPr id="3" name="Content Placeholder 2"/>
          <p:cNvSpPr>
            <a:spLocks noGrp="1"/>
          </p:cNvSpPr>
          <p:nvPr>
            <p:ph idx="1"/>
          </p:nvPr>
        </p:nvSpPr>
        <p:spPr>
          <a:xfrm>
            <a:off x="457200" y="1600201"/>
            <a:ext cx="8229600" cy="5181599"/>
          </a:xfrm>
        </p:spPr>
        <p:txBody>
          <a:bodyPr>
            <a:normAutofit fontScale="47500" lnSpcReduction="20000"/>
          </a:bodyPr>
          <a:lstStyle/>
          <a:p>
            <a:pPr marL="0" indent="0">
              <a:buNone/>
            </a:pPr>
            <a:r>
              <a:rPr lang="en-US" sz="6700" b="1" dirty="0"/>
              <a:t>HB 2560 </a:t>
            </a:r>
            <a:r>
              <a:rPr lang="en-US" sz="6700" b="1" dirty="0" smtClean="0"/>
              <a:t>(Pillion)/SB </a:t>
            </a:r>
            <a:r>
              <a:rPr lang="en-US" sz="6700" b="1" dirty="0"/>
              <a:t>1224 </a:t>
            </a:r>
            <a:r>
              <a:rPr lang="en-US" sz="6700" b="1" dirty="0" smtClean="0"/>
              <a:t>(</a:t>
            </a:r>
            <a:r>
              <a:rPr lang="en-US" sz="6700" b="1" dirty="0" err="1" smtClean="0"/>
              <a:t>Chafin</a:t>
            </a:r>
            <a:r>
              <a:rPr lang="en-US" sz="6700" b="1" dirty="0"/>
              <a:t>)</a:t>
            </a:r>
          </a:p>
          <a:p>
            <a:r>
              <a:rPr lang="en-US" sz="5100" dirty="0" smtClean="0"/>
              <a:t>Authorizes </a:t>
            </a:r>
            <a:r>
              <a:rPr lang="en-US" sz="5100" dirty="0"/>
              <a:t>local DSS to </a:t>
            </a:r>
            <a:r>
              <a:rPr lang="en-US" sz="5100" dirty="0" smtClean="0"/>
              <a:t>foster </a:t>
            </a:r>
            <a:r>
              <a:rPr lang="en-US" sz="5100" dirty="0"/>
              <a:t>the creation, maintenance, and coordination of hospital and community-based multidisciplinary teams focused on the abuse, neglect, and exploitation </a:t>
            </a:r>
            <a:r>
              <a:rPr lang="en-US" sz="5100" dirty="0" smtClean="0"/>
              <a:t>of:</a:t>
            </a:r>
          </a:p>
          <a:p>
            <a:pPr lvl="1"/>
            <a:r>
              <a:rPr lang="en-US" sz="5100" dirty="0" smtClean="0"/>
              <a:t>Adults </a:t>
            </a:r>
            <a:r>
              <a:rPr lang="en-US" sz="5100" dirty="0"/>
              <a:t>60 years of age or </a:t>
            </a:r>
            <a:r>
              <a:rPr lang="en-US" sz="5100" dirty="0" smtClean="0"/>
              <a:t>older, and</a:t>
            </a:r>
          </a:p>
          <a:p>
            <a:pPr lvl="1"/>
            <a:r>
              <a:rPr lang="en-US" sz="5100" dirty="0" smtClean="0"/>
              <a:t>Adults 18 </a:t>
            </a:r>
            <a:r>
              <a:rPr lang="en-US" sz="5100" dirty="0"/>
              <a:t>years of age or older who are physically or mentally incapacitated.</a:t>
            </a:r>
          </a:p>
          <a:p>
            <a:r>
              <a:rPr lang="en-US" sz="5100" dirty="0"/>
              <a:t>Also allows the </a:t>
            </a:r>
            <a:r>
              <a:rPr lang="en-US" sz="5100" dirty="0" smtClean="0"/>
              <a:t>CA in </a:t>
            </a:r>
            <a:r>
              <a:rPr lang="en-US" sz="5100" dirty="0"/>
              <a:t>each jurisdiction to establish a multidisciplinary adult abuse, neglect, and exploitation response team to review cases of abuse, neglect, and exploitation of adults</a:t>
            </a:r>
            <a:r>
              <a:rPr lang="en-US" sz="5100" dirty="0" smtClean="0"/>
              <a:t>.</a:t>
            </a:r>
          </a:p>
          <a:p>
            <a:r>
              <a:rPr lang="en-US" sz="5100" dirty="0"/>
              <a:t>Virginia Code </a:t>
            </a:r>
            <a:r>
              <a:rPr lang="en-US" sz="5100" dirty="0">
                <a:cs typeface="Arial"/>
              </a:rPr>
              <a:t>§§2.2-3705.7, 2.2-3711, 15.2-1627.5 </a:t>
            </a:r>
            <a:r>
              <a:rPr lang="en-US" sz="5100" dirty="0" smtClean="0">
                <a:cs typeface="Arial"/>
              </a:rPr>
              <a:t>, 63.2-1605</a:t>
            </a:r>
            <a:endParaRPr lang="en-US" sz="5100" dirty="0">
              <a:cs typeface="Arial"/>
            </a:endParaRPr>
          </a:p>
          <a:p>
            <a:endParaRPr lang="en-US" dirty="0">
              <a:cs typeface="Arial"/>
            </a:endParaRPr>
          </a:p>
        </p:txBody>
      </p:sp>
    </p:spTree>
    <p:extLst>
      <p:ext uri="{BB962C8B-B14F-4D97-AF65-F5344CB8AC3E}">
        <p14:creationId xmlns:p14="http://schemas.microsoft.com/office/powerpoint/2010/main" val="23206917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14401"/>
            <a:ext cx="7772400" cy="2686050"/>
          </a:xfrm>
        </p:spPr>
        <p:txBody>
          <a:bodyPr>
            <a:normAutofit/>
          </a:bodyPr>
          <a:lstStyle/>
          <a:p>
            <a:r>
              <a:rPr lang="en-US" sz="7200" dirty="0" smtClean="0"/>
              <a:t>Firearms</a:t>
            </a:r>
            <a:endParaRPr lang="en-US" sz="7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144711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Restoration of Firearm Rights;</a:t>
            </a:r>
            <a:br>
              <a:rPr lang="en-US" b="1" dirty="0" smtClean="0"/>
            </a:br>
            <a:r>
              <a:rPr lang="en-US" b="1" dirty="0" smtClean="0"/>
              <a:t>Report to State Police</a:t>
            </a:r>
            <a:endParaRPr lang="en-US" b="1" dirty="0"/>
          </a:p>
        </p:txBody>
      </p:sp>
      <p:sp>
        <p:nvSpPr>
          <p:cNvPr id="3" name="Content Placeholder 2"/>
          <p:cNvSpPr>
            <a:spLocks noGrp="1"/>
          </p:cNvSpPr>
          <p:nvPr>
            <p:ph idx="1"/>
          </p:nvPr>
        </p:nvSpPr>
        <p:spPr>
          <a:xfrm>
            <a:off x="457200" y="1600201"/>
            <a:ext cx="8229600" cy="3733799"/>
          </a:xfrm>
        </p:spPr>
        <p:txBody>
          <a:bodyPr>
            <a:normAutofit fontScale="70000" lnSpcReduction="20000"/>
          </a:bodyPr>
          <a:lstStyle/>
          <a:p>
            <a:pPr marL="0" indent="0">
              <a:buNone/>
            </a:pPr>
            <a:r>
              <a:rPr lang="en-US" sz="4100" b="1" dirty="0"/>
              <a:t>HB 2548 </a:t>
            </a:r>
            <a:r>
              <a:rPr lang="en-US" sz="4100" b="1" dirty="0" smtClean="0"/>
              <a:t>(Rush</a:t>
            </a:r>
            <a:r>
              <a:rPr lang="en-US" sz="4100" b="1" dirty="0"/>
              <a:t>)</a:t>
            </a:r>
          </a:p>
          <a:p>
            <a:r>
              <a:rPr lang="en-US" sz="3600" dirty="0" smtClean="0">
                <a:cs typeface="Arial"/>
              </a:rPr>
              <a:t>Requires </a:t>
            </a:r>
            <a:r>
              <a:rPr lang="en-US" sz="3600" dirty="0">
                <a:cs typeface="Arial"/>
              </a:rPr>
              <a:t>Circuit Court to forward </a:t>
            </a:r>
            <a:r>
              <a:rPr lang="en-US" sz="3600" dirty="0" smtClean="0">
                <a:cs typeface="Arial"/>
              </a:rPr>
              <a:t>Court’s </a:t>
            </a:r>
            <a:r>
              <a:rPr lang="en-US" sz="3600" dirty="0">
                <a:cs typeface="Arial"/>
              </a:rPr>
              <a:t>order granting felons restoration of firearms rights to VSP for inclusion in </a:t>
            </a:r>
            <a:r>
              <a:rPr lang="en-US" sz="3600" dirty="0"/>
              <a:t>Central Criminal Records Exchange (CCRE</a:t>
            </a:r>
            <a:r>
              <a:rPr lang="en-US" sz="3600" dirty="0" smtClean="0"/>
              <a:t>).</a:t>
            </a:r>
            <a:r>
              <a:rPr lang="en-US" sz="3600" dirty="0" smtClean="0">
                <a:cs typeface="Arial"/>
              </a:rPr>
              <a:t> </a:t>
            </a:r>
            <a:endParaRPr lang="en-US" sz="3600" dirty="0">
              <a:cs typeface="Arial"/>
            </a:endParaRPr>
          </a:p>
          <a:p>
            <a:r>
              <a:rPr lang="en-US" sz="3600" dirty="0">
                <a:cs typeface="Arial"/>
              </a:rPr>
              <a:t>Purpose:  </a:t>
            </a:r>
            <a:r>
              <a:rPr lang="en-US" sz="3600" dirty="0" smtClean="0">
                <a:cs typeface="Arial"/>
              </a:rPr>
              <a:t>To ensure </a:t>
            </a:r>
            <a:r>
              <a:rPr lang="en-US" sz="3600" dirty="0">
                <a:cs typeface="Arial"/>
              </a:rPr>
              <a:t>that law enforcement has the information when they encounter people who have had their rights </a:t>
            </a:r>
            <a:r>
              <a:rPr lang="en-US" sz="3600" dirty="0" smtClean="0">
                <a:cs typeface="Arial"/>
              </a:rPr>
              <a:t>restored.</a:t>
            </a:r>
          </a:p>
          <a:p>
            <a:r>
              <a:rPr lang="en-US" sz="3600" u="sng" dirty="0" smtClean="0">
                <a:cs typeface="Arial"/>
              </a:rPr>
              <a:t>Delayed effective date of January 1, 2021.</a:t>
            </a:r>
          </a:p>
          <a:p>
            <a:r>
              <a:rPr lang="en-US" sz="3600" dirty="0"/>
              <a:t>Virginia Code </a:t>
            </a:r>
            <a:r>
              <a:rPr lang="en-US" sz="3600" dirty="0">
                <a:cs typeface="Arial"/>
              </a:rPr>
              <a:t>§§</a:t>
            </a:r>
            <a:r>
              <a:rPr lang="en-US" sz="3600" dirty="0" smtClean="0">
                <a:cs typeface="Arial"/>
              </a:rPr>
              <a:t>18.2-308.09, 18.2-308.2</a:t>
            </a:r>
            <a:endParaRPr lang="en-US" sz="3600" dirty="0"/>
          </a:p>
          <a:p>
            <a:endParaRPr lang="en-US" sz="3900" dirty="0">
              <a:cs typeface="Arial"/>
            </a:endParaRPr>
          </a:p>
        </p:txBody>
      </p:sp>
    </p:spTree>
    <p:extLst>
      <p:ext uri="{BB962C8B-B14F-4D97-AF65-F5344CB8AC3E}">
        <p14:creationId xmlns:p14="http://schemas.microsoft.com/office/powerpoint/2010/main" val="40462589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Firearm Purchase;</a:t>
            </a:r>
            <a:br>
              <a:rPr lang="en-US" b="1" dirty="0" smtClean="0"/>
            </a:br>
            <a:r>
              <a:rPr lang="en-US" b="1" dirty="0" smtClean="0"/>
              <a:t>Auxiliary LEO’s</a:t>
            </a:r>
            <a:endParaRPr lang="en-US" b="1" dirty="0"/>
          </a:p>
        </p:txBody>
      </p:sp>
      <p:sp>
        <p:nvSpPr>
          <p:cNvPr id="3" name="Content Placeholder 2"/>
          <p:cNvSpPr>
            <a:spLocks noGrp="1"/>
          </p:cNvSpPr>
          <p:nvPr>
            <p:ph idx="1"/>
          </p:nvPr>
        </p:nvSpPr>
        <p:spPr/>
        <p:txBody>
          <a:bodyPr/>
          <a:lstStyle/>
          <a:p>
            <a:pPr marL="0" indent="0">
              <a:buNone/>
            </a:pPr>
            <a:r>
              <a:rPr lang="en-US" b="1" dirty="0" smtClean="0"/>
              <a:t>SB 1048 (Cosgrove)</a:t>
            </a:r>
          </a:p>
          <a:p>
            <a:r>
              <a:rPr lang="en-US" dirty="0" smtClean="0"/>
              <a:t>Eliminates the requirement that local governing body must authorize a sheriff or police department to permit purchase by an auxiliary LEO of his/her service handgun. </a:t>
            </a:r>
          </a:p>
          <a:p>
            <a:r>
              <a:rPr lang="en-US" dirty="0" smtClean="0"/>
              <a:t>Virginia Code </a:t>
            </a:r>
            <a:r>
              <a:rPr lang="en-US" dirty="0" smtClean="0">
                <a:cs typeface="Arial"/>
              </a:rPr>
              <a:t>§ </a:t>
            </a:r>
            <a:r>
              <a:rPr lang="en-US" dirty="0" smtClean="0"/>
              <a:t>59.1-148.3.</a:t>
            </a:r>
          </a:p>
          <a:p>
            <a:pPr marL="0" indent="0">
              <a:buNone/>
            </a:pPr>
            <a:endParaRPr lang="en-US" dirty="0"/>
          </a:p>
        </p:txBody>
      </p:sp>
    </p:spTree>
    <p:extLst>
      <p:ext uri="{BB962C8B-B14F-4D97-AF65-F5344CB8AC3E}">
        <p14:creationId xmlns:p14="http://schemas.microsoft.com/office/powerpoint/2010/main" val="33661170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838200"/>
            <a:ext cx="7772400" cy="2057400"/>
          </a:xfrm>
        </p:spPr>
        <p:txBody>
          <a:bodyPr/>
          <a:lstStyle/>
          <a:p>
            <a:r>
              <a:rPr lang="en-US" dirty="0" smtClean="0"/>
              <a:t/>
            </a:r>
            <a:br>
              <a:rPr lang="en-US" dirty="0" smtClean="0"/>
            </a:br>
            <a:r>
              <a:rPr lang="en-US" sz="7200" dirty="0" smtClean="0"/>
              <a:t>FOIA</a:t>
            </a:r>
            <a:endParaRPr lang="en-US" sz="7200"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63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Animal </a:t>
            </a:r>
            <a:r>
              <a:rPr lang="en-US" sz="4000" b="1" dirty="0" smtClean="0"/>
              <a:t>care; Adequate Shelter</a:t>
            </a:r>
            <a:endParaRPr lang="en-US" sz="4000" b="1" dirty="0"/>
          </a:p>
        </p:txBody>
      </p:sp>
      <p:sp>
        <p:nvSpPr>
          <p:cNvPr id="3" name="Content Placeholder 2"/>
          <p:cNvSpPr>
            <a:spLocks noGrp="1"/>
          </p:cNvSpPr>
          <p:nvPr>
            <p:ph idx="1"/>
          </p:nvPr>
        </p:nvSpPr>
        <p:spPr/>
        <p:txBody>
          <a:bodyPr>
            <a:normAutofit lnSpcReduction="10000"/>
          </a:bodyPr>
          <a:lstStyle/>
          <a:p>
            <a:pPr marL="0" indent="0">
              <a:buNone/>
            </a:pPr>
            <a:r>
              <a:rPr lang="en-US" sz="2800" b="1" dirty="0"/>
              <a:t>HB 1625 </a:t>
            </a:r>
            <a:r>
              <a:rPr lang="en-US" sz="2800" b="1" dirty="0" smtClean="0"/>
              <a:t>(</a:t>
            </a:r>
            <a:r>
              <a:rPr lang="en-US" sz="2800" b="1" dirty="0" err="1" smtClean="0"/>
              <a:t>Orrock</a:t>
            </a:r>
            <a:r>
              <a:rPr lang="en-US" sz="2800" b="1" dirty="0"/>
              <a:t>)</a:t>
            </a:r>
          </a:p>
          <a:p>
            <a:r>
              <a:rPr lang="en-US" sz="2800" dirty="0" smtClean="0"/>
              <a:t>Provides </a:t>
            </a:r>
            <a:r>
              <a:rPr lang="en-US" sz="2800" dirty="0"/>
              <a:t>that the definition of "adequate shelter" includes the provision of shelter </a:t>
            </a:r>
            <a:r>
              <a:rPr lang="en-US" sz="2800" dirty="0" smtClean="0"/>
              <a:t>that:</a:t>
            </a:r>
          </a:p>
          <a:p>
            <a:pPr lvl="1"/>
            <a:r>
              <a:rPr lang="en-US" dirty="0" smtClean="0"/>
              <a:t>During </a:t>
            </a:r>
            <a:r>
              <a:rPr lang="en-US" dirty="0"/>
              <a:t>hot weather, is shaded and does not readily conduct </a:t>
            </a:r>
            <a:r>
              <a:rPr lang="en-US" dirty="0" smtClean="0"/>
              <a:t>heat,  and</a:t>
            </a:r>
          </a:p>
          <a:p>
            <a:pPr lvl="1"/>
            <a:r>
              <a:rPr lang="en-US" dirty="0"/>
              <a:t>D</a:t>
            </a:r>
            <a:r>
              <a:rPr lang="en-US" dirty="0" smtClean="0"/>
              <a:t>uring </a:t>
            </a:r>
            <a:r>
              <a:rPr lang="en-US" dirty="0"/>
              <a:t>cold weather, has a windbreak at its entrance and provides sufficient bedding material. </a:t>
            </a:r>
            <a:endParaRPr lang="en-US" dirty="0" smtClean="0"/>
          </a:p>
          <a:p>
            <a:r>
              <a:rPr lang="en-US" sz="2800" dirty="0" smtClean="0"/>
              <a:t>Virginia </a:t>
            </a:r>
            <a:r>
              <a:rPr lang="en-US" sz="2800" dirty="0"/>
              <a:t>Code </a:t>
            </a:r>
            <a:r>
              <a:rPr lang="en-US" sz="2800" dirty="0">
                <a:cs typeface="Arial"/>
              </a:rPr>
              <a:t>§3.2-6500</a:t>
            </a:r>
          </a:p>
          <a:p>
            <a:endParaRPr lang="en-US" sz="2800" dirty="0">
              <a:cs typeface="Arial"/>
            </a:endParaRPr>
          </a:p>
        </p:txBody>
      </p:sp>
    </p:spTree>
    <p:extLst>
      <p:ext uri="{BB962C8B-B14F-4D97-AF65-F5344CB8AC3E}">
        <p14:creationId xmlns:p14="http://schemas.microsoft.com/office/powerpoint/2010/main" val="17982582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FOIA; </a:t>
            </a:r>
            <a:r>
              <a:rPr lang="en-US" sz="4000" b="1" dirty="0"/>
              <a:t>Exemption for </a:t>
            </a:r>
            <a:r>
              <a:rPr lang="en-US" sz="4000" b="1" dirty="0" smtClean="0"/>
              <a:t>SART’s &amp; Child Sexual Abuse MDT’s</a:t>
            </a:r>
            <a:endParaRPr lang="en-US" sz="4000" b="1" dirty="0"/>
          </a:p>
        </p:txBody>
      </p:sp>
      <p:sp>
        <p:nvSpPr>
          <p:cNvPr id="3" name="Content Placeholder 2"/>
          <p:cNvSpPr>
            <a:spLocks noGrp="1"/>
          </p:cNvSpPr>
          <p:nvPr>
            <p:ph idx="1"/>
          </p:nvPr>
        </p:nvSpPr>
        <p:spPr/>
        <p:txBody>
          <a:bodyPr>
            <a:normAutofit fontScale="70000" lnSpcReduction="20000"/>
          </a:bodyPr>
          <a:lstStyle/>
          <a:p>
            <a:pPr marL="0" indent="0">
              <a:buNone/>
            </a:pPr>
            <a:r>
              <a:rPr lang="en-US" sz="5100" b="1" dirty="0"/>
              <a:t>SB 1184 </a:t>
            </a:r>
            <a:r>
              <a:rPr lang="en-US" sz="5100" b="1" dirty="0" smtClean="0"/>
              <a:t>(Stuart</a:t>
            </a:r>
            <a:r>
              <a:rPr lang="en-US" sz="5100" b="1" dirty="0"/>
              <a:t>)</a:t>
            </a:r>
          </a:p>
          <a:p>
            <a:r>
              <a:rPr lang="en-US" sz="3500" dirty="0" smtClean="0"/>
              <a:t>Provides </a:t>
            </a:r>
            <a:r>
              <a:rPr lang="en-US" sz="3500" dirty="0"/>
              <a:t>that FOIA shall not apply to sexual assault response teams, with the exception of records relating to (i) protocols and policies of the sexual assault response team and (ii) guidelines for the community's response established by the sexual assault response team, which the bill provides shall be public records and subject to the provisions of FOIA. </a:t>
            </a:r>
          </a:p>
          <a:p>
            <a:r>
              <a:rPr lang="en-US" sz="3500" dirty="0"/>
              <a:t>The bill also provides that FOIA shall not apply to multidisciplinary child sexual abuse response teams. </a:t>
            </a:r>
          </a:p>
          <a:p>
            <a:r>
              <a:rPr lang="en-US" sz="3500" dirty="0" smtClean="0"/>
              <a:t>Virginia </a:t>
            </a:r>
            <a:r>
              <a:rPr lang="en-US" sz="3500" dirty="0"/>
              <a:t>Code </a:t>
            </a:r>
            <a:r>
              <a:rPr lang="en-US" sz="3500" dirty="0">
                <a:cs typeface="Arial"/>
              </a:rPr>
              <a:t>§§2.2-3703, </a:t>
            </a:r>
            <a:r>
              <a:rPr lang="en-US" sz="3500" dirty="0" smtClean="0">
                <a:cs typeface="Arial"/>
              </a:rPr>
              <a:t>2.2-3705.7, 2.2-3711 </a:t>
            </a:r>
            <a:endParaRPr lang="en-US" sz="3500" dirty="0">
              <a:cs typeface="Arial"/>
            </a:endParaRPr>
          </a:p>
          <a:p>
            <a:endParaRPr lang="en-US" sz="3500" dirty="0">
              <a:cs typeface="Arial"/>
            </a:endParaRPr>
          </a:p>
        </p:txBody>
      </p:sp>
    </p:spTree>
    <p:extLst>
      <p:ext uri="{BB962C8B-B14F-4D97-AF65-F5344CB8AC3E}">
        <p14:creationId xmlns:p14="http://schemas.microsoft.com/office/powerpoint/2010/main" val="17836464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Homicide</a:t>
            </a:r>
          </a:p>
        </p:txBody>
      </p:sp>
    </p:spTree>
    <p:extLst>
      <p:ext uri="{BB962C8B-B14F-4D97-AF65-F5344CB8AC3E}">
        <p14:creationId xmlns:p14="http://schemas.microsoft.com/office/powerpoint/2010/main" val="37138651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Capital Murder of </a:t>
            </a:r>
            <a:r>
              <a:rPr lang="en-US" b="1" dirty="0" smtClean="0"/>
              <a:t>LEO; Mandatory Minimum; </a:t>
            </a:r>
            <a:r>
              <a:rPr lang="en-US" b="1" dirty="0"/>
              <a:t>Life</a:t>
            </a:r>
          </a:p>
        </p:txBody>
      </p:sp>
      <p:sp>
        <p:nvSpPr>
          <p:cNvPr id="3" name="Content Placeholder 2"/>
          <p:cNvSpPr>
            <a:spLocks noGrp="1"/>
          </p:cNvSpPr>
          <p:nvPr>
            <p:ph idx="1"/>
          </p:nvPr>
        </p:nvSpPr>
        <p:spPr>
          <a:xfrm>
            <a:off x="457200" y="1676400"/>
            <a:ext cx="8229600" cy="4419600"/>
          </a:xfrm>
        </p:spPr>
        <p:txBody>
          <a:bodyPr>
            <a:normAutofit fontScale="70000" lnSpcReduction="20000"/>
          </a:bodyPr>
          <a:lstStyle/>
          <a:p>
            <a:pPr marL="0" indent="0">
              <a:buNone/>
            </a:pPr>
            <a:r>
              <a:rPr lang="en-US" sz="4600" b="1" dirty="0" smtClean="0"/>
              <a:t>HB 2615 (Pillion)/SB </a:t>
            </a:r>
            <a:r>
              <a:rPr lang="en-US" sz="4600" b="1" dirty="0"/>
              <a:t>1501 </a:t>
            </a:r>
            <a:r>
              <a:rPr lang="en-US" sz="4600" b="1" dirty="0" smtClean="0"/>
              <a:t>(Carrico</a:t>
            </a:r>
            <a:r>
              <a:rPr lang="en-US" sz="4600" b="1" dirty="0"/>
              <a:t>)</a:t>
            </a:r>
          </a:p>
          <a:p>
            <a:r>
              <a:rPr lang="en-US" sz="4000" dirty="0" smtClean="0"/>
              <a:t>Requires </a:t>
            </a:r>
            <a:r>
              <a:rPr lang="en-US" sz="4000" dirty="0"/>
              <a:t>a mandatory minimum sentence of life without parole for anyone 18 or over who commits capital murder of a law enforcement officer or </a:t>
            </a:r>
            <a:r>
              <a:rPr lang="en-US" sz="4000" dirty="0" smtClean="0"/>
              <a:t>fire marshal. </a:t>
            </a:r>
          </a:p>
          <a:p>
            <a:r>
              <a:rPr lang="en-US" sz="4000" dirty="0" smtClean="0"/>
              <a:t>Filed in response to </a:t>
            </a:r>
            <a:r>
              <a:rPr lang="en-US" sz="4000" u="sng" dirty="0" smtClean="0"/>
              <a:t>Jones </a:t>
            </a:r>
            <a:r>
              <a:rPr lang="en-US" sz="4000" u="sng" dirty="0"/>
              <a:t>v. Commonwealth</a:t>
            </a:r>
            <a:r>
              <a:rPr lang="en-US" sz="4000" dirty="0"/>
              <a:t>, 293 Va. 29 (2017</a:t>
            </a:r>
            <a:r>
              <a:rPr lang="en-US" sz="4000" dirty="0" smtClean="0"/>
              <a:t>), in which court found that the life </a:t>
            </a:r>
            <a:r>
              <a:rPr lang="en-US" sz="4000" dirty="0"/>
              <a:t>sentence in </a:t>
            </a:r>
            <a:r>
              <a:rPr lang="en-US" sz="4000" dirty="0">
                <a:cs typeface="Arial"/>
              </a:rPr>
              <a:t>§</a:t>
            </a:r>
            <a:r>
              <a:rPr lang="en-US" sz="4000" dirty="0"/>
              <a:t>18.2-31 is not mandatory and a judge could suspend any or all of the life sentence</a:t>
            </a:r>
            <a:r>
              <a:rPr lang="en-US" sz="4000" dirty="0" smtClean="0"/>
              <a:t>.</a:t>
            </a:r>
          </a:p>
          <a:p>
            <a:r>
              <a:rPr lang="en-US" sz="4000" dirty="0"/>
              <a:t>Virginia Code </a:t>
            </a:r>
            <a:r>
              <a:rPr lang="en-US" sz="4000" dirty="0">
                <a:cs typeface="Arial"/>
              </a:rPr>
              <a:t>§</a:t>
            </a:r>
            <a:r>
              <a:rPr lang="en-US" sz="4000" dirty="0" smtClean="0">
                <a:cs typeface="Arial"/>
              </a:rPr>
              <a:t>18.2-31 (B)</a:t>
            </a:r>
            <a:endParaRPr lang="en-US" sz="4000" dirty="0">
              <a:cs typeface="Arial"/>
            </a:endParaRPr>
          </a:p>
          <a:p>
            <a:endParaRPr lang="en-US" sz="4400" dirty="0"/>
          </a:p>
          <a:p>
            <a:endParaRPr lang="en-US" sz="3500" dirty="0"/>
          </a:p>
          <a:p>
            <a:pPr marL="0" indent="0">
              <a:buNone/>
            </a:pPr>
            <a:endParaRPr lang="en-US" sz="3500" dirty="0"/>
          </a:p>
        </p:txBody>
      </p:sp>
    </p:spTree>
    <p:extLst>
      <p:ext uri="{BB962C8B-B14F-4D97-AF65-F5344CB8AC3E}">
        <p14:creationId xmlns:p14="http://schemas.microsoft.com/office/powerpoint/2010/main" val="24771092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Human Trafficking</a:t>
            </a:r>
          </a:p>
        </p:txBody>
      </p:sp>
    </p:spTree>
    <p:extLst>
      <p:ext uri="{BB962C8B-B14F-4D97-AF65-F5344CB8AC3E}">
        <p14:creationId xmlns:p14="http://schemas.microsoft.com/office/powerpoint/2010/main" val="13361778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143000"/>
          </a:xfrm>
        </p:spPr>
        <p:txBody>
          <a:bodyPr>
            <a:normAutofit/>
          </a:bodyPr>
          <a:lstStyle/>
          <a:p>
            <a:r>
              <a:rPr lang="en-US" sz="3600" b="1" dirty="0"/>
              <a:t>Human </a:t>
            </a:r>
            <a:r>
              <a:rPr lang="en-US" sz="3600" b="1" dirty="0" smtClean="0"/>
              <a:t>Trafficking; Sex Tourism</a:t>
            </a:r>
            <a:endParaRPr lang="en-US" sz="3600" b="1" dirty="0"/>
          </a:p>
        </p:txBody>
      </p:sp>
      <p:sp>
        <p:nvSpPr>
          <p:cNvPr id="3" name="Content Placeholder 2"/>
          <p:cNvSpPr>
            <a:spLocks noGrp="1"/>
          </p:cNvSpPr>
          <p:nvPr>
            <p:ph idx="1"/>
          </p:nvPr>
        </p:nvSpPr>
        <p:spPr>
          <a:xfrm>
            <a:off x="228600" y="914400"/>
            <a:ext cx="8686800" cy="5410200"/>
          </a:xfrm>
        </p:spPr>
        <p:txBody>
          <a:bodyPr>
            <a:normAutofit fontScale="32500" lnSpcReduction="20000"/>
          </a:bodyPr>
          <a:lstStyle/>
          <a:p>
            <a:pPr marL="0" indent="0">
              <a:buNone/>
            </a:pPr>
            <a:r>
              <a:rPr lang="en-US" sz="9200" b="1" dirty="0"/>
              <a:t>HB 1817 </a:t>
            </a:r>
            <a:r>
              <a:rPr lang="en-US" sz="9200" b="1" dirty="0" smtClean="0"/>
              <a:t>(Delaney</a:t>
            </a:r>
            <a:r>
              <a:rPr lang="en-US" sz="9200" b="1" dirty="0"/>
              <a:t>)</a:t>
            </a:r>
          </a:p>
          <a:p>
            <a:r>
              <a:rPr lang="en-US" sz="7400" dirty="0" smtClean="0">
                <a:cs typeface="Arial"/>
              </a:rPr>
              <a:t>Creates </a:t>
            </a:r>
            <a:r>
              <a:rPr lang="en-US" sz="7400" dirty="0">
                <a:cs typeface="Arial"/>
              </a:rPr>
              <a:t>a Class 1 </a:t>
            </a:r>
            <a:r>
              <a:rPr lang="en-US" sz="7400" dirty="0" smtClean="0">
                <a:cs typeface="Arial"/>
              </a:rPr>
              <a:t>misdemeanor </a:t>
            </a:r>
            <a:r>
              <a:rPr lang="en-US" sz="7400" dirty="0">
                <a:cs typeface="Arial"/>
              </a:rPr>
              <a:t>for a travel agent to promote travel services to someone who intends to engage </a:t>
            </a:r>
            <a:r>
              <a:rPr lang="en-US" sz="7400" dirty="0" smtClean="0">
                <a:cs typeface="Arial"/>
              </a:rPr>
              <a:t>in 1) prostitution, or 2) sexually </a:t>
            </a:r>
            <a:r>
              <a:rPr lang="en-US" sz="7400" dirty="0">
                <a:cs typeface="Arial"/>
              </a:rPr>
              <a:t>violent offenses as defined in subsection </a:t>
            </a:r>
            <a:r>
              <a:rPr lang="en-US" sz="7400" i="1" dirty="0" smtClean="0"/>
              <a:t>§</a:t>
            </a:r>
            <a:r>
              <a:rPr lang="en-US" sz="7400" dirty="0" smtClean="0"/>
              <a:t>9.1-902 E(1). </a:t>
            </a:r>
          </a:p>
          <a:p>
            <a:r>
              <a:rPr lang="en-US" sz="7400" dirty="0"/>
              <a:t>The law requires that the travel agent know that the purpose of travel is to engage in prostitution or a sexually violent offense as defined in </a:t>
            </a:r>
            <a:r>
              <a:rPr lang="en-US" sz="7400" dirty="0" smtClean="0"/>
              <a:t>Virginia.</a:t>
            </a:r>
            <a:endParaRPr lang="en-US" sz="7400" dirty="0"/>
          </a:p>
          <a:p>
            <a:r>
              <a:rPr lang="en-US" sz="7400" dirty="0"/>
              <a:t>This law applies when the agent promotes travel services:</a:t>
            </a:r>
          </a:p>
          <a:p>
            <a:pPr lvl="1"/>
            <a:r>
              <a:rPr lang="en-US" sz="7400" dirty="0"/>
              <a:t>To engage in prostitution with minor </a:t>
            </a:r>
            <a:r>
              <a:rPr lang="en-US" sz="7400" u="sng" dirty="0"/>
              <a:t>or </a:t>
            </a:r>
            <a:r>
              <a:rPr lang="en-US" sz="7400" u="sng" dirty="0" smtClean="0"/>
              <a:t>adult, </a:t>
            </a:r>
            <a:endParaRPr lang="en-US" sz="7400" u="sng" dirty="0"/>
          </a:p>
          <a:p>
            <a:pPr lvl="1"/>
            <a:r>
              <a:rPr lang="en-US" sz="7400" dirty="0"/>
              <a:t>To engage in sex acts that may be </a:t>
            </a:r>
            <a:r>
              <a:rPr lang="en-US" sz="7400" u="sng" dirty="0"/>
              <a:t>legal</a:t>
            </a:r>
            <a:r>
              <a:rPr lang="en-US" sz="7400" dirty="0"/>
              <a:t> in the place where the “John” is </a:t>
            </a:r>
            <a:r>
              <a:rPr lang="en-US" sz="7400" dirty="0" smtClean="0"/>
              <a:t>traveling, </a:t>
            </a:r>
            <a:endParaRPr lang="en-US" sz="7400" dirty="0"/>
          </a:p>
          <a:p>
            <a:pPr lvl="1"/>
            <a:r>
              <a:rPr lang="en-US" sz="7400" dirty="0"/>
              <a:t>Whether or not the “John” engages in any of the named sex acts.</a:t>
            </a:r>
          </a:p>
          <a:p>
            <a:r>
              <a:rPr lang="en-US" sz="7400" dirty="0" smtClean="0"/>
              <a:t>Virginia </a:t>
            </a:r>
            <a:r>
              <a:rPr lang="en-US" sz="7400" dirty="0"/>
              <a:t>Code </a:t>
            </a:r>
            <a:r>
              <a:rPr lang="en-US" sz="7400" dirty="0">
                <a:cs typeface="Arial"/>
              </a:rPr>
              <a:t>§18.2-348.1</a:t>
            </a:r>
          </a:p>
          <a:p>
            <a:pPr lvl="1"/>
            <a:endParaRPr lang="en-US" sz="5300" dirty="0">
              <a:cs typeface="Arial"/>
            </a:endParaRPr>
          </a:p>
        </p:txBody>
      </p:sp>
    </p:spTree>
    <p:extLst>
      <p:ext uri="{BB962C8B-B14F-4D97-AF65-F5344CB8AC3E}">
        <p14:creationId xmlns:p14="http://schemas.microsoft.com/office/powerpoint/2010/main" val="31290470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a:t>Testimony by </a:t>
            </a:r>
            <a:r>
              <a:rPr lang="en-US" b="1" dirty="0" smtClean="0"/>
              <a:t>CCTV;</a:t>
            </a:r>
            <a:br>
              <a:rPr lang="en-US" b="1" dirty="0" smtClean="0"/>
            </a:br>
            <a:r>
              <a:rPr lang="en-US" b="1" dirty="0" smtClean="0"/>
              <a:t>Adds </a:t>
            </a:r>
            <a:r>
              <a:rPr lang="en-US" b="1" dirty="0"/>
              <a:t>Child Sex Trafficking</a:t>
            </a:r>
          </a:p>
        </p:txBody>
      </p:sp>
      <p:sp>
        <p:nvSpPr>
          <p:cNvPr id="3" name="Content Placeholder 2"/>
          <p:cNvSpPr>
            <a:spLocks noGrp="1"/>
          </p:cNvSpPr>
          <p:nvPr>
            <p:ph idx="1"/>
          </p:nvPr>
        </p:nvSpPr>
        <p:spPr>
          <a:xfrm>
            <a:off x="457200" y="1905000"/>
            <a:ext cx="8229600" cy="3276600"/>
          </a:xfrm>
        </p:spPr>
        <p:txBody>
          <a:bodyPr>
            <a:normAutofit fontScale="92500" lnSpcReduction="20000"/>
          </a:bodyPr>
          <a:lstStyle/>
          <a:p>
            <a:pPr marL="0" indent="0">
              <a:buNone/>
            </a:pPr>
            <a:r>
              <a:rPr lang="en-US" b="1" dirty="0"/>
              <a:t>HB 2464 </a:t>
            </a:r>
            <a:r>
              <a:rPr lang="en-US" b="1" dirty="0" smtClean="0"/>
              <a:t>(Collins</a:t>
            </a:r>
            <a:r>
              <a:rPr lang="en-US" b="1" dirty="0"/>
              <a:t>)</a:t>
            </a:r>
          </a:p>
          <a:p>
            <a:r>
              <a:rPr lang="en-US" sz="3000" dirty="0" smtClean="0"/>
              <a:t>Allows </a:t>
            </a:r>
            <a:r>
              <a:rPr lang="en-US" sz="3000" dirty="0"/>
              <a:t>a court to order, upon application by the attorney for the Commonwealth or the defendant, that the testimony of a child victim of an offense of commercial sex trafficking or prostitution be taken by two-way closed-circuit television</a:t>
            </a:r>
            <a:r>
              <a:rPr lang="en-US" sz="3000" dirty="0" smtClean="0">
                <a:cs typeface="Arial"/>
              </a:rPr>
              <a:t>.</a:t>
            </a:r>
          </a:p>
          <a:p>
            <a:r>
              <a:rPr lang="en-US" dirty="0"/>
              <a:t>Virginia Code </a:t>
            </a:r>
            <a:r>
              <a:rPr lang="en-US" dirty="0">
                <a:cs typeface="Arial"/>
              </a:rPr>
              <a:t>§18.2-67.9</a:t>
            </a:r>
          </a:p>
          <a:p>
            <a:pPr lvl="1"/>
            <a:endParaRPr lang="en-US" sz="2600" dirty="0">
              <a:cs typeface="Arial"/>
            </a:endParaRPr>
          </a:p>
        </p:txBody>
      </p:sp>
    </p:spTree>
    <p:extLst>
      <p:ext uri="{BB962C8B-B14F-4D97-AF65-F5344CB8AC3E}">
        <p14:creationId xmlns:p14="http://schemas.microsoft.com/office/powerpoint/2010/main" val="31267458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700" b="1" dirty="0" smtClean="0"/>
              <a:t>DCJS; Sex Trafficking Coordinator</a:t>
            </a:r>
            <a:endParaRPr lang="en-US" sz="3700" b="1" dirty="0"/>
          </a:p>
        </p:txBody>
      </p:sp>
      <p:sp>
        <p:nvSpPr>
          <p:cNvPr id="3" name="Content Placeholder 2"/>
          <p:cNvSpPr>
            <a:spLocks noGrp="1"/>
          </p:cNvSpPr>
          <p:nvPr>
            <p:ph idx="1"/>
          </p:nvPr>
        </p:nvSpPr>
        <p:spPr>
          <a:xfrm>
            <a:off x="457200" y="1447801"/>
            <a:ext cx="8229600" cy="3962399"/>
          </a:xfrm>
        </p:spPr>
        <p:txBody>
          <a:bodyPr>
            <a:normAutofit fontScale="85000" lnSpcReduction="10000"/>
          </a:bodyPr>
          <a:lstStyle/>
          <a:p>
            <a:pPr marL="0" indent="0">
              <a:buNone/>
            </a:pPr>
            <a:r>
              <a:rPr lang="en-US" sz="3800" b="1" dirty="0"/>
              <a:t>HB 2576 (Krizek</a:t>
            </a:r>
            <a:r>
              <a:rPr lang="en-US" sz="3800" b="1" dirty="0" smtClean="0"/>
              <a:t>)/SB </a:t>
            </a:r>
            <a:r>
              <a:rPr lang="en-US" sz="3800" b="1" dirty="0"/>
              <a:t>1669 (Vogel)</a:t>
            </a:r>
          </a:p>
          <a:p>
            <a:r>
              <a:rPr lang="en-US" sz="3300" dirty="0" smtClean="0"/>
              <a:t>Creates within DCJS a </a:t>
            </a:r>
            <a:r>
              <a:rPr lang="en-US" sz="3300" dirty="0"/>
              <a:t>Sex Trafficking Response </a:t>
            </a:r>
            <a:r>
              <a:rPr lang="en-US" sz="3300" dirty="0" smtClean="0"/>
              <a:t>Coordinator.</a:t>
            </a:r>
            <a:endParaRPr lang="en-US" sz="3300" dirty="0"/>
          </a:p>
          <a:p>
            <a:r>
              <a:rPr lang="en-US" sz="3300" dirty="0"/>
              <a:t>Coordinator to create standards, guidelines and plans for local and state agencies to help victims of </a:t>
            </a:r>
            <a:r>
              <a:rPr lang="en-US" sz="3300" dirty="0" smtClean="0"/>
              <a:t>sex trafficking </a:t>
            </a:r>
            <a:r>
              <a:rPr lang="en-US" sz="3300" dirty="0"/>
              <a:t>and educate consumers of </a:t>
            </a:r>
            <a:r>
              <a:rPr lang="en-US" sz="3300" dirty="0" smtClean="0"/>
              <a:t>sex trafficking.</a:t>
            </a:r>
            <a:endParaRPr lang="en-US" sz="3300" dirty="0"/>
          </a:p>
          <a:p>
            <a:r>
              <a:rPr lang="en-US" sz="3300" dirty="0"/>
              <a:t>Recommendation of </a:t>
            </a:r>
            <a:r>
              <a:rPr lang="en-US" sz="3300" dirty="0" smtClean="0"/>
              <a:t>the </a:t>
            </a:r>
            <a:r>
              <a:rPr lang="en-US" sz="3300" dirty="0"/>
              <a:t>Crime </a:t>
            </a:r>
            <a:r>
              <a:rPr lang="en-US" sz="3300" dirty="0" smtClean="0"/>
              <a:t>Commission.</a:t>
            </a:r>
            <a:endParaRPr lang="en-US" sz="3300" dirty="0"/>
          </a:p>
          <a:p>
            <a:r>
              <a:rPr lang="en-US" sz="3300" dirty="0"/>
              <a:t>Virginia Code </a:t>
            </a:r>
            <a:r>
              <a:rPr lang="en-US" sz="3300" dirty="0">
                <a:cs typeface="Arial"/>
              </a:rPr>
              <a:t>§</a:t>
            </a:r>
            <a:r>
              <a:rPr lang="en-US" sz="3300" dirty="0"/>
              <a:t>9.1-116.4</a:t>
            </a:r>
          </a:p>
          <a:p>
            <a:endParaRPr lang="en-US" sz="3500" dirty="0"/>
          </a:p>
        </p:txBody>
      </p:sp>
    </p:spTree>
    <p:extLst>
      <p:ext uri="{BB962C8B-B14F-4D97-AF65-F5344CB8AC3E}">
        <p14:creationId xmlns:p14="http://schemas.microsoft.com/office/powerpoint/2010/main" val="1431077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Sex Trafficking; Minors</a:t>
            </a:r>
            <a:endParaRPr lang="en-US" sz="4000" b="1" dirty="0"/>
          </a:p>
        </p:txBody>
      </p:sp>
      <p:sp>
        <p:nvSpPr>
          <p:cNvPr id="3" name="Content Placeholder 2"/>
          <p:cNvSpPr>
            <a:spLocks noGrp="1"/>
          </p:cNvSpPr>
          <p:nvPr>
            <p:ph idx="1"/>
          </p:nvPr>
        </p:nvSpPr>
        <p:spPr>
          <a:xfrm>
            <a:off x="457200" y="1219201"/>
            <a:ext cx="8229600" cy="4572000"/>
          </a:xfrm>
        </p:spPr>
        <p:txBody>
          <a:bodyPr>
            <a:normAutofit lnSpcReduction="10000"/>
          </a:bodyPr>
          <a:lstStyle/>
          <a:p>
            <a:pPr marL="0" indent="0">
              <a:buNone/>
            </a:pPr>
            <a:r>
              <a:rPr lang="en-US" b="1" dirty="0" smtClean="0"/>
              <a:t>HB 2586 (Bell)</a:t>
            </a:r>
          </a:p>
          <a:p>
            <a:r>
              <a:rPr lang="en-US" sz="2400" dirty="0" smtClean="0"/>
              <a:t>Creates Class 6 felonies for aiding in, or using vehicle to promote, prostitution with a minor (previously Class 1 misdemeanors).</a:t>
            </a:r>
          </a:p>
          <a:p>
            <a:r>
              <a:rPr lang="en-US" sz="2400" dirty="0" smtClean="0"/>
              <a:t>Adds these felonies to definitions of 1) violent felony, 2) barrier crimes, 3) predicate acts, 4) racketeering, 5) offenses that can be investigated by multijurisdictional grand jury, 6) offenses for the sex offender registry.</a:t>
            </a:r>
          </a:p>
          <a:p>
            <a:r>
              <a:rPr lang="en-US" sz="2400" dirty="0" smtClean="0"/>
              <a:t>Each violation of  commercial sex trafficking is a separate and distinct felony.</a:t>
            </a:r>
          </a:p>
          <a:p>
            <a:r>
              <a:rPr lang="en-US" sz="2400" dirty="0" smtClean="0"/>
              <a:t>Virginia Code </a:t>
            </a:r>
            <a:r>
              <a:rPr lang="en-US" sz="2400" dirty="0" smtClean="0">
                <a:cs typeface="Arial"/>
              </a:rPr>
              <a:t>§§ 9.1-902, 17.1-805, 18.2-46.1, 18.2-347 -50, 18.2-357.1, 18.2-513, 19.2-215.1, 19.2-392.02</a:t>
            </a:r>
            <a:endParaRPr lang="en-US" sz="2400" dirty="0" smtClean="0"/>
          </a:p>
          <a:p>
            <a:endParaRPr lang="en-US" sz="2400" dirty="0" smtClean="0"/>
          </a:p>
          <a:p>
            <a:pPr marL="0" indent="0">
              <a:buNone/>
            </a:pPr>
            <a:endParaRPr lang="en-US" sz="2400" dirty="0" smtClean="0"/>
          </a:p>
        </p:txBody>
      </p:sp>
    </p:spTree>
    <p:extLst>
      <p:ext uri="{BB962C8B-B14F-4D97-AF65-F5344CB8AC3E}">
        <p14:creationId xmlns:p14="http://schemas.microsoft.com/office/powerpoint/2010/main" val="456172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DSS; </a:t>
            </a:r>
            <a:r>
              <a:rPr lang="en-US" sz="3600" b="1" dirty="0"/>
              <a:t>Sex Trafficking </a:t>
            </a:r>
            <a:r>
              <a:rPr lang="en-US" sz="3600" b="1" dirty="0" smtClean="0"/>
              <a:t>Assessment</a:t>
            </a:r>
            <a:endParaRPr lang="en-US" sz="3600" b="1" dirty="0"/>
          </a:p>
        </p:txBody>
      </p:sp>
      <p:sp>
        <p:nvSpPr>
          <p:cNvPr id="3" name="Content Placeholder 2"/>
          <p:cNvSpPr>
            <a:spLocks noGrp="1"/>
          </p:cNvSpPr>
          <p:nvPr>
            <p:ph idx="1"/>
          </p:nvPr>
        </p:nvSpPr>
        <p:spPr>
          <a:xfrm>
            <a:off x="457200" y="1447801"/>
            <a:ext cx="8229600" cy="4343400"/>
          </a:xfrm>
        </p:spPr>
        <p:txBody>
          <a:bodyPr>
            <a:normAutofit fontScale="77500" lnSpcReduction="20000"/>
          </a:bodyPr>
          <a:lstStyle/>
          <a:p>
            <a:pPr marL="0" indent="0">
              <a:buNone/>
            </a:pPr>
            <a:r>
              <a:rPr lang="en-US" sz="3800" b="1" dirty="0"/>
              <a:t>HB 2597 (Herring</a:t>
            </a:r>
            <a:r>
              <a:rPr lang="en-US" sz="3800" b="1" dirty="0" smtClean="0"/>
              <a:t>)/SB </a:t>
            </a:r>
            <a:r>
              <a:rPr lang="en-US" sz="3800" b="1" dirty="0"/>
              <a:t>1661 (Peake)</a:t>
            </a:r>
          </a:p>
          <a:p>
            <a:r>
              <a:rPr lang="en-US" sz="3600" dirty="0" smtClean="0"/>
              <a:t>Requires </a:t>
            </a:r>
            <a:r>
              <a:rPr lang="en-US" sz="3600" dirty="0"/>
              <a:t>the </a:t>
            </a:r>
            <a:r>
              <a:rPr lang="en-US" sz="3600" dirty="0" smtClean="0"/>
              <a:t>Dept. </a:t>
            </a:r>
            <a:r>
              <a:rPr lang="en-US" sz="3600" dirty="0"/>
              <a:t>of Social Services to do a sex trafficking assessment upon complaint that child is a </a:t>
            </a:r>
            <a:r>
              <a:rPr lang="en-US" sz="3600" dirty="0" smtClean="0"/>
              <a:t>sex trafficking victim</a:t>
            </a:r>
            <a:r>
              <a:rPr lang="en-US" sz="3600" dirty="0"/>
              <a:t>.</a:t>
            </a:r>
          </a:p>
          <a:p>
            <a:r>
              <a:rPr lang="en-US" sz="3600" dirty="0"/>
              <a:t>Allows CPS worker to take custody of a child victim for up to 72 hours without approval of parent or guardian.</a:t>
            </a:r>
          </a:p>
          <a:p>
            <a:r>
              <a:rPr lang="en-US" sz="3600" dirty="0"/>
              <a:t>Recommendation of </a:t>
            </a:r>
            <a:r>
              <a:rPr lang="en-US" sz="3600" dirty="0" smtClean="0"/>
              <a:t>the </a:t>
            </a:r>
            <a:r>
              <a:rPr lang="en-US" sz="3600" dirty="0"/>
              <a:t>Crime </a:t>
            </a:r>
            <a:r>
              <a:rPr lang="en-US" sz="3600" dirty="0" smtClean="0"/>
              <a:t>Commission.</a:t>
            </a:r>
            <a:endParaRPr lang="en-US" sz="3600" dirty="0"/>
          </a:p>
          <a:p>
            <a:r>
              <a:rPr lang="en-US" sz="3600" dirty="0"/>
              <a:t>Virginia Code </a:t>
            </a:r>
            <a:r>
              <a:rPr lang="en-US" sz="3600" dirty="0">
                <a:cs typeface="Arial"/>
              </a:rPr>
              <a:t>§§63.2-1506.1, 63.2-1508 &amp; 63.2-1517</a:t>
            </a:r>
            <a:endParaRPr lang="en-US" sz="3600" dirty="0"/>
          </a:p>
          <a:p>
            <a:endParaRPr lang="en-US" sz="3500" dirty="0"/>
          </a:p>
        </p:txBody>
      </p:sp>
    </p:spTree>
    <p:extLst>
      <p:ext uri="{BB962C8B-B14F-4D97-AF65-F5344CB8AC3E}">
        <p14:creationId xmlns:p14="http://schemas.microsoft.com/office/powerpoint/2010/main" val="12462166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DCJS; Sex </a:t>
            </a:r>
            <a:r>
              <a:rPr lang="en-US" sz="4000" b="1" dirty="0"/>
              <a:t>Trafficking </a:t>
            </a:r>
            <a:r>
              <a:rPr lang="en-US" sz="4000" b="1" dirty="0" smtClean="0"/>
              <a:t>Fund</a:t>
            </a:r>
            <a:endParaRPr lang="en-US" sz="4000" b="1" dirty="0"/>
          </a:p>
        </p:txBody>
      </p:sp>
      <p:sp>
        <p:nvSpPr>
          <p:cNvPr id="3" name="Content Placeholder 2"/>
          <p:cNvSpPr>
            <a:spLocks noGrp="1"/>
          </p:cNvSpPr>
          <p:nvPr>
            <p:ph idx="1"/>
          </p:nvPr>
        </p:nvSpPr>
        <p:spPr>
          <a:xfrm>
            <a:off x="457200" y="1371601"/>
            <a:ext cx="8534400" cy="3962399"/>
          </a:xfrm>
        </p:spPr>
        <p:txBody>
          <a:bodyPr>
            <a:normAutofit fontScale="77500" lnSpcReduction="20000"/>
          </a:bodyPr>
          <a:lstStyle/>
          <a:p>
            <a:pPr marL="0" indent="0">
              <a:buNone/>
            </a:pPr>
            <a:r>
              <a:rPr lang="en-US" sz="4100" b="1" dirty="0"/>
              <a:t>HB 2651 (</a:t>
            </a:r>
            <a:r>
              <a:rPr lang="en-US" sz="4100" b="1" dirty="0" smtClean="0"/>
              <a:t>Yancey</a:t>
            </a:r>
            <a:r>
              <a:rPr lang="en-US" sz="3500" dirty="0" smtClean="0"/>
              <a:t>)</a:t>
            </a:r>
          </a:p>
          <a:p>
            <a:pPr marL="514350" indent="-457200"/>
            <a:r>
              <a:rPr lang="en-US" sz="3400" dirty="0" smtClean="0"/>
              <a:t>Creates a fund to be administered by DCJS to promote awareness, prevention training and education related to sex trafficking.</a:t>
            </a:r>
          </a:p>
          <a:p>
            <a:pPr marL="514350" indent="-457200"/>
            <a:r>
              <a:rPr lang="en-US" sz="3400" dirty="0" smtClean="0"/>
              <a:t>People </a:t>
            </a:r>
            <a:r>
              <a:rPr lang="en-US" sz="3400" dirty="0"/>
              <a:t>convicted of sex trafficking crimes will be assessed fines that will be placed in the </a:t>
            </a:r>
            <a:r>
              <a:rPr lang="en-US" sz="3400" dirty="0" smtClean="0"/>
              <a:t>Virginia Prevention of </a:t>
            </a:r>
            <a:r>
              <a:rPr lang="en-US" sz="3400" dirty="0"/>
              <a:t>Sex Trafficking </a:t>
            </a:r>
            <a:r>
              <a:rPr lang="en-US" sz="3400" dirty="0" smtClean="0"/>
              <a:t>Fund.</a:t>
            </a:r>
          </a:p>
          <a:p>
            <a:pPr marL="514350" indent="-457200"/>
            <a:r>
              <a:rPr lang="en-US" sz="3400" dirty="0" smtClean="0"/>
              <a:t>Recommendation </a:t>
            </a:r>
            <a:r>
              <a:rPr lang="en-US" sz="3400" dirty="0"/>
              <a:t>of </a:t>
            </a:r>
            <a:r>
              <a:rPr lang="en-US" sz="3400" dirty="0" smtClean="0"/>
              <a:t>the </a:t>
            </a:r>
            <a:r>
              <a:rPr lang="en-US" sz="3400" dirty="0"/>
              <a:t>Crime </a:t>
            </a:r>
            <a:r>
              <a:rPr lang="en-US" sz="3400" dirty="0" smtClean="0"/>
              <a:t>Commission.</a:t>
            </a:r>
          </a:p>
          <a:p>
            <a:pPr marL="514350" indent="-457200"/>
            <a:r>
              <a:rPr lang="en-US" sz="3400" dirty="0" smtClean="0"/>
              <a:t>Virginia </a:t>
            </a:r>
            <a:r>
              <a:rPr lang="en-US" sz="3400" dirty="0"/>
              <a:t>Code </a:t>
            </a:r>
            <a:r>
              <a:rPr lang="en-US" sz="3400" dirty="0">
                <a:cs typeface="Arial"/>
              </a:rPr>
              <a:t>§§</a:t>
            </a:r>
            <a:r>
              <a:rPr lang="en-US" sz="3400" dirty="0"/>
              <a:t>9.1-116.4, </a:t>
            </a:r>
            <a:r>
              <a:rPr lang="en-US" sz="3400" dirty="0" smtClean="0"/>
              <a:t>16.1-69.48:6, 17.1-275.13</a:t>
            </a:r>
            <a:r>
              <a:rPr lang="en-US" sz="3400" dirty="0"/>
              <a:t> </a:t>
            </a:r>
          </a:p>
          <a:p>
            <a:endParaRPr lang="en-US" sz="3500" dirty="0"/>
          </a:p>
        </p:txBody>
      </p:sp>
    </p:spTree>
    <p:extLst>
      <p:ext uri="{BB962C8B-B14F-4D97-AF65-F5344CB8AC3E}">
        <p14:creationId xmlns:p14="http://schemas.microsoft.com/office/powerpoint/2010/main" val="1526329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Cock </a:t>
            </a:r>
            <a:r>
              <a:rPr lang="en-US" sz="4000" b="1" dirty="0" smtClean="0"/>
              <a:t>Fighting; Seizure </a:t>
            </a:r>
            <a:endParaRPr lang="en-US" sz="4000" b="1" dirty="0"/>
          </a:p>
        </p:txBody>
      </p:sp>
      <p:sp>
        <p:nvSpPr>
          <p:cNvPr id="3" name="Content Placeholder 2"/>
          <p:cNvSpPr>
            <a:spLocks noGrp="1"/>
          </p:cNvSpPr>
          <p:nvPr>
            <p:ph idx="1"/>
          </p:nvPr>
        </p:nvSpPr>
        <p:spPr/>
        <p:txBody>
          <a:bodyPr>
            <a:normAutofit/>
          </a:bodyPr>
          <a:lstStyle/>
          <a:p>
            <a:pPr marL="0" indent="0">
              <a:buNone/>
            </a:pPr>
            <a:r>
              <a:rPr lang="en-US" sz="2800" b="1" dirty="0"/>
              <a:t>HB 1626 </a:t>
            </a:r>
            <a:r>
              <a:rPr lang="en-US" sz="2800" b="1" dirty="0" smtClean="0"/>
              <a:t>(</a:t>
            </a:r>
            <a:r>
              <a:rPr lang="en-US" sz="2800" b="1" dirty="0" err="1" smtClean="0"/>
              <a:t>Orrock</a:t>
            </a:r>
            <a:r>
              <a:rPr lang="en-US" sz="2800" b="1" dirty="0"/>
              <a:t>)</a:t>
            </a:r>
          </a:p>
          <a:p>
            <a:r>
              <a:rPr lang="en-US" sz="2800" dirty="0" smtClean="0"/>
              <a:t>Adds </a:t>
            </a:r>
            <a:r>
              <a:rPr lang="en-US" sz="2800" dirty="0"/>
              <a:t>that a </a:t>
            </a:r>
            <a:r>
              <a:rPr lang="en-US" sz="2800" dirty="0" smtClean="0"/>
              <a:t>tethered cock shall </a:t>
            </a:r>
            <a:r>
              <a:rPr lang="en-US" sz="2800" dirty="0"/>
              <a:t>be confiscated by animal control officer if it is believed that it </a:t>
            </a:r>
            <a:r>
              <a:rPr lang="en-US" sz="2800" dirty="0" smtClean="0"/>
              <a:t>will </a:t>
            </a:r>
            <a:r>
              <a:rPr lang="en-US" sz="2800" dirty="0"/>
              <a:t>be used in animal fighting. </a:t>
            </a:r>
            <a:endParaRPr lang="en-US" sz="2800" dirty="0" smtClean="0"/>
          </a:p>
          <a:p>
            <a:r>
              <a:rPr lang="en-US" sz="2800" dirty="0" smtClean="0"/>
              <a:t>Virginia </a:t>
            </a:r>
            <a:r>
              <a:rPr lang="en-US" sz="2800" dirty="0"/>
              <a:t>Code </a:t>
            </a:r>
            <a:r>
              <a:rPr lang="en-US" sz="2800" dirty="0">
                <a:cs typeface="Arial"/>
              </a:rPr>
              <a:t>§3.2-6571</a:t>
            </a:r>
          </a:p>
          <a:p>
            <a:endParaRPr lang="en-US" sz="2800" dirty="0"/>
          </a:p>
        </p:txBody>
      </p:sp>
    </p:spTree>
    <p:extLst>
      <p:ext uri="{BB962C8B-B14F-4D97-AF65-F5344CB8AC3E}">
        <p14:creationId xmlns:p14="http://schemas.microsoft.com/office/powerpoint/2010/main" val="27167850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Juvenile – </a:t>
            </a:r>
          </a:p>
          <a:p>
            <a:pPr marL="0" indent="0" algn="ctr">
              <a:buNone/>
            </a:pPr>
            <a:r>
              <a:rPr lang="en-US" sz="7000" dirty="0"/>
              <a:t>Victims &amp; Offenders</a:t>
            </a:r>
          </a:p>
        </p:txBody>
      </p:sp>
    </p:spTree>
    <p:extLst>
      <p:ext uri="{BB962C8B-B14F-4D97-AF65-F5344CB8AC3E}">
        <p14:creationId xmlns:p14="http://schemas.microsoft.com/office/powerpoint/2010/main" val="26649728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1295400"/>
          </a:xfrm>
        </p:spPr>
        <p:txBody>
          <a:bodyPr>
            <a:normAutofit fontScale="90000"/>
          </a:bodyPr>
          <a:lstStyle/>
          <a:p>
            <a:r>
              <a:rPr lang="en-US" b="1" dirty="0"/>
              <a:t>Mandatory Reporters of </a:t>
            </a:r>
            <a:r>
              <a:rPr lang="en-US" b="1" dirty="0" smtClean="0"/>
              <a:t/>
            </a:r>
            <a:br>
              <a:rPr lang="en-US" b="1" dirty="0" smtClean="0"/>
            </a:br>
            <a:r>
              <a:rPr lang="en-US" b="1" dirty="0" smtClean="0"/>
              <a:t>Child Abuse; </a:t>
            </a:r>
            <a:r>
              <a:rPr lang="en-US" b="1" dirty="0"/>
              <a:t>Clergy</a:t>
            </a:r>
          </a:p>
        </p:txBody>
      </p:sp>
      <p:sp>
        <p:nvSpPr>
          <p:cNvPr id="3" name="Content Placeholder 2"/>
          <p:cNvSpPr>
            <a:spLocks noGrp="1"/>
          </p:cNvSpPr>
          <p:nvPr>
            <p:ph idx="1"/>
          </p:nvPr>
        </p:nvSpPr>
        <p:spPr>
          <a:xfrm>
            <a:off x="457200" y="1676400"/>
            <a:ext cx="8382000" cy="4953000"/>
          </a:xfrm>
        </p:spPr>
        <p:txBody>
          <a:bodyPr>
            <a:normAutofit/>
          </a:bodyPr>
          <a:lstStyle/>
          <a:p>
            <a:pPr marL="0" indent="0">
              <a:buNone/>
            </a:pPr>
            <a:r>
              <a:rPr lang="en-US" b="1" dirty="0" smtClean="0"/>
              <a:t>HB 1659 (Delaney)/SB 1257 (Vogel)</a:t>
            </a:r>
          </a:p>
          <a:p>
            <a:r>
              <a:rPr lang="en-US" sz="2400" dirty="0" smtClean="0"/>
              <a:t>Adds ministers, priests, rabbis and other clergy members to the list of persons who are required to report suspected child abuse or neglect.</a:t>
            </a:r>
          </a:p>
          <a:p>
            <a:r>
              <a:rPr lang="en-US" sz="2400" dirty="0" smtClean="0"/>
              <a:t>Clergy members will be exempt when:</a:t>
            </a:r>
          </a:p>
          <a:p>
            <a:pPr lvl="1"/>
            <a:r>
              <a:rPr lang="en-US" sz="2400" dirty="0" smtClean="0"/>
              <a:t>It is required by the doctrine of the religious organization to be kept confidential, or </a:t>
            </a:r>
          </a:p>
          <a:p>
            <a:pPr lvl="1"/>
            <a:r>
              <a:rPr lang="en-US" sz="2400" dirty="0" smtClean="0"/>
              <a:t>It would be subject to the exemptions set forth in §8.01 -400 or 19.2-271.3 if offered as evidence in court.</a:t>
            </a:r>
          </a:p>
          <a:p>
            <a:r>
              <a:rPr lang="en-US" sz="2400" dirty="0"/>
              <a:t>Virginia Code </a:t>
            </a:r>
            <a:r>
              <a:rPr lang="en-US" sz="2400" dirty="0">
                <a:cs typeface="Arial"/>
              </a:rPr>
              <a:t>§</a:t>
            </a:r>
            <a:r>
              <a:rPr lang="en-US" sz="2400" dirty="0" smtClean="0">
                <a:cs typeface="Arial"/>
              </a:rPr>
              <a:t>63.2-1509.</a:t>
            </a:r>
            <a:endParaRPr lang="en-US" sz="2400" dirty="0">
              <a:cs typeface="Arial"/>
            </a:endParaRPr>
          </a:p>
          <a:p>
            <a:pPr lvl="2"/>
            <a:endParaRPr lang="en-US" sz="3500" dirty="0">
              <a:cs typeface="Arial"/>
            </a:endParaRPr>
          </a:p>
        </p:txBody>
      </p:sp>
    </p:spTree>
    <p:extLst>
      <p:ext uri="{BB962C8B-B14F-4D97-AF65-F5344CB8AC3E}">
        <p14:creationId xmlns:p14="http://schemas.microsoft.com/office/powerpoint/2010/main" val="13935361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Prevention of Juvenile Crime</a:t>
            </a:r>
            <a:endParaRPr lang="en-US" sz="4000" b="1" dirty="0"/>
          </a:p>
        </p:txBody>
      </p:sp>
      <p:sp>
        <p:nvSpPr>
          <p:cNvPr id="3" name="Content Placeholder 2"/>
          <p:cNvSpPr>
            <a:spLocks noGrp="1"/>
          </p:cNvSpPr>
          <p:nvPr>
            <p:ph idx="1"/>
          </p:nvPr>
        </p:nvSpPr>
        <p:spPr>
          <a:xfrm>
            <a:off x="457200" y="1371600"/>
            <a:ext cx="8229600" cy="4571999"/>
          </a:xfrm>
        </p:spPr>
        <p:txBody>
          <a:bodyPr>
            <a:normAutofit fontScale="62500" lnSpcReduction="20000"/>
          </a:bodyPr>
          <a:lstStyle/>
          <a:p>
            <a:pPr marL="0" indent="0">
              <a:buNone/>
            </a:pPr>
            <a:r>
              <a:rPr lang="en-US" sz="5100" b="1" dirty="0"/>
              <a:t>HB 1771 </a:t>
            </a:r>
            <a:r>
              <a:rPr lang="en-US" sz="5100" b="1" dirty="0" smtClean="0"/>
              <a:t>(Mullin</a:t>
            </a:r>
            <a:r>
              <a:rPr lang="en-US" sz="5100" b="1" dirty="0"/>
              <a:t>)</a:t>
            </a:r>
            <a:r>
              <a:rPr lang="en-US" sz="3500" b="1" dirty="0"/>
              <a:t> </a:t>
            </a:r>
          </a:p>
          <a:p>
            <a:r>
              <a:rPr lang="en-US" sz="3800" dirty="0" smtClean="0">
                <a:cs typeface="Arial"/>
              </a:rPr>
              <a:t>Adds language </a:t>
            </a:r>
            <a:r>
              <a:rPr lang="en-US" sz="3800" dirty="0">
                <a:cs typeface="Arial"/>
              </a:rPr>
              <a:t>to the </a:t>
            </a:r>
            <a:r>
              <a:rPr lang="en-US" sz="3800" dirty="0" smtClean="0">
                <a:cs typeface="Arial"/>
              </a:rPr>
              <a:t>Juvenile </a:t>
            </a:r>
            <a:r>
              <a:rPr lang="en-US" sz="3800" dirty="0">
                <a:cs typeface="Arial"/>
              </a:rPr>
              <a:t>Community Crime Control Act with the intention of identifying at-risk kids to provide them with services in hopes that the intervention will prevent them from entering the juvenile justice system. </a:t>
            </a:r>
            <a:endParaRPr lang="en-US" sz="3800" dirty="0" smtClean="0">
              <a:cs typeface="Arial"/>
            </a:endParaRPr>
          </a:p>
          <a:p>
            <a:pPr lvl="1"/>
            <a:r>
              <a:rPr lang="en-US" sz="3800" dirty="0" smtClean="0">
                <a:cs typeface="Arial"/>
              </a:rPr>
              <a:t>Juveniles </a:t>
            </a:r>
            <a:r>
              <a:rPr lang="en-US" sz="3800" dirty="0">
                <a:cs typeface="Arial"/>
              </a:rPr>
              <a:t>who have been screened for needing community diversion or community-based services using an evidence-based assessment </a:t>
            </a:r>
            <a:r>
              <a:rPr lang="en-US" sz="3800" dirty="0" smtClean="0">
                <a:cs typeface="Arial"/>
              </a:rPr>
              <a:t>protocol may receive </a:t>
            </a:r>
            <a:r>
              <a:rPr lang="en-US" sz="3800" dirty="0">
                <a:cs typeface="Arial"/>
              </a:rPr>
              <a:t>services</a:t>
            </a:r>
            <a:r>
              <a:rPr lang="en-US" sz="3800" dirty="0" smtClean="0">
                <a:cs typeface="Arial"/>
              </a:rPr>
              <a:t>.</a:t>
            </a:r>
          </a:p>
          <a:p>
            <a:r>
              <a:rPr lang="en-US" sz="3800" dirty="0">
                <a:cs typeface="Arial"/>
              </a:rPr>
              <a:t>The current </a:t>
            </a:r>
            <a:r>
              <a:rPr lang="en-US" sz="3800" dirty="0" smtClean="0">
                <a:cs typeface="Arial"/>
              </a:rPr>
              <a:t>Code </a:t>
            </a:r>
            <a:r>
              <a:rPr lang="en-US" sz="3800" dirty="0">
                <a:cs typeface="Arial"/>
              </a:rPr>
              <a:t>allows for services to be offered on CHINS petitions and </a:t>
            </a:r>
            <a:r>
              <a:rPr lang="en-US" sz="3800" dirty="0" smtClean="0">
                <a:cs typeface="Arial"/>
              </a:rPr>
              <a:t>findings </a:t>
            </a:r>
            <a:r>
              <a:rPr lang="en-US" sz="3800" dirty="0">
                <a:cs typeface="Arial"/>
              </a:rPr>
              <a:t>of juvenile delinquency.  </a:t>
            </a:r>
          </a:p>
          <a:p>
            <a:r>
              <a:rPr lang="en-US" sz="3800" dirty="0" smtClean="0"/>
              <a:t>Virginia </a:t>
            </a:r>
            <a:r>
              <a:rPr lang="en-US" sz="3800" dirty="0"/>
              <a:t>Code </a:t>
            </a:r>
            <a:r>
              <a:rPr lang="en-US" sz="3800" dirty="0">
                <a:cs typeface="Arial"/>
              </a:rPr>
              <a:t>§16.1-309.2, 16.2-309.3 and 16.2-309.7</a:t>
            </a:r>
          </a:p>
          <a:p>
            <a:pPr lvl="1"/>
            <a:endParaRPr lang="en-US" sz="3500" dirty="0">
              <a:cs typeface="Arial"/>
            </a:endParaRPr>
          </a:p>
        </p:txBody>
      </p:sp>
    </p:spTree>
    <p:extLst>
      <p:ext uri="{BB962C8B-B14F-4D97-AF65-F5344CB8AC3E}">
        <p14:creationId xmlns:p14="http://schemas.microsoft.com/office/powerpoint/2010/main" val="319479052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fontScale="90000"/>
          </a:bodyPr>
          <a:lstStyle/>
          <a:p>
            <a:r>
              <a:rPr lang="en-US" b="1" dirty="0"/>
              <a:t>Transfer </a:t>
            </a:r>
            <a:r>
              <a:rPr lang="en-US" b="1" dirty="0" smtClean="0"/>
              <a:t>Venue; Juvenile </a:t>
            </a:r>
            <a:r>
              <a:rPr lang="en-US" b="1" dirty="0"/>
              <a:t>Cases </a:t>
            </a:r>
          </a:p>
        </p:txBody>
      </p:sp>
      <p:sp>
        <p:nvSpPr>
          <p:cNvPr id="3" name="Content Placeholder 2"/>
          <p:cNvSpPr>
            <a:spLocks noGrp="1"/>
          </p:cNvSpPr>
          <p:nvPr>
            <p:ph idx="1"/>
          </p:nvPr>
        </p:nvSpPr>
        <p:spPr>
          <a:xfrm>
            <a:off x="457200" y="1447801"/>
            <a:ext cx="8229600" cy="4038599"/>
          </a:xfrm>
        </p:spPr>
        <p:txBody>
          <a:bodyPr>
            <a:normAutofit fontScale="85000" lnSpcReduction="20000"/>
          </a:bodyPr>
          <a:lstStyle/>
          <a:p>
            <a:pPr marL="0" indent="0">
              <a:buNone/>
            </a:pPr>
            <a:r>
              <a:rPr lang="en-US" sz="3500" b="1" dirty="0"/>
              <a:t>HB 2414 </a:t>
            </a:r>
            <a:r>
              <a:rPr lang="en-US" sz="3500" b="1" dirty="0" smtClean="0"/>
              <a:t>(Adams)/SB </a:t>
            </a:r>
            <a:r>
              <a:rPr lang="en-US" sz="3500" b="1" dirty="0"/>
              <a:t>1201 (Stuart)</a:t>
            </a:r>
          </a:p>
          <a:p>
            <a:r>
              <a:rPr lang="en-US" sz="3300" dirty="0" smtClean="0">
                <a:cs typeface="Arial"/>
              </a:rPr>
              <a:t>Allows </a:t>
            </a:r>
            <a:r>
              <a:rPr lang="en-US" sz="3300" dirty="0">
                <a:cs typeface="Arial"/>
              </a:rPr>
              <a:t>a juvenile’s delinquency case to be transferred to the juvenile’s home </a:t>
            </a:r>
            <a:r>
              <a:rPr lang="en-US" sz="3300" dirty="0" smtClean="0">
                <a:cs typeface="Arial"/>
              </a:rPr>
              <a:t>jurisdiction after </a:t>
            </a:r>
            <a:r>
              <a:rPr lang="en-US" sz="3300" dirty="0">
                <a:cs typeface="Arial"/>
              </a:rPr>
              <a:t>a </a:t>
            </a:r>
            <a:r>
              <a:rPr lang="en-US" sz="3300" u="sng" dirty="0">
                <a:cs typeface="Arial"/>
              </a:rPr>
              <a:t>finding of facts sufficient </a:t>
            </a:r>
            <a:r>
              <a:rPr lang="en-US" sz="3300" dirty="0">
                <a:cs typeface="Arial"/>
              </a:rPr>
              <a:t>for a finding of delinquency</a:t>
            </a:r>
            <a:r>
              <a:rPr lang="en-US" sz="3300" dirty="0" smtClean="0"/>
              <a:t>.</a:t>
            </a:r>
          </a:p>
          <a:p>
            <a:r>
              <a:rPr lang="en-US" sz="3300" dirty="0" smtClean="0">
                <a:cs typeface="Arial"/>
              </a:rPr>
              <a:t>Under </a:t>
            </a:r>
            <a:r>
              <a:rPr lang="en-US" sz="3300" dirty="0">
                <a:cs typeface="Arial"/>
              </a:rPr>
              <a:t>current </a:t>
            </a:r>
            <a:r>
              <a:rPr lang="en-US" sz="3300" dirty="0" smtClean="0">
                <a:cs typeface="Arial"/>
              </a:rPr>
              <a:t>law this </a:t>
            </a:r>
            <a:r>
              <a:rPr lang="en-US" sz="3300" dirty="0">
                <a:cs typeface="Arial"/>
              </a:rPr>
              <a:t>may occur only after </a:t>
            </a:r>
            <a:r>
              <a:rPr lang="en-US" sz="3300" dirty="0" smtClean="0">
                <a:cs typeface="Arial"/>
              </a:rPr>
              <a:t>adjudication.</a:t>
            </a:r>
            <a:endParaRPr lang="en-US" sz="3300" dirty="0"/>
          </a:p>
          <a:p>
            <a:r>
              <a:rPr lang="en-US" sz="3300" dirty="0"/>
              <a:t>This bill is a recommendation of the Committee on District </a:t>
            </a:r>
            <a:r>
              <a:rPr lang="en-US" sz="3300" dirty="0" smtClean="0"/>
              <a:t>Courts.</a:t>
            </a:r>
          </a:p>
          <a:p>
            <a:r>
              <a:rPr lang="en-US" sz="3300" dirty="0"/>
              <a:t>Virginia Code </a:t>
            </a:r>
            <a:r>
              <a:rPr lang="en-US" sz="3300" dirty="0">
                <a:cs typeface="Arial"/>
              </a:rPr>
              <a:t>§16.1-243</a:t>
            </a:r>
          </a:p>
          <a:p>
            <a:endParaRPr lang="en-US" sz="3500" dirty="0">
              <a:cs typeface="Arial"/>
            </a:endParaRPr>
          </a:p>
          <a:p>
            <a:pPr marL="0" indent="0">
              <a:buNone/>
            </a:pPr>
            <a:endParaRPr lang="en-US" sz="3500" dirty="0">
              <a:cs typeface="Arial"/>
            </a:endParaRPr>
          </a:p>
        </p:txBody>
      </p:sp>
    </p:spTree>
    <p:extLst>
      <p:ext uri="{BB962C8B-B14F-4D97-AF65-F5344CB8AC3E}">
        <p14:creationId xmlns:p14="http://schemas.microsoft.com/office/powerpoint/2010/main" val="8760476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fontScale="90000"/>
          </a:bodyPr>
          <a:lstStyle/>
          <a:p>
            <a:r>
              <a:rPr lang="en-US" b="1" dirty="0" smtClean="0"/>
              <a:t>Child Day Programs; </a:t>
            </a:r>
            <a:br>
              <a:rPr lang="en-US" b="1" dirty="0" smtClean="0"/>
            </a:br>
            <a:r>
              <a:rPr lang="en-US" b="1" dirty="0" smtClean="0"/>
              <a:t>Fingerprint Background Checks</a:t>
            </a:r>
            <a:endParaRPr lang="en-US" b="1" dirty="0"/>
          </a:p>
        </p:txBody>
      </p:sp>
      <p:sp>
        <p:nvSpPr>
          <p:cNvPr id="3" name="Content Placeholder 2"/>
          <p:cNvSpPr>
            <a:spLocks noGrp="1"/>
          </p:cNvSpPr>
          <p:nvPr>
            <p:ph idx="1"/>
          </p:nvPr>
        </p:nvSpPr>
        <p:spPr/>
        <p:txBody>
          <a:bodyPr/>
          <a:lstStyle/>
          <a:p>
            <a:pPr marL="0" indent="0">
              <a:buNone/>
            </a:pPr>
            <a:r>
              <a:rPr lang="en-US" b="1" dirty="0" smtClean="0"/>
              <a:t>SB 1407 (Mason)</a:t>
            </a:r>
          </a:p>
          <a:p>
            <a:r>
              <a:rPr lang="en-US" sz="2800" dirty="0" smtClean="0"/>
              <a:t>Allows local law enforcement to submit requests for national fingerprint background checks for employees and volunteers at child day programs operated by local governments.</a:t>
            </a:r>
          </a:p>
          <a:p>
            <a:r>
              <a:rPr lang="en-US" sz="2800" u="sng" dirty="0" smtClean="0"/>
              <a:t>Delayed effective date of July 1, 2020</a:t>
            </a:r>
            <a:r>
              <a:rPr lang="en-US" sz="2800" dirty="0" smtClean="0"/>
              <a:t>.</a:t>
            </a:r>
          </a:p>
          <a:p>
            <a:r>
              <a:rPr lang="en-US" sz="2800" dirty="0" smtClean="0"/>
              <a:t>Virginia Code </a:t>
            </a:r>
            <a:r>
              <a:rPr lang="en-US" sz="2800" dirty="0" smtClean="0">
                <a:cs typeface="Arial"/>
              </a:rPr>
              <a:t>§§ 63.2-1720.1, 63.2-1721.1</a:t>
            </a:r>
            <a:endParaRPr lang="en-US" sz="2800" dirty="0"/>
          </a:p>
        </p:txBody>
      </p:sp>
    </p:spTree>
    <p:extLst>
      <p:ext uri="{BB962C8B-B14F-4D97-AF65-F5344CB8AC3E}">
        <p14:creationId xmlns:p14="http://schemas.microsoft.com/office/powerpoint/2010/main" val="26994724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0" y="1219200"/>
            <a:ext cx="7772400" cy="1470025"/>
          </a:xfrm>
        </p:spPr>
        <p:txBody>
          <a:bodyPr>
            <a:normAutofit/>
          </a:bodyPr>
          <a:lstStyle/>
          <a:p>
            <a:r>
              <a:rPr lang="en-US" sz="7200" dirty="0" smtClean="0"/>
              <a:t>Landlord-Tenant</a:t>
            </a:r>
            <a:endParaRPr lang="en-US" sz="72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271662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Tenant’s Right of Redemption</a:t>
            </a:r>
            <a:endParaRPr lang="en-US" sz="4000" b="1" dirty="0"/>
          </a:p>
        </p:txBody>
      </p:sp>
      <p:sp>
        <p:nvSpPr>
          <p:cNvPr id="3" name="Content Placeholder 2"/>
          <p:cNvSpPr>
            <a:spLocks noGrp="1"/>
          </p:cNvSpPr>
          <p:nvPr>
            <p:ph idx="1"/>
          </p:nvPr>
        </p:nvSpPr>
        <p:spPr>
          <a:xfrm>
            <a:off x="457200" y="1600201"/>
            <a:ext cx="8229600" cy="3276599"/>
          </a:xfrm>
        </p:spPr>
        <p:txBody>
          <a:bodyPr>
            <a:normAutofit fontScale="92500" lnSpcReduction="20000"/>
          </a:bodyPr>
          <a:lstStyle/>
          <a:p>
            <a:pPr marL="0" indent="0">
              <a:buNone/>
            </a:pPr>
            <a:r>
              <a:rPr lang="en-US" sz="3500" b="1" dirty="0" smtClean="0"/>
              <a:t>HB 1898 (Foy)</a:t>
            </a:r>
          </a:p>
          <a:p>
            <a:r>
              <a:rPr lang="en-US" sz="3000" dirty="0" smtClean="0"/>
              <a:t>Sets the amount of time in which a tenant may have an unlawful detainer proceeding dismissed at 2 days before a writ of eviction is delivered, </a:t>
            </a:r>
            <a:r>
              <a:rPr lang="en-US" sz="3000" i="1" dirty="0" smtClean="0"/>
              <a:t>if</a:t>
            </a:r>
            <a:r>
              <a:rPr lang="en-US" sz="3000" dirty="0" smtClean="0"/>
              <a:t> the tenant pays all amounts claimed on the summons to the landlord, the landlord’s attorney, or the court.</a:t>
            </a:r>
          </a:p>
          <a:p>
            <a:r>
              <a:rPr lang="en-US" sz="3000" dirty="0" smtClean="0"/>
              <a:t>Virginia Code </a:t>
            </a:r>
            <a:r>
              <a:rPr lang="en-US" sz="3000" dirty="0" smtClean="0">
                <a:cs typeface="Arial"/>
              </a:rPr>
              <a:t>§ 55-248.34:1</a:t>
            </a:r>
            <a:endParaRPr lang="en-US" sz="3000" dirty="0"/>
          </a:p>
        </p:txBody>
      </p:sp>
    </p:spTree>
    <p:extLst>
      <p:ext uri="{BB962C8B-B14F-4D97-AF65-F5344CB8AC3E}">
        <p14:creationId xmlns:p14="http://schemas.microsoft.com/office/powerpoint/2010/main" val="16398293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Writs of Possession &amp; Eviction</a:t>
            </a:r>
            <a:endParaRPr lang="en-US" sz="4000" b="1" dirty="0"/>
          </a:p>
        </p:txBody>
      </p:sp>
      <p:sp>
        <p:nvSpPr>
          <p:cNvPr id="3" name="Content Placeholder 2"/>
          <p:cNvSpPr>
            <a:spLocks noGrp="1"/>
          </p:cNvSpPr>
          <p:nvPr>
            <p:ph idx="1"/>
          </p:nvPr>
        </p:nvSpPr>
        <p:spPr>
          <a:xfrm>
            <a:off x="457200" y="1371601"/>
            <a:ext cx="8229600" cy="4572000"/>
          </a:xfrm>
        </p:spPr>
        <p:txBody>
          <a:bodyPr>
            <a:normAutofit fontScale="92500" lnSpcReduction="20000"/>
          </a:bodyPr>
          <a:lstStyle/>
          <a:p>
            <a:pPr marL="0" indent="0">
              <a:buNone/>
            </a:pPr>
            <a:r>
              <a:rPr lang="en-US" sz="3500" b="1" dirty="0" smtClean="0"/>
              <a:t>HB 2007 (</a:t>
            </a:r>
            <a:r>
              <a:rPr lang="en-US" sz="3500" b="1" dirty="0" err="1" smtClean="0"/>
              <a:t>Aird</a:t>
            </a:r>
            <a:r>
              <a:rPr lang="en-US" sz="3500" b="1" dirty="0" smtClean="0"/>
              <a:t> )/SB 1448 (Locke)</a:t>
            </a:r>
          </a:p>
          <a:p>
            <a:r>
              <a:rPr lang="en-US" sz="3000" dirty="0" smtClean="0"/>
              <a:t>Changes terminology from “writ of possession” to “writ of eviction”.  </a:t>
            </a:r>
          </a:p>
          <a:p>
            <a:r>
              <a:rPr lang="en-US" sz="3000" dirty="0" smtClean="0"/>
              <a:t>Distinguishes between “orders of possession” and “writs of eviction.”</a:t>
            </a:r>
          </a:p>
          <a:p>
            <a:r>
              <a:rPr lang="en-US" sz="3000" dirty="0" smtClean="0"/>
              <a:t>Specifies that an order of possession remains effective for 180 days after being granted.</a:t>
            </a:r>
          </a:p>
          <a:p>
            <a:r>
              <a:rPr lang="en-US" sz="3000" dirty="0" smtClean="0"/>
              <a:t>Clarifies that any writ of eviction not executed within 30 days of issuance shall be vacated as a matter of law.</a:t>
            </a:r>
          </a:p>
          <a:p>
            <a:r>
              <a:rPr lang="en-US" sz="3000" dirty="0"/>
              <a:t>A</a:t>
            </a:r>
            <a:r>
              <a:rPr lang="en-US" sz="3000" dirty="0" smtClean="0"/>
              <a:t>ffects numerous Virginia Code sections.</a:t>
            </a:r>
            <a:endParaRPr lang="en-US" sz="3000" dirty="0"/>
          </a:p>
        </p:txBody>
      </p:sp>
    </p:spTree>
    <p:extLst>
      <p:ext uri="{BB962C8B-B14F-4D97-AF65-F5344CB8AC3E}">
        <p14:creationId xmlns:p14="http://schemas.microsoft.com/office/powerpoint/2010/main" val="146252759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2990851"/>
          </a:xfrm>
        </p:spPr>
        <p:txBody>
          <a:bodyPr>
            <a:normAutofit/>
          </a:bodyPr>
          <a:lstStyle/>
          <a:p>
            <a:r>
              <a:rPr lang="en-US" sz="7200" dirty="0" smtClean="0"/>
              <a:t>Law Enforcement Officers</a:t>
            </a:r>
            <a:endParaRPr lang="en-US" sz="72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990474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smtClean="0"/>
              <a:t>Law-Enforcement Procedural Guarantee Act; Definition; LEO </a:t>
            </a:r>
            <a:endParaRPr lang="en-US" sz="3800" b="1" dirty="0"/>
          </a:p>
        </p:txBody>
      </p:sp>
      <p:sp>
        <p:nvSpPr>
          <p:cNvPr id="3" name="Content Placeholder 2"/>
          <p:cNvSpPr>
            <a:spLocks noGrp="1"/>
          </p:cNvSpPr>
          <p:nvPr>
            <p:ph idx="1"/>
          </p:nvPr>
        </p:nvSpPr>
        <p:spPr/>
        <p:txBody>
          <a:bodyPr/>
          <a:lstStyle/>
          <a:p>
            <a:pPr marL="0" indent="0">
              <a:buNone/>
            </a:pPr>
            <a:r>
              <a:rPr lang="en-US" b="1" dirty="0" smtClean="0"/>
              <a:t>HB 2656 (Collins)</a:t>
            </a:r>
            <a:endParaRPr lang="en-US" sz="2800" dirty="0" smtClean="0"/>
          </a:p>
          <a:p>
            <a:r>
              <a:rPr lang="en-US" sz="2800" dirty="0" smtClean="0"/>
              <a:t>Amends the definition of “law enforcement officer” under the Law-Enforcement Officers Procedural Guarantee Act.</a:t>
            </a:r>
          </a:p>
          <a:p>
            <a:r>
              <a:rPr lang="en-US" sz="2800" dirty="0" smtClean="0"/>
              <a:t>Reduces the number of officers that each department, bureau or force is required to have to qualify from 10 to 3.  </a:t>
            </a:r>
          </a:p>
          <a:p>
            <a:r>
              <a:rPr lang="en-US" sz="2800" dirty="0" smtClean="0"/>
              <a:t>Virginia Code </a:t>
            </a:r>
            <a:r>
              <a:rPr lang="en-US" sz="2800" dirty="0" smtClean="0">
                <a:cs typeface="Arial"/>
              </a:rPr>
              <a:t>§ 9.1-500</a:t>
            </a:r>
            <a:endParaRPr lang="en-US" sz="2800" dirty="0" smtClean="0"/>
          </a:p>
        </p:txBody>
      </p:sp>
    </p:spTree>
    <p:extLst>
      <p:ext uri="{BB962C8B-B14F-4D97-AF65-F5344CB8AC3E}">
        <p14:creationId xmlns:p14="http://schemas.microsoft.com/office/powerpoint/2010/main" val="1640735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Nuisance Species; </a:t>
            </a:r>
            <a:br>
              <a:rPr lang="en-US" sz="4000" b="1" dirty="0" smtClean="0"/>
            </a:br>
            <a:r>
              <a:rPr lang="en-US" sz="4000" b="1" dirty="0" smtClean="0"/>
              <a:t>Shooting from Vehicle</a:t>
            </a:r>
            <a:endParaRPr lang="en-US" sz="4000" b="1" dirty="0"/>
          </a:p>
        </p:txBody>
      </p:sp>
      <p:sp>
        <p:nvSpPr>
          <p:cNvPr id="3" name="Content Placeholder 2"/>
          <p:cNvSpPr>
            <a:spLocks noGrp="1"/>
          </p:cNvSpPr>
          <p:nvPr>
            <p:ph idx="1"/>
          </p:nvPr>
        </p:nvSpPr>
        <p:spPr>
          <a:xfrm>
            <a:off x="457200" y="1752600"/>
            <a:ext cx="8229600" cy="4038600"/>
          </a:xfrm>
        </p:spPr>
        <p:txBody>
          <a:bodyPr>
            <a:normAutofit/>
          </a:bodyPr>
          <a:lstStyle/>
          <a:p>
            <a:pPr marL="0" indent="0">
              <a:buNone/>
            </a:pPr>
            <a:r>
              <a:rPr lang="en-US" sz="2800" b="1" dirty="0" smtClean="0"/>
              <a:t>HB 1696 (Farris)</a:t>
            </a:r>
          </a:p>
          <a:p>
            <a:r>
              <a:rPr lang="en-US" sz="2800" dirty="0" smtClean="0"/>
              <a:t>Authorizes the killing of a nuisance species on private property by the owner (or designee) from a stationary vehicle.</a:t>
            </a:r>
          </a:p>
          <a:p>
            <a:r>
              <a:rPr lang="en-US" sz="2800" dirty="0" smtClean="0"/>
              <a:t>“Nuisance species” as defined in </a:t>
            </a:r>
            <a:r>
              <a:rPr lang="en-US" sz="2800" dirty="0">
                <a:cs typeface="Arial"/>
              </a:rPr>
              <a:t>§ </a:t>
            </a:r>
            <a:r>
              <a:rPr lang="en-US" sz="2800" dirty="0" smtClean="0"/>
              <a:t>29.1-100 includes several kinds of birds, coyotes, feral swine, etc.</a:t>
            </a:r>
          </a:p>
          <a:p>
            <a:r>
              <a:rPr lang="en-US" sz="2800" dirty="0" smtClean="0"/>
              <a:t>Virginia Code </a:t>
            </a:r>
            <a:r>
              <a:rPr lang="en-US" sz="2800" dirty="0">
                <a:cs typeface="Arial"/>
              </a:rPr>
              <a:t>§ </a:t>
            </a:r>
            <a:r>
              <a:rPr lang="en-US" sz="2800" dirty="0" smtClean="0"/>
              <a:t>29.1-521(6)</a:t>
            </a:r>
            <a:endParaRPr lang="en-US" sz="2800" dirty="0"/>
          </a:p>
        </p:txBody>
      </p:sp>
    </p:spTree>
    <p:extLst>
      <p:ext uri="{BB962C8B-B14F-4D97-AF65-F5344CB8AC3E}">
        <p14:creationId xmlns:p14="http://schemas.microsoft.com/office/powerpoint/2010/main" val="69830186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Firearm Purchase;</a:t>
            </a:r>
            <a:br>
              <a:rPr lang="en-US" b="1" dirty="0" smtClean="0"/>
            </a:br>
            <a:r>
              <a:rPr lang="en-US" b="1" dirty="0" smtClean="0"/>
              <a:t>Auxiliary LEO’s</a:t>
            </a:r>
            <a:endParaRPr lang="en-US" b="1" dirty="0"/>
          </a:p>
        </p:txBody>
      </p:sp>
      <p:sp>
        <p:nvSpPr>
          <p:cNvPr id="3" name="Content Placeholder 2"/>
          <p:cNvSpPr>
            <a:spLocks noGrp="1"/>
          </p:cNvSpPr>
          <p:nvPr>
            <p:ph idx="1"/>
          </p:nvPr>
        </p:nvSpPr>
        <p:spPr/>
        <p:txBody>
          <a:bodyPr/>
          <a:lstStyle/>
          <a:p>
            <a:pPr marL="0" indent="0">
              <a:buNone/>
            </a:pPr>
            <a:r>
              <a:rPr lang="en-US" b="1" dirty="0" smtClean="0"/>
              <a:t>SB 1048 (Cosgrove)</a:t>
            </a:r>
          </a:p>
          <a:p>
            <a:r>
              <a:rPr lang="en-US" dirty="0"/>
              <a:t>Eliminates the requirement that local governing body must authorize a sheriff or police department to permit purchase by an auxiliary LEO of his/her service handgun. </a:t>
            </a:r>
          </a:p>
          <a:p>
            <a:r>
              <a:rPr lang="en-US" dirty="0" smtClean="0"/>
              <a:t>Virginia Code </a:t>
            </a:r>
            <a:r>
              <a:rPr lang="en-US" dirty="0" smtClean="0">
                <a:cs typeface="Arial"/>
              </a:rPr>
              <a:t>§ </a:t>
            </a:r>
            <a:r>
              <a:rPr lang="en-US" dirty="0" smtClean="0"/>
              <a:t>59.1-148.3.</a:t>
            </a:r>
          </a:p>
          <a:p>
            <a:pPr marL="0" indent="0">
              <a:buNone/>
            </a:pPr>
            <a:endParaRPr lang="en-US" dirty="0"/>
          </a:p>
        </p:txBody>
      </p:sp>
    </p:spTree>
    <p:extLst>
      <p:ext uri="{BB962C8B-B14F-4D97-AF65-F5344CB8AC3E}">
        <p14:creationId xmlns:p14="http://schemas.microsoft.com/office/powerpoint/2010/main" val="133768965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85800"/>
            <a:ext cx="7772400" cy="2914651"/>
          </a:xfrm>
        </p:spPr>
        <p:txBody>
          <a:bodyPr>
            <a:normAutofit/>
          </a:bodyPr>
          <a:lstStyle/>
          <a:p>
            <a:r>
              <a:rPr lang="en-US" sz="7200" dirty="0" smtClean="0"/>
              <a:t>Memorials</a:t>
            </a:r>
            <a:endParaRPr lang="en-US" sz="7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688752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Memorials</a:t>
            </a:r>
            <a:endParaRPr lang="en-US" b="1" dirty="0"/>
          </a:p>
        </p:txBody>
      </p:sp>
      <p:sp>
        <p:nvSpPr>
          <p:cNvPr id="3" name="Content Placeholder 2"/>
          <p:cNvSpPr>
            <a:spLocks noGrp="1"/>
          </p:cNvSpPr>
          <p:nvPr>
            <p:ph idx="1"/>
          </p:nvPr>
        </p:nvSpPr>
        <p:spPr>
          <a:xfrm>
            <a:off x="457200" y="1295401"/>
            <a:ext cx="8229600" cy="4495800"/>
          </a:xfrm>
        </p:spPr>
        <p:txBody>
          <a:bodyPr>
            <a:normAutofit fontScale="92500" lnSpcReduction="20000"/>
          </a:bodyPr>
          <a:lstStyle/>
          <a:p>
            <a:r>
              <a:rPr lang="en-US" b="1" dirty="0" smtClean="0"/>
              <a:t>HB 2011 – MOVE OVER license plates; issued in memory of Lt. Bradford T. Clark</a:t>
            </a:r>
          </a:p>
          <a:p>
            <a:endParaRPr lang="en-US" sz="1050" b="1" dirty="0" smtClean="0"/>
          </a:p>
          <a:p>
            <a:r>
              <a:rPr lang="en-US" b="1" dirty="0" smtClean="0"/>
              <a:t>HB 2226/SB 1690 – Trooper Mark Barrett Memorial Bridge</a:t>
            </a:r>
          </a:p>
          <a:p>
            <a:endParaRPr lang="en-US" sz="1050" b="1" dirty="0" smtClean="0"/>
          </a:p>
          <a:p>
            <a:r>
              <a:rPr lang="en-US" b="1" dirty="0" smtClean="0"/>
              <a:t>SB 1789 – Trooper Lucas B. Dowell Bridge</a:t>
            </a:r>
          </a:p>
          <a:p>
            <a:endParaRPr lang="en-US" sz="1050" b="1" dirty="0" smtClean="0"/>
          </a:p>
          <a:p>
            <a:r>
              <a:rPr lang="en-US" b="1" dirty="0" smtClean="0"/>
              <a:t>HR 367 – Celebrating the life of Officer Hunter Edwards</a:t>
            </a:r>
            <a:endParaRPr lang="en-US" b="1" dirty="0"/>
          </a:p>
        </p:txBody>
      </p:sp>
    </p:spTree>
    <p:extLst>
      <p:ext uri="{BB962C8B-B14F-4D97-AF65-F5344CB8AC3E}">
        <p14:creationId xmlns:p14="http://schemas.microsoft.com/office/powerpoint/2010/main" val="14180493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a:t>Mental Health</a:t>
            </a:r>
          </a:p>
        </p:txBody>
      </p:sp>
    </p:spTree>
    <p:extLst>
      <p:ext uri="{BB962C8B-B14F-4D97-AF65-F5344CB8AC3E}">
        <p14:creationId xmlns:p14="http://schemas.microsoft.com/office/powerpoint/2010/main" val="344698015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Treatment of Prisoners </a:t>
            </a:r>
            <a:br>
              <a:rPr lang="en-US" b="1" dirty="0" smtClean="0"/>
            </a:br>
            <a:r>
              <a:rPr lang="en-US" b="1" dirty="0" smtClean="0"/>
              <a:t>Incapable of Consent</a:t>
            </a:r>
            <a:endParaRPr lang="en-US" b="1" dirty="0"/>
          </a:p>
        </p:txBody>
      </p:sp>
      <p:sp>
        <p:nvSpPr>
          <p:cNvPr id="3" name="Content Placeholder 2"/>
          <p:cNvSpPr>
            <a:spLocks noGrp="1"/>
          </p:cNvSpPr>
          <p:nvPr>
            <p:ph idx="1"/>
          </p:nvPr>
        </p:nvSpPr>
        <p:spPr/>
        <p:txBody>
          <a:bodyPr/>
          <a:lstStyle/>
          <a:p>
            <a:pPr marL="0" indent="0">
              <a:buNone/>
            </a:pPr>
            <a:r>
              <a:rPr lang="en-US" b="1" dirty="0" smtClean="0"/>
              <a:t>HB 1933 (Hope)</a:t>
            </a:r>
          </a:p>
          <a:p>
            <a:r>
              <a:rPr lang="en-US" dirty="0" smtClean="0"/>
              <a:t>Establishes a process for the sheriff or jail administrator to petition the court to authorize medical or mental health treatment for prisoners incapable of informed consent.</a:t>
            </a:r>
          </a:p>
          <a:p>
            <a:r>
              <a:rPr lang="en-US" dirty="0" smtClean="0"/>
              <a:t>Virginia Code </a:t>
            </a:r>
            <a:r>
              <a:rPr lang="en-US" dirty="0" smtClean="0">
                <a:cs typeface="Arial"/>
              </a:rPr>
              <a:t>§§ 17.1-406, 17.1-410, 37.2-803, 53.1-133.04, 53.1-133.05.</a:t>
            </a:r>
            <a:endParaRPr lang="en-US" dirty="0"/>
          </a:p>
        </p:txBody>
      </p:sp>
    </p:spTree>
    <p:extLst>
      <p:ext uri="{BB962C8B-B14F-4D97-AF65-F5344CB8AC3E}">
        <p14:creationId xmlns:p14="http://schemas.microsoft.com/office/powerpoint/2010/main" val="412983684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Jails; </a:t>
            </a:r>
            <a:r>
              <a:rPr lang="en-US" sz="4000" b="1" dirty="0"/>
              <a:t>Mental Health </a:t>
            </a:r>
            <a:r>
              <a:rPr lang="en-US" sz="4000" b="1" dirty="0" smtClean="0"/>
              <a:t>Treatment</a:t>
            </a:r>
            <a:endParaRPr lang="en-US" sz="4000" b="1" dirty="0"/>
          </a:p>
        </p:txBody>
      </p:sp>
      <p:sp>
        <p:nvSpPr>
          <p:cNvPr id="3" name="Content Placeholder 2"/>
          <p:cNvSpPr>
            <a:spLocks noGrp="1"/>
          </p:cNvSpPr>
          <p:nvPr>
            <p:ph idx="1"/>
          </p:nvPr>
        </p:nvSpPr>
        <p:spPr>
          <a:xfrm>
            <a:off x="457200" y="1371601"/>
            <a:ext cx="8229600" cy="4419600"/>
          </a:xfrm>
        </p:spPr>
        <p:txBody>
          <a:bodyPr>
            <a:normAutofit fontScale="70000" lnSpcReduction="20000"/>
          </a:bodyPr>
          <a:lstStyle/>
          <a:p>
            <a:pPr marL="0" indent="0">
              <a:buNone/>
            </a:pPr>
            <a:r>
              <a:rPr lang="en-US" sz="4100" b="1" dirty="0"/>
              <a:t>HB 1942 </a:t>
            </a:r>
            <a:r>
              <a:rPr lang="en-US" sz="4100" b="1" dirty="0" smtClean="0"/>
              <a:t>(Bell</a:t>
            </a:r>
            <a:r>
              <a:rPr lang="en-US" sz="4100" b="1" dirty="0"/>
              <a:t>)</a:t>
            </a:r>
          </a:p>
          <a:p>
            <a:r>
              <a:rPr lang="en-US" sz="4000" dirty="0" smtClean="0">
                <a:cs typeface="Arial"/>
              </a:rPr>
              <a:t>The </a:t>
            </a:r>
            <a:r>
              <a:rPr lang="en-US" sz="4000" dirty="0">
                <a:cs typeface="Arial"/>
              </a:rPr>
              <a:t>State Board of Corrections will create </a:t>
            </a:r>
            <a:r>
              <a:rPr lang="en-US" sz="4000" dirty="0" smtClean="0">
                <a:cs typeface="Arial"/>
              </a:rPr>
              <a:t>minimum standards for behavioral health services.</a:t>
            </a:r>
            <a:endParaRPr lang="en-US" sz="4000" dirty="0">
              <a:cs typeface="Arial"/>
            </a:endParaRPr>
          </a:p>
          <a:p>
            <a:r>
              <a:rPr lang="en-US" sz="4000" dirty="0" smtClean="0">
                <a:cs typeface="Arial"/>
              </a:rPr>
              <a:t>Correctional facilities </a:t>
            </a:r>
            <a:r>
              <a:rPr lang="en-US" sz="4000" dirty="0">
                <a:cs typeface="Arial"/>
              </a:rPr>
              <a:t>will have access to more mental </a:t>
            </a:r>
            <a:r>
              <a:rPr lang="en-US" sz="4000" dirty="0" smtClean="0">
                <a:cs typeface="Arial"/>
              </a:rPr>
              <a:t>health and medical </a:t>
            </a:r>
            <a:r>
              <a:rPr lang="en-US" sz="4000" dirty="0">
                <a:cs typeface="Arial"/>
              </a:rPr>
              <a:t>records</a:t>
            </a:r>
            <a:r>
              <a:rPr lang="en-US" sz="4000" dirty="0" smtClean="0">
                <a:cs typeface="Arial"/>
              </a:rPr>
              <a:t>.</a:t>
            </a:r>
          </a:p>
          <a:p>
            <a:r>
              <a:rPr lang="en-US" sz="4000" dirty="0">
                <a:cs typeface="Arial"/>
              </a:rPr>
              <a:t>This </a:t>
            </a:r>
            <a:r>
              <a:rPr lang="en-US" sz="4000" dirty="0" smtClean="0">
                <a:cs typeface="Arial"/>
              </a:rPr>
              <a:t>comprehensive measure was </a:t>
            </a:r>
            <a:r>
              <a:rPr lang="en-US" sz="4000" dirty="0">
                <a:cs typeface="Arial"/>
              </a:rPr>
              <a:t>passed in response to death of </a:t>
            </a:r>
            <a:r>
              <a:rPr lang="en-US" sz="4000" dirty="0" err="1">
                <a:cs typeface="Arial"/>
              </a:rPr>
              <a:t>Jamycheal</a:t>
            </a:r>
            <a:r>
              <a:rPr lang="en-US" sz="4000" dirty="0">
                <a:cs typeface="Arial"/>
              </a:rPr>
              <a:t> Mitchell in Hampton Roads </a:t>
            </a:r>
            <a:r>
              <a:rPr lang="en-US" sz="4000" dirty="0" smtClean="0">
                <a:cs typeface="Arial"/>
              </a:rPr>
              <a:t>Regional Jail.</a:t>
            </a:r>
            <a:endParaRPr lang="en-US" sz="4000" dirty="0">
              <a:cs typeface="Arial"/>
            </a:endParaRPr>
          </a:p>
          <a:p>
            <a:r>
              <a:rPr lang="en-US" sz="4000" dirty="0" smtClean="0"/>
              <a:t>Virginia </a:t>
            </a:r>
            <a:r>
              <a:rPr lang="en-US" sz="4000" dirty="0"/>
              <a:t>Code </a:t>
            </a:r>
            <a:r>
              <a:rPr lang="en-US" sz="4000" dirty="0">
                <a:cs typeface="Arial"/>
              </a:rPr>
              <a:t>§§</a:t>
            </a:r>
            <a:r>
              <a:rPr lang="en-US" sz="4000" dirty="0"/>
              <a:t>53.1-40.10, </a:t>
            </a:r>
            <a:r>
              <a:rPr lang="en-US" sz="4000" dirty="0" smtClean="0"/>
              <a:t>53.1-68, 53.1-133.03 </a:t>
            </a:r>
            <a:endParaRPr lang="en-US" sz="4000" dirty="0"/>
          </a:p>
          <a:p>
            <a:pPr marL="0" indent="0">
              <a:buNone/>
            </a:pPr>
            <a:endParaRPr lang="en-US" sz="3500" dirty="0"/>
          </a:p>
        </p:txBody>
      </p:sp>
    </p:spTree>
    <p:extLst>
      <p:ext uri="{BB962C8B-B14F-4D97-AF65-F5344CB8AC3E}">
        <p14:creationId xmlns:p14="http://schemas.microsoft.com/office/powerpoint/2010/main" val="24054404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Notification; Release of NGRI and Incompetent Defendants</a:t>
            </a:r>
            <a:endParaRPr lang="en-US" b="1" dirty="0"/>
          </a:p>
        </p:txBody>
      </p:sp>
      <p:sp>
        <p:nvSpPr>
          <p:cNvPr id="3" name="Content Placeholder 2"/>
          <p:cNvSpPr>
            <a:spLocks noGrp="1"/>
          </p:cNvSpPr>
          <p:nvPr>
            <p:ph idx="1"/>
          </p:nvPr>
        </p:nvSpPr>
        <p:spPr>
          <a:xfrm>
            <a:off x="457200" y="1905000"/>
            <a:ext cx="8229600" cy="3657600"/>
          </a:xfrm>
        </p:spPr>
        <p:txBody>
          <a:bodyPr>
            <a:normAutofit fontScale="77500" lnSpcReduction="20000"/>
          </a:bodyPr>
          <a:lstStyle/>
          <a:p>
            <a:pPr marL="0" indent="0">
              <a:buNone/>
            </a:pPr>
            <a:r>
              <a:rPr lang="en-US" sz="4600" b="1" dirty="0"/>
              <a:t>HB 2648 </a:t>
            </a:r>
            <a:r>
              <a:rPr lang="en-US" sz="4600" b="1" dirty="0" smtClean="0"/>
              <a:t>(</a:t>
            </a:r>
            <a:r>
              <a:rPr lang="en-US" sz="4600" b="1" dirty="0" err="1" smtClean="0"/>
              <a:t>Orrock</a:t>
            </a:r>
            <a:r>
              <a:rPr lang="en-US" sz="4600" b="1" dirty="0"/>
              <a:t>)</a:t>
            </a:r>
          </a:p>
          <a:p>
            <a:r>
              <a:rPr lang="en-US" sz="3600" dirty="0" smtClean="0">
                <a:cs typeface="Arial"/>
              </a:rPr>
              <a:t>Requires </a:t>
            </a:r>
            <a:r>
              <a:rPr lang="en-US" sz="3600" dirty="0">
                <a:cs typeface="Arial"/>
              </a:rPr>
              <a:t>the Dept. of Behavioral Health to notify victim when </a:t>
            </a:r>
            <a:r>
              <a:rPr lang="en-US" sz="3600" dirty="0" smtClean="0">
                <a:cs typeface="Arial"/>
              </a:rPr>
              <a:t>a defendant </a:t>
            </a:r>
            <a:r>
              <a:rPr lang="en-US" sz="3600" dirty="0">
                <a:cs typeface="Arial"/>
              </a:rPr>
              <a:t>is being released from </a:t>
            </a:r>
            <a:r>
              <a:rPr lang="en-US" sz="3600" dirty="0" smtClean="0">
                <a:cs typeface="Arial"/>
              </a:rPr>
              <a:t>mental health commitment </a:t>
            </a:r>
            <a:r>
              <a:rPr lang="en-US" sz="3600" dirty="0">
                <a:cs typeface="Arial"/>
              </a:rPr>
              <a:t>after finding of Unrestorably Incompetent or Not Guilty by Reason of </a:t>
            </a:r>
            <a:r>
              <a:rPr lang="en-US" sz="3600" dirty="0" smtClean="0">
                <a:cs typeface="Arial"/>
              </a:rPr>
              <a:t>Insanity (NGRI).</a:t>
            </a:r>
            <a:endParaRPr lang="en-US" sz="3600" dirty="0">
              <a:cs typeface="Arial"/>
            </a:endParaRPr>
          </a:p>
          <a:p>
            <a:r>
              <a:rPr lang="en-US" sz="3600" dirty="0">
                <a:cs typeface="Arial"/>
              </a:rPr>
              <a:t>Duty to notify triggered by written request of victim to </a:t>
            </a:r>
            <a:r>
              <a:rPr lang="en-US" sz="3600" dirty="0" smtClean="0">
                <a:cs typeface="Arial"/>
              </a:rPr>
              <a:t>Commissioner.</a:t>
            </a:r>
            <a:endParaRPr lang="en-US" sz="3600" dirty="0">
              <a:cs typeface="Arial"/>
            </a:endParaRPr>
          </a:p>
          <a:p>
            <a:r>
              <a:rPr lang="en-US" sz="3600" dirty="0" smtClean="0"/>
              <a:t>Virginia </a:t>
            </a:r>
            <a:r>
              <a:rPr lang="en-US" sz="3600" dirty="0"/>
              <a:t>Code </a:t>
            </a:r>
            <a:r>
              <a:rPr lang="en-US" sz="3600" dirty="0">
                <a:cs typeface="Arial"/>
              </a:rPr>
              <a:t>§19.2-11.01</a:t>
            </a:r>
          </a:p>
          <a:p>
            <a:pPr lvl="1"/>
            <a:endParaRPr lang="en-US" sz="3500" dirty="0">
              <a:cs typeface="Arial"/>
            </a:endParaRPr>
          </a:p>
        </p:txBody>
      </p:sp>
    </p:spTree>
    <p:extLst>
      <p:ext uri="{BB962C8B-B14F-4D97-AF65-F5344CB8AC3E}">
        <p14:creationId xmlns:p14="http://schemas.microsoft.com/office/powerpoint/2010/main" val="31424010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Capital </a:t>
            </a:r>
            <a:r>
              <a:rPr lang="en-US" b="1" dirty="0" smtClean="0"/>
              <a:t>Murder; Unrestorably Incompetent Defendant</a:t>
            </a:r>
            <a:endParaRPr lang="en-US" b="1" dirty="0"/>
          </a:p>
        </p:txBody>
      </p:sp>
      <p:sp>
        <p:nvSpPr>
          <p:cNvPr id="3" name="Content Placeholder 2"/>
          <p:cNvSpPr>
            <a:spLocks noGrp="1"/>
          </p:cNvSpPr>
          <p:nvPr>
            <p:ph idx="1"/>
          </p:nvPr>
        </p:nvSpPr>
        <p:spPr/>
        <p:txBody>
          <a:bodyPr>
            <a:normAutofit fontScale="55000" lnSpcReduction="20000"/>
          </a:bodyPr>
          <a:lstStyle/>
          <a:p>
            <a:pPr marL="0" indent="0">
              <a:buNone/>
            </a:pPr>
            <a:r>
              <a:rPr lang="en-US" sz="6700" b="1" dirty="0"/>
              <a:t>SB 1231 </a:t>
            </a:r>
            <a:r>
              <a:rPr lang="en-US" sz="6700" b="1" dirty="0" smtClean="0"/>
              <a:t>(Ebbin)</a:t>
            </a:r>
          </a:p>
          <a:p>
            <a:r>
              <a:rPr lang="en-US" sz="4900" dirty="0" smtClean="0">
                <a:cs typeface="Arial"/>
              </a:rPr>
              <a:t>Clarifies  that the </a:t>
            </a:r>
            <a:r>
              <a:rPr lang="en-US" sz="4900" dirty="0">
                <a:cs typeface="Arial"/>
              </a:rPr>
              <a:t>Dept. of Behavioral Health </a:t>
            </a:r>
            <a:r>
              <a:rPr lang="en-US" sz="4900" i="1" dirty="0" smtClean="0">
                <a:cs typeface="Arial"/>
              </a:rPr>
              <a:t>does </a:t>
            </a:r>
            <a:r>
              <a:rPr lang="en-US" sz="4900" i="1" dirty="0">
                <a:cs typeface="Arial"/>
              </a:rPr>
              <a:t>not </a:t>
            </a:r>
            <a:r>
              <a:rPr lang="en-US" sz="4900" dirty="0">
                <a:cs typeface="Arial"/>
              </a:rPr>
              <a:t>have the authority to release a capital murder defendant without a court order.</a:t>
            </a:r>
          </a:p>
          <a:p>
            <a:r>
              <a:rPr lang="en-US" sz="4900" dirty="0">
                <a:cs typeface="Arial"/>
              </a:rPr>
              <a:t>It extends the time to hold </a:t>
            </a:r>
            <a:r>
              <a:rPr lang="en-US" sz="4900" dirty="0" smtClean="0">
                <a:cs typeface="Arial"/>
              </a:rPr>
              <a:t>competency review </a:t>
            </a:r>
            <a:r>
              <a:rPr lang="en-US" sz="4900" dirty="0">
                <a:cs typeface="Arial"/>
              </a:rPr>
              <a:t>hearings from every 6 months to </a:t>
            </a:r>
            <a:r>
              <a:rPr lang="en-US" sz="4900" dirty="0" smtClean="0">
                <a:cs typeface="Arial"/>
              </a:rPr>
              <a:t>every year </a:t>
            </a:r>
            <a:r>
              <a:rPr lang="en-US" sz="4900" dirty="0">
                <a:cs typeface="Arial"/>
              </a:rPr>
              <a:t>for 5 </a:t>
            </a:r>
            <a:r>
              <a:rPr lang="en-US" sz="4900" dirty="0" smtClean="0">
                <a:cs typeface="Arial"/>
              </a:rPr>
              <a:t>years, </a:t>
            </a:r>
            <a:r>
              <a:rPr lang="en-US" sz="4900" dirty="0">
                <a:cs typeface="Arial"/>
              </a:rPr>
              <a:t>and then biennially thereafter, when there is no change in the competency of the defendant.</a:t>
            </a:r>
          </a:p>
          <a:p>
            <a:r>
              <a:rPr lang="en-US" sz="4900" dirty="0" smtClean="0"/>
              <a:t>Virginia </a:t>
            </a:r>
            <a:r>
              <a:rPr lang="en-US" sz="4900" dirty="0"/>
              <a:t>Code </a:t>
            </a:r>
            <a:r>
              <a:rPr lang="en-US" sz="4900" dirty="0">
                <a:cs typeface="Arial"/>
              </a:rPr>
              <a:t>§19.2-169.3 (F)</a:t>
            </a:r>
          </a:p>
          <a:p>
            <a:pPr marL="0" indent="0">
              <a:buNone/>
            </a:pPr>
            <a:endParaRPr lang="en-US" sz="4400" dirty="0"/>
          </a:p>
        </p:txBody>
      </p:sp>
    </p:spTree>
    <p:extLst>
      <p:ext uri="{BB962C8B-B14F-4D97-AF65-F5344CB8AC3E}">
        <p14:creationId xmlns:p14="http://schemas.microsoft.com/office/powerpoint/2010/main" val="48461537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2990851"/>
          </a:xfrm>
        </p:spPr>
        <p:txBody>
          <a:bodyPr>
            <a:normAutofit/>
          </a:bodyPr>
          <a:lstStyle/>
          <a:p>
            <a:r>
              <a:rPr lang="en-US" sz="7200" dirty="0" smtClean="0"/>
              <a:t>Miscellaneous</a:t>
            </a:r>
            <a:endParaRPr lang="en-US" sz="7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75560032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Special ID Cards </a:t>
            </a:r>
            <a:br>
              <a:rPr lang="en-US" b="1" dirty="0" smtClean="0"/>
            </a:br>
            <a:r>
              <a:rPr lang="en-US" b="1" dirty="0" smtClean="0"/>
              <a:t>without Photographs</a:t>
            </a:r>
            <a:endParaRPr lang="en-US" b="1" dirty="0"/>
          </a:p>
        </p:txBody>
      </p:sp>
      <p:sp>
        <p:nvSpPr>
          <p:cNvPr id="3" name="Content Placeholder 2"/>
          <p:cNvSpPr>
            <a:spLocks noGrp="1"/>
          </p:cNvSpPr>
          <p:nvPr>
            <p:ph idx="1"/>
          </p:nvPr>
        </p:nvSpPr>
        <p:spPr>
          <a:xfrm>
            <a:off x="457200" y="1524001"/>
            <a:ext cx="8229600" cy="4495800"/>
          </a:xfrm>
        </p:spPr>
        <p:txBody>
          <a:bodyPr>
            <a:normAutofit fontScale="85000" lnSpcReduction="20000"/>
          </a:bodyPr>
          <a:lstStyle/>
          <a:p>
            <a:pPr marL="0" indent="0">
              <a:buNone/>
            </a:pPr>
            <a:r>
              <a:rPr lang="en-US" b="1" dirty="0" smtClean="0"/>
              <a:t>HB 2441 (Wilt)</a:t>
            </a:r>
          </a:p>
          <a:p>
            <a:r>
              <a:rPr lang="en-US" sz="2800" dirty="0" smtClean="0"/>
              <a:t>Requires DMV to issue an ID card without a photo to a person with a sincerely held religious belief prohibiting the taking of their photograph.</a:t>
            </a:r>
          </a:p>
          <a:p>
            <a:r>
              <a:rPr lang="en-US" sz="2800" dirty="0" smtClean="0"/>
              <a:t>This special ID must be similar in design to a driver’s license, but clearly distinguishable.  It must state that:</a:t>
            </a:r>
          </a:p>
          <a:p>
            <a:pPr lvl="1"/>
            <a:r>
              <a:rPr lang="en-US" dirty="0" smtClean="0"/>
              <a:t>It does not authorize driving.</a:t>
            </a:r>
          </a:p>
          <a:p>
            <a:pPr lvl="1"/>
            <a:r>
              <a:rPr lang="en-US" dirty="0" smtClean="0"/>
              <a:t>It cannot be used as ID to vote.</a:t>
            </a:r>
          </a:p>
          <a:p>
            <a:pPr lvl="1"/>
            <a:r>
              <a:rPr lang="en-US" dirty="0" smtClean="0"/>
              <a:t>Federal limits apply.</a:t>
            </a:r>
          </a:p>
          <a:p>
            <a:r>
              <a:rPr lang="en-US" sz="2800" dirty="0" smtClean="0"/>
              <a:t>Class 2 misdemeanor to commit fraud in applying; Class 4 felony to obtain special ID for purpose of committing a felony.</a:t>
            </a:r>
          </a:p>
          <a:p>
            <a:r>
              <a:rPr lang="en-US" sz="2800" dirty="0" smtClean="0"/>
              <a:t>Virginia Code </a:t>
            </a:r>
            <a:r>
              <a:rPr lang="en-US" sz="2800" dirty="0" smtClean="0">
                <a:cs typeface="Arial"/>
              </a:rPr>
              <a:t>§§ </a:t>
            </a:r>
            <a:r>
              <a:rPr lang="en-US" sz="2800" dirty="0" smtClean="0"/>
              <a:t>46.2-345, 46.2-345.2</a:t>
            </a:r>
            <a:endParaRPr lang="en-US" sz="2800" dirty="0"/>
          </a:p>
        </p:txBody>
      </p:sp>
    </p:spTree>
    <p:extLst>
      <p:ext uri="{BB962C8B-B14F-4D97-AF65-F5344CB8AC3E}">
        <p14:creationId xmlns:p14="http://schemas.microsoft.com/office/powerpoint/2010/main" val="613797711"/>
      </p:ext>
    </p:extLst>
  </p:cSld>
  <p:clrMapOvr>
    <a:masterClrMapping/>
  </p:clrMapOvr>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PPT-CASC Master Slide</Template>
  <TotalTime>18654</TotalTime>
  <Words>7482</Words>
  <Application>Microsoft Office PowerPoint</Application>
  <PresentationFormat>On-screen Show (4:3)</PresentationFormat>
  <Paragraphs>689</Paragraphs>
  <Slides>137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137</vt:i4>
      </vt:variant>
    </vt:vector>
  </HeadingPairs>
  <TitlesOfParts>
    <vt:vector size="141" baseType="lpstr">
      <vt:lpstr>Arial</vt:lpstr>
      <vt:lpstr>Calibri</vt:lpstr>
      <vt:lpstr>Georgia</vt:lpstr>
      <vt:lpstr>CASC Master Slide</vt:lpstr>
      <vt:lpstr>Virginia Legislative Update 2019</vt:lpstr>
      <vt:lpstr>Materials</vt:lpstr>
      <vt:lpstr>Materials</vt:lpstr>
      <vt:lpstr>2019 General Assembly Session</vt:lpstr>
      <vt:lpstr>PowerPoint Presentation</vt:lpstr>
      <vt:lpstr>Penalty for Wanton Waste</vt:lpstr>
      <vt:lpstr>Animal care; Adequate Shelter</vt:lpstr>
      <vt:lpstr>Cock Fighting; Seizure </vt:lpstr>
      <vt:lpstr>Nuisance Species;  Shooting from Vehicle</vt:lpstr>
      <vt:lpstr>Animal Abuse;  Felony for Serious Injury</vt:lpstr>
      <vt:lpstr>Dangerous Dog;  Deferred Finding</vt:lpstr>
      <vt:lpstr>Animal Tethering;  Adequate Space</vt:lpstr>
      <vt:lpstr>Correctional Facilities</vt:lpstr>
      <vt:lpstr>Inmate Workforces</vt:lpstr>
      <vt:lpstr>Restraint of Pregnant Offenders</vt:lpstr>
      <vt:lpstr>Exchange of Records;  Local Probation Officers</vt:lpstr>
      <vt:lpstr>PowerPoint Presentation</vt:lpstr>
      <vt:lpstr>  Hoax Crimes; Reports to Police</vt:lpstr>
      <vt:lpstr> False Caller ID; Spoofing</vt:lpstr>
      <vt:lpstr>Failure to Appear;  Contempt of Court</vt:lpstr>
      <vt:lpstr>Timber Sales; Theft</vt:lpstr>
      <vt:lpstr>Revenge Porn;  Photo-shopped Image</vt:lpstr>
      <vt:lpstr>Threats to Healthcare Worker</vt:lpstr>
      <vt:lpstr>Permissible Fireworks; Definition</vt:lpstr>
      <vt:lpstr>Illegal Gambling; Definition</vt:lpstr>
      <vt:lpstr>PowerPoint Presentation</vt:lpstr>
      <vt:lpstr> Forgery; Venue</vt:lpstr>
      <vt:lpstr>Expedited Testing;  Exposure to Viruses</vt:lpstr>
      <vt:lpstr>Bail; Court’s Authority to Hear</vt:lpstr>
      <vt:lpstr>Fingerprint Bill</vt:lpstr>
      <vt:lpstr>Multi-Jurisdiction Grand Jury </vt:lpstr>
      <vt:lpstr>Collection of DNA  upon Conviction</vt:lpstr>
      <vt:lpstr>Bail; Magistrate’s Checklist</vt:lpstr>
      <vt:lpstr>Credit Card Offenses; Venue</vt:lpstr>
      <vt:lpstr>CCRE; Background Checks through Live Scan</vt:lpstr>
      <vt:lpstr>Adding Offenses to CCRE</vt:lpstr>
      <vt:lpstr>Spoliation of Evidence</vt:lpstr>
      <vt:lpstr>Domestic Violence/ Family Abuse</vt:lpstr>
      <vt:lpstr>PPO’s; Full Hearings;  Court Closures</vt:lpstr>
      <vt:lpstr>Protective Orders; Contents of PPO’s; Appeals</vt:lpstr>
      <vt:lpstr>PowerPoint Presentation</vt:lpstr>
      <vt:lpstr>Drones; Trespass; Prohibited  Take Off and Landing</vt:lpstr>
      <vt:lpstr>Drones; Persons Sought  for Arrest; Hot Pursuit</vt:lpstr>
      <vt:lpstr>Drones;  Search Warrant Exceptions</vt:lpstr>
      <vt:lpstr>PowerPoint Presentation</vt:lpstr>
      <vt:lpstr>Schools; Permission to Possess  CBD &amp; ThC-A Oils</vt:lpstr>
      <vt:lpstr>Controlled Substances;  Schedule I &amp; II</vt:lpstr>
      <vt:lpstr>Industrial Hemp; Farm Bill</vt:lpstr>
      <vt:lpstr>Naloxone;  Regional Jail Employees</vt:lpstr>
      <vt:lpstr>Huffing;  Noxious Chemicals, Add Ingredients</vt:lpstr>
      <vt:lpstr>Dispensing Naloxone</vt:lpstr>
      <vt:lpstr>Drug Control Act; Schedule V; Gabapentin</vt:lpstr>
      <vt:lpstr>Drug Paraphernalia;  Fentanyl Testing Products</vt:lpstr>
      <vt:lpstr>Cigarettes, E-Cigs &amp; Vapes– Increase Age to 21</vt:lpstr>
      <vt:lpstr>Pharmacy Board; Seizure of Controlled Substances </vt:lpstr>
      <vt:lpstr>Safe Reporting of Overdoses;  No Cooperation Requirement</vt:lpstr>
      <vt:lpstr>Board of Pharmacy;  CBD &amp; THC-A Oil</vt:lpstr>
      <vt:lpstr>CBD &amp; THC-A Oils;  Registered Agents &amp; Processors</vt:lpstr>
      <vt:lpstr>PowerPoint Presentation</vt:lpstr>
      <vt:lpstr>DUI Maiming </vt:lpstr>
      <vt:lpstr>PowerPoint Presentation</vt:lpstr>
      <vt:lpstr>Elder Abuse;  Informed Consent</vt:lpstr>
      <vt:lpstr>Elder Abuse;  Banks May Refuse Transaction</vt:lpstr>
      <vt:lpstr>Elder Abuse;  Banks May Report</vt:lpstr>
      <vt:lpstr>Elder Abuse;  Multidisciplinary Teams (MDT)</vt:lpstr>
      <vt:lpstr>Firearms</vt:lpstr>
      <vt:lpstr>Restoration of Firearm Rights; Report to State Police</vt:lpstr>
      <vt:lpstr>Firearm Purchase; Auxiliary LEO’s</vt:lpstr>
      <vt:lpstr> FOIA</vt:lpstr>
      <vt:lpstr>FOIA; Exemption for SART’s &amp; Child Sexual Abuse MDT’s</vt:lpstr>
      <vt:lpstr>PowerPoint Presentation</vt:lpstr>
      <vt:lpstr>Capital Murder of LEO; Mandatory Minimum; Life</vt:lpstr>
      <vt:lpstr>PowerPoint Presentation</vt:lpstr>
      <vt:lpstr>Human Trafficking; Sex Tourism</vt:lpstr>
      <vt:lpstr>Testimony by CCTV; Adds Child Sex Trafficking</vt:lpstr>
      <vt:lpstr>DCJS; Sex Trafficking Coordinator</vt:lpstr>
      <vt:lpstr>Sex Trafficking; Minors</vt:lpstr>
      <vt:lpstr>DSS; Sex Trafficking Assessment</vt:lpstr>
      <vt:lpstr>DCJS; Sex Trafficking Fund</vt:lpstr>
      <vt:lpstr>PowerPoint Presentation</vt:lpstr>
      <vt:lpstr>Mandatory Reporters of  Child Abuse; Clergy</vt:lpstr>
      <vt:lpstr>Prevention of Juvenile Crime</vt:lpstr>
      <vt:lpstr>Transfer Venue; Juvenile Cases </vt:lpstr>
      <vt:lpstr>Child Day Programs;  Fingerprint Background Checks</vt:lpstr>
      <vt:lpstr>Landlord-Tenant</vt:lpstr>
      <vt:lpstr>Tenant’s Right of Redemption</vt:lpstr>
      <vt:lpstr>Writs of Possession &amp; Eviction</vt:lpstr>
      <vt:lpstr>Law Enforcement Officers</vt:lpstr>
      <vt:lpstr>Law-Enforcement Procedural Guarantee Act; Definition; LEO </vt:lpstr>
      <vt:lpstr>Firearm Purchase; Auxiliary LEO’s</vt:lpstr>
      <vt:lpstr>Memorials</vt:lpstr>
      <vt:lpstr>Memorials</vt:lpstr>
      <vt:lpstr>PowerPoint Presentation</vt:lpstr>
      <vt:lpstr>Treatment of Prisoners  Incapable of Consent</vt:lpstr>
      <vt:lpstr>Jails; Mental Health Treatment</vt:lpstr>
      <vt:lpstr>Notification; Release of NGRI and Incompetent Defendants</vt:lpstr>
      <vt:lpstr>Capital Murder; Unrestorably Incompetent Defendant</vt:lpstr>
      <vt:lpstr>Miscellaneous</vt:lpstr>
      <vt:lpstr>Special ID Cards  without Photographs</vt:lpstr>
      <vt:lpstr>PowerPoint Presentation</vt:lpstr>
      <vt:lpstr>Child Restraints; LEO Exempt</vt:lpstr>
      <vt:lpstr>Restricted OL for Out-of-state Drug Convictions</vt:lpstr>
      <vt:lpstr>Driving Distance for Testing Certain Vehicles</vt:lpstr>
      <vt:lpstr>Re-organizing Registration &amp; Licensing Laws</vt:lpstr>
      <vt:lpstr>Expired Registration Summons, Dismissal upon Compliance</vt:lpstr>
      <vt:lpstr>Amber Warning Lights;  Hauling Forest Products</vt:lpstr>
      <vt:lpstr>Move-over Law</vt:lpstr>
      <vt:lpstr>Air Bag Fraud</vt:lpstr>
      <vt:lpstr>Sheriffs; Vehicle Markings</vt:lpstr>
      <vt:lpstr>Parking for Disabled</vt:lpstr>
      <vt:lpstr>Window Tinting;  Canine Handlers</vt:lpstr>
      <vt:lpstr>Immobilization of Vehicles</vt:lpstr>
      <vt:lpstr>Hands-free Driving;  Highway Work Zone</vt:lpstr>
      <vt:lpstr>Pawn Brokers</vt:lpstr>
      <vt:lpstr>Pawning Goods;  Current Government ID Required</vt:lpstr>
      <vt:lpstr>PowerPoint Presentation</vt:lpstr>
      <vt:lpstr>Presentence Reports; Parole</vt:lpstr>
      <vt:lpstr>Expungement;  Absolute Pardon for Innocent Person</vt:lpstr>
      <vt:lpstr>Criminal Injury  Compensation Fund (CICF)</vt:lpstr>
      <vt:lpstr>Schools</vt:lpstr>
      <vt:lpstr>Carrying a Firearm; Private School Security Officers</vt:lpstr>
      <vt:lpstr>School Safety; Emergencies; Annual Training</vt:lpstr>
      <vt:lpstr>MOU; Schools &amp; Law Enforcement</vt:lpstr>
      <vt:lpstr>Development of Emergency Response Plans</vt:lpstr>
      <vt:lpstr>Schools; Protective Orders; Notification</vt:lpstr>
      <vt:lpstr>Public Schools; Use of  Seclusion or Restraints</vt:lpstr>
      <vt:lpstr>DCJS; Training; SRO’S</vt:lpstr>
      <vt:lpstr>School Security Officers; Prior Employment; Firearms</vt:lpstr>
      <vt:lpstr>PowerPoint Presentation</vt:lpstr>
      <vt:lpstr>Child Pornography Registry </vt:lpstr>
      <vt:lpstr>Sex Offender Registry; Reregistration Schedule</vt:lpstr>
      <vt:lpstr>Sex Offenders; Prohibited from Operating Taxicab</vt:lpstr>
      <vt:lpstr>Sexual Assault</vt:lpstr>
      <vt:lpstr>Nondisclosure Agreements; Condition of Employment</vt:lpstr>
      <vt:lpstr>PERK Tracking System</vt:lpstr>
      <vt:lpstr>REMINDER!</vt:lpstr>
      <vt:lpstr>PowerPoint Presentation</vt:lpstr>
    </vt:vector>
  </TitlesOfParts>
  <Company>Stafford County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B. DiGiosia</dc:creator>
  <cp:lastModifiedBy>Adcock, Kenneth (DCJS)</cp:lastModifiedBy>
  <cp:revision>1549</cp:revision>
  <cp:lastPrinted>2019-03-11T18:19:54Z</cp:lastPrinted>
  <dcterms:created xsi:type="dcterms:W3CDTF">2019-03-05T00:09:10Z</dcterms:created>
  <dcterms:modified xsi:type="dcterms:W3CDTF">2019-06-15T15:08:16Z</dcterms:modified>
</cp:coreProperties>
</file>