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43"/>
  </p:notesMasterIdLst>
  <p:sldIdLst>
    <p:sldId id="256" r:id="rId2"/>
    <p:sldId id="427" r:id="rId3"/>
    <p:sldId id="416" r:id="rId4"/>
    <p:sldId id="258" r:id="rId5"/>
    <p:sldId id="259" r:id="rId6"/>
    <p:sldId id="260" r:id="rId7"/>
    <p:sldId id="261" r:id="rId8"/>
    <p:sldId id="263" r:id="rId9"/>
    <p:sldId id="291" r:id="rId10"/>
    <p:sldId id="425" r:id="rId11"/>
    <p:sldId id="426" r:id="rId12"/>
    <p:sldId id="265" r:id="rId13"/>
    <p:sldId id="266" r:id="rId14"/>
    <p:sldId id="267" r:id="rId15"/>
    <p:sldId id="268" r:id="rId16"/>
    <p:sldId id="304" r:id="rId17"/>
    <p:sldId id="292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371" r:id="rId27"/>
    <p:sldId id="373" r:id="rId28"/>
    <p:sldId id="375" r:id="rId29"/>
    <p:sldId id="376" r:id="rId30"/>
    <p:sldId id="378" r:id="rId31"/>
    <p:sldId id="379" r:id="rId32"/>
    <p:sldId id="382" r:id="rId33"/>
    <p:sldId id="383" r:id="rId34"/>
    <p:sldId id="384" r:id="rId35"/>
    <p:sldId id="385" r:id="rId36"/>
    <p:sldId id="386" r:id="rId37"/>
    <p:sldId id="403" r:id="rId38"/>
    <p:sldId id="402" r:id="rId39"/>
    <p:sldId id="391" r:id="rId40"/>
    <p:sldId id="401" r:id="rId41"/>
    <p:sldId id="397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658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4A5CD-40C5-4D18-B22C-8CD09119E552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C9DBF-9E31-489C-888C-28DAC080C5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199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99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LAW ENFORCEMENT SENSITIVE</a:t>
            </a: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12996-035F-4E11-9CEE-59E43D8D00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LAW ENFORCEMENT SENSITIVE</a:t>
            </a: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DEE9D-994D-4725-8BBE-EE776AED2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LAW ENFORCEMENT SENSITIVE</a:t>
            </a: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1E634-A07E-4764-8C9C-30FAFE6BC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LAW ENFORCEMENT SENSITIVE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86C04-58FA-4F3E-AAB6-258C00C35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LAW ENFORCEMENT SENSITIVE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0AAF6-1F13-4764-999F-3F3E60F829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LAW ENFORCEMENT SENSITIVE</a:t>
            </a: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CF21A-A81B-4B52-81B1-347AF496C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LAW ENFORCEMENT SENSITIVE</a:t>
            </a: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63CB4-F53B-49E3-95B1-3C4C6AB91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LAW ENFORCEMENT SENSITIVE</a:t>
            </a: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B508D-996D-4C69-A5EA-4C937AD65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LAW ENFORCEMENT SENSITIVE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A02C0-28BC-4B8E-B064-4BAF44264A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LAW ENFORCEMENT SENSITIVE</a:t>
            </a: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F2AAB-7766-4D45-AB99-DCD1C4E93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LAW ENFORCEMENT SENSITIVE</a:t>
            </a: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9852A-BF86-4214-99B2-157EA845E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LAW ENFORCEMENT SENSITIVE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01C82-78AB-4819-8701-1EE9FA16C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LAW ENFORCEMENT SENSITIVE</a:t>
            </a: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09335-85BD-4869-B1C3-DC44F3F84A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LAW ENFORCEMENT SENSITIVE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48565-CFED-4505-8519-3C6913904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LAW ENFORCEMENT SENSITIVE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11A6E-D034-4F2B-9ACC-0E71ADE8D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LAW ENFORCEMENT SENSITIVE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FB5FF-0B7B-41CA-8DE1-12DCEFB3C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LAW ENFORCEMENT SENSITIVE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C337E-42E8-4D64-BAD4-95FC4AF09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4096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6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6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6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6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6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6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097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7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7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7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r>
              <a:rPr lang="en-US" smtClean="0"/>
              <a:t>LAW ENFORCEMENT SENSITIVE</a:t>
            </a:r>
            <a:endParaRPr lang="en-US"/>
          </a:p>
        </p:txBody>
      </p:sp>
      <p:sp>
        <p:nvSpPr>
          <p:cNvPr id="4097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6A38B2AE-C058-444C-B744-3041CE8FA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2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  <p:sldLayoutId id="2147483868" r:id="rId15"/>
    <p:sldLayoutId id="2147483869" r:id="rId16"/>
    <p:sldLayoutId id="2147483870" r:id="rId1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b/b0/Anonymous_at_Scientology_in_Los_Angeles.jpg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wa43.com/" TargetMode="External"/><Relationship Id="rId3" Type="http://schemas.openxmlformats.org/officeDocument/2006/relationships/hyperlink" Target="http://www.newsaxon.org/" TargetMode="External"/><Relationship Id="rId7" Type="http://schemas.openxmlformats.org/officeDocument/2006/relationships/hyperlink" Target="http://www.vinlanders.com/" TargetMode="External"/><Relationship Id="rId2" Type="http://schemas.openxmlformats.org/officeDocument/2006/relationships/hyperlink" Target="http://www.nsm88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ammerskins.net/" TargetMode="External"/><Relationship Id="rId5" Type="http://schemas.openxmlformats.org/officeDocument/2006/relationships/hyperlink" Target="http://www.rebware.com/" TargetMode="External"/><Relationship Id="rId4" Type="http://schemas.openxmlformats.org/officeDocument/2006/relationships/hyperlink" Target="http://www.resist.com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ligioustolerance.org/bhi.htm" TargetMode="External"/><Relationship Id="rId2" Type="http://schemas.openxmlformats.org/officeDocument/2006/relationships/hyperlink" Target="http://www.theholyconceptionunit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ebrewisraelites.org/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bertystickers.com/product/extremist/" TargetMode="External"/><Relationship Id="rId13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12" Type="http://schemas.openxmlformats.org/officeDocument/2006/relationships/hyperlink" Target="http://www.libertystickers.com/product/if-you-dont-tell-the-government-no-who-will/" TargetMode="External"/><Relationship Id="rId2" Type="http://schemas.openxmlformats.org/officeDocument/2006/relationships/hyperlink" Target="http://www.libertystickers.com/product/a-patriot-must-always-be-read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ibertystickers.com/product/domestic-terrorists/" TargetMode="External"/><Relationship Id="rId11" Type="http://schemas.openxmlformats.org/officeDocument/2006/relationships/image" Target="../media/image37.png"/><Relationship Id="rId5" Type="http://schemas.openxmlformats.org/officeDocument/2006/relationships/image" Target="../media/image34.png"/><Relationship Id="rId10" Type="http://schemas.openxmlformats.org/officeDocument/2006/relationships/hyperlink" Target="http://www.libertystickers.com/product/i-am-spying-on-you/" TargetMode="External"/><Relationship Id="rId4" Type="http://schemas.openxmlformats.org/officeDocument/2006/relationships/hyperlink" Target="http://www.libertystickers.com/product/big-business-tyranny/" TargetMode="External"/><Relationship Id="rId9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://memory.loc.gov/ammem/award98/ichihtml/haycap.html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7/7a/Anarchy-symbol.svg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hyperlink" Target="//upload.wikimedia.org/wikipedia/commons/1/1d/COPWATCH_logo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imalliberationfrontline.com/" TargetMode="External"/><Relationship Id="rId2" Type="http://schemas.openxmlformats.org/officeDocument/2006/relationships/hyperlink" Target="http://www.closehls.ne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eta.org/" TargetMode="External"/><Relationship Id="rId4" Type="http://schemas.openxmlformats.org/officeDocument/2006/relationships/hyperlink" Target="http://www.animalliberationfront.com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socialistrevolution.org/wp-content/uploads/2010/07/anarchi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41868">
            <a:off x="381000" y="1676400"/>
            <a:ext cx="2895600" cy="329565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905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opperplate Gothic Bold" pitchFamily="34" charset="0"/>
              </a:rPr>
              <a:t>Domestic Terrorism and Extremist Groups </a:t>
            </a:r>
          </a:p>
        </p:txBody>
      </p:sp>
      <p:pic>
        <p:nvPicPr>
          <p:cNvPr id="6" name="Picture 6" descr="File:Anonymous at Scientology in Los Angele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905000"/>
            <a:ext cx="3918806" cy="2438400"/>
          </a:xfrm>
          <a:prstGeom prst="rect">
            <a:avLst/>
          </a:prstGeom>
          <a:noFill/>
        </p:spPr>
      </p:pic>
      <p:pic>
        <p:nvPicPr>
          <p:cNvPr id="117762" name="Picture 2" descr="http://i.ebayimg.com/t/SUPPORT-THE-ANIMAL-LIBERATION-FRONT-Vegan-ALF-sXe-Earth-Crisis-T-Shirt-/00/s/MjYwWDI2MA==/$(KGrHqRHJBEE63St9m3lBOycgVJCqg~~60_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4147625"/>
            <a:ext cx="2590800" cy="2710375"/>
          </a:xfrm>
          <a:prstGeom prst="rect">
            <a:avLst/>
          </a:prstGeom>
          <a:noFill/>
        </p:spPr>
      </p:pic>
      <p:pic>
        <p:nvPicPr>
          <p:cNvPr id="117766" name="Picture 6" descr="http://ts1.mm.bing.net/th?&amp;id=HN.608018377173958793&amp;w=300&amp;h=300&amp;c=0&amp;pid=1.9&amp;rs=0&amp;p=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51564">
            <a:off x="519354" y="4779384"/>
            <a:ext cx="1960411" cy="1999620"/>
          </a:xfrm>
          <a:prstGeom prst="rect">
            <a:avLst/>
          </a:prstGeom>
          <a:noFill/>
        </p:spPr>
      </p:pic>
      <p:pic>
        <p:nvPicPr>
          <p:cNvPr id="117764" name="Picture 4" descr="http://prairieweather.typepad.com/.a/6a00d83451c34d69e20147e18444d5970b-800w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24261">
            <a:off x="6208423" y="3998624"/>
            <a:ext cx="2733675" cy="2733675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rgbClr val="FF0000"/>
                </a:solidFill>
              </a:rPr>
              <a:t>LAW ENFORCEMENT SENSITIVE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 Rights Extremists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Land cannot be owned</a:t>
            </a:r>
          </a:p>
          <a:p>
            <a:r>
              <a:rPr lang="en-US" dirty="0" smtClean="0"/>
              <a:t>Economic sabotage to stop the destruction of the environment</a:t>
            </a:r>
          </a:p>
          <a:p>
            <a:pPr lvl="6"/>
            <a:r>
              <a:rPr lang="en-US" dirty="0" smtClean="0"/>
              <a:t>Arson</a:t>
            </a:r>
          </a:p>
          <a:p>
            <a:pPr lvl="6"/>
            <a:r>
              <a:rPr lang="en-US" dirty="0" smtClean="0"/>
              <a:t>Property damage</a:t>
            </a:r>
          </a:p>
          <a:p>
            <a:pPr lvl="6"/>
            <a:r>
              <a:rPr lang="en-US" dirty="0" smtClean="0"/>
              <a:t>Tree staking  </a:t>
            </a:r>
          </a:p>
          <a:p>
            <a:pPr lvl="6"/>
            <a:r>
              <a:rPr lang="en-US" dirty="0" smtClean="0"/>
              <a:t> Subdivisions and multi-million dollar houses </a:t>
            </a:r>
            <a:endParaRPr lang="en-US" dirty="0"/>
          </a:p>
        </p:txBody>
      </p:sp>
      <p:pic>
        <p:nvPicPr>
          <p:cNvPr id="137218" name="Picture 2" descr="http://upload.wikimedia.org/wikipedia/commons/b/bb/Earthfirstmonkeywren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3228975"/>
            <a:ext cx="3800475" cy="3629025"/>
          </a:xfrm>
          <a:prstGeom prst="rect">
            <a:avLst/>
          </a:prstGeom>
          <a:noFill/>
        </p:spPr>
      </p:pic>
      <p:sp>
        <p:nvSpPr>
          <p:cNvPr id="137220" name="AutoShape 4" descr="https://muckrock.s3.amazonaws.com/news_images/backfire500.jpg.1200x400_q85.jpg"/>
          <p:cNvSpPr>
            <a:spLocks noChangeAspect="1" noChangeArrowheads="1"/>
          </p:cNvSpPr>
          <p:nvPr/>
        </p:nvSpPr>
        <p:spPr bwMode="auto">
          <a:xfrm>
            <a:off x="155575" y="-1058863"/>
            <a:ext cx="4762500" cy="2219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222" name="AutoShape 6" descr="https://muckrock.s3.amazonaws.com/news_images/backfire500.jpg.1200x400_q85.jpg"/>
          <p:cNvSpPr>
            <a:spLocks noChangeAspect="1" noChangeArrowheads="1"/>
          </p:cNvSpPr>
          <p:nvPr/>
        </p:nvSpPr>
        <p:spPr bwMode="auto">
          <a:xfrm>
            <a:off x="155575" y="-1058863"/>
            <a:ext cx="4762500" cy="2219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224" name="AutoShape 8" descr="https://muckrock.s3.amazonaws.com/news_images/backfire500.jpg.1200x400_q85.jpg"/>
          <p:cNvSpPr>
            <a:spLocks noChangeAspect="1" noChangeArrowheads="1"/>
          </p:cNvSpPr>
          <p:nvPr/>
        </p:nvSpPr>
        <p:spPr bwMode="auto">
          <a:xfrm>
            <a:off x="155575" y="-1058863"/>
            <a:ext cx="4762500" cy="2219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7226" name="Picture 10" descr="https://muckrock.s3.amazonaws.com/news_images/backfire500.jpg.1200x400_q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638674"/>
            <a:ext cx="4762500" cy="2219326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LAW ENFORCEMENT SENSITIVE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Leaderless (biggest problem)</a:t>
            </a:r>
          </a:p>
          <a:p>
            <a:r>
              <a:rPr lang="en-US" dirty="0" smtClean="0"/>
              <a:t>Believe in direct action </a:t>
            </a:r>
          </a:p>
          <a:p>
            <a:r>
              <a:rPr lang="en-US" dirty="0" smtClean="0"/>
              <a:t>Utilize open source communiqués to spread propaganda   </a:t>
            </a:r>
            <a:endParaRPr lang="en-US" dirty="0"/>
          </a:p>
        </p:txBody>
      </p:sp>
      <p:pic>
        <p:nvPicPr>
          <p:cNvPr id="138242" name="Picture 2" descr="http://earth-liberation-front.com/copyr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86200"/>
            <a:ext cx="4246987" cy="2828925"/>
          </a:xfrm>
          <a:prstGeom prst="rect">
            <a:avLst/>
          </a:prstGeom>
          <a:noFill/>
        </p:spPr>
      </p:pic>
      <p:pic>
        <p:nvPicPr>
          <p:cNvPr id="138244" name="Picture 4" descr="Earth Liberation Front Ef_san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886200"/>
            <a:ext cx="2514600" cy="2819400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LAW ENFORCEMENT SENSITIVE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opperplate Gothic Bold" pitchFamily="34" charset="0"/>
              </a:rPr>
              <a:t>White Supremacists</a:t>
            </a: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486400" y="1447800"/>
            <a:ext cx="3505200" cy="434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latin typeface="Copperplate Gothic Bold" pitchFamily="34" charset="0"/>
              </a:rPr>
              <a:t>Young</a:t>
            </a:r>
          </a:p>
          <a:p>
            <a:pPr eaLnBrk="1" hangingPunct="1">
              <a:defRPr/>
            </a:pPr>
            <a:endParaRPr lang="en-US" sz="2400" dirty="0" smtClean="0">
              <a:latin typeface="Copperplate Gothic Bold" pitchFamily="34" charset="0"/>
            </a:endParaRPr>
          </a:p>
          <a:p>
            <a:pPr eaLnBrk="1" hangingPunct="1">
              <a:defRPr/>
            </a:pPr>
            <a:r>
              <a:rPr lang="en-US" sz="2400" dirty="0" smtClean="0">
                <a:latin typeface="Copperplate Gothic Bold" pitchFamily="34" charset="0"/>
              </a:rPr>
              <a:t>Well Organized</a:t>
            </a:r>
          </a:p>
          <a:p>
            <a:pPr eaLnBrk="1" hangingPunct="1">
              <a:defRPr/>
            </a:pPr>
            <a:endParaRPr lang="en-US" sz="2400" dirty="0" smtClean="0">
              <a:latin typeface="Copperplate Gothic Bold" pitchFamily="34" charset="0"/>
            </a:endParaRPr>
          </a:p>
          <a:p>
            <a:pPr eaLnBrk="1" hangingPunct="1">
              <a:defRPr/>
            </a:pPr>
            <a:r>
              <a:rPr lang="en-US" sz="2400" dirty="0" smtClean="0">
                <a:latin typeface="Copperplate Gothic Bold" pitchFamily="34" charset="0"/>
              </a:rPr>
              <a:t>Violent</a:t>
            </a:r>
          </a:p>
          <a:p>
            <a:pPr eaLnBrk="1" hangingPunct="1">
              <a:defRPr/>
            </a:pPr>
            <a:endParaRPr lang="en-US" sz="2400" dirty="0" smtClean="0">
              <a:latin typeface="Copperplate Gothic Bold" pitchFamily="34" charset="0"/>
            </a:endParaRPr>
          </a:p>
          <a:p>
            <a:pPr eaLnBrk="1" hangingPunct="1">
              <a:defRPr/>
            </a:pPr>
            <a:r>
              <a:rPr lang="en-US" sz="2400" dirty="0" smtClean="0">
                <a:latin typeface="Copperplate Gothic Bold" pitchFamily="34" charset="0"/>
              </a:rPr>
              <a:t>Secretive</a:t>
            </a:r>
          </a:p>
          <a:p>
            <a:pPr eaLnBrk="1" hangingPunct="1">
              <a:defRPr/>
            </a:pPr>
            <a:endParaRPr lang="en-US" sz="2400" dirty="0" smtClean="0">
              <a:latin typeface="Copperplate Gothic Bold" pitchFamily="34" charset="0"/>
            </a:endParaRPr>
          </a:p>
          <a:p>
            <a:pPr eaLnBrk="1" hangingPunct="1">
              <a:defRPr/>
            </a:pPr>
            <a:r>
              <a:rPr lang="en-US" sz="2400" dirty="0" smtClean="0">
                <a:latin typeface="Copperplate Gothic Bold" pitchFamily="34" charset="0"/>
              </a:rPr>
              <a:t>Technologically savvy with internet</a:t>
            </a:r>
          </a:p>
        </p:txBody>
      </p:sp>
      <p:pic>
        <p:nvPicPr>
          <p:cNvPr id="14340" name="Content Placeholder 5" descr="group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066800"/>
            <a:ext cx="4981575" cy="2981325"/>
          </a:xfrm>
          <a:noFill/>
        </p:spPr>
      </p:pic>
      <p:pic>
        <p:nvPicPr>
          <p:cNvPr id="14341" name="Content Placeholder 5" descr="millicanpart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810000"/>
            <a:ext cx="4038600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LAW ENFORCEMENT SENSITIVE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315200" cy="712787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 smtClean="0">
                <a:latin typeface="Copperplate Gothic Bold" pitchFamily="34" charset="0"/>
              </a:rPr>
              <a:t/>
            </a:r>
            <a:br>
              <a:rPr lang="en-US" dirty="0" smtClean="0">
                <a:latin typeface="Copperplate Gothic Bold" pitchFamily="34" charset="0"/>
              </a:rPr>
            </a:br>
            <a:r>
              <a:rPr lang="en-US" dirty="0" smtClean="0">
                <a:latin typeface="Copperplate Gothic Bold" pitchFamily="34" charset="0"/>
              </a:rPr>
              <a:t>White Supremacists</a:t>
            </a:r>
            <a:br>
              <a:rPr lang="en-US" dirty="0" smtClean="0">
                <a:latin typeface="Copperplate Gothic Bold" pitchFamily="34" charset="0"/>
              </a:rPr>
            </a:br>
            <a:endParaRPr lang="en-US" dirty="0" smtClean="0">
              <a:latin typeface="Copperplate Gothic Bold" pitchFamily="34" charset="0"/>
            </a:endParaRP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3657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latin typeface="Copperplate Gothic Bold" pitchFamily="34" charset="0"/>
              </a:rPr>
              <a:t>Growing in the US, primarily due to Obama’s presidency and the illegal immigration issue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dirty="0" smtClean="0">
              <a:latin typeface="Copperplate Gothic Bold" pitchFamily="34" charset="0"/>
            </a:endParaRPr>
          </a:p>
          <a:p>
            <a:pPr eaLnBrk="1" hangingPunct="1">
              <a:defRPr/>
            </a:pPr>
            <a:r>
              <a:rPr lang="en-US" sz="2400" dirty="0" smtClean="0">
                <a:latin typeface="Copperplate Gothic Bold" pitchFamily="34" charset="0"/>
              </a:rPr>
              <a:t>Younger, more violent individuals with more radical views</a:t>
            </a:r>
          </a:p>
          <a:p>
            <a:pPr eaLnBrk="1" hangingPunct="1">
              <a:defRPr/>
            </a:pPr>
            <a:endParaRPr lang="en-US" sz="2400" dirty="0" smtClean="0">
              <a:latin typeface="Copperplate Gothic Bold" pitchFamily="34" charset="0"/>
            </a:endParaRPr>
          </a:p>
          <a:p>
            <a:pPr eaLnBrk="1" hangingPunct="1">
              <a:defRPr/>
            </a:pPr>
            <a:endParaRPr lang="en-US" sz="2400" dirty="0" smtClean="0">
              <a:latin typeface="Copperplate Gothic Bold" pitchFamily="34" charset="0"/>
            </a:endParaRPr>
          </a:p>
        </p:txBody>
      </p:sp>
      <p:pic>
        <p:nvPicPr>
          <p:cNvPr id="15364" name="Picture 6" descr="cohronnaziflag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91000" y="990600"/>
            <a:ext cx="4724400" cy="3155950"/>
          </a:xfrm>
          <a:noFill/>
        </p:spPr>
      </p:pic>
      <p:pic>
        <p:nvPicPr>
          <p:cNvPr id="15365" name="Picture 4" descr="sieghei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657600"/>
            <a:ext cx="4483100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LAW ENFORCEMENT SENSITIVE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http://www.cooshti.com/store/images/brands/fred-perry-logo%20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486400"/>
            <a:ext cx="1295400" cy="1233541"/>
          </a:xfrm>
          <a:prstGeom prst="rect">
            <a:avLst/>
          </a:prstGeom>
          <a:noFill/>
        </p:spPr>
      </p:pic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Copperplate Gothic Bold" pitchFamily="34" charset="0"/>
              </a:rPr>
              <a:t>White Supremacists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200" dirty="0" smtClean="0">
                <a:latin typeface="Copperplate Gothic Bold" pitchFamily="34" charset="0"/>
              </a:rPr>
              <a:t>Militant look, to include Ma-1 bomber jackets and boots</a:t>
            </a:r>
          </a:p>
          <a:p>
            <a:pPr eaLnBrk="1" hangingPunct="1">
              <a:defRPr/>
            </a:pPr>
            <a:r>
              <a:rPr lang="en-US" sz="2200" dirty="0" smtClean="0">
                <a:latin typeface="Copperplate Gothic Bold" pitchFamily="34" charset="0"/>
              </a:rPr>
              <a:t>Close-cut hairstyles</a:t>
            </a:r>
          </a:p>
          <a:p>
            <a:pPr eaLnBrk="1" hangingPunct="1">
              <a:defRPr/>
            </a:pPr>
            <a:r>
              <a:rPr lang="en-US" sz="2200" dirty="0" smtClean="0">
                <a:latin typeface="Copperplate Gothic Bold" pitchFamily="34" charset="0"/>
              </a:rPr>
              <a:t>Short or bloused pants legs to accentuate boots</a:t>
            </a:r>
          </a:p>
          <a:p>
            <a:pPr eaLnBrk="1" hangingPunct="1">
              <a:defRPr/>
            </a:pPr>
            <a:r>
              <a:rPr lang="en-US" sz="2200" dirty="0" smtClean="0">
                <a:latin typeface="Copperplate Gothic Bold" pitchFamily="34" charset="0"/>
              </a:rPr>
              <a:t>Prefer ‘Dr. Marten’ brand black boots</a:t>
            </a:r>
          </a:p>
          <a:p>
            <a:pPr eaLnBrk="1" hangingPunct="1">
              <a:defRPr/>
            </a:pPr>
            <a:r>
              <a:rPr lang="en-US" sz="2200" dirty="0" smtClean="0">
                <a:latin typeface="Copperplate Gothic Bold" pitchFamily="34" charset="0"/>
              </a:rPr>
              <a:t>Fred Perry or Ben Sherman clothing</a:t>
            </a:r>
          </a:p>
        </p:txBody>
      </p:sp>
      <p:pic>
        <p:nvPicPr>
          <p:cNvPr id="16388" name="Picture 8" descr="ogs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33438" y="1219200"/>
            <a:ext cx="2798762" cy="5486400"/>
          </a:xfr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LAW ENFORCEMENT SENSITIVE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Copperplate Gothic Bold" pitchFamily="34" charset="0"/>
              </a:rPr>
              <a:t>White Supremacists</a:t>
            </a:r>
          </a:p>
        </p:txBody>
      </p:sp>
      <p:pic>
        <p:nvPicPr>
          <p:cNvPr id="17411" name="Picture 8" descr="1488ta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1295400"/>
            <a:ext cx="3962400" cy="2971800"/>
          </a:xfrm>
          <a:noFill/>
        </p:spPr>
      </p:pic>
      <p:pic>
        <p:nvPicPr>
          <p:cNvPr id="17412" name="Picture 9" descr="bootta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3941763"/>
            <a:ext cx="3810000" cy="2857500"/>
          </a:xfrm>
          <a:noFill/>
        </p:spPr>
      </p:pic>
      <p:pic>
        <p:nvPicPr>
          <p:cNvPr id="17413" name="Picture 10" descr="wpww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638800" y="4416425"/>
            <a:ext cx="2540000" cy="2441575"/>
          </a:xfrm>
          <a:noFill/>
        </p:spPr>
      </p:pic>
      <p:pic>
        <p:nvPicPr>
          <p:cNvPr id="17414" name="Picture 11" descr="germaneagl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066800" y="1219200"/>
            <a:ext cx="2128838" cy="2590800"/>
          </a:xfr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LAW ENFORCEMENT SENSITIVE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Copperplate Gothic Bold" pitchFamily="34" charset="0"/>
              </a:rPr>
              <a:t>Websites</a:t>
            </a:r>
            <a:endParaRPr lang="en-US" dirty="0">
              <a:latin typeface="Copperplate Gothic Bold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24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Copperplate Gothic Bold" pitchFamily="34" charset="0"/>
                <a:hlinkClick r:id="rId2"/>
              </a:rPr>
              <a:t>www.nsm88.org</a:t>
            </a:r>
            <a:endParaRPr lang="en-US" dirty="0" smtClean="0">
              <a:latin typeface="Copperplate Gothic Bold" pitchFamily="34" charset="0"/>
            </a:endParaRPr>
          </a:p>
          <a:p>
            <a:pPr>
              <a:defRPr/>
            </a:pPr>
            <a:r>
              <a:rPr lang="en-US" dirty="0" smtClean="0">
                <a:latin typeface="Copperplate Gothic Bold" pitchFamily="34" charset="0"/>
                <a:hlinkClick r:id="rId3"/>
              </a:rPr>
              <a:t>www.newsaxon.org</a:t>
            </a:r>
            <a:endParaRPr lang="en-US" dirty="0" smtClean="0">
              <a:latin typeface="Copperplate Gothic Bold" pitchFamily="34" charset="0"/>
            </a:endParaRPr>
          </a:p>
          <a:p>
            <a:pPr>
              <a:defRPr/>
            </a:pPr>
            <a:r>
              <a:rPr lang="en-US" dirty="0" smtClean="0">
                <a:latin typeface="Copperplate Gothic Bold" pitchFamily="34" charset="0"/>
                <a:hlinkClick r:id="rId4"/>
              </a:rPr>
              <a:t>www.resist.com</a:t>
            </a:r>
            <a:endParaRPr lang="en-US" dirty="0" smtClean="0">
              <a:latin typeface="Copperplate Gothic Bold" pitchFamily="34" charset="0"/>
            </a:endParaRPr>
          </a:p>
          <a:p>
            <a:pPr>
              <a:defRPr/>
            </a:pPr>
            <a:r>
              <a:rPr lang="en-US" dirty="0" smtClean="0">
                <a:latin typeface="Copperplate Gothic Bold" pitchFamily="34" charset="0"/>
                <a:hlinkClick r:id="rId5"/>
              </a:rPr>
              <a:t>www.rebware.com</a:t>
            </a:r>
            <a:endParaRPr lang="en-US" dirty="0" smtClean="0">
              <a:latin typeface="Copperplate Gothic Bold" pitchFamily="34" charset="0"/>
            </a:endParaRPr>
          </a:p>
          <a:p>
            <a:pPr>
              <a:defRPr/>
            </a:pPr>
            <a:r>
              <a:rPr lang="en-US" dirty="0" smtClean="0">
                <a:latin typeface="Copperplate Gothic Bold" pitchFamily="34" charset="0"/>
                <a:hlinkClick r:id="rId6"/>
              </a:rPr>
              <a:t>www.hammerskins.net</a:t>
            </a:r>
            <a:endParaRPr lang="en-US" dirty="0" smtClean="0">
              <a:latin typeface="Copperplate Gothic Bold" pitchFamily="34" charset="0"/>
            </a:endParaRPr>
          </a:p>
          <a:p>
            <a:pPr>
              <a:defRPr/>
            </a:pPr>
            <a:r>
              <a:rPr lang="en-US" dirty="0" smtClean="0">
                <a:latin typeface="Copperplate Gothic Bold" pitchFamily="34" charset="0"/>
                <a:hlinkClick r:id="rId7"/>
              </a:rPr>
              <a:t>www.vinlanders.com</a:t>
            </a:r>
            <a:endParaRPr lang="en-US" dirty="0" smtClean="0">
              <a:latin typeface="Copperplate Gothic Bold" pitchFamily="34" charset="0"/>
            </a:endParaRPr>
          </a:p>
          <a:p>
            <a:pPr>
              <a:defRPr/>
            </a:pPr>
            <a:r>
              <a:rPr lang="en-US" dirty="0" smtClean="0">
                <a:latin typeface="Copperplate Gothic Bold" pitchFamily="34" charset="0"/>
                <a:hlinkClick r:id="rId8"/>
              </a:rPr>
              <a:t>www.swa43.com</a:t>
            </a:r>
            <a:endParaRPr lang="en-US" dirty="0" smtClean="0">
              <a:latin typeface="Copperplate Gothic Bold" pitchFamily="34" charset="0"/>
            </a:endParaRPr>
          </a:p>
          <a:p>
            <a:pPr>
              <a:defRPr/>
            </a:pPr>
            <a:endParaRPr lang="en-US" dirty="0" smtClean="0">
              <a:latin typeface="Copperplate Gothic Bold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1600" dirty="0" smtClean="0">
                <a:latin typeface="Copperplate Gothic Bold" pitchFamily="34" charset="0"/>
              </a:rPr>
              <a:t>                   ***Never ever visit sites from your home computer***</a:t>
            </a:r>
          </a:p>
          <a:p>
            <a:pPr>
              <a:defRPr/>
            </a:pPr>
            <a:endParaRPr lang="en-US" sz="2800" dirty="0">
              <a:latin typeface="Copperplate Gothic Bold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LAW ENFORCEMENT SENSITIVE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Copperplate Gothic Bold" pitchFamily="34" charset="0"/>
              </a:rPr>
              <a:t>White Supremacists</a:t>
            </a:r>
            <a:br>
              <a:rPr lang="en-US" sz="4000" smtClean="0">
                <a:latin typeface="Copperplate Gothic Bold" pitchFamily="34" charset="0"/>
              </a:rPr>
            </a:br>
            <a:r>
              <a:rPr lang="en-US" sz="4000" smtClean="0">
                <a:latin typeface="Copperplate Gothic Bold" pitchFamily="34" charset="0"/>
              </a:rPr>
              <a:t>Investigation Techniques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smtClean="0">
                <a:latin typeface="Copperplate Gothic Bold" pitchFamily="34" charset="0"/>
              </a:rPr>
              <a:t>Separate/Isolate – Treat as street gang member for officer safety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1800" smtClean="0">
              <a:latin typeface="Copperplate Gothic Bold" pitchFamily="34" charset="0"/>
            </a:endParaRPr>
          </a:p>
          <a:p>
            <a:pPr eaLnBrk="1" hangingPunct="1">
              <a:defRPr/>
            </a:pPr>
            <a:r>
              <a:rPr lang="en-US" sz="1800" smtClean="0">
                <a:latin typeface="Copperplate Gothic Bold" pitchFamily="34" charset="0"/>
              </a:rPr>
              <a:t>Photograph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1800" smtClean="0">
              <a:latin typeface="Copperplate Gothic Bold" pitchFamily="34" charset="0"/>
            </a:endParaRPr>
          </a:p>
          <a:p>
            <a:pPr eaLnBrk="1" hangingPunct="1">
              <a:defRPr/>
            </a:pPr>
            <a:r>
              <a:rPr lang="en-US" sz="1800" smtClean="0">
                <a:latin typeface="Copperplate Gothic Bold" pitchFamily="34" charset="0"/>
              </a:rPr>
              <a:t>Document and photograph tattoos </a:t>
            </a:r>
            <a:r>
              <a:rPr lang="en-US" sz="1800" u="sng" smtClean="0">
                <a:latin typeface="Copperplate Gothic Bold" pitchFamily="34" charset="0"/>
              </a:rPr>
              <a:t>at every encounter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1800" u="sng" smtClean="0">
              <a:latin typeface="Copperplate Gothic Bold" pitchFamily="34" charset="0"/>
            </a:endParaRPr>
          </a:p>
          <a:p>
            <a:pPr eaLnBrk="1" hangingPunct="1">
              <a:defRPr/>
            </a:pPr>
            <a:r>
              <a:rPr lang="en-US" sz="1800" smtClean="0">
                <a:latin typeface="Copperplate Gothic Bold" pitchFamily="34" charset="0"/>
              </a:rPr>
              <a:t>Record vehicle info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1800" smtClean="0">
              <a:latin typeface="Copperplate Gothic Bold" pitchFamily="34" charset="0"/>
            </a:endParaRPr>
          </a:p>
          <a:p>
            <a:pPr eaLnBrk="1" hangingPunct="1">
              <a:defRPr/>
            </a:pPr>
            <a:r>
              <a:rPr lang="en-US" sz="1800" smtClean="0">
                <a:latin typeface="Copperplate Gothic Bold" pitchFamily="34" charset="0"/>
              </a:rPr>
              <a:t>Determine group affiliation</a:t>
            </a:r>
          </a:p>
          <a:p>
            <a:pPr eaLnBrk="1" hangingPunct="1">
              <a:defRPr/>
            </a:pPr>
            <a:endParaRPr lang="en-US" sz="1800" smtClean="0">
              <a:latin typeface="Copperplate Gothic Bold" pitchFamily="34" charset="0"/>
            </a:endParaRPr>
          </a:p>
        </p:txBody>
      </p:sp>
      <p:pic>
        <p:nvPicPr>
          <p:cNvPr id="29700" name="Picture 6" descr="arrest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26063" y="1600200"/>
            <a:ext cx="3630612" cy="4953000"/>
          </a:xfr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LAW ENFORCEMENT SENSITIVE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opperplate Gothic Bold" pitchFamily="34" charset="0"/>
              </a:rPr>
              <a:t>Black Hebrew Israelites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50292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latin typeface="Copperplate Gothic Bold" pitchFamily="34" charset="0"/>
              </a:rPr>
              <a:t>Also known as the Nation of Yahweh and Israelite Church of God and Jesus Christ</a:t>
            </a:r>
          </a:p>
          <a:p>
            <a:pPr eaLnBrk="1" hangingPunct="1">
              <a:defRPr/>
            </a:pPr>
            <a:r>
              <a:rPr lang="en-US" sz="2800" dirty="0" smtClean="0">
                <a:latin typeface="Copperplate Gothic Bold" pitchFamily="34" charset="0"/>
              </a:rPr>
              <a:t>Black Separatists</a:t>
            </a:r>
          </a:p>
          <a:p>
            <a:pPr eaLnBrk="1" hangingPunct="1">
              <a:defRPr/>
            </a:pPr>
            <a:r>
              <a:rPr lang="en-US" sz="2800" dirty="0" smtClean="0">
                <a:latin typeface="Copperplate Gothic Bold" pitchFamily="34" charset="0"/>
              </a:rPr>
              <a:t>Believe they are the lost nation of Israel and were robbed of  their culture and heritage by centuries of white domination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  <p:pic>
        <p:nvPicPr>
          <p:cNvPr id="49156" name="Picture 5" descr="P5050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219200"/>
            <a:ext cx="320040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6" descr="P50500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0825" y="3657600"/>
            <a:ext cx="35845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LAW ENFORCEMENT SENSITIVE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opperplate Gothic Bold" pitchFamily="34" charset="0"/>
              </a:rPr>
              <a:t>Black Hebrew Israelites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42672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Copperplate Gothic Bold" pitchFamily="34" charset="0"/>
              </a:rPr>
              <a:t>Believe that Yahweh Ben Yahweh is the son of God and his mission is to gather the lost sheep of Israel (the black race) and establish a society and government based on the laws of God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Copperplate Gothic Bold" pitchFamily="34" charset="0"/>
              </a:rPr>
              <a:t>Blacks are the true Jews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Copperplate Gothic Bold" pitchFamily="34" charset="0"/>
              </a:rPr>
              <a:t>God and Jesus are black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209800"/>
            <a:ext cx="45339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6019800" y="563880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1"/>
              <a:t>      New York City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LAW ENFORCEMENT SENSITIVE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30725"/>
          </a:xfrm>
        </p:spPr>
        <p:txBody>
          <a:bodyPr/>
          <a:lstStyle/>
          <a:p>
            <a:r>
              <a:rPr lang="en-US" sz="2800" dirty="0" smtClean="0"/>
              <a:t>The following material is </a:t>
            </a:r>
            <a:r>
              <a:rPr lang="en-US" sz="2800" dirty="0" smtClean="0">
                <a:solidFill>
                  <a:srgbClr val="FF0000"/>
                </a:solidFill>
              </a:rPr>
              <a:t>Law Enforcement Sensitive</a:t>
            </a:r>
            <a:r>
              <a:rPr lang="en-US" sz="2800" dirty="0" smtClean="0"/>
              <a:t> and should not be disseminated outside LEO circles. The purpose of this PowerPoint is for law enforcement safety and situational awareness of groups or movements that MAY display extremist behavior. </a:t>
            </a:r>
          </a:p>
          <a:p>
            <a:r>
              <a:rPr lang="en-US" sz="2800" dirty="0" smtClean="0"/>
              <a:t>Be mindful of First Amendment protections afforded to these groups and individuals and do not conduct law enforcement actions that are not predicated on criminal behavior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LAW ENFORCEMENT SENSITIVE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opperplate Gothic Bold" pitchFamily="34" charset="0"/>
              </a:rPr>
              <a:t>Black Hebrew Israelites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Copperplate Gothic Bold" pitchFamily="34" charset="0"/>
              </a:rPr>
              <a:t>They assert that Negroes, and Indians of North America, Central America, South America, and the Caribbean are all descended from the twelve tribes of Israel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Copperplate Gothic Bold" pitchFamily="34" charset="0"/>
              </a:rPr>
              <a:t>Most reject Judaism and tend to reject Jewish conversion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Copperplate Gothic Bold" pitchFamily="34" charset="0"/>
              </a:rPr>
              <a:t>Most Black Hebrew Israelites are neither overtly racist or anti-Semitic,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latin typeface="Copperplate Gothic Bold" pitchFamily="34" charset="0"/>
              </a:rPr>
              <a:t>     but there are militant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latin typeface="Copperplate Gothic Bold" pitchFamily="34" charset="0"/>
              </a:rPr>
              <a:t>     groups that are very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latin typeface="Copperplate Gothic Bold" pitchFamily="34" charset="0"/>
              </a:rPr>
              <a:t>	vocal</a:t>
            </a: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495800"/>
            <a:ext cx="2286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LAW ENFORCEMENT SENSITIVE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opperplate Gothic Bold" pitchFamily="34" charset="0"/>
              </a:rPr>
              <a:t>Black Hebrew Israelites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4114800" cy="4835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latin typeface="Copperplate Gothic Bold" pitchFamily="34" charset="0"/>
              </a:rPr>
              <a:t>Israelite Church of God and Jesus Christ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Copperplate Gothic Bold" pitchFamily="34" charset="0"/>
              </a:rPr>
              <a:t>Street Preachers/Incite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Copperplate Gothic Bold" pitchFamily="34" charset="0"/>
              </a:rPr>
              <a:t>Black supremacy/Racist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Copperplate Gothic Bold" pitchFamily="34" charset="0"/>
              </a:rPr>
              <a:t>Whites and Jews are forbidden from joining their congregation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3938" y="1447800"/>
            <a:ext cx="3871912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LAW ENFORCEMENT SENSITIVE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opperplate Gothic Bold" pitchFamily="34" charset="0"/>
              </a:rPr>
              <a:t>Black Hebrew Israelites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latin typeface="Copperplate Gothic Bold" pitchFamily="34" charset="0"/>
              </a:rPr>
              <a:t>Believe whites and Jews are descendants of Satan</a:t>
            </a:r>
          </a:p>
          <a:p>
            <a:pPr eaLnBrk="1" hangingPunct="1">
              <a:defRPr/>
            </a:pPr>
            <a:r>
              <a:rPr lang="en-US" sz="2800" dirty="0" smtClean="0">
                <a:latin typeface="Copperplate Gothic Bold" pitchFamily="34" charset="0"/>
              </a:rPr>
              <a:t>Members of the Israelite Church of God and Jesus Christ are the most visible</a:t>
            </a:r>
          </a:p>
          <a:p>
            <a:pPr eaLnBrk="1" hangingPunct="1">
              <a:defRPr/>
            </a:pPr>
            <a:r>
              <a:rPr lang="en-US" sz="2800" dirty="0" smtClean="0">
                <a:latin typeface="Copperplate Gothic Bold" pitchFamily="34" charset="0"/>
              </a:rPr>
              <a:t>Preach on the streets to get response</a:t>
            </a:r>
          </a:p>
          <a:p>
            <a:pPr eaLnBrk="1" hangingPunct="1">
              <a:defRPr/>
            </a:pPr>
            <a:r>
              <a:rPr lang="en-US" sz="2800" dirty="0" smtClean="0">
                <a:latin typeface="Copperplate Gothic Bold" pitchFamily="34" charset="0"/>
              </a:rPr>
              <a:t>Produce television programs called “The Hidden Truth of the Bible”, which airs on public access TV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LAW ENFORCEMENT SENSITIVE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opperplate Gothic Bold" pitchFamily="34" charset="0"/>
              </a:rPr>
              <a:t>Black Hebrew Israelites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Copperplate Gothic Bold" pitchFamily="34" charset="0"/>
              </a:rPr>
              <a:t>BHI members often recruit at military installations and penitentiaries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Copperplate Gothic Bold" pitchFamily="34" charset="0"/>
              </a:rPr>
              <a:t>Recruitment efforts rely on the emphasis of racial divide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Copperplate Gothic Bold" pitchFamily="34" charset="0"/>
              </a:rPr>
              <a:t>Some members are anti-law enforcement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Copperplate Gothic Bold" pitchFamily="34" charset="0"/>
              </a:rPr>
              <a:t>“Street preaching” around US has become increasingly hostile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Copperplate Gothic Bold" pitchFamily="34" charset="0"/>
              </a:rPr>
              <a:t>Racial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Copperplate Gothic Bold" pitchFamily="34" charset="0"/>
              </a:rPr>
              <a:t>Anti-government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Copperplate Gothic Bold" pitchFamily="34" charset="0"/>
              </a:rPr>
              <a:t>May incite confrontation and violence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LAW ENFORCEMENT SENSITIVE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opperplate Gothic Bold" pitchFamily="34" charset="0"/>
              </a:rPr>
              <a:t>Black Hebrew Israelites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latin typeface="Copperplate Gothic Bold" pitchFamily="34" charset="0"/>
              </a:rPr>
              <a:t>“Street preachers” may have security guards with them</a:t>
            </a:r>
          </a:p>
          <a:p>
            <a:pPr eaLnBrk="1" hangingPunct="1">
              <a:defRPr/>
            </a:pPr>
            <a:r>
              <a:rPr lang="en-US" sz="2400" dirty="0" smtClean="0">
                <a:latin typeface="Copperplate Gothic Bold" pitchFamily="34" charset="0"/>
              </a:rPr>
              <a:t>Black headscarves, black t-shirts, black military style pants tucked into combat boots</a:t>
            </a:r>
          </a:p>
          <a:p>
            <a:pPr eaLnBrk="1" hangingPunct="1">
              <a:defRPr/>
            </a:pPr>
            <a:r>
              <a:rPr lang="en-US" sz="2400" dirty="0" smtClean="0">
                <a:latin typeface="Copperplate Gothic Bold" pitchFamily="34" charset="0"/>
              </a:rPr>
              <a:t>Often armed with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latin typeface="Copperplate Gothic Bold" pitchFamily="34" charset="0"/>
              </a:rPr>
              <a:t>    </a:t>
            </a:r>
            <a:r>
              <a:rPr lang="en-US" sz="2400" dirty="0" err="1" smtClean="0">
                <a:latin typeface="Copperplate Gothic Bold" pitchFamily="34" charset="0"/>
              </a:rPr>
              <a:t>billy</a:t>
            </a:r>
            <a:r>
              <a:rPr lang="en-US" sz="2400" dirty="0" smtClean="0">
                <a:latin typeface="Copperplate Gothic Bold" pitchFamily="34" charset="0"/>
              </a:rPr>
              <a:t> clubs, knives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latin typeface="Copperplate Gothic Bold" pitchFamily="34" charset="0"/>
              </a:rPr>
              <a:t>    and guns</a:t>
            </a: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200400"/>
            <a:ext cx="48609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5410200" y="6491288"/>
            <a:ext cx="2819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         SPLC Issue 131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LAW ENFORCEMENT SENSITIVE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opperplate Gothic Bold" pitchFamily="34" charset="0"/>
              </a:rPr>
              <a:t>Black Hebrew Israelites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Copperplate Gothic Bold" pitchFamily="34" charset="0"/>
              </a:rPr>
              <a:t>Israelite Church of God and Jesus Christ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  </a:t>
            </a:r>
            <a:r>
              <a:rPr lang="en-US" dirty="0" smtClean="0">
                <a:hlinkClick r:id="rId2"/>
              </a:rPr>
              <a:t>http://www.theholyconceptionunit.org/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Copperplate Gothic Bold" pitchFamily="34" charset="0"/>
              </a:rPr>
              <a:t>Religious Tolerance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  </a:t>
            </a:r>
            <a:r>
              <a:rPr lang="en-US" dirty="0" smtClean="0">
                <a:hlinkClick r:id="rId3"/>
              </a:rPr>
              <a:t>http://www.religioustolerance.org/bhi.htm</a:t>
            </a: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Copperplate Gothic Bold" pitchFamily="34" charset="0"/>
              </a:rPr>
              <a:t>Israelite Heritage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  </a:t>
            </a:r>
            <a:r>
              <a:rPr lang="en-US" dirty="0" smtClean="0">
                <a:hlinkClick r:id="rId4"/>
              </a:rPr>
              <a:t>http://www.hebrewisraelites.org/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LAW ENFORCEMENT SENSITIVE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Copperplate Gothic Bold" pitchFamily="34" charset="0"/>
              </a:rPr>
              <a:t>Anti-Government Extremists</a:t>
            </a:r>
            <a:endParaRPr lang="en-US" dirty="0">
              <a:latin typeface="Copperplate Gothic Bold" pitchFamily="34" charset="0"/>
            </a:endParaRPr>
          </a:p>
        </p:txBody>
      </p:sp>
      <p:pic>
        <p:nvPicPr>
          <p:cNvPr id="73731" name="Picture 4" descr="A patriot must always be read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421798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6" descr="Big business plus big government equals tyranny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1905000"/>
            <a:ext cx="31908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8" descr="domestic terrorists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3581400"/>
            <a:ext cx="31908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4" name="Picture 10" descr="Extremist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76800" y="3352800"/>
            <a:ext cx="31908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5" name="Picture 12" descr="I am spying on you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53000" y="4953000"/>
            <a:ext cx="31908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6" name="Picture 14" descr="If you dont tell the government no who will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7200" y="5410200"/>
            <a:ext cx="31908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LAW ENFORCEMENT SENSITIVE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www.cbsnews.com/i/tim/2010/04/19/image293827x_370x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038600"/>
            <a:ext cx="35242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Copperplate Gothic Bold" pitchFamily="34" charset="0"/>
              </a:rPr>
              <a:t>Anti-Government Extremists</a:t>
            </a:r>
            <a:endParaRPr lang="en-US" dirty="0"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Copperplate Gothic Bold" pitchFamily="34" charset="0"/>
              </a:rPr>
              <a:t>“Patriot” Movement</a:t>
            </a:r>
          </a:p>
          <a:p>
            <a:pPr>
              <a:defRPr/>
            </a:pPr>
            <a:r>
              <a:rPr lang="en-US" dirty="0" smtClean="0">
                <a:latin typeface="Copperplate Gothic Bold" pitchFamily="34" charset="0"/>
              </a:rPr>
              <a:t>Extreme right-wing beliefs  </a:t>
            </a:r>
          </a:p>
          <a:p>
            <a:pPr>
              <a:defRPr/>
            </a:pPr>
            <a:r>
              <a:rPr lang="en-US" dirty="0" smtClean="0">
                <a:latin typeface="Copperplate Gothic Bold" pitchFamily="34" charset="0"/>
              </a:rPr>
              <a:t>Some groups considered domestic terrorists</a:t>
            </a:r>
          </a:p>
        </p:txBody>
      </p:sp>
      <p:pic>
        <p:nvPicPr>
          <p:cNvPr id="75781" name="Picture 2" descr="http://www.biography.com/notorious/images/crime_files/terry-nicho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352800"/>
            <a:ext cx="2590800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LAW ENFORCEMENT SENSITIVE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Copperplate Gothic Bold" pitchFamily="34" charset="0"/>
              </a:rPr>
              <a:t>Anti-Government Extremists</a:t>
            </a:r>
            <a:endParaRPr lang="en-US" dirty="0">
              <a:latin typeface="Copperplate Gothic Bold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/>
          <a:p>
            <a:pPr>
              <a:defRPr/>
            </a:pPr>
            <a:r>
              <a:rPr lang="en-US" sz="1800" dirty="0" smtClean="0">
                <a:latin typeface="Copperplate Gothic Bold" pitchFamily="34" charset="0"/>
              </a:rPr>
              <a:t>Extremists fond of William Pierce’s writings:  The Turner Diaries and Hunter</a:t>
            </a:r>
          </a:p>
          <a:p>
            <a:pPr>
              <a:defRPr/>
            </a:pPr>
            <a:endParaRPr lang="en-US" sz="1800" dirty="0" smtClean="0">
              <a:latin typeface="Copperplate Gothic Bold" pitchFamily="34" charset="0"/>
            </a:endParaRPr>
          </a:p>
          <a:p>
            <a:pPr>
              <a:defRPr/>
            </a:pPr>
            <a:r>
              <a:rPr lang="en-US" sz="1800" dirty="0" smtClean="0">
                <a:latin typeface="Copperplate Gothic Bold" pitchFamily="34" charset="0"/>
              </a:rPr>
              <a:t>The Turner Diaries is a playbook/recipe book for homegrown extremists</a:t>
            </a:r>
          </a:p>
          <a:p>
            <a:pPr>
              <a:buFont typeface="Wingdings" pitchFamily="2" charset="2"/>
              <a:buNone/>
              <a:defRPr/>
            </a:pPr>
            <a:endParaRPr lang="en-US" sz="1800" dirty="0" smtClean="0">
              <a:latin typeface="Copperplate Gothic Bold" pitchFamily="34" charset="0"/>
            </a:endParaRPr>
          </a:p>
          <a:p>
            <a:pPr>
              <a:defRPr/>
            </a:pPr>
            <a:r>
              <a:rPr lang="en-US" sz="1800" dirty="0" smtClean="0">
                <a:latin typeface="Copperplate Gothic Bold" pitchFamily="34" charset="0"/>
              </a:rPr>
              <a:t>April 19 and 20 are significant dates for U.S. law enforcement:</a:t>
            </a:r>
          </a:p>
          <a:p>
            <a:pPr lvl="1">
              <a:defRPr/>
            </a:pPr>
            <a:r>
              <a:rPr lang="en-US" sz="1400" dirty="0" smtClean="0">
                <a:latin typeface="Copperplate Gothic Bold" pitchFamily="34" charset="0"/>
              </a:rPr>
              <a:t>4/19/93 – Waco</a:t>
            </a:r>
          </a:p>
          <a:p>
            <a:pPr lvl="1">
              <a:defRPr/>
            </a:pPr>
            <a:r>
              <a:rPr lang="en-US" sz="1400" dirty="0" smtClean="0">
                <a:latin typeface="Copperplate Gothic Bold" pitchFamily="34" charset="0"/>
              </a:rPr>
              <a:t>4/19/95 – OK City</a:t>
            </a:r>
          </a:p>
          <a:p>
            <a:pPr lvl="1">
              <a:defRPr/>
            </a:pPr>
            <a:r>
              <a:rPr lang="en-US" sz="1400" dirty="0" smtClean="0">
                <a:latin typeface="Copperplate Gothic Bold" pitchFamily="34" charset="0"/>
              </a:rPr>
              <a:t>4/20/99 – Columbine</a:t>
            </a:r>
          </a:p>
          <a:p>
            <a:pPr lvl="1">
              <a:defRPr/>
            </a:pPr>
            <a:r>
              <a:rPr lang="en-US" sz="1400" dirty="0" smtClean="0">
                <a:latin typeface="Copperplate Gothic Bold" pitchFamily="34" charset="0"/>
              </a:rPr>
              <a:t>4/20 – Hitler’s birthday</a:t>
            </a:r>
            <a:endParaRPr lang="en-US" sz="1400" dirty="0">
              <a:latin typeface="Copperplate Gothic Bold" pitchFamily="34" charset="0"/>
            </a:endParaRPr>
          </a:p>
        </p:txBody>
      </p:sp>
      <p:pic>
        <p:nvPicPr>
          <p:cNvPr id="77828" name="Picture 10" descr="turnerdiari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5800" y="1752600"/>
            <a:ext cx="4468813" cy="3352800"/>
          </a:xfrm>
        </p:spPr>
      </p:pic>
      <p:sp>
        <p:nvSpPr>
          <p:cNvPr id="77829" name="TextBox 6"/>
          <p:cNvSpPr txBox="1">
            <a:spLocks noChangeArrowheads="1"/>
          </p:cNvSpPr>
          <p:nvPr/>
        </p:nvSpPr>
        <p:spPr bwMode="auto">
          <a:xfrm>
            <a:off x="4419600" y="5181600"/>
            <a:ext cx="4572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latin typeface="Copperplate Gothic Bold" pitchFamily="34" charset="0"/>
              </a:rPr>
              <a:t> </a:t>
            </a:r>
            <a:r>
              <a:rPr lang="en-US" sz="1600" dirty="0" smtClean="0">
                <a:latin typeface="Copperplate Gothic Bold" pitchFamily="34" charset="0"/>
              </a:rPr>
              <a:t>Literature to be aware of</a:t>
            </a:r>
            <a:endParaRPr lang="en-US" sz="1600" dirty="0">
              <a:latin typeface="Copperplate Gothic Bold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LAW ENFORCEMENT SENSITIVE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Copperplate Gothic Bold" pitchFamily="34" charset="0"/>
              </a:rPr>
              <a:t>Anti-Government Extremists</a:t>
            </a:r>
            <a:endParaRPr lang="en-US" dirty="0"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Copperplate Gothic Bold" pitchFamily="34" charset="0"/>
              </a:rPr>
              <a:t>Close association with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latin typeface="Copperplate Gothic Bold" pitchFamily="34" charset="0"/>
              </a:rPr>
              <a:t>   militia groups but not an exclusive connection</a:t>
            </a:r>
          </a:p>
          <a:p>
            <a:pPr>
              <a:defRPr/>
            </a:pPr>
            <a:r>
              <a:rPr lang="en-US" dirty="0" smtClean="0">
                <a:latin typeface="Copperplate Gothic Bold" pitchFamily="34" charset="0"/>
              </a:rPr>
              <a:t>Tax Protesters</a:t>
            </a:r>
          </a:p>
          <a:p>
            <a:pPr>
              <a:defRPr/>
            </a:pPr>
            <a:r>
              <a:rPr lang="en-US" dirty="0" smtClean="0">
                <a:latin typeface="Copperplate Gothic Bold" pitchFamily="34" charset="0"/>
              </a:rPr>
              <a:t>May be more likely to possess/sell firearms</a:t>
            </a:r>
          </a:p>
          <a:p>
            <a:pPr>
              <a:defRPr/>
            </a:pPr>
            <a:r>
              <a:rPr lang="en-US" dirty="0" smtClean="0">
                <a:latin typeface="Copperplate Gothic Bold" pitchFamily="34" charset="0"/>
              </a:rPr>
              <a:t>Anti-Government beliefs may lead to Violence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LAW ENFORCEMENT SENSITIVE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pperplate Gothic Bold" pitchFamily="34" charset="0"/>
              </a:rPr>
              <a:t>Subversive?</a:t>
            </a:r>
            <a:endParaRPr lang="en-US" dirty="0">
              <a:latin typeface="Copperplate Gothic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676400"/>
            <a:ext cx="8610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Copperplate Gothic Bold" pitchFamily="34" charset="0"/>
              </a:rPr>
              <a:t>Seeking to change an established system</a:t>
            </a:r>
          </a:p>
          <a:p>
            <a:pPr>
              <a:buFont typeface="Arial" pitchFamily="34" charset="0"/>
              <a:buChar char="•"/>
            </a:pPr>
            <a:endParaRPr lang="en-US" sz="2800" dirty="0">
              <a:latin typeface="Copperplate Gothic Bold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Copperplate Gothic Bold" pitchFamily="34" charset="0"/>
              </a:rPr>
              <a:t>Troublemaker, Dissident, Agitator,                         Revolutionary, Renegade, Rebel</a:t>
            </a:r>
            <a:endParaRPr lang="en-US" sz="2800" dirty="0">
              <a:latin typeface="Copperplate Gothic Bold" pitchFamily="34" charset="0"/>
            </a:endParaRPr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429000"/>
            <a:ext cx="61436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LAW ENFORCEMENT SENSITIVE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://www.wearagun.com/designs/People-fear-government22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676400"/>
            <a:ext cx="3810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Copperplate Gothic Bold" pitchFamily="34" charset="0"/>
              </a:rPr>
              <a:t>Anti-Government Extremists</a:t>
            </a:r>
            <a:endParaRPr lang="en-US" dirty="0"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5257800"/>
          </a:xfrm>
        </p:spPr>
        <p:txBody>
          <a:bodyPr/>
          <a:lstStyle/>
          <a:p>
            <a:pPr>
              <a:defRPr/>
            </a:pPr>
            <a:r>
              <a:rPr lang="en-US" sz="2400" u="sng" dirty="0" smtClean="0">
                <a:latin typeface="Copperplate Gothic Bold" pitchFamily="34" charset="0"/>
              </a:rPr>
              <a:t>Triggers:</a:t>
            </a:r>
          </a:p>
          <a:p>
            <a:pPr lvl="1">
              <a:defRPr/>
            </a:pPr>
            <a:r>
              <a:rPr lang="en-US" sz="2400" dirty="0" smtClean="0">
                <a:latin typeface="Copperplate Gothic Bold" pitchFamily="34" charset="0"/>
              </a:rPr>
              <a:t>Money</a:t>
            </a:r>
          </a:p>
          <a:p>
            <a:pPr lvl="1">
              <a:defRPr/>
            </a:pPr>
            <a:r>
              <a:rPr lang="en-US" sz="2400" dirty="0" smtClean="0">
                <a:latin typeface="Copperplate Gothic Bold" pitchFamily="34" charset="0"/>
              </a:rPr>
              <a:t>Health Care Legislation</a:t>
            </a:r>
          </a:p>
          <a:p>
            <a:pPr lvl="1">
              <a:defRPr/>
            </a:pPr>
            <a:r>
              <a:rPr lang="en-US" sz="2400" dirty="0" smtClean="0">
                <a:latin typeface="Copperplate Gothic Bold" pitchFamily="34" charset="0"/>
              </a:rPr>
              <a:t>Social Welfare</a:t>
            </a:r>
          </a:p>
          <a:p>
            <a:pPr lvl="1">
              <a:defRPr/>
            </a:pPr>
            <a:r>
              <a:rPr lang="en-US" sz="2400" dirty="0" smtClean="0">
                <a:latin typeface="Copperplate Gothic Bold" pitchFamily="34" charset="0"/>
              </a:rPr>
              <a:t>Taxes/IRS</a:t>
            </a:r>
          </a:p>
          <a:p>
            <a:pPr lvl="1">
              <a:defRPr/>
            </a:pPr>
            <a:r>
              <a:rPr lang="en-US" sz="2400" dirty="0" smtClean="0">
                <a:latin typeface="Copperplate Gothic Bold" pitchFamily="34" charset="0"/>
              </a:rPr>
              <a:t>Gun Control*</a:t>
            </a:r>
          </a:p>
          <a:p>
            <a:pPr lvl="1">
              <a:defRPr/>
            </a:pPr>
            <a:r>
              <a:rPr lang="en-US" sz="2400" dirty="0" smtClean="0">
                <a:latin typeface="Copperplate Gothic Bold" pitchFamily="34" charset="0"/>
              </a:rPr>
              <a:t>Land Rights Issues* </a:t>
            </a:r>
            <a:endParaRPr lang="en-US" sz="2400" dirty="0">
              <a:latin typeface="Copperplate Gothic Bold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LAW ENFORCEMENT SENSITIVE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5334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latin typeface="Copperplate Gothic Bold" pitchFamily="34" charset="0"/>
              </a:rPr>
              <a:t>Anarchists</a:t>
            </a:r>
            <a:endParaRPr lang="en-US" dirty="0">
              <a:latin typeface="Copperplate Gothic Bold" pitchFamily="34" charset="0"/>
            </a:endParaRPr>
          </a:p>
        </p:txBody>
      </p:sp>
      <p:sp>
        <p:nvSpPr>
          <p:cNvPr id="81923" name="AutoShape 2" descr="data:image/jpeg;base64,/9j/4AAQSkZJRgABAQAAAQABAAD/2wCEAAkGBhAQDxAQEBAQEBAQDxIQDxYQEBIQEBAVFBAVFBQQEhIXGyYeFxkjGRQSHy8gIycpLCwsFR4xNTAqNSYrLCkBCQoKDgwOGQ8PGi0kHyQvLi0sLzItMDQqKiksLyw0Ki8vLSwpLC8sKSwqLCwsLCksKSwsLCwsNCwpLywsLCwsLP/AABEIAKIBNwMBIgACEQEDEQH/xAAbAAEAAgMBAQAAAAAAAAAAAAAABQYBAwQCB//EADYQAAIBAgQEBAUCBAcAAAAAAAABAgMRBAUhMQYSQVEiYXGBE0KRocEysRQjYtEWM0NScuHw/8QAGwEBAAIDAQEAAAAAAAAAAAAAAAQFAgYHAQP/xAAzEQACAgEBBQUGBgMBAAAAAAAAAQIDBBEFEiExQQYTUXGBIiNCYZGxFKHB0eHwMjPxUv/aAAwDAQACEQMRAD8A+GgAAAAAAAAAAAAAAAAAAAAAAAAAA904XaS6uyJDOMs+DybtSjq336o15NT5q9NP/dcn+JaN6PN1jJfci2XONsYl9h7PjdgXXvmuXpz+pUmYPTPJKKEAAAAAAAAAAAAAAAAAAAAAAAAAAAAAAAAAAAAAAAAAAAAAAAAAAAAGbAErw5QcqyfSKbZacVh1UhKD2a/8yE4VpNc8umiLAU2XP3vDodL7P48VgaS+LXX7Hz+vT5ZSj2bRrJPP8Oo15WWjsyNsW0Jb0UznmVS6bp1vo2jAAMyOAAAAAAAAAAAAAAAAAAAAAAAAAAAAAAAAAAAAAAAAAAAAAAZsS2WZC6ycm+WPTTVmE5xgtZEjGxbcmfd1LVkSjpwWDlUmopNptXa6LuWfDcPUYbrnf9RIwpxjpFJeisQrM6K4RRtOH2XtbUr5JLwXF/secPQjTioxVkjYAVTbb1ZvkIRhFRitEiLzjKHW5XFpNaa9SKxHDNSMbxak77ItIJNeVOCSXIp8rYWLkzlZNPefXU+fzptOzVmu+h4LzjMup1VaSV+60f1ILHcNOKcqb5ktbP8AUWFWXCfB8Gabm9nsnH1lX7Uflz+hBA9SjbfRnkmGuAAAAAAAAAAAAAAAAAAAAAAAAAAAAAAAAAAAAAAAAyoixMcPZbzz55Lwx11WjZhZNQi5MlYmNPKtjVDmzblfD0pWnU0jo0urLKlbQyeZzUVeTSXmUdtsrXxOpYOz6MCvSHqz0YTX03K9mfETvy0X6u2/oSmTUZRpJzbbn4nfzPZUOEN6Rhj7VryMh0UrVLm+h3N217HDlmZqtzdHFv6dBnWI5KE31fhXuQPDeLUKvK/nVl69D6V079UpEXN2n3GdVRrwfP15fmWw8RqxbaTV1uuqPZWs/UqVZVISknNa+x8qa1ZLdJ20c6WHUrd3Va8fIsoK9l3EuvLV9ml+5YISTSad09UeWUzqekjLC2hRmx1qfmuqILO8ic26lPd/qX5RW5Qa0ejR9CIDiDKXJ/Epq7t4kl9ybi5PwTNZ27sRaPIx1x6r9UVozY2/wk725JX9GdlDIq0lfkt/y0LBzjHmzTq8W+16Qg36EdYWLLhuFo2/mSd+0f7kVnGBhSnywbatfWzt5HzhfCct2JMyNk5ONV31q0XnxI4AH3KsAAAAAAAAAAAAAAAAAAAAAAAAAAAGUYMoA24eg5yUVu2kXrDYdU4RhHaKt/2QnDGDVpVGtb2j28yfKjMt3pbq6HROzeB3VPfy5y5eX8nmpUUU5Sdkld3KhmubSqyaTtBPwo7+Jsw/0l01l59kV8kYlCS33zZU9odqysseNW/ZXP5vw8kdWXYX4lSMO719C7xjZJLZKyK7wrQV5ztqtF213LGRs2es93wLns1iqvGdr5yf5L+sheKK9qcY9ZO/0KzSqOLTW6d0d+eYyU6sk9oNqK/JHFhj17laTNQ2xl/iMyU49OC9P5L5g8R8SnGfda+vU0Ztgvi0mvmWsfVEbwxjHrSey8UfyifKmxOm3gdAw7IbRwVvdVo/PqfPmmnbqiYyHMZxkoNSlB6aK/L5kn/hyk5OUnKTbvvZEjh8LCmrQikvTV+rJl2VXKOmmpruzdgZdN6sct1L1b81yNoAKs3nQGuvXjTi5SdkjxjcYqUHN6paadSpZjm062j0j0S2JVGO7ePQotq7XqwY7q4z6L9WdeP4jqSdqfgj3+ZkPObbu3dvueTBcwrjBaRRzjJzLsqW9bJv7AAGZEAAAAAAAAAAAAAAAAAAAAAAAAAAAB6gtTyduT0VOvCMtm/xcxk9E2fWmt22RgurS+pcMDh1Tpxgui19epunKybfRXMnHnFXloVH5W+rNfWs5+bOwTccbHbXKMfsin42u51JyfWTNKPUabbsk2/ImcNwxOSTlJRv03ZfSnCpLVnKKcXIzZt1xbfNkxkeHUKEO8lzP3OrFVuSEpWvZaJbvyR6o0lGMYraKSPdiilPenvHVKcd1Y8ao8Glp66FKjlVeo21Tlq76q33JLBcMPeq7eUXr+xYzDkl1SJMsyclpHgU1HZvFre/Y3Lz5HNhMspUneEbO1r3uzqOetmFKF+acdPO7PeHxUKi5oSTRFkpv2pal5RLGr9zU4r5LQ2N23OLFZ1Rp/OpPtHVnbOCaaeqa1KPmOH5Ks4LZPQ++NTG1tSKjbe0b8GEZVJceGr6MkcdxHKTtTXKl33fqWPC1HKnCT3lFN/QocUX3DxShFLZRX7H2y64wjFRRX9ncu/KutnbLXgv1I/iOF6DfaSKg2XDiFr+Hl6q31KeyRhf6/Up+06SzFp/5X6mAATTWQAAAAAAAAAAAAAAAAAAAAAAAAAAAAAAdGBrclSEu0k/uaUd+WZTOq7rSKerf4MJtKL3iTi122WxVS1lqXNM0Y3CKrDkbsm037G6KsrdjJrybi9UdhnWrYbk1qnzNFDBU4fphFW8tfqbzxUrRju0vfU9iW8+LFca4ezDRaeAOLMM1hRWrvLolv79jpxFZQi5PRJXKPjMS6k3N7tkrFo7x6y5FHtzazwoKNf+cvyXiScuKKvRRXtcj8VmVSo7yk/bRHIC1jVCPJHP7to5V60ssbXme7ktw3Warct9JJ3v1tsQx1YDEOnUjJdH+57bHeg4nmDf3OTCx9GtfIvRXOJ8HZxqJb+GXqWJO5GcR026Dt0km/QpsaTjajpO2qY34U9eOi1XoVShC84rvJL7l+irJLskvsVHh/COdZS6Q8T/AAi3kjOknJR8Cp7K0ONM7X8T4en8kVxJJfA13bViostXFDXwo3/VzafTUqrJOGvdFF2klrmvyRgAEw1wAAAAAAAAAAAAAAAAAAAAAAAAAAAGynScmlFXb2S3ZrN2ExPw5xmteV3PHrpwM4KLklLl18icy3ht6Sq6deX+5YIxjFWSSS7aIrlXiuVvDBJ93r9iPr51WmmnNpPdLRFbKi656z4G607V2bs+G7jpyfjpz82y6RmpK6aa8g9n6Fd4bzG16Uno9Y379ixkK6p1T3TZtn50M6hWLg+q8GVbLqVSWK8Td4tyd/ItJrVCPPz28TVn5mxHt1veNGGzcB4cJRb11bev2ILijE2jGC+bxP2KzcluJKt67V9IpL8kTYt8aO7Wjne2r3dm2Ponp9DAAJBUAymYABc8ixnxKKu7yjo/wduIo88JQ25k0VrhnFKNRxb/AFrT1LSUeRDu7Hp5nU9j5CzMKKnxem6/75EflGXOhGUW07vR21JAHLmGYxoxu9/lXVnxblbL5ssYRpwaNNdIxK1n+M56zSvaHhV+/VkWzZWrucpSe8m2/c1F/CO7FROSZV7vula+r1AAMyMAAAAAAAAAAAAAAAAAAAAAAAAAAAAAADKMAA9Rlbbcs+S54pLkqO0tot7PyfmVY9Rep8rao2x0ZYbP2hbhWb9fLqujPoQNGA/yqd3d8iPFXMqcZ8kpWlp9yh3G20jq/wCJgq4zm9NdOfzOTMsgjVbmnyze/VMg6+RVoN+HmS6rYuIJFeXOHDmVGZsDFyXvr2W+q6nz2UGntYxYvlbA05u8oJs5ZcP0H8rXo2TI50OqNct7LZCfu5Jr6FNsbqOEnP8ATGT9EXClk1CO0F73Z2RikrJWSMZZy+FH2o7Kzb99NLy/kg8q4e5bTqfqTTST29SdBpnjIKSg5Lmey3IE5zterNsxcbH2fXuQ4J9X1ZuKhxBUk68lLorL0LeVDiOP8+XoiRg/7PQp+1Gv4RaP4kRQALg5wAAAAAAAAAAAAAAAAAAAAAAAAAAAAAAAAAAAADbh6blOMe7SNR04Cqo1YSlspJs8lro9D61JOcVLlqtS7q0IdlGP0sij4uvz1JT7u5Ys5zem6TjCSk5aaX2Ktcg4dbScpc2bP2jzYWyhTU04xWvDx/4SeCz6pSXLpJf1dPckqHFUfng0/wCl3RWri5Inj1y4tFTj7ZzMdKMZ8F0fEukM8oNX50vVNG6OZ0XtUj9Si3FyO8GHRst4dqslf5Qi/r+5eZZpRW9SP1OfEcQUYq6lzvtG/wCSnXFz1YMFzZjZ2pyZJqMYr6krjc/qVNE+SPlu/Vkbzu97u/e+p4uLkuMIwWkUa7flXZEt+2TbLhw/i3Uo63bi7XZx8U4fSFRLXWMvwQ2X5jKlJNPS/iXRk7muZUquHdpK7s0uqIDqlXcpR5M2yvPqzNmSpsek4rr105afYqwALI0oAAAAAAAAAAAAAAAAAAAAAAAAAAAAAAAAAAAAGQADLMGAesAAHgAAAAAAAAABkA9BgAHgAAAAAAAAAAAAAAAAAAP/2Q=="/>
          <p:cNvSpPr>
            <a:spLocks noChangeAspect="1" noChangeArrowheads="1"/>
          </p:cNvSpPr>
          <p:nvPr/>
        </p:nvSpPr>
        <p:spPr bwMode="auto">
          <a:xfrm>
            <a:off x="0" y="-1555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24" name="TextBox 7"/>
          <p:cNvSpPr txBox="1">
            <a:spLocks noChangeArrowheads="1"/>
          </p:cNvSpPr>
          <p:nvPr/>
        </p:nvSpPr>
        <p:spPr bwMode="auto">
          <a:xfrm>
            <a:off x="152400" y="838200"/>
            <a:ext cx="3581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 dirty="0">
                <a:latin typeface="Copperplate Gothic Bold" pitchFamily="34" charset="0"/>
              </a:rPr>
              <a:t>Mostly young, college-aged</a:t>
            </a:r>
          </a:p>
          <a:p>
            <a:pPr>
              <a:buFont typeface="Arial" charset="0"/>
              <a:buChar char="•"/>
            </a:pPr>
            <a:endParaRPr lang="en-US" sz="2000" dirty="0">
              <a:latin typeface="Copperplate Gothic Bold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000" dirty="0">
                <a:latin typeface="Copperplate Gothic Bold" pitchFamily="34" charset="0"/>
              </a:rPr>
              <a:t>Believe in </a:t>
            </a:r>
            <a:r>
              <a:rPr lang="en-US" sz="2000" dirty="0" smtClean="0">
                <a:latin typeface="Copperplate Gothic Bold" pitchFamily="34" charset="0"/>
              </a:rPr>
              <a:t>the absence of government </a:t>
            </a:r>
            <a:r>
              <a:rPr lang="en-US" sz="2000" dirty="0">
                <a:latin typeface="Copperplate Gothic Bold" pitchFamily="34" charset="0"/>
              </a:rPr>
              <a:t>and are often anti-capitalist and </a:t>
            </a:r>
            <a:r>
              <a:rPr lang="en-US" sz="2000" dirty="0" smtClean="0">
                <a:latin typeface="Copperplate Gothic Bold" pitchFamily="34" charset="0"/>
              </a:rPr>
              <a:t>“anti-corporate</a:t>
            </a:r>
            <a:r>
              <a:rPr lang="en-US" sz="2000" dirty="0">
                <a:latin typeface="Copperplate Gothic Bold" pitchFamily="34" charset="0"/>
              </a:rPr>
              <a:t>”</a:t>
            </a:r>
          </a:p>
          <a:p>
            <a:pPr>
              <a:buFont typeface="Arial" charset="0"/>
              <a:buChar char="•"/>
            </a:pPr>
            <a:endParaRPr lang="en-US" sz="2000" dirty="0">
              <a:latin typeface="Copperplate Gothic Bold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000" dirty="0">
                <a:latin typeface="Copperplate Gothic Bold" pitchFamily="34" charset="0"/>
              </a:rPr>
              <a:t>Some tied to the Occupy Movement which spread</a:t>
            </a:r>
          </a:p>
          <a:p>
            <a:r>
              <a:rPr lang="en-US" sz="2000" dirty="0">
                <a:latin typeface="Copperplate Gothic Bold" pitchFamily="34" charset="0"/>
              </a:rPr>
              <a:t>nationwide in late 2011</a:t>
            </a:r>
          </a:p>
          <a:p>
            <a:r>
              <a:rPr lang="en-US" sz="2000" dirty="0">
                <a:latin typeface="Copperplate Gothic Bold" pitchFamily="34" charset="0"/>
              </a:rPr>
              <a:t>and 2012</a:t>
            </a:r>
          </a:p>
          <a:p>
            <a:endParaRPr lang="en-US" sz="2000" dirty="0">
              <a:latin typeface="Copperplate Gothic Bold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000" dirty="0" smtClean="0">
                <a:latin typeface="Copperplate Gothic Bold" pitchFamily="34" charset="0"/>
              </a:rPr>
              <a:t>College campuses and liberal enclaves</a:t>
            </a:r>
            <a:endParaRPr lang="en-US" sz="2000" dirty="0">
              <a:latin typeface="Copperplate Gothic Bold" pitchFamily="34" charset="0"/>
            </a:endParaRPr>
          </a:p>
        </p:txBody>
      </p:sp>
      <p:pic>
        <p:nvPicPr>
          <p:cNvPr id="81925" name="Picture 8" descr="DSCN015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362200"/>
            <a:ext cx="5334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6" name="Picture 4" descr="http://ldsanarchy.files.wordpress.com/2007/10/cropped-anarch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52400"/>
            <a:ext cx="37338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LAW ENFORCEMENT SENSITIVE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jazzroc.files.wordpress.com/2008/10/anarchism.gif?w=213&amp;h=700&amp;h=1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498562"/>
            <a:ext cx="1905000" cy="1359437"/>
          </a:xfrm>
          <a:prstGeom prst="rect">
            <a:avLst/>
          </a:prstGeom>
          <a:noFill/>
        </p:spPr>
      </p:pic>
      <p:pic>
        <p:nvPicPr>
          <p:cNvPr id="82946" name="Picture 2" descr="Interview with Kurdish anarchists, 2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5138" y="4648200"/>
            <a:ext cx="23288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latin typeface="Copperplate Gothic Bold" pitchFamily="34" charset="0"/>
              </a:rPr>
              <a:t>ANARCHY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>
                <a:latin typeface="Copperplate Gothic Bold" pitchFamily="34" charset="0"/>
              </a:rPr>
              <a:t>The absence of government, authority or order</a:t>
            </a:r>
          </a:p>
          <a:p>
            <a:pPr>
              <a:defRPr/>
            </a:pPr>
            <a:r>
              <a:rPr lang="en-US" dirty="0" smtClean="0">
                <a:latin typeface="Copperplate Gothic Bold" pitchFamily="34" charset="0"/>
              </a:rPr>
              <a:t>The desire to live in a “utopian” society of individuals who want freedom without restriction</a:t>
            </a:r>
          </a:p>
          <a:p>
            <a:pPr>
              <a:defRPr/>
            </a:pPr>
            <a:r>
              <a:rPr lang="en-US" dirty="0" smtClean="0">
                <a:latin typeface="Copperplate Gothic Bold" pitchFamily="34" charset="0"/>
              </a:rPr>
              <a:t>Proponents of this theory are called “anarchists”</a:t>
            </a:r>
          </a:p>
          <a:p>
            <a:pPr>
              <a:defRPr/>
            </a:pPr>
            <a:r>
              <a:rPr lang="en-US" dirty="0" smtClean="0">
                <a:latin typeface="Copperplate Gothic Bold" pitchFamily="34" charset="0"/>
              </a:rPr>
              <a:t>Anarchism: can be viewed as a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latin typeface="Copperplate Gothic Bold" pitchFamily="34" charset="0"/>
              </a:rPr>
              <a:t>               political philosophy</a:t>
            </a:r>
            <a:endParaRPr lang="en-US" dirty="0">
              <a:latin typeface="Copperplate Gothic Bold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LAW ENFORCEMENT SENSITIVE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latin typeface="Copperplate Gothic Bold" pitchFamily="34" charset="0"/>
              </a:rPr>
              <a:t>HISTORY IN THE U.S.</a:t>
            </a:r>
            <a:endParaRPr lang="en-US" dirty="0">
              <a:solidFill>
                <a:srgbClr val="FF0000"/>
              </a:solidFill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>
                <a:latin typeface="Copperplate Gothic Bold" pitchFamily="34" charset="0"/>
              </a:rPr>
              <a:t>Organized labor and the demand for an 8 hour workday</a:t>
            </a:r>
          </a:p>
          <a:p>
            <a:pPr>
              <a:defRPr/>
            </a:pPr>
            <a:r>
              <a:rPr lang="en-US" dirty="0" smtClean="0">
                <a:latin typeface="Copperplate Gothic Bold" pitchFamily="34" charset="0"/>
              </a:rPr>
              <a:t>Haymarket Affair (Chicago, IL)</a:t>
            </a:r>
          </a:p>
          <a:p>
            <a:pPr lvl="1">
              <a:defRPr/>
            </a:pPr>
            <a:r>
              <a:rPr lang="en-US" dirty="0" smtClean="0">
                <a:latin typeface="Copperplate Gothic Bold" pitchFamily="34" charset="0"/>
              </a:rPr>
              <a:t>The Federation of Organized Trades and Labor Unions sets May 1, 1886 as the beginning of the 8 hour workday standard</a:t>
            </a:r>
          </a:p>
          <a:p>
            <a:pPr lvl="1">
              <a:defRPr/>
            </a:pPr>
            <a:r>
              <a:rPr lang="en-US" dirty="0" smtClean="0">
                <a:latin typeface="Copperplate Gothic Bold" pitchFamily="34" charset="0"/>
              </a:rPr>
              <a:t>Unions across the U.S. begin to strike to show support</a:t>
            </a:r>
          </a:p>
          <a:p>
            <a:pPr lvl="1">
              <a:defRPr/>
            </a:pPr>
            <a:r>
              <a:rPr lang="en-US" dirty="0" smtClean="0">
                <a:latin typeface="Copperplate Gothic Bold" pitchFamily="34" charset="0"/>
              </a:rPr>
              <a:t>Anarchists stage a rally in Haymarket Square</a:t>
            </a:r>
          </a:p>
          <a:p>
            <a:pPr lvl="1"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LAW ENFORCEMENT SENSITIVE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The Haymarket Affair: Chicago Anarchists on Tria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971800"/>
            <a:ext cx="43815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467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Copperplate Gothic Bold" pitchFamily="34" charset="0"/>
              </a:rPr>
              <a:t>HAYMARKET AFFAIR</a:t>
            </a:r>
            <a:endParaRPr lang="en-US" dirty="0"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001000" cy="5410200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dirty="0" smtClean="0">
                <a:latin typeface="Copperplate Gothic Bold" pitchFamily="34" charset="0"/>
              </a:rPr>
              <a:t>7 police officers, 4 civilians killed</a:t>
            </a:r>
          </a:p>
          <a:p>
            <a:pPr>
              <a:defRPr/>
            </a:pPr>
            <a:r>
              <a:rPr lang="en-US" dirty="0" smtClean="0">
                <a:latin typeface="Copperplate Gothic Bold" pitchFamily="34" charset="0"/>
              </a:rPr>
              <a:t>Over 100 civilians injured </a:t>
            </a:r>
          </a:p>
          <a:p>
            <a:pPr>
              <a:defRPr/>
            </a:pPr>
            <a:r>
              <a:rPr lang="en-US" dirty="0" smtClean="0">
                <a:latin typeface="Copperplate Gothic Bold" pitchFamily="34" charset="0"/>
              </a:rPr>
              <a:t>8 anarchist leaders tried for inciting the riots</a:t>
            </a:r>
          </a:p>
          <a:p>
            <a:pPr lvl="1">
              <a:defRPr/>
            </a:pPr>
            <a:r>
              <a:rPr lang="en-US" dirty="0" smtClean="0">
                <a:latin typeface="Copperplate Gothic Bold" pitchFamily="34" charset="0"/>
              </a:rPr>
              <a:t>4 executed</a:t>
            </a:r>
          </a:p>
          <a:p>
            <a:pPr lvl="1">
              <a:defRPr/>
            </a:pPr>
            <a:r>
              <a:rPr lang="en-US" dirty="0" smtClean="0">
                <a:latin typeface="Copperplate Gothic Bold" pitchFamily="34" charset="0"/>
              </a:rPr>
              <a:t>3 jailed</a:t>
            </a:r>
          </a:p>
          <a:p>
            <a:pPr lvl="1">
              <a:defRPr/>
            </a:pPr>
            <a:r>
              <a:rPr lang="en-US" dirty="0" smtClean="0">
                <a:latin typeface="Copperplate Gothic Bold" pitchFamily="34" charset="0"/>
              </a:rPr>
              <a:t>1 suicide</a:t>
            </a:r>
          </a:p>
          <a:p>
            <a:pPr lvl="1">
              <a:defRPr/>
            </a:pPr>
            <a:endParaRPr lang="en-US" dirty="0" smtClean="0">
              <a:latin typeface="Copperplate Gothic Bold" pitchFamily="34" charset="0"/>
            </a:endParaRPr>
          </a:p>
          <a:p>
            <a:pPr lvl="1">
              <a:buFont typeface="Wingdings" pitchFamily="2" charset="2"/>
              <a:buNone/>
              <a:defRPr/>
            </a:pPr>
            <a:endParaRPr lang="en-US" dirty="0" smtClean="0">
              <a:solidFill>
                <a:srgbClr val="FF0000"/>
              </a:solidFill>
              <a:latin typeface="Copperplate Gothic Bold" pitchFamily="34" charset="0"/>
            </a:endParaRPr>
          </a:p>
          <a:p>
            <a:pPr lvl="1">
              <a:buFont typeface="Wingdings" pitchFamily="2" charset="2"/>
              <a:buNone/>
              <a:defRPr/>
            </a:pPr>
            <a:endParaRPr lang="en-US" dirty="0" smtClean="0">
              <a:solidFill>
                <a:srgbClr val="FF0000"/>
              </a:solidFill>
              <a:latin typeface="Copperplate Gothic Bold" pitchFamily="34" charset="0"/>
            </a:endParaRPr>
          </a:p>
          <a:p>
            <a:pPr lvl="1">
              <a:buFont typeface="Wingdings" pitchFamily="2" charset="2"/>
              <a:buNone/>
              <a:defRPr/>
            </a:pPr>
            <a:endParaRPr lang="en-US" dirty="0" smtClean="0">
              <a:solidFill>
                <a:srgbClr val="FF0000"/>
              </a:solidFill>
              <a:latin typeface="Copperplate Gothic Bold" pitchFamily="34" charset="0"/>
            </a:endParaRPr>
          </a:p>
          <a:p>
            <a:pPr lvl="1" algn="ctr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Copperplate Gothic Bold" pitchFamily="34" charset="0"/>
              </a:rPr>
              <a:t>What does any of this have to do with today?</a:t>
            </a:r>
          </a:p>
          <a:p>
            <a:pPr lvl="1">
              <a:defRPr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LAW ENFORCEMENT SENSITIVE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NEW YORK, NY - APRIL 25:  Protesters march to Wall Street during an ACT-UP and Occupy Wall Street demonstration on April 25, 2012 in New York City. ACT-UP (AIDS Coalition to Unleash Power), was marking their 25-year anniversary in supporting services for people with AIDS worldwide. They were joined by Occupy Wall Street protesters in a march from New York's city hall to Wall Street. The groups called for a tax on Wall Street transactions and speculative trades to raise money for to end the global AIDS epidemic and provide universal healthcare in the U.S.  (Photo by John Moore/Getty Imag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336925"/>
            <a:ext cx="5257800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467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latin typeface="Copperplate Gothic Bold" pitchFamily="34" charset="0"/>
              </a:rPr>
              <a:t>MAY DAY</a:t>
            </a:r>
            <a:endParaRPr lang="en-US" dirty="0">
              <a:solidFill>
                <a:srgbClr val="FF0000"/>
              </a:solidFill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7467600" cy="5181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Copperplate Gothic Bold" pitchFamily="34" charset="0"/>
              </a:rPr>
              <a:t>May 1</a:t>
            </a:r>
            <a:r>
              <a:rPr lang="en-US" baseline="30000" dirty="0" smtClean="0">
                <a:latin typeface="Copperplate Gothic Bold" pitchFamily="34" charset="0"/>
              </a:rPr>
              <a:t>st</a:t>
            </a:r>
          </a:p>
          <a:p>
            <a:pPr>
              <a:defRPr/>
            </a:pPr>
            <a:r>
              <a:rPr lang="en-US" dirty="0" smtClean="0">
                <a:latin typeface="Copperplate Gothic Bold" pitchFamily="34" charset="0"/>
              </a:rPr>
              <a:t>Also called International Workers’ Day</a:t>
            </a:r>
          </a:p>
          <a:p>
            <a:pPr>
              <a:defRPr/>
            </a:pPr>
            <a:r>
              <a:rPr lang="en-US" dirty="0" smtClean="0">
                <a:latin typeface="Copperplate Gothic Bold" pitchFamily="34" charset="0"/>
              </a:rPr>
              <a:t>What is it really?</a:t>
            </a:r>
          </a:p>
          <a:p>
            <a:pPr lvl="1">
              <a:defRPr/>
            </a:pPr>
            <a:r>
              <a:rPr lang="en-US" dirty="0" smtClean="0">
                <a:latin typeface="Copperplate Gothic Bold" pitchFamily="34" charset="0"/>
              </a:rPr>
              <a:t>A set day every year to meet as a group and destroy property</a:t>
            </a:r>
          </a:p>
          <a:p>
            <a:pPr lvl="2">
              <a:buFont typeface="Wingdings" pitchFamily="2" charset="2"/>
              <a:buNone/>
              <a:defRPr/>
            </a:pPr>
            <a:endParaRPr lang="en-US" dirty="0" smtClean="0">
              <a:latin typeface="Copperplate Gothic Bold" pitchFamily="34" charset="0"/>
            </a:endParaRPr>
          </a:p>
          <a:p>
            <a:pPr lvl="2">
              <a:buFont typeface="Wingdings" pitchFamily="2" charset="2"/>
              <a:buNone/>
              <a:defRPr/>
            </a:pPr>
            <a:r>
              <a:rPr lang="en-US" dirty="0" smtClean="0">
                <a:latin typeface="Copperplate Gothic Bold" pitchFamily="34" charset="0"/>
              </a:rPr>
              <a:t>Violent protests in </a:t>
            </a:r>
          </a:p>
          <a:p>
            <a:pPr lvl="2">
              <a:buFont typeface="Wingdings" pitchFamily="2" charset="2"/>
              <a:buNone/>
              <a:defRPr/>
            </a:pPr>
            <a:r>
              <a:rPr lang="en-US" dirty="0" smtClean="0">
                <a:latin typeface="Copperplate Gothic Bold" pitchFamily="34" charset="0"/>
              </a:rPr>
              <a:t>Seattle, Oakland, </a:t>
            </a:r>
          </a:p>
          <a:p>
            <a:pPr lvl="2">
              <a:buFont typeface="Wingdings" pitchFamily="2" charset="2"/>
              <a:buNone/>
              <a:defRPr/>
            </a:pPr>
            <a:r>
              <a:rPr lang="en-US" dirty="0" smtClean="0">
                <a:latin typeface="Copperplate Gothic Bold" pitchFamily="34" charset="0"/>
              </a:rPr>
              <a:t>San Francisco, NYC</a:t>
            </a:r>
          </a:p>
          <a:p>
            <a:pPr lvl="2"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86021" name="TextBox 4"/>
          <p:cNvSpPr txBox="1">
            <a:spLocks noChangeArrowheads="1"/>
          </p:cNvSpPr>
          <p:nvPr/>
        </p:nvSpPr>
        <p:spPr bwMode="auto">
          <a:xfrm>
            <a:off x="0" y="65532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V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LAW ENFORCEMENT SENSITIVE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6" descr="http://www.anarchism.net/images/download_ca_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295400"/>
            <a:ext cx="28956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Copperplate Gothic Bold" pitchFamily="34" charset="0"/>
              </a:rPr>
              <a:t>ANARCHIST IDENTIFICATION</a:t>
            </a:r>
            <a:endParaRPr lang="en-US" dirty="0">
              <a:latin typeface="Copperplate Gothic Bold" pitchFamily="34" charset="0"/>
            </a:endParaRPr>
          </a:p>
        </p:txBody>
      </p:sp>
      <p:pic>
        <p:nvPicPr>
          <p:cNvPr id="87044" name="Picture 2" descr="File:Anarchy-symbol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2954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5" name="TextBox 8"/>
          <p:cNvSpPr txBox="1">
            <a:spLocks noChangeArrowheads="1"/>
          </p:cNvSpPr>
          <p:nvPr/>
        </p:nvSpPr>
        <p:spPr bwMode="auto">
          <a:xfrm>
            <a:off x="457200" y="5105400"/>
            <a:ext cx="8382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>
                <a:latin typeface="Copperplate Gothic Bold" pitchFamily="34" charset="0"/>
              </a:rPr>
              <a:t>Anarchy is order</a:t>
            </a:r>
          </a:p>
          <a:p>
            <a:pPr>
              <a:buFont typeface="Arial" charset="0"/>
              <a:buChar char="•"/>
            </a:pPr>
            <a:r>
              <a:rPr lang="en-US" sz="2800">
                <a:latin typeface="Copperplate Gothic Bold" pitchFamily="34" charset="0"/>
              </a:rPr>
              <a:t>Anarchy and solidarity</a:t>
            </a:r>
          </a:p>
          <a:p>
            <a:pPr>
              <a:buFont typeface="Arial" charset="0"/>
              <a:buChar char="•"/>
            </a:pPr>
            <a:r>
              <a:rPr lang="en-US" sz="2800">
                <a:latin typeface="Copperplate Gothic Bold" pitchFamily="34" charset="0"/>
              </a:rPr>
              <a:t>Typically spray painted or written in marker</a:t>
            </a:r>
          </a:p>
        </p:txBody>
      </p:sp>
      <p:pic>
        <p:nvPicPr>
          <p:cNvPr id="87046" name="Picture 8" descr="http://i1.squidoocdn.com/resize/squidoo_images/250/draft_lens4894592module35954792photo_1243355957ChristianAnarchy_2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2286000"/>
            <a:ext cx="277653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LAW ENFORCEMENT SENSITIVE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rgbClr val="FF0000"/>
                </a:solidFill>
                <a:latin typeface="Copperplate Gothic Bold" pitchFamily="34" charset="0"/>
              </a:rPr>
              <a:t>Anarchy </a:t>
            </a:r>
            <a:r>
              <a:rPr lang="en-US" sz="4000" dirty="0" err="1" smtClean="0">
                <a:solidFill>
                  <a:srgbClr val="FF0000"/>
                </a:solidFill>
                <a:latin typeface="Copperplate Gothic Bold" pitchFamily="34" charset="0"/>
              </a:rPr>
              <a:t>Symbology</a:t>
            </a:r>
            <a:endParaRPr lang="en-US" sz="4000" dirty="0">
              <a:solidFill>
                <a:srgbClr val="FF0000"/>
              </a:solidFill>
              <a:latin typeface="Copperplate Gothic Bold" pitchFamily="34" charset="0"/>
            </a:endParaRPr>
          </a:p>
        </p:txBody>
      </p:sp>
      <p:pic>
        <p:nvPicPr>
          <p:cNvPr id="880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295400"/>
            <a:ext cx="5038725" cy="505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8" name="TextBox 5"/>
          <p:cNvSpPr txBox="1">
            <a:spLocks noChangeArrowheads="1"/>
          </p:cNvSpPr>
          <p:nvPr/>
        </p:nvSpPr>
        <p:spPr bwMode="auto">
          <a:xfrm>
            <a:off x="228600" y="2362200"/>
            <a:ext cx="35052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opperplate Gothic Bold" pitchFamily="34" charset="0"/>
              </a:rPr>
              <a:t>Anarchist graffiti found downtown Greensboro August 2009 during protest against NSM</a:t>
            </a:r>
          </a:p>
        </p:txBody>
      </p:sp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1" y="1828800"/>
            <a:ext cx="8507276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0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524000"/>
            <a:ext cx="631916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LAW ENFORCEMENT SENSITIVE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3" descr="U:\DSCN03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600200"/>
            <a:ext cx="51054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5" name="Picture 6" descr="acab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819400"/>
            <a:ext cx="5486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6" name="Picture 5" descr="acab1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1000"/>
            <a:ext cx="34290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7" name="TextBox 8"/>
          <p:cNvSpPr txBox="1">
            <a:spLocks noChangeArrowheads="1"/>
          </p:cNvSpPr>
          <p:nvPr/>
        </p:nvSpPr>
        <p:spPr bwMode="auto">
          <a:xfrm>
            <a:off x="4572000" y="228600"/>
            <a:ext cx="3733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>
                <a:latin typeface="Copperplate Gothic Bold" pitchFamily="34" charset="0"/>
              </a:rPr>
              <a:t>ACAB</a:t>
            </a:r>
          </a:p>
        </p:txBody>
      </p:sp>
      <p:sp>
        <p:nvSpPr>
          <p:cNvPr id="90118" name="TextBox 9"/>
          <p:cNvSpPr txBox="1">
            <a:spLocks noChangeArrowheads="1"/>
          </p:cNvSpPr>
          <p:nvPr/>
        </p:nvSpPr>
        <p:spPr bwMode="auto">
          <a:xfrm>
            <a:off x="5943600" y="5638800"/>
            <a:ext cx="281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opperplate Gothic Bold" pitchFamily="34" charset="0"/>
              </a:rPr>
              <a:t>All Cops Are Bastards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LAW ENFORCEMENT SENSITIVE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http://cache.gawker.com/assets/images/comment/12/2010/06/b3d4d334a6c3f0fbedc354f9da251568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600200"/>
            <a:ext cx="5486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467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latin typeface="Copperplate Gothic Bold" pitchFamily="34" charset="0"/>
              </a:rPr>
              <a:t>BLACK BLOC</a:t>
            </a:r>
            <a:endParaRPr lang="en-US" dirty="0">
              <a:solidFill>
                <a:schemeClr val="bg1"/>
              </a:solidFill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7467600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latin typeface="Copperplate Gothic Bold" pitchFamily="34" charset="0"/>
              </a:rPr>
              <a:t>It isn’t a group or movement, it’s a tactic-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latin typeface="Copperplate Gothic Bold" pitchFamily="34" charset="0"/>
              </a:rPr>
              <a:t>the wearing of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latin typeface="Copperplate Gothic Bold" pitchFamily="34" charset="0"/>
              </a:rPr>
              <a:t>all black-to include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latin typeface="Copperplate Gothic Bold" pitchFamily="34" charset="0"/>
              </a:rPr>
              <a:t>face masks,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latin typeface="Copperplate Gothic Bold" pitchFamily="34" charset="0"/>
              </a:rPr>
              <a:t>bandanas, hats,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latin typeface="Copperplate Gothic Bold" pitchFamily="34" charset="0"/>
              </a:rPr>
              <a:t>gloves-with the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latin typeface="Copperplate Gothic Bold" pitchFamily="34" charset="0"/>
              </a:rPr>
              <a:t>hope of appearing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latin typeface="Copperplate Gothic Bold" pitchFamily="34" charset="0"/>
              </a:rPr>
              <a:t>as one unified mass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LAW ENFORCEMENT SENSITIVE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Copperplate Gothic Bold" pitchFamily="34" charset="0"/>
              </a:rPr>
              <a:t>Animal Rights Extremists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200" dirty="0" smtClean="0">
                <a:latin typeface="Copperplate Gothic Bold" pitchFamily="34" charset="0"/>
              </a:rPr>
              <a:t>Consider animals of the same value as humans, therefore view lab animals as “prisoners”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200" dirty="0" smtClean="0">
              <a:latin typeface="Copperplate Gothic Bold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200" dirty="0" smtClean="0">
                <a:latin typeface="Copperplate Gothic Bold" pitchFamily="34" charset="0"/>
              </a:rPr>
              <a:t>“A rat is a pig is a dog is a boy”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200" dirty="0" smtClean="0">
              <a:latin typeface="Copperplate Gothic Bold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200" dirty="0" smtClean="0">
                <a:latin typeface="Copperplate Gothic Bold" pitchFamily="34" charset="0"/>
              </a:rPr>
              <a:t>Main target is </a:t>
            </a:r>
            <a:r>
              <a:rPr lang="en-US" sz="2200" u="sng" dirty="0" smtClean="0">
                <a:latin typeface="Copperplate Gothic Bold" pitchFamily="34" charset="0"/>
              </a:rPr>
              <a:t>Huntingdon Life Sciences</a:t>
            </a:r>
            <a:r>
              <a:rPr lang="en-US" sz="2200" dirty="0" smtClean="0">
                <a:latin typeface="Copperplate Gothic Bold" pitchFamily="34" charset="0"/>
              </a:rPr>
              <a:t> (HLS), based in England and New Jersey</a:t>
            </a:r>
          </a:p>
        </p:txBody>
      </p:sp>
      <p:pic>
        <p:nvPicPr>
          <p:cNvPr id="7172" name="Picture 6" descr="sha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41863" y="1219200"/>
            <a:ext cx="4235450" cy="5410200"/>
          </a:xfr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LAW ENFORCEMENT SENSITIVE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7467600" cy="4525963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latin typeface="Copperplate Gothic Bold" pitchFamily="34" charset="0"/>
              </a:rPr>
              <a:t>Goal is to monitor police activity while looking for police misconduct and police brutality</a:t>
            </a:r>
          </a:p>
          <a:p>
            <a:pPr>
              <a:defRPr/>
            </a:pPr>
            <a:r>
              <a:rPr lang="en-US" sz="2800" dirty="0" smtClean="0">
                <a:latin typeface="Copperplate Gothic Bold" pitchFamily="34" charset="0"/>
              </a:rPr>
              <a:t>Very aggressive and confrontational</a:t>
            </a:r>
          </a:p>
          <a:p>
            <a:pPr>
              <a:defRPr/>
            </a:pPr>
            <a:r>
              <a:rPr lang="en-US" sz="2800" dirty="0" smtClean="0">
                <a:latin typeface="Copperplate Gothic Bold" pitchFamily="34" charset="0"/>
              </a:rPr>
              <a:t>Team with the October 22</a:t>
            </a:r>
            <a:r>
              <a:rPr lang="en-US" sz="2800" baseline="30000" dirty="0" smtClean="0">
                <a:latin typeface="Copperplate Gothic Bold" pitchFamily="34" charset="0"/>
              </a:rPr>
              <a:t>nd</a:t>
            </a:r>
            <a:r>
              <a:rPr lang="en-US" sz="2800" dirty="0" smtClean="0">
                <a:latin typeface="Copperplate Gothic Bold" pitchFamily="34" charset="0"/>
              </a:rPr>
              <a:t> Coalition</a:t>
            </a:r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  <p:pic>
        <p:nvPicPr>
          <p:cNvPr id="100355" name="Picture 2" descr="File:COPWATCH log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8534400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6" name="Picture 4" descr="http://rhhr.files.wordpress.com/2009/08/copwatch12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962400"/>
            <a:ext cx="25908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7" name="TextBox 4"/>
          <p:cNvSpPr txBox="1">
            <a:spLocks noChangeArrowheads="1"/>
          </p:cNvSpPr>
          <p:nvPr/>
        </p:nvSpPr>
        <p:spPr bwMode="auto">
          <a:xfrm>
            <a:off x="0" y="64770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V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LAW ENFORCEMENT SENSITIVE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police: demonstrator from an anarchist group negotiating with riot pol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2575" y="4038600"/>
            <a:ext cx="37814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Copperplate Gothic Bold" pitchFamily="34" charset="0"/>
              </a:rPr>
              <a:t>DEALING WITH ANARCHISTS</a:t>
            </a:r>
            <a:endParaRPr lang="en-US" dirty="0"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Copperplate Gothic Bold" pitchFamily="34" charset="0"/>
              </a:rPr>
              <a:t>YOU WILL BE RECORDED!</a:t>
            </a:r>
          </a:p>
          <a:p>
            <a:pPr>
              <a:defRPr/>
            </a:pPr>
            <a:r>
              <a:rPr lang="en-US" dirty="0" smtClean="0">
                <a:latin typeface="Copperplate Gothic Bold" pitchFamily="34" charset="0"/>
              </a:rPr>
              <a:t>They will be very vocal/confrontational</a:t>
            </a:r>
          </a:p>
          <a:p>
            <a:pPr>
              <a:defRPr/>
            </a:pPr>
            <a:r>
              <a:rPr lang="en-US" dirty="0" smtClean="0">
                <a:latin typeface="Copperplate Gothic Bold" pitchFamily="34" charset="0"/>
              </a:rPr>
              <a:t>They are often very articulate</a:t>
            </a:r>
          </a:p>
          <a:p>
            <a:pPr>
              <a:defRPr/>
            </a:pPr>
            <a:r>
              <a:rPr lang="en-US" dirty="0" smtClean="0">
                <a:latin typeface="Copperplate Gothic Bold" pitchFamily="34" charset="0"/>
              </a:rPr>
              <a:t>They will know the law, especially search and seizure</a:t>
            </a:r>
          </a:p>
          <a:p>
            <a:pPr>
              <a:defRPr/>
            </a:pPr>
            <a:r>
              <a:rPr lang="en-US" dirty="0" smtClean="0">
                <a:latin typeface="Copperplate Gothic Bold" pitchFamily="34" charset="0"/>
              </a:rPr>
              <a:t>They will try to bait you</a:t>
            </a:r>
          </a:p>
          <a:p>
            <a:pPr>
              <a:defRPr/>
            </a:pPr>
            <a:r>
              <a:rPr lang="en-US" dirty="0" smtClean="0">
                <a:latin typeface="Copperplate Gothic Bold" pitchFamily="34" charset="0"/>
              </a:rPr>
              <a:t>YOU WILL BE RECORDED!</a:t>
            </a:r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LAW ENFORCEMENT SENSITIVE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Copperplate Gothic Bold" pitchFamily="34" charset="0"/>
              </a:rPr>
              <a:t>Animal Rights Extremists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200" dirty="0" smtClean="0">
                <a:latin typeface="Copperplate Gothic Bold" pitchFamily="34" charset="0"/>
              </a:rPr>
              <a:t>Protest “vivisection”, or the experimental cutting of, or surgery on, a live animal for scientific purposes</a:t>
            </a:r>
          </a:p>
          <a:p>
            <a:pPr eaLnBrk="1" hangingPunct="1">
              <a:defRPr/>
            </a:pPr>
            <a:endParaRPr lang="en-US" sz="2200" dirty="0" smtClean="0">
              <a:latin typeface="Copperplate Gothic Bold" pitchFamily="34" charset="0"/>
            </a:endParaRPr>
          </a:p>
          <a:p>
            <a:pPr eaLnBrk="1" hangingPunct="1">
              <a:defRPr/>
            </a:pPr>
            <a:endParaRPr lang="en-US" sz="2200" dirty="0" smtClean="0">
              <a:latin typeface="Copperplate Gothic Bold" pitchFamily="34" charset="0"/>
            </a:endParaRPr>
          </a:p>
          <a:p>
            <a:pPr eaLnBrk="1" hangingPunct="1">
              <a:defRPr/>
            </a:pPr>
            <a:r>
              <a:rPr lang="en-US" sz="2200" dirty="0" smtClean="0">
                <a:latin typeface="Copperplate Gothic Bold" pitchFamily="34" charset="0"/>
              </a:rPr>
              <a:t>Certain violent acts considered domestic terrorism by FBI</a:t>
            </a:r>
          </a:p>
        </p:txBody>
      </p:sp>
      <p:pic>
        <p:nvPicPr>
          <p:cNvPr id="8196" name="Picture 6" descr="monke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295400"/>
            <a:ext cx="3768725" cy="5334000"/>
          </a:xfr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LAW ENFORCEMENT SENSITIVE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Copperplate Gothic Bold" pitchFamily="34" charset="0"/>
              </a:rPr>
              <a:t>Animal Rights Extremists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smtClean="0">
                <a:latin typeface="Copperplate Gothic Bold" pitchFamily="34" charset="0"/>
              </a:rPr>
              <a:t>Literature and propaganda generally depicts puppies or rabbits</a:t>
            </a:r>
          </a:p>
          <a:p>
            <a:pPr eaLnBrk="1" hangingPunct="1">
              <a:defRPr/>
            </a:pPr>
            <a:endParaRPr lang="en-US" sz="2400" smtClean="0">
              <a:latin typeface="Copperplate Gothic Bold" pitchFamily="34" charset="0"/>
            </a:endParaRPr>
          </a:p>
          <a:p>
            <a:pPr eaLnBrk="1" hangingPunct="1">
              <a:defRPr/>
            </a:pPr>
            <a:endParaRPr lang="en-US" sz="2400" smtClean="0">
              <a:latin typeface="Copperplate Gothic Bold" pitchFamily="34" charset="0"/>
            </a:endParaRPr>
          </a:p>
          <a:p>
            <a:pPr eaLnBrk="1" hangingPunct="1">
              <a:defRPr/>
            </a:pPr>
            <a:r>
              <a:rPr lang="en-US" sz="2400" smtClean="0">
                <a:latin typeface="Copperplate Gothic Bold" pitchFamily="34" charset="0"/>
              </a:rPr>
              <a:t>Can be printed and copied directly from groups’ websites</a:t>
            </a:r>
          </a:p>
        </p:txBody>
      </p:sp>
      <p:pic>
        <p:nvPicPr>
          <p:cNvPr id="9220" name="Picture 9" descr="hlsposte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75138" y="2743200"/>
            <a:ext cx="2706687" cy="3865563"/>
          </a:xfrm>
          <a:noFill/>
        </p:spPr>
      </p:pic>
      <p:pic>
        <p:nvPicPr>
          <p:cNvPr id="9221" name="Picture 10" descr="hlsleafle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086600" y="1447800"/>
            <a:ext cx="1911350" cy="3733800"/>
          </a:xfr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LAW ENFORCEMENT SENSITIVE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Copperplate Gothic Bold" pitchFamily="34" charset="0"/>
              </a:rPr>
              <a:t>Animal Rights Extremists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200" dirty="0" smtClean="0">
                <a:latin typeface="Copperplate Gothic Bold" pitchFamily="34" charset="0"/>
              </a:rPr>
              <a:t>M.O. normally resembles anti-abortion activity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dirty="0" smtClean="0">
                <a:latin typeface="Copperplate Gothic Bold" pitchFamily="34" charset="0"/>
              </a:rPr>
              <a:t>Ranges from picketing with bullhorns and picketing with flyers to firebombing and B&amp;E on U.S. west coast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dirty="0" smtClean="0">
                <a:latin typeface="Copperplate Gothic Bold" pitchFamily="34" charset="0"/>
              </a:rPr>
              <a:t>“Flash Raids”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dirty="0" smtClean="0">
                <a:latin typeface="Copperplate Gothic Bold" pitchFamily="34" charset="0"/>
              </a:rPr>
              <a:t>Infiltration of labs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dirty="0" smtClean="0">
                <a:latin typeface="Copperplate Gothic Bold" pitchFamily="34" charset="0"/>
              </a:rPr>
              <a:t>Vandalisms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200" dirty="0" smtClean="0">
              <a:latin typeface="Copperplate Gothic Bold" pitchFamily="34" charset="0"/>
            </a:endParaRPr>
          </a:p>
        </p:txBody>
      </p:sp>
      <p:pic>
        <p:nvPicPr>
          <p:cNvPr id="10244" name="Picture 6" descr="bullhor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295400"/>
            <a:ext cx="3960813" cy="5105400"/>
          </a:xfr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LAW ENFORCEMENT SENSITIVE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Copperplate Gothic Bold" pitchFamily="34" charset="0"/>
              </a:rPr>
              <a:t>Animal Rights Extremists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Copperplate Gothic Bold" pitchFamily="34" charset="0"/>
              </a:rPr>
              <a:t>Main Groups:</a:t>
            </a:r>
          </a:p>
          <a:p>
            <a:pPr eaLnBrk="1" hangingPunct="1">
              <a:defRPr/>
            </a:pPr>
            <a:r>
              <a:rPr lang="en-US" sz="2800" dirty="0" smtClean="0">
                <a:latin typeface="Copperplate Gothic Bold" pitchFamily="34" charset="0"/>
              </a:rPr>
              <a:t>Close HLS  </a:t>
            </a:r>
            <a:r>
              <a:rPr lang="en-US" sz="2800" dirty="0" smtClean="0">
                <a:latin typeface="Copperplate Gothic Bold" pitchFamily="34" charset="0"/>
                <a:hlinkClick r:id="rId2"/>
              </a:rPr>
              <a:t>www.closehls.net</a:t>
            </a:r>
            <a:endParaRPr lang="en-US" sz="2800" dirty="0" smtClean="0">
              <a:latin typeface="Copperplate Gothic Bold" pitchFamily="34" charset="0"/>
            </a:endParaRPr>
          </a:p>
          <a:p>
            <a:pPr eaLnBrk="1" hangingPunct="1">
              <a:defRPr/>
            </a:pPr>
            <a:endParaRPr lang="en-US" sz="2800" dirty="0" smtClean="0">
              <a:latin typeface="Copperplate Gothic Bold" pitchFamily="34" charset="0"/>
            </a:endParaRPr>
          </a:p>
          <a:p>
            <a:pPr eaLnBrk="1" hangingPunct="1">
              <a:defRPr/>
            </a:pPr>
            <a:r>
              <a:rPr lang="en-US" sz="2800" dirty="0" smtClean="0">
                <a:latin typeface="Copperplate Gothic Bold" pitchFamily="34" charset="0"/>
                <a:hlinkClick r:id="rId3"/>
              </a:rPr>
              <a:t>www.Animalliberationfrontline.com</a:t>
            </a:r>
            <a:endParaRPr lang="en-US" sz="2800" dirty="0" smtClean="0">
              <a:latin typeface="Copperplate Gothic Bold" pitchFamily="34" charset="0"/>
            </a:endParaRPr>
          </a:p>
          <a:p>
            <a:pPr eaLnBrk="1" hangingPunct="1">
              <a:buNone/>
              <a:defRPr/>
            </a:pPr>
            <a:endParaRPr lang="en-US" sz="2800" dirty="0" smtClean="0">
              <a:latin typeface="Copperplate Gothic Bold" pitchFamily="34" charset="0"/>
            </a:endParaRPr>
          </a:p>
          <a:p>
            <a:pPr eaLnBrk="1" hangingPunct="1">
              <a:defRPr/>
            </a:pPr>
            <a:r>
              <a:rPr lang="en-US" sz="2800" dirty="0" smtClean="0">
                <a:latin typeface="Copperplate Gothic Bold" pitchFamily="34" charset="0"/>
              </a:rPr>
              <a:t>ALF  </a:t>
            </a:r>
            <a:r>
              <a:rPr lang="en-US" sz="2800" dirty="0" smtClean="0">
                <a:latin typeface="Copperplate Gothic Bold" pitchFamily="34" charset="0"/>
                <a:hlinkClick r:id="rId4"/>
              </a:rPr>
              <a:t>www.animalliberationfront.com</a:t>
            </a:r>
            <a:r>
              <a:rPr lang="en-US" dirty="0" smtClean="0">
                <a:latin typeface="Copperplate Gothic Bold" pitchFamily="34" charset="0"/>
              </a:rPr>
              <a:t> </a:t>
            </a:r>
          </a:p>
          <a:p>
            <a:pPr eaLnBrk="1" hangingPunct="1">
              <a:defRPr/>
            </a:pPr>
            <a:endParaRPr lang="en-US" dirty="0" smtClean="0">
              <a:latin typeface="Copperplate Gothic Bold" pitchFamily="34" charset="0"/>
            </a:endParaRPr>
          </a:p>
          <a:p>
            <a:pPr eaLnBrk="1" hangingPunct="1">
              <a:defRPr/>
            </a:pPr>
            <a:r>
              <a:rPr lang="en-US" sz="2800" dirty="0" smtClean="0">
                <a:latin typeface="Copperplate Gothic Bold" pitchFamily="34" charset="0"/>
              </a:rPr>
              <a:t>PETA </a:t>
            </a:r>
            <a:r>
              <a:rPr lang="en-US" sz="2800" dirty="0" smtClean="0">
                <a:latin typeface="Copperplate Gothic Bold" pitchFamily="34" charset="0"/>
                <a:hlinkClick r:id="rId5"/>
              </a:rPr>
              <a:t>www.peta.org</a:t>
            </a:r>
            <a:r>
              <a:rPr lang="en-US" sz="2800" dirty="0" smtClean="0">
                <a:latin typeface="Copperplate Gothic Bold" pitchFamily="34" charset="0"/>
              </a:rPr>
              <a:t> (Not an extremist group, but a good website for situational awareness)  </a:t>
            </a:r>
          </a:p>
          <a:p>
            <a:pPr eaLnBrk="1" hangingPunct="1">
              <a:defRPr/>
            </a:pPr>
            <a:endParaRPr lang="en-US" dirty="0" smtClean="0">
              <a:latin typeface="Copperplate Gothic Bold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latin typeface="Copperplate Gothic Bold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LAW ENFORCEMENT SENSITIVE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latin typeface="Copperplate Gothic Bold" pitchFamily="34" charset="0"/>
              </a:rPr>
              <a:t>Animal Rights Extremists</a:t>
            </a:r>
            <a:br>
              <a:rPr lang="en-US" sz="4000" dirty="0" smtClean="0">
                <a:latin typeface="Copperplate Gothic Bold" pitchFamily="34" charset="0"/>
              </a:rPr>
            </a:br>
            <a:r>
              <a:rPr lang="en-US" sz="4000" dirty="0" smtClean="0">
                <a:latin typeface="Copperplate Gothic Bold" pitchFamily="34" charset="0"/>
              </a:rPr>
              <a:t>Investigation Techniques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z="2400" dirty="0" smtClean="0">
              <a:latin typeface="Copperplate Gothic Bold" pitchFamily="34" charset="0"/>
            </a:endParaRPr>
          </a:p>
          <a:p>
            <a:pPr eaLnBrk="1" hangingPunct="1">
              <a:defRPr/>
            </a:pPr>
            <a:r>
              <a:rPr lang="en-US" sz="2400" dirty="0" smtClean="0">
                <a:latin typeface="Copperplate Gothic Bold" pitchFamily="34" charset="0"/>
              </a:rPr>
              <a:t>Detain and identify</a:t>
            </a:r>
          </a:p>
          <a:p>
            <a:pPr eaLnBrk="1" hangingPunct="1">
              <a:defRPr/>
            </a:pPr>
            <a:endParaRPr lang="en-US" sz="2400" dirty="0" smtClean="0">
              <a:latin typeface="Copperplate Gothic Bold" pitchFamily="34" charset="0"/>
            </a:endParaRPr>
          </a:p>
          <a:p>
            <a:pPr eaLnBrk="1" hangingPunct="1">
              <a:defRPr/>
            </a:pPr>
            <a:r>
              <a:rPr lang="en-US" sz="2400" dirty="0" smtClean="0">
                <a:latin typeface="Copperplate Gothic Bold" pitchFamily="34" charset="0"/>
              </a:rPr>
              <a:t>Collect literature/flyers as evidence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dirty="0" smtClean="0">
              <a:latin typeface="Copperplate Gothic Bold" pitchFamily="34" charset="0"/>
            </a:endParaRPr>
          </a:p>
          <a:p>
            <a:pPr eaLnBrk="1" hangingPunct="1">
              <a:defRPr/>
            </a:pPr>
            <a:r>
              <a:rPr lang="en-US" sz="2400" dirty="0" smtClean="0">
                <a:latin typeface="Copperplate Gothic Bold" pitchFamily="34" charset="0"/>
              </a:rPr>
              <a:t>Document vehicles</a:t>
            </a:r>
          </a:p>
          <a:p>
            <a:pPr eaLnBrk="1" hangingPunct="1">
              <a:defRPr/>
            </a:pPr>
            <a:endParaRPr lang="en-US" sz="2400" dirty="0" smtClean="0">
              <a:latin typeface="Copperplate Gothic Bold" pitchFamily="34" charset="0"/>
            </a:endParaRPr>
          </a:p>
          <a:p>
            <a:pPr eaLnBrk="1" hangingPunct="1">
              <a:defRPr/>
            </a:pPr>
            <a:r>
              <a:rPr lang="en-US" sz="2400" dirty="0" smtClean="0">
                <a:latin typeface="Copperplate Gothic Bold" pitchFamily="34" charset="0"/>
              </a:rPr>
              <a:t>Complete Investigative Report</a:t>
            </a:r>
          </a:p>
          <a:p>
            <a:pPr eaLnBrk="1" hangingPunct="1">
              <a:defRPr/>
            </a:pPr>
            <a:endParaRPr lang="en-US" sz="2400" dirty="0" smtClean="0">
              <a:latin typeface="Copperplate Gothic Bold" pitchFamily="34" charset="0"/>
            </a:endParaRPr>
          </a:p>
          <a:p>
            <a:pPr eaLnBrk="1" hangingPunct="1">
              <a:defRPr/>
            </a:pPr>
            <a:r>
              <a:rPr lang="en-US" sz="2400" dirty="0" smtClean="0">
                <a:latin typeface="Copperplate Gothic Bold" pitchFamily="34" charset="0"/>
              </a:rPr>
              <a:t>Contact Intelligence Apparatus </a:t>
            </a:r>
          </a:p>
          <a:p>
            <a:pPr eaLnBrk="1" hangingPunct="1">
              <a:buNone/>
              <a:defRPr/>
            </a:pPr>
            <a:endParaRPr lang="en-US" sz="2400" dirty="0" smtClean="0">
              <a:latin typeface="Copperplate Gothic Bold" pitchFamily="34" charset="0"/>
            </a:endParaRPr>
          </a:p>
          <a:p>
            <a:pPr eaLnBrk="1" hangingPunct="1">
              <a:defRPr/>
            </a:pPr>
            <a:r>
              <a:rPr lang="en-US" sz="2400" dirty="0" smtClean="0">
                <a:latin typeface="Copperplate Gothic Bold" pitchFamily="34" charset="0"/>
              </a:rPr>
              <a:t>Remember to Smile </a:t>
            </a:r>
            <a:r>
              <a:rPr lang="en-US" sz="2400" dirty="0" smtClean="0">
                <a:latin typeface="Copperplate Gothic Bold" pitchFamily="34" charset="0"/>
                <a:sym typeface="Wingdings" pitchFamily="2" charset="2"/>
              </a:rPr>
              <a:t></a:t>
            </a:r>
            <a:r>
              <a:rPr lang="en-US" sz="2400" dirty="0" smtClean="0">
                <a:latin typeface="Copperplate Gothic Bold" pitchFamily="34" charset="0"/>
              </a:rPr>
              <a:t>: they will always record activities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LAW ENFORCEMENT SENSITIVE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bit">
  <a:themeElements>
    <a:clrScheme name="Orbit 2">
      <a:dk1>
        <a:srgbClr val="008000"/>
      </a:dk1>
      <a:lt1>
        <a:srgbClr val="FFFFFF"/>
      </a:lt1>
      <a:dk2>
        <a:srgbClr val="003300"/>
      </a:dk2>
      <a:lt2>
        <a:srgbClr val="C0C0C0"/>
      </a:lt2>
      <a:accent1>
        <a:srgbClr val="99CC00"/>
      </a:accent1>
      <a:accent2>
        <a:srgbClr val="527C3A"/>
      </a:accent2>
      <a:accent3>
        <a:srgbClr val="AAADAA"/>
      </a:accent3>
      <a:accent4>
        <a:srgbClr val="DADADA"/>
      </a:accent4>
      <a:accent5>
        <a:srgbClr val="CAE2AA"/>
      </a:accent5>
      <a:accent6>
        <a:srgbClr val="497034"/>
      </a:accent6>
      <a:hlink>
        <a:srgbClr val="33CC33"/>
      </a:hlink>
      <a:folHlink>
        <a:srgbClr val="C1FF83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1257</TotalTime>
  <Words>1384</Words>
  <Application>Microsoft Office PowerPoint</Application>
  <PresentationFormat>On-screen Show (4:3)</PresentationFormat>
  <Paragraphs>297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Orbit</vt:lpstr>
      <vt:lpstr>Domestic Terrorism and Extremist Groups </vt:lpstr>
      <vt:lpstr>Disclaimer</vt:lpstr>
      <vt:lpstr>Subversive?</vt:lpstr>
      <vt:lpstr>Animal Rights Extremists</vt:lpstr>
      <vt:lpstr>Animal Rights Extremists</vt:lpstr>
      <vt:lpstr>Animal Rights Extremists</vt:lpstr>
      <vt:lpstr>Animal Rights Extremists</vt:lpstr>
      <vt:lpstr>Animal Rights Extremists</vt:lpstr>
      <vt:lpstr>Animal Rights Extremists Investigation Techniques</vt:lpstr>
      <vt:lpstr>Earth Rights Extremists</vt:lpstr>
      <vt:lpstr>ELF</vt:lpstr>
      <vt:lpstr>White Supremacists</vt:lpstr>
      <vt:lpstr> White Supremacists </vt:lpstr>
      <vt:lpstr>White Supremacists</vt:lpstr>
      <vt:lpstr>White Supremacists</vt:lpstr>
      <vt:lpstr>Websites</vt:lpstr>
      <vt:lpstr>White Supremacists Investigation Techniques</vt:lpstr>
      <vt:lpstr>Black Hebrew Israelites</vt:lpstr>
      <vt:lpstr>Black Hebrew Israelites</vt:lpstr>
      <vt:lpstr>Black Hebrew Israelites</vt:lpstr>
      <vt:lpstr>Black Hebrew Israelites</vt:lpstr>
      <vt:lpstr>Black Hebrew Israelites</vt:lpstr>
      <vt:lpstr>Black Hebrew Israelites</vt:lpstr>
      <vt:lpstr>Black Hebrew Israelites</vt:lpstr>
      <vt:lpstr>Black Hebrew Israelites</vt:lpstr>
      <vt:lpstr>Anti-Government Extremists</vt:lpstr>
      <vt:lpstr>Anti-Government Extremists</vt:lpstr>
      <vt:lpstr>Anti-Government Extremists</vt:lpstr>
      <vt:lpstr>Anti-Government Extremists</vt:lpstr>
      <vt:lpstr>Anti-Government Extremists</vt:lpstr>
      <vt:lpstr>Anarchists</vt:lpstr>
      <vt:lpstr>ANARCHY </vt:lpstr>
      <vt:lpstr>HISTORY IN THE U.S.</vt:lpstr>
      <vt:lpstr>HAYMARKET AFFAIR</vt:lpstr>
      <vt:lpstr>MAY DAY</vt:lpstr>
      <vt:lpstr>ANARCHIST IDENTIFICATION</vt:lpstr>
      <vt:lpstr>Anarchy Symbology</vt:lpstr>
      <vt:lpstr>Slide 38</vt:lpstr>
      <vt:lpstr>BLACK BLOC</vt:lpstr>
      <vt:lpstr>Slide 40</vt:lpstr>
      <vt:lpstr>DEALING WITH ANARCHISTS</vt:lpstr>
    </vt:vector>
  </TitlesOfParts>
  <Company>City of Greensboro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Carolina Domestic Terrorism Overview 2009</dc:title>
  <dc:creator>cog</dc:creator>
  <cp:lastModifiedBy>qey93366</cp:lastModifiedBy>
  <cp:revision>158</cp:revision>
  <dcterms:created xsi:type="dcterms:W3CDTF">2009-06-04T13:54:53Z</dcterms:created>
  <dcterms:modified xsi:type="dcterms:W3CDTF">2016-03-14T17:11:07Z</dcterms:modified>
</cp:coreProperties>
</file>