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80" d="100"/>
          <a:sy n="80" d="100"/>
        </p:scale>
        <p:origin x="-2226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35635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77001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535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2174875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2C8C4-31A8-4E24-8A7E-8011F08F9C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2C8C4-31A8-4E24-8A7E-8011F08F9C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0"/>
            <a:ext cx="1600200" cy="5016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56350"/>
            <a:ext cx="4114800" cy="5016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0425"/>
            <a:ext cx="6705600" cy="1470025"/>
          </a:xfrm>
        </p:spPr>
        <p:txBody>
          <a:bodyPr>
            <a:normAutofit/>
          </a:bodyPr>
          <a:lstStyle>
            <a:lvl1pPr algn="l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70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35635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>
            <a:normAutofit/>
          </a:bodyPr>
          <a:lstStyle>
            <a:lvl1pPr algn="l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1242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0480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77001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662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washingtonBld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905000" cy="2095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57400"/>
            <a:ext cx="19050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0960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Virginia</a:t>
            </a:r>
            <a:r>
              <a:rPr lang="en-US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Department of </a:t>
            </a:r>
          </a:p>
          <a:p>
            <a:pPr algn="ctr"/>
            <a:r>
              <a:rPr lang="en-US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Criminal Justice Services</a:t>
            </a:r>
          </a:p>
          <a:p>
            <a:pPr algn="ctr">
              <a:lnSpc>
                <a:spcPct val="150000"/>
              </a:lnSpc>
            </a:pPr>
            <a:r>
              <a:rPr lang="en-US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www.dcjs.virginia.gov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CJSlogo2011whit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82596" y="5029200"/>
            <a:ext cx="939809" cy="952257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35635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635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6800" y="6400800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Virginia</a:t>
            </a:r>
            <a:r>
              <a:rPr lang="en-US" sz="9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Department of Criminal Justice Services                                            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www.dcjs.virginia.gov</a:t>
            </a:r>
            <a:endParaRPr lang="en-U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000" y="6400800"/>
            <a:ext cx="7543800" cy="0"/>
          </a:xfrm>
          <a:prstGeom prst="line">
            <a:avLst/>
          </a:prstGeom>
          <a:ln w="539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CJSlogo201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81000" y="5943600"/>
            <a:ext cx="656200" cy="6614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_y-gLm9Hrw" TargetMode="External"/><Relationship Id="rId2" Type="http://schemas.openxmlformats.org/officeDocument/2006/relationships/hyperlink" Target="http://www.youtube.com/watch?v=yzjv20sC5CY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RfVbiefMdNU" TargetMode="External"/><Relationship Id="rId4" Type="http://schemas.openxmlformats.org/officeDocument/2006/relationships/hyperlink" Target="http://www.youtube.com/watch?v=2F_pY47hE5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oorishsciencetempleofamerica.org/" TargetMode="External"/><Relationship Id="rId2" Type="http://schemas.openxmlformats.org/officeDocument/2006/relationships/hyperlink" Target="http://www.moorishrepublic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cxposed.com/wp-content/uploads/2011/07/Republicoftheunitedstates-RepublicForTheUnitedStatesChiefJuryForemanKenCousens568.jpg" TargetMode="External"/><Relationship Id="rId2" Type="http://schemas.openxmlformats.org/officeDocument/2006/relationships/hyperlink" Target="http://www.republicoftheunitedstates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7239000" cy="2667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Sovereign Citizens Overview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962400"/>
            <a:ext cx="6629400" cy="2163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Quick-Reference Resource for 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5448"/>
            <a:ext cx="72390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Traffic Stops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1143001"/>
            <a:ext cx="7239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roll down the window an inch, if at 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ask for “Oath of Office”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require you to fill out a “Public Servant Questionnaire”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ask “Who was harmed?” or “Who’s the victim?”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claim they are “under duress”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Overall non-compliance and intimidation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7239000" cy="12510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Police Encounters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990600"/>
            <a:ext cx="3276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Utilize extreme officer 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Do not engage in debate; 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you will be recorded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Verify identity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Prohibit cell phone use during encounter (History of calling for County Ranger Assistance)</a:t>
            </a:r>
            <a:endParaRPr kumimoji="0" lang="en-US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410200" y="990600"/>
            <a:ext cx="37338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Seize and document any false I.D. cards or Registration plates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Book under ‘John/Jane Doe’ if no valid I.D.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Notify Intelligence Unit or Equivalent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Don’t be intimidated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7239000" cy="12510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Videos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057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http://www.youtube.com/watch?v=yzjv20sC5CY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2895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http://www.youtube.com/watch?v=d_y-gLm9Hrw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37338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http://www.youtube.com/watch?v=2F_pY47hE5U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46482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http://www.youtube.com/watch?v=RfVbiefMdNU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5448"/>
            <a:ext cx="7239000" cy="125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Sovereign Ideology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1143000"/>
            <a:ext cx="7239000" cy="5715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Anarchist ideology</a:t>
            </a:r>
          </a:p>
          <a:p>
            <a:pPr marL="342900" marR="0" lvl="0" indent="-342900" algn="l" defTabSz="914400" rtl="0" eaLnBrk="1" fontAlgn="auto" latinLnBrk="0" hangingPunct="1"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Adherents differentiate between a “State Citizen” and a “14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 Amendment Corporate Citizen”</a:t>
            </a:r>
          </a:p>
          <a:p>
            <a:pPr marL="342900" marR="0" lvl="0" indent="-342900" algn="l" defTabSz="914400" rtl="0" eaLnBrk="1" fontAlgn="auto" latinLnBrk="0" hangingPunct="1"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Believe that they were fraudulently incorporated into the “Corporation” with passage of the 14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 Amendment</a:t>
            </a:r>
          </a:p>
          <a:p>
            <a:pPr marL="342900" marR="0" lvl="0" indent="-342900" algn="l" defTabSz="914400" rtl="0" eaLnBrk="1" fontAlgn="auto" latinLnBrk="0" hangingPunct="1"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Do not recognize law enforcement authority or jurisdiction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7239000" cy="1251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Sovereign Citizen Buzzwords/Phrases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905000" y="1600200"/>
            <a:ext cx="32766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“Indigenous”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“El-Bey”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“Sovereign”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“De Facto Government”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“Where is your oath of office?”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“Domicile”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Uniform Commercial Code (UCC)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“Without Prejudice”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38800" y="1600200"/>
            <a:ext cx="35052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“Travelling in a commercial/Private capacity”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“Who is the victim?”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“Non-resident alien”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“Aboriginal”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“Conveyance”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“Strawman”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“Vessel”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5448"/>
            <a:ext cx="72390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Moorish Nation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1219201"/>
            <a:ext cx="69342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Moorish Science Temple of America was founded in Newark, NJ in 1913 by B. Timothy Drew (Noble Ali)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Uses Religion to mask illegal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Ideology based on the “five pillars”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Love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Truth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Peace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Freedom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Justice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Beauty (Just added as a 6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 Pillar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) —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assists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with recruiting in correctional institutions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based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on street gang allegiance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5448"/>
            <a:ext cx="72390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Moorish Nation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1219201"/>
            <a:ext cx="72390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Element of Islamic beliefs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Similar sovereign criminal tactics</a:t>
            </a:r>
          </a:p>
          <a:p>
            <a:pPr marL="742950" lvl="2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Mortgage Schemes, False Liens, False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Documentation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Mu’ur, Moorish Nation, United Mawshakh Nation of Nuurs, The United Nuwaubian Nation of Moors (U.N.N.M.), and the Washitaw Nation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  <a:hlinkClick r:id="rId2"/>
            </a:endParaRPr>
          </a:p>
          <a:p>
            <a:pPr marL="342900" marR="0" lvl="1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  <a:hlinkClick r:id="rId2"/>
              </a:rPr>
              <a:t>www.moorishrepublic.com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  <a:p>
            <a:pPr marL="342900" marR="0" lvl="1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  <a:hlinkClick r:id="rId3"/>
              </a:rPr>
              <a:t>www.themoorishsciencetempleofamerica.org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7239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Washitaw Nation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990600"/>
            <a:ext cx="7239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Predominantly black members, but not exclusively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Claim to occupy United Nations Indigenous Peoples Seat #215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Create and utilize fraudulent birth certificates, IDs, vehicle registrations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Heavily involved in fraud schemes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initiate lawsuits and liens against Government Officials as form of “Paper Terrorism”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9" descr="washitaw_birth_certif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4191000"/>
            <a:ext cx="3208131" cy="2213610"/>
          </a:xfrm>
          <a:prstGeom prst="rect">
            <a:avLst/>
          </a:prstGeom>
          <a:noFill/>
        </p:spPr>
      </p:pic>
      <p:pic>
        <p:nvPicPr>
          <p:cNvPr id="5" name="Picture 10" descr="washit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092810"/>
            <a:ext cx="3733800" cy="2460390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7239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Washitaw Nation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6" descr="tornellopierce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00700" y="2706270"/>
            <a:ext cx="3276600" cy="1688630"/>
          </a:xfrm>
          <a:prstGeom prst="rect">
            <a:avLst/>
          </a:prstGeom>
          <a:noFill/>
        </p:spPr>
      </p:pic>
      <p:pic>
        <p:nvPicPr>
          <p:cNvPr id="4" name="Content Placeholder 4" descr="washitaw tag1.JPG"/>
          <p:cNvPicPr>
            <a:picLocks noChangeAspect="1"/>
          </p:cNvPicPr>
          <p:nvPr/>
        </p:nvPicPr>
        <p:blipFill>
          <a:blip r:embed="rId3" cstate="print"/>
          <a:srcRect l="7692" t="10577" r="11538" b="8333"/>
          <a:stretch>
            <a:fillRect/>
          </a:stretch>
        </p:blipFill>
        <p:spPr>
          <a:xfrm>
            <a:off x="5600700" y="838199"/>
            <a:ext cx="3276600" cy="1794329"/>
          </a:xfrm>
          <a:prstGeom prst="rect">
            <a:avLst/>
          </a:prstGeom>
        </p:spPr>
      </p:pic>
      <p:pic>
        <p:nvPicPr>
          <p:cNvPr id="5" name="Picture 7" descr="tornellopierce 001"/>
          <p:cNvPicPr>
            <a:picLocks noChangeAspect="1" noChangeArrowheads="1"/>
          </p:cNvPicPr>
          <p:nvPr/>
        </p:nvPicPr>
        <p:blipFill>
          <a:blip r:embed="rId4" cstate="print"/>
          <a:srcRect r="2988"/>
          <a:stretch>
            <a:fillRect/>
          </a:stretch>
        </p:blipFill>
        <p:spPr>
          <a:xfrm>
            <a:off x="2209800" y="4343400"/>
            <a:ext cx="2895600" cy="2026920"/>
          </a:xfrm>
          <a:prstGeom prst="rect">
            <a:avLst/>
          </a:prstGeom>
          <a:noFill/>
        </p:spPr>
      </p:pic>
      <p:pic>
        <p:nvPicPr>
          <p:cNvPr id="6" name="Picture 8" descr="elb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3521" y="4452937"/>
            <a:ext cx="3270958" cy="2100263"/>
          </a:xfrm>
          <a:prstGeom prst="rect">
            <a:avLst/>
          </a:prstGeom>
          <a:noFill/>
        </p:spPr>
      </p:pic>
      <p:pic>
        <p:nvPicPr>
          <p:cNvPr id="7" name="Content Placeholder 7" descr="P420022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09800" y="838200"/>
            <a:ext cx="2895600" cy="3471975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7239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County Rangers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1219200"/>
            <a:ext cx="4038600" cy="533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Loosely organized in all 50 states, with a few highly organized exceptions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Predominately white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Groups and Individuals will challenge legitimate government and LEO authority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Believe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that they are the “True Law Enforcement Authority”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Organized groups often announce members court dates online in efforts to bully or overwhelm court officials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Will attempt to overwhelm and confuse officers during stops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http://sovereign-citizenship.net/home/images/new%20fyf%20button%20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305050" cy="2314575"/>
          </a:xfrm>
          <a:prstGeom prst="rect">
            <a:avLst/>
          </a:prstGeom>
          <a:noFill/>
        </p:spPr>
      </p:pic>
      <p:pic>
        <p:nvPicPr>
          <p:cNvPr id="5" name="Picture 4" descr="http://3.bp.blogspot.com/-ZZhVU6QccvE/UHAmgLls77I/AAAAAAAADdw/4d64kW5gtVU/s1600/RuSA+ranger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286000" cy="2286001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274638"/>
            <a:ext cx="72390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Arial" pitchFamily="34" charset="0"/>
              </a:rPr>
              <a:t>Republic For the united States of America (RuSA)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05000" y="1447800"/>
            <a:ext cx="4495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True “De Jure” government based on the “original” Constitution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United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States became an illegal corporation in 1871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14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Amendment was government trickery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Representation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in all 50 States and works closely with National Liberty Alliance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Initiates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itchFamily="34" charset="0"/>
              </a:rPr>
              <a:t>“Common Law Grand Juries” to target government officials and law enforcement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5638800"/>
            <a:ext cx="3612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www.republicoftheunitedstates.org/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dcxposed.com/wp-content/uploads/2011/07/Republicoftheunitedstates-RepublicForTheUnitedStatesChiefJuryForemanKenCousens568-300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857500" cy="2857500"/>
          </a:xfrm>
          <a:prstGeom prst="rect">
            <a:avLst/>
          </a:prstGeom>
          <a:noFill/>
        </p:spPr>
      </p:pic>
      <p:pic>
        <p:nvPicPr>
          <p:cNvPr id="6" name="Picture 2" descr="http://4.bp.blogspot.com/_CfKWkanYeJw/TQM2ufokRHI/AAAAAAAAAUk/H5waFNmEFcc/s1600/Picture+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43400"/>
            <a:ext cx="2886075" cy="1819276"/>
          </a:xfrm>
          <a:prstGeom prst="rect">
            <a:avLst/>
          </a:prstGeom>
          <a:noFill/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51C1D835-5CF4-405E-AD6F-EB00217017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648200" cy="365125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smtClean="0"/>
              <a:t>DCJS: Sovereign Citizens Overview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616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Sovereign Citizens Overview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ulf74752</dc:creator>
  <cp:lastModifiedBy>ijr24809</cp:lastModifiedBy>
  <cp:revision>23</cp:revision>
  <dcterms:created xsi:type="dcterms:W3CDTF">2012-01-17T20:49:37Z</dcterms:created>
  <dcterms:modified xsi:type="dcterms:W3CDTF">2014-11-18T19:11:42Z</dcterms:modified>
</cp:coreProperties>
</file>