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86" r:id="rId13"/>
    <p:sldId id="270" r:id="rId14"/>
    <p:sldId id="271" r:id="rId15"/>
    <p:sldId id="272" r:id="rId16"/>
    <p:sldId id="274" r:id="rId17"/>
    <p:sldId id="276" r:id="rId18"/>
    <p:sldId id="277" r:id="rId19"/>
    <p:sldId id="278" r:id="rId20"/>
    <p:sldId id="279" r:id="rId21"/>
    <p:sldId id="280" r:id="rId22"/>
    <p:sldId id="273" r:id="rId23"/>
    <p:sldId id="281" r:id="rId24"/>
    <p:sldId id="282" r:id="rId25"/>
    <p:sldId id="283" r:id="rId26"/>
    <p:sldId id="284"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01" autoAdjust="0"/>
  </p:normalViewPr>
  <p:slideViewPr>
    <p:cSldViewPr>
      <p:cViewPr varScale="1">
        <p:scale>
          <a:sx n="73" d="100"/>
          <a:sy n="73" d="100"/>
        </p:scale>
        <p:origin x="-12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98235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101929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114005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3B6AC-8412-493D-A047-F47AB1661B41}"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392616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3B6AC-8412-493D-A047-F47AB1661B41}"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6205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3B6AC-8412-493D-A047-F47AB1661B41}"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277158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63B6AC-8412-493D-A047-F47AB1661B41}" type="datetimeFigureOut">
              <a:rPr lang="en-US" smtClean="0"/>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5064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3B6AC-8412-493D-A047-F47AB1661B41}" type="datetimeFigureOut">
              <a:rPr lang="en-US" smtClean="0"/>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304792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3B6AC-8412-493D-A047-F47AB1661B41}" type="datetimeFigureOut">
              <a:rPr lang="en-US" smtClean="0"/>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309093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3B6AC-8412-493D-A047-F47AB1661B41}"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134899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3B6AC-8412-493D-A047-F47AB1661B41}"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845-5894-4021-B5EE-91117BBCE14E}" type="slidenum">
              <a:rPr lang="en-US" smtClean="0"/>
              <a:t>‹#›</a:t>
            </a:fld>
            <a:endParaRPr lang="en-US"/>
          </a:p>
        </p:txBody>
      </p:sp>
    </p:spTree>
    <p:extLst>
      <p:ext uri="{BB962C8B-B14F-4D97-AF65-F5344CB8AC3E}">
        <p14:creationId xmlns:p14="http://schemas.microsoft.com/office/powerpoint/2010/main" val="222363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3B6AC-8412-493D-A047-F47AB1661B41}" type="datetimeFigureOut">
              <a:rPr lang="en-US" smtClean="0"/>
              <a:t>11/23/2016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88845-5894-4021-B5EE-91117BBCE14E}" type="slidenum">
              <a:rPr lang="en-US" smtClean="0"/>
              <a:t>‹#›</a:t>
            </a:fld>
            <a:endParaRPr lang="en-US"/>
          </a:p>
        </p:txBody>
      </p:sp>
    </p:spTree>
    <p:extLst>
      <p:ext uri="{BB962C8B-B14F-4D97-AF65-F5344CB8AC3E}">
        <p14:creationId xmlns:p14="http://schemas.microsoft.com/office/powerpoint/2010/main" val="54460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ms.dcjs.virginia.gov/GLSuiteWeb/Clients/VADCJS/Private/Shared/Login.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p>
            <a:r>
              <a:rPr lang="en-US" dirty="0" smtClean="0"/>
              <a:t>DCJS Online Application</a:t>
            </a:r>
            <a:endParaRPr lang="en-US" dirty="0"/>
          </a:p>
        </p:txBody>
      </p:sp>
      <p:sp>
        <p:nvSpPr>
          <p:cNvPr id="3" name="Subtitle 2"/>
          <p:cNvSpPr>
            <a:spLocks noGrp="1"/>
          </p:cNvSpPr>
          <p:nvPr>
            <p:ph type="subTitle" idx="1"/>
          </p:nvPr>
        </p:nvSpPr>
        <p:spPr>
          <a:xfrm>
            <a:off x="1447800" y="2209800"/>
            <a:ext cx="6400800" cy="1752600"/>
          </a:xfrm>
        </p:spPr>
        <p:txBody>
          <a:bodyPr/>
          <a:lstStyle/>
          <a:p>
            <a:r>
              <a:rPr lang="en-US" dirty="0" smtClean="0"/>
              <a:t>Renewal Registration Application</a:t>
            </a:r>
          </a:p>
          <a:p>
            <a:r>
              <a:rPr lang="en-US" dirty="0" smtClean="0"/>
              <a:t>for unarmed Security Officer/Courier</a:t>
            </a:r>
            <a:endParaRPr lang="en-US" dirty="0"/>
          </a:p>
        </p:txBody>
      </p:sp>
      <p:sp>
        <p:nvSpPr>
          <p:cNvPr id="4" name="TextBox 3"/>
          <p:cNvSpPr txBox="1"/>
          <p:nvPr/>
        </p:nvSpPr>
        <p:spPr>
          <a:xfrm>
            <a:off x="990600" y="5105400"/>
            <a:ext cx="1981200" cy="707886"/>
          </a:xfrm>
          <a:prstGeom prst="rect">
            <a:avLst/>
          </a:prstGeom>
          <a:noFill/>
          <a:ln>
            <a:solidFill>
              <a:schemeClr val="accent1"/>
            </a:solidFill>
          </a:ln>
        </p:spPr>
        <p:txBody>
          <a:bodyPr wrap="square" rtlCol="0">
            <a:spAutoFit/>
          </a:bodyPr>
          <a:lstStyle/>
          <a:p>
            <a:r>
              <a:rPr lang="en-US" sz="800" dirty="0" smtClean="0"/>
              <a:t>Disclaimer:</a:t>
            </a:r>
          </a:p>
          <a:p>
            <a:r>
              <a:rPr lang="en-US" sz="800" dirty="0" smtClean="0"/>
              <a:t>All names, addresses and other data used are </a:t>
            </a:r>
            <a:r>
              <a:rPr lang="en-US" sz="800" dirty="0"/>
              <a:t>f</a:t>
            </a:r>
            <a:r>
              <a:rPr lang="en-US" sz="800" dirty="0" smtClean="0"/>
              <a:t>or example only and are fictitious. </a:t>
            </a:r>
            <a:r>
              <a:rPr lang="en-US" sz="800" dirty="0"/>
              <a:t>Any resemblance to actual persons, living or dead, or actual </a:t>
            </a:r>
            <a:r>
              <a:rPr lang="en-US" sz="800" dirty="0" smtClean="0"/>
              <a:t>data is </a:t>
            </a:r>
            <a:r>
              <a:rPr lang="en-US" sz="800" dirty="0"/>
              <a:t>purely coincidental.</a:t>
            </a:r>
          </a:p>
        </p:txBody>
      </p:sp>
    </p:spTree>
    <p:extLst>
      <p:ext uri="{BB962C8B-B14F-4D97-AF65-F5344CB8AC3E}">
        <p14:creationId xmlns:p14="http://schemas.microsoft.com/office/powerpoint/2010/main" val="414611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1800" dirty="0"/>
              <a:t>Creating a DCJS Online application</a:t>
            </a:r>
            <a:br>
              <a:rPr lang="en-US" sz="1800" dirty="0"/>
            </a:br>
            <a:r>
              <a:rPr lang="en-US" sz="1800" dirty="0" smtClean="0"/>
              <a:t>Logging into your account 2 </a:t>
            </a:r>
            <a:r>
              <a:rPr lang="en-US" sz="1800" dirty="0"/>
              <a:t>of </a:t>
            </a:r>
            <a:r>
              <a:rPr lang="en-US" sz="1800" dirty="0" smtClean="0"/>
              <a:t>2.</a:t>
            </a:r>
            <a:endParaRPr lang="en-US" sz="1800" dirty="0"/>
          </a:p>
        </p:txBody>
      </p:sp>
      <p:sp>
        <p:nvSpPr>
          <p:cNvPr id="3" name="Content Placeholder 2"/>
          <p:cNvSpPr>
            <a:spLocks noGrp="1"/>
          </p:cNvSpPr>
          <p:nvPr>
            <p:ph idx="1"/>
          </p:nvPr>
        </p:nvSpPr>
        <p:spPr>
          <a:xfrm>
            <a:off x="457200" y="1447800"/>
            <a:ext cx="8229600" cy="4678363"/>
          </a:xfrm>
        </p:spPr>
        <p:txBody>
          <a:bodyPr>
            <a:normAutofit/>
          </a:bodyPr>
          <a:lstStyle/>
          <a:p>
            <a:r>
              <a:rPr lang="en-US" sz="1200" dirty="0" smtClean="0"/>
              <a:t>After you have typed in your “Email Address” and your “Password”, right click on the “Login” link.</a:t>
            </a:r>
          </a:p>
          <a:p>
            <a:endParaRPr lang="en-US" sz="1800" dirty="0"/>
          </a:p>
        </p:txBody>
      </p:sp>
      <p:grpSp>
        <p:nvGrpSpPr>
          <p:cNvPr id="14" name="Group 13"/>
          <p:cNvGrpSpPr/>
          <p:nvPr/>
        </p:nvGrpSpPr>
        <p:grpSpPr>
          <a:xfrm>
            <a:off x="1295400" y="1905000"/>
            <a:ext cx="6647895" cy="3665360"/>
            <a:chOff x="1295400" y="1905000"/>
            <a:chExt cx="6647895" cy="3665360"/>
          </a:xfrm>
        </p:grpSpPr>
        <p:grpSp>
          <p:nvGrpSpPr>
            <p:cNvPr id="11" name="Group 10"/>
            <p:cNvGrpSpPr/>
            <p:nvPr/>
          </p:nvGrpSpPr>
          <p:grpSpPr>
            <a:xfrm>
              <a:off x="1295400" y="1905000"/>
              <a:ext cx="6647895" cy="3665360"/>
              <a:chOff x="1429305" y="2602275"/>
              <a:chExt cx="6647895" cy="366536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1" t="12871" r="13669" b="33668"/>
              <a:stretch/>
            </p:blipFill>
            <p:spPr bwMode="auto">
              <a:xfrm>
                <a:off x="1429305" y="2602275"/>
                <a:ext cx="6647895" cy="366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429000" y="52578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50292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a:off x="5109099" y="51054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61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Registration renewal 1 of 18</a:t>
            </a:r>
            <a:endParaRPr lang="en-US" sz="1800" dirty="0"/>
          </a:p>
        </p:txBody>
      </p:sp>
      <p:sp>
        <p:nvSpPr>
          <p:cNvPr id="3" name="Content Placeholder 2"/>
          <p:cNvSpPr>
            <a:spLocks noGrp="1"/>
          </p:cNvSpPr>
          <p:nvPr>
            <p:ph idx="1"/>
          </p:nvPr>
        </p:nvSpPr>
        <p:spPr>
          <a:xfrm>
            <a:off x="457200" y="990600"/>
            <a:ext cx="8229600" cy="5135563"/>
          </a:xfrm>
        </p:spPr>
        <p:txBody>
          <a:bodyPr>
            <a:normAutofit/>
          </a:bodyPr>
          <a:lstStyle/>
          <a:p>
            <a:r>
              <a:rPr lang="en-US" sz="1200" dirty="0" smtClean="0"/>
              <a:t>You will be presented with the screen below. Right click on the “Renew” button.</a:t>
            </a:r>
          </a:p>
          <a:p>
            <a:endParaRPr lang="en-US" sz="1200" dirty="0"/>
          </a:p>
          <a:p>
            <a:endParaRPr lang="en-US" sz="1200" dirty="0" smtClean="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41" t="13341" r="12440" b="15816"/>
          <a:stretch/>
        </p:blipFill>
        <p:spPr bwMode="auto">
          <a:xfrm>
            <a:off x="1676400" y="1371600"/>
            <a:ext cx="6040320" cy="435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6019800" y="49530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14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800" dirty="0" smtClean="0"/>
              <a:t>Registration </a:t>
            </a:r>
            <a:r>
              <a:rPr lang="en-US" sz="1800" dirty="0"/>
              <a:t>renewal </a:t>
            </a:r>
            <a:r>
              <a:rPr lang="en-US" sz="1800" dirty="0" smtClean="0"/>
              <a:t>2 of 18</a:t>
            </a:r>
            <a:endParaRPr lang="en-US" sz="1800" dirty="0"/>
          </a:p>
        </p:txBody>
      </p:sp>
      <p:sp>
        <p:nvSpPr>
          <p:cNvPr id="3" name="Content Placeholder 2"/>
          <p:cNvSpPr>
            <a:spLocks noGrp="1"/>
          </p:cNvSpPr>
          <p:nvPr>
            <p:ph idx="1"/>
          </p:nvPr>
        </p:nvSpPr>
        <p:spPr>
          <a:xfrm>
            <a:off x="457200" y="990600"/>
            <a:ext cx="8229600" cy="5135563"/>
          </a:xfrm>
        </p:spPr>
        <p:txBody>
          <a:bodyPr>
            <a:normAutofit/>
          </a:bodyPr>
          <a:lstStyle/>
          <a:p>
            <a:r>
              <a:rPr lang="en-US" sz="1200" dirty="0" smtClean="0"/>
              <a:t>If you did not complete the application and logged back in, the screen below will present itself and you can click “Next”</a:t>
            </a:r>
          </a:p>
          <a:p>
            <a:endParaRPr lang="en-US" sz="1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3623" r="12441" b="27419"/>
          <a:stretch/>
        </p:blipFill>
        <p:spPr bwMode="auto">
          <a:xfrm>
            <a:off x="838200" y="1600200"/>
            <a:ext cx="7846381" cy="469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70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800" dirty="0" smtClean="0"/>
              <a:t>Registration </a:t>
            </a:r>
            <a:r>
              <a:rPr lang="en-US" sz="1800" dirty="0"/>
              <a:t>renewal </a:t>
            </a:r>
            <a:r>
              <a:rPr lang="en-US" sz="1800" dirty="0" smtClean="0"/>
              <a:t>3 </a:t>
            </a:r>
            <a:r>
              <a:rPr lang="en-US" sz="1800" dirty="0"/>
              <a:t>of </a:t>
            </a:r>
            <a:r>
              <a:rPr lang="en-US" sz="1800" dirty="0" smtClean="0"/>
              <a:t>18</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Click next to go to the address data screen.</a:t>
            </a:r>
          </a:p>
          <a:p>
            <a:endParaRPr lang="en-US" sz="1200" dirty="0"/>
          </a:p>
        </p:txBody>
      </p:sp>
      <p:grpSp>
        <p:nvGrpSpPr>
          <p:cNvPr id="7" name="Group 6"/>
          <p:cNvGrpSpPr/>
          <p:nvPr/>
        </p:nvGrpSpPr>
        <p:grpSpPr>
          <a:xfrm>
            <a:off x="1287262" y="1600200"/>
            <a:ext cx="7010400" cy="4196273"/>
            <a:chOff x="1287262" y="1600200"/>
            <a:chExt cx="7010400" cy="4196273"/>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8" t="13247" r="12079" b="27420"/>
            <a:stretch/>
          </p:blipFill>
          <p:spPr bwMode="auto">
            <a:xfrm>
              <a:off x="1287262" y="1600200"/>
              <a:ext cx="7010400" cy="419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477000" y="5562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644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Registration </a:t>
            </a:r>
            <a:r>
              <a:rPr lang="en-US" sz="1800" dirty="0"/>
              <a:t>renewal </a:t>
            </a:r>
            <a:r>
              <a:rPr lang="en-US" sz="1800" dirty="0" smtClean="0"/>
              <a:t>4 </a:t>
            </a:r>
            <a:r>
              <a:rPr lang="en-US" sz="1800" dirty="0"/>
              <a:t>of </a:t>
            </a:r>
            <a:r>
              <a:rPr lang="en-US" sz="1800" dirty="0" smtClean="0"/>
              <a:t>18</a:t>
            </a:r>
            <a:endParaRPr lang="en-US" sz="1800" dirty="0"/>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This is the Address data screen</a:t>
            </a:r>
          </a:p>
          <a:p>
            <a:endParaRPr lang="en-US" sz="1200" dirty="0"/>
          </a:p>
          <a:p>
            <a:endParaRPr lang="en-US"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58" t="13154" r="17361" b="7747"/>
          <a:stretch/>
        </p:blipFill>
        <p:spPr bwMode="auto">
          <a:xfrm>
            <a:off x="1904999" y="1676400"/>
            <a:ext cx="4737957" cy="430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23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1800" dirty="0" smtClean="0"/>
              <a:t>Registration </a:t>
            </a:r>
            <a:r>
              <a:rPr lang="en-US" sz="1800" dirty="0"/>
              <a:t>renewal </a:t>
            </a:r>
            <a:r>
              <a:rPr lang="en-US" sz="1800" dirty="0" smtClean="0"/>
              <a:t>5 of 18</a:t>
            </a:r>
            <a:endParaRPr lang="en-US" sz="1800" dirty="0"/>
          </a:p>
        </p:txBody>
      </p:sp>
      <p:sp>
        <p:nvSpPr>
          <p:cNvPr id="3" name="Content Placeholder 2"/>
          <p:cNvSpPr>
            <a:spLocks noGrp="1"/>
          </p:cNvSpPr>
          <p:nvPr>
            <p:ph idx="1"/>
          </p:nvPr>
        </p:nvSpPr>
        <p:spPr>
          <a:xfrm>
            <a:off x="457200" y="1066800"/>
            <a:ext cx="8229600" cy="5059363"/>
          </a:xfrm>
        </p:spPr>
        <p:txBody>
          <a:bodyPr/>
          <a:lstStyle/>
          <a:p>
            <a:r>
              <a:rPr lang="en-US" sz="1200" dirty="0" smtClean="0"/>
              <a:t>Go ahead and complete the Required fields on this screen indicated by the red asterisks. Click on the “Next” button after you’ve completed entering your data.</a:t>
            </a:r>
          </a:p>
          <a:p>
            <a:endParaRPr lang="en-US" sz="1200" dirty="0"/>
          </a:p>
          <a:p>
            <a:endParaRPr lang="en-US" sz="1200" dirty="0" smtClean="0"/>
          </a:p>
          <a:p>
            <a:endParaRPr lang="en-US" dirty="0"/>
          </a:p>
        </p:txBody>
      </p:sp>
      <p:cxnSp>
        <p:nvCxnSpPr>
          <p:cNvPr id="5" name="Straight Arrow Connector 4"/>
          <p:cNvCxnSpPr/>
          <p:nvPr/>
        </p:nvCxnSpPr>
        <p:spPr>
          <a:xfrm flipH="1">
            <a:off x="6400800" y="5410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133600" y="1676400"/>
            <a:ext cx="5029200" cy="4449855"/>
            <a:chOff x="2133600" y="1676400"/>
            <a:chExt cx="5029200" cy="444985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6" t="13341" r="25465" b="18824"/>
            <a:stretch/>
          </p:blipFill>
          <p:spPr bwMode="auto">
            <a:xfrm>
              <a:off x="2133600" y="1676400"/>
              <a:ext cx="5029200" cy="444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157709" y="33528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91740" y="3657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57709" y="3962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91740" y="4724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H="1">
            <a:off x="5867400" y="5715000"/>
            <a:ext cx="53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63932" y="1676400"/>
            <a:ext cx="5029200" cy="4449855"/>
            <a:chOff x="2163932" y="1676400"/>
            <a:chExt cx="5029200" cy="4449855"/>
          </a:xfrm>
        </p:grpSpPr>
        <p:grpSp>
          <p:nvGrpSpPr>
            <p:cNvPr id="18" name="Group 17"/>
            <p:cNvGrpSpPr/>
            <p:nvPr/>
          </p:nvGrpSpPr>
          <p:grpSpPr>
            <a:xfrm>
              <a:off x="2163932" y="1676400"/>
              <a:ext cx="5029200" cy="4449855"/>
              <a:chOff x="2133600" y="1676400"/>
              <a:chExt cx="5029200" cy="4449855"/>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6" t="13341" r="25465" b="18824"/>
              <a:stretch/>
            </p:blipFill>
            <p:spPr bwMode="auto">
              <a:xfrm>
                <a:off x="2133600" y="1676400"/>
                <a:ext cx="5029200" cy="444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H="1">
                <a:off x="4157709" y="33528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91740" y="3657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57709" y="3962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91740" y="47244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flipH="1">
              <a:off x="5897732" y="5715000"/>
              <a:ext cx="53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031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Registration </a:t>
            </a:r>
            <a:r>
              <a:rPr lang="en-US" sz="1800" dirty="0"/>
              <a:t>renewal </a:t>
            </a:r>
            <a:r>
              <a:rPr lang="en-US" sz="1800" dirty="0" smtClean="0"/>
              <a:t>6 of 18</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This screen will be presented after clicking Next on the address screen. Here you will complete the Criminal History questions.  Use the dropdown lists to make </a:t>
            </a:r>
            <a:r>
              <a:rPr lang="en-US" sz="1200" smtClean="0"/>
              <a:t>selections</a:t>
            </a:r>
            <a:r>
              <a:rPr lang="en-US" sz="1200" smtClean="0"/>
              <a:t>.. </a:t>
            </a:r>
            <a:r>
              <a:rPr lang="en-US" sz="1200" dirty="0" smtClean="0"/>
              <a:t>Documents </a:t>
            </a:r>
            <a:r>
              <a:rPr lang="en-US" sz="1200" dirty="0" smtClean="0"/>
              <a:t>are uploaded by clicking on browse and opening the document you wish to upload. </a:t>
            </a:r>
          </a:p>
          <a:p>
            <a:endParaRPr lang="en-US" sz="1200" dirty="0"/>
          </a:p>
        </p:txBody>
      </p:sp>
      <p:grpSp>
        <p:nvGrpSpPr>
          <p:cNvPr id="13" name="Group 12"/>
          <p:cNvGrpSpPr/>
          <p:nvPr/>
        </p:nvGrpSpPr>
        <p:grpSpPr>
          <a:xfrm>
            <a:off x="1845776" y="1828800"/>
            <a:ext cx="5410861" cy="4194148"/>
            <a:chOff x="1845776" y="1828800"/>
            <a:chExt cx="5410861" cy="4194148"/>
          </a:xfrm>
        </p:grpSpPr>
        <p:grpSp>
          <p:nvGrpSpPr>
            <p:cNvPr id="4" name="Group 3"/>
            <p:cNvGrpSpPr/>
            <p:nvPr/>
          </p:nvGrpSpPr>
          <p:grpSpPr>
            <a:xfrm>
              <a:off x="1845776" y="1828800"/>
              <a:ext cx="5410861" cy="4194148"/>
              <a:chOff x="1845776" y="1828800"/>
              <a:chExt cx="5410861" cy="4194148"/>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02" t="13998" r="17362" b="18634"/>
              <a:stretch/>
            </p:blipFill>
            <p:spPr bwMode="auto">
              <a:xfrm>
                <a:off x="1845776" y="1828800"/>
                <a:ext cx="5410861" cy="419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029200" y="3124200"/>
                <a:ext cx="533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581400" y="3657600"/>
              <a:ext cx="533400" cy="1905000"/>
              <a:chOff x="3581400" y="3657600"/>
              <a:chExt cx="533400" cy="1905000"/>
            </a:xfrm>
          </p:grpSpPr>
          <p:cxnSp>
            <p:nvCxnSpPr>
              <p:cNvPr id="7" name="Straight Arrow Connector 6"/>
              <p:cNvCxnSpPr/>
              <p:nvPr/>
            </p:nvCxnSpPr>
            <p:spPr>
              <a:xfrm flipH="1">
                <a:off x="3657600" y="3657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57600" y="4800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81400" y="55626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913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800" dirty="0" smtClean="0"/>
              <a:t>Registration </a:t>
            </a:r>
            <a:r>
              <a:rPr lang="en-US" sz="1800" dirty="0"/>
              <a:t>renewal </a:t>
            </a:r>
            <a:r>
              <a:rPr lang="en-US" sz="1800" dirty="0" smtClean="0"/>
              <a:t>7 of 18</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Continue by answering the second question then click on the “Next” button.</a:t>
            </a:r>
          </a:p>
          <a:p>
            <a:endParaRPr lang="en-US" sz="1200" dirty="0"/>
          </a:p>
        </p:txBody>
      </p:sp>
      <p:grpSp>
        <p:nvGrpSpPr>
          <p:cNvPr id="6" name="Group 5"/>
          <p:cNvGrpSpPr/>
          <p:nvPr/>
        </p:nvGrpSpPr>
        <p:grpSpPr>
          <a:xfrm>
            <a:off x="1905000" y="1600200"/>
            <a:ext cx="5564475" cy="4393006"/>
            <a:chOff x="1905000" y="1600200"/>
            <a:chExt cx="5564475" cy="4393006"/>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3435" r="14105" b="10461"/>
            <a:stretch/>
          </p:blipFill>
          <p:spPr bwMode="auto">
            <a:xfrm>
              <a:off x="1905000" y="1600200"/>
              <a:ext cx="5564475" cy="439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6172200" y="3886200"/>
              <a:ext cx="457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36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800" dirty="0" smtClean="0"/>
              <a:t>Registration </a:t>
            </a:r>
            <a:r>
              <a:rPr lang="en-US" sz="1800" dirty="0"/>
              <a:t>renewal </a:t>
            </a:r>
            <a:r>
              <a:rPr lang="en-US" sz="1800" dirty="0" smtClean="0"/>
              <a:t>8 of 18</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Check the box to the category of your application then click the “Next” button.</a:t>
            </a:r>
          </a:p>
          <a:p>
            <a:endParaRPr lang="en-US" sz="1200" dirty="0" smtClean="0"/>
          </a:p>
          <a:p>
            <a:endParaRPr lang="en-US" sz="1200" dirty="0"/>
          </a:p>
        </p:txBody>
      </p:sp>
      <p:cxnSp>
        <p:nvCxnSpPr>
          <p:cNvPr id="5" name="Straight Arrow Connector 4"/>
          <p:cNvCxnSpPr/>
          <p:nvPr/>
        </p:nvCxnSpPr>
        <p:spPr>
          <a:xfrm flipH="1">
            <a:off x="6621262" y="51054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8" t="13248" r="12223" b="38271"/>
          <a:stretch/>
        </p:blipFill>
        <p:spPr bwMode="auto">
          <a:xfrm>
            <a:off x="657687" y="2057400"/>
            <a:ext cx="7864134" cy="385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81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800" dirty="0" smtClean="0"/>
              <a:t>Registration </a:t>
            </a:r>
            <a:r>
              <a:rPr lang="en-US" sz="1800" dirty="0"/>
              <a:t>renewal </a:t>
            </a:r>
            <a:r>
              <a:rPr lang="en-US" sz="1800" dirty="0" smtClean="0"/>
              <a:t>9 of 18</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Click on the “Add Employment” if you want to associate your account with your employer. Otherwise, click the “Next” button.</a:t>
            </a:r>
          </a:p>
          <a:p>
            <a:endParaRPr lang="en-US" sz="1200" dirty="0"/>
          </a:p>
        </p:txBody>
      </p:sp>
      <p:grpSp>
        <p:nvGrpSpPr>
          <p:cNvPr id="8" name="Group 7"/>
          <p:cNvGrpSpPr/>
          <p:nvPr/>
        </p:nvGrpSpPr>
        <p:grpSpPr>
          <a:xfrm>
            <a:off x="1066800" y="1981200"/>
            <a:ext cx="7401018" cy="3161600"/>
            <a:chOff x="1066800" y="2438400"/>
            <a:chExt cx="7401018" cy="316160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23" t="13529" r="13743" b="45130"/>
            <a:stretch/>
          </p:blipFill>
          <p:spPr bwMode="auto">
            <a:xfrm>
              <a:off x="1066800" y="2438400"/>
              <a:ext cx="7401018" cy="316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334000" y="4343400"/>
              <a:ext cx="533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239000" y="4800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91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1800" b="1" dirty="0" smtClean="0"/>
              <a:t>Creating a DCJS Online application</a:t>
            </a:r>
            <a:r>
              <a:rPr lang="en-US" sz="1800" dirty="0" smtClean="0"/>
              <a:t/>
            </a:r>
            <a:br>
              <a:rPr lang="en-US" sz="1800" dirty="0" smtClean="0"/>
            </a:br>
            <a:r>
              <a:rPr lang="en-US" sz="1800" dirty="0" smtClean="0"/>
              <a:t>Creating the account 1 of 5.</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To begin an online application please go to this </a:t>
            </a:r>
            <a:r>
              <a:rPr lang="en-US" sz="1200" dirty="0" smtClean="0">
                <a:hlinkClick r:id="rId2"/>
              </a:rPr>
              <a:t>link</a:t>
            </a:r>
            <a:r>
              <a:rPr lang="en-US" sz="1200" dirty="0" smtClean="0"/>
              <a:t>.</a:t>
            </a:r>
          </a:p>
          <a:p>
            <a:r>
              <a:rPr lang="en-US" sz="1200" dirty="0" smtClean="0">
                <a:hlinkClick r:id="rId2"/>
              </a:rPr>
              <a:t>https://www.cms.dcjs.virginia.gov/GLSuiteWeb/Clients/VADCJS/Private/Shared/Login.aspx</a:t>
            </a:r>
            <a:endParaRPr lang="en-US" sz="1200" dirty="0" smtClean="0"/>
          </a:p>
          <a:p>
            <a:pPr marL="0" indent="0">
              <a:buNone/>
            </a:pPr>
            <a:r>
              <a:rPr lang="en-US" sz="1200" dirty="0" smtClean="0"/>
              <a:t>	Create an account by clicking on the create account link.</a:t>
            </a:r>
            <a:endParaRPr lang="en-US" sz="1200" dirty="0"/>
          </a:p>
        </p:txBody>
      </p:sp>
      <p:grpSp>
        <p:nvGrpSpPr>
          <p:cNvPr id="10" name="Group 9"/>
          <p:cNvGrpSpPr/>
          <p:nvPr/>
        </p:nvGrpSpPr>
        <p:grpSpPr>
          <a:xfrm>
            <a:off x="983942" y="2133601"/>
            <a:ext cx="7010872" cy="3698982"/>
            <a:chOff x="685800" y="2362200"/>
            <a:chExt cx="7010872" cy="3587965"/>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19" t="13472" r="14140" b="31878"/>
            <a:stretch/>
          </p:blipFill>
          <p:spPr bwMode="auto">
            <a:xfrm>
              <a:off x="1367901" y="2362200"/>
              <a:ext cx="6328771" cy="3587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V="1">
              <a:off x="685800" y="4419600"/>
              <a:ext cx="6096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295400" y="40386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185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Registration </a:t>
            </a:r>
            <a:r>
              <a:rPr lang="en-US" sz="1800" dirty="0"/>
              <a:t>renewal </a:t>
            </a:r>
            <a:r>
              <a:rPr lang="en-US" sz="1800" dirty="0" smtClean="0"/>
              <a:t>10 of 18</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Use the drop down list to select the training waiver option. Select “Yes” if you have documentation that will support your training waiver request. Otherwise, click on the “Next” button.</a:t>
            </a:r>
          </a:p>
          <a:p>
            <a:endParaRPr lang="en-US" sz="1200" dirty="0"/>
          </a:p>
        </p:txBody>
      </p:sp>
      <p:grpSp>
        <p:nvGrpSpPr>
          <p:cNvPr id="8" name="Group 7"/>
          <p:cNvGrpSpPr/>
          <p:nvPr/>
        </p:nvGrpSpPr>
        <p:grpSpPr>
          <a:xfrm>
            <a:off x="838200" y="1853564"/>
            <a:ext cx="7630615" cy="2670349"/>
            <a:chOff x="838200" y="2514600"/>
            <a:chExt cx="7630615" cy="2670349"/>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12" t="13435" r="12513" b="52271"/>
            <a:stretch/>
          </p:blipFill>
          <p:spPr bwMode="auto">
            <a:xfrm>
              <a:off x="838200" y="2514600"/>
              <a:ext cx="7630615" cy="267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172200" y="48768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086600" y="4343400"/>
              <a:ext cx="838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730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1800" dirty="0" smtClean="0"/>
              <a:t>Registration </a:t>
            </a:r>
            <a:r>
              <a:rPr lang="en-US" sz="1800" dirty="0"/>
              <a:t>renewal </a:t>
            </a:r>
            <a:r>
              <a:rPr lang="en-US" sz="1800" dirty="0" smtClean="0"/>
              <a:t>11 of 18</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The “Confirmation Page” will present itself. The image below is the upper half of the page.</a:t>
            </a:r>
          </a:p>
          <a:p>
            <a:endParaRPr lang="en-US" sz="12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4" t="13811" r="22282" b="14407"/>
          <a:stretch/>
        </p:blipFill>
        <p:spPr bwMode="auto">
          <a:xfrm>
            <a:off x="2293480" y="1295400"/>
            <a:ext cx="5259937" cy="509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471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1800" dirty="0" smtClean="0"/>
              <a:t>Registration </a:t>
            </a:r>
            <a:r>
              <a:rPr lang="en-US" sz="1800" dirty="0"/>
              <a:t>renewal </a:t>
            </a:r>
            <a:r>
              <a:rPr lang="en-US" sz="1800" dirty="0" smtClean="0"/>
              <a:t>12 of 18</a:t>
            </a:r>
            <a:endParaRPr lang="en-US" sz="18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The lower half of the “Confirmation Page”</a:t>
            </a:r>
            <a:endParaRPr lang="en-US" sz="1200" dirty="0"/>
          </a:p>
          <a:p>
            <a:endParaRPr lang="en-US" sz="12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79" t="13153" r="22354" b="5199"/>
          <a:stretch/>
        </p:blipFill>
        <p:spPr bwMode="auto">
          <a:xfrm>
            <a:off x="2362200" y="1219200"/>
            <a:ext cx="4541063" cy="529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05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1800" dirty="0" smtClean="0"/>
              <a:t>Registration </a:t>
            </a:r>
            <a:r>
              <a:rPr lang="en-US" sz="1800" dirty="0"/>
              <a:t>renewal </a:t>
            </a:r>
            <a:r>
              <a:rPr lang="en-US" sz="1800" dirty="0" smtClean="0"/>
              <a:t>13 of 18</a:t>
            </a:r>
            <a:br>
              <a:rPr lang="en-US" sz="1800" dirty="0" smtClean="0"/>
            </a:br>
            <a:r>
              <a:rPr lang="en-US" sz="1400" dirty="0" smtClean="0"/>
              <a:t>Affidavit agreement</a:t>
            </a:r>
            <a:endParaRPr lang="en-US" sz="1400" dirty="0"/>
          </a:p>
        </p:txBody>
      </p:sp>
      <p:sp>
        <p:nvSpPr>
          <p:cNvPr id="3" name="Content Placeholder 2"/>
          <p:cNvSpPr>
            <a:spLocks noGrp="1"/>
          </p:cNvSpPr>
          <p:nvPr>
            <p:ph idx="1"/>
          </p:nvPr>
        </p:nvSpPr>
        <p:spPr>
          <a:xfrm>
            <a:off x="457200" y="838200"/>
            <a:ext cx="8229600" cy="5287963"/>
          </a:xfrm>
        </p:spPr>
        <p:txBody>
          <a:bodyPr>
            <a:normAutofit/>
          </a:bodyPr>
          <a:lstStyle/>
          <a:p>
            <a:r>
              <a:rPr lang="en-US" sz="1200" dirty="0" smtClean="0"/>
              <a:t>Click on the “I agree” check box and then click next.</a:t>
            </a:r>
          </a:p>
          <a:p>
            <a:endParaRPr lang="en-US" sz="1200" dirty="0" smtClean="0"/>
          </a:p>
          <a:p>
            <a:endParaRPr lang="en-US" sz="1200" dirty="0" smtClean="0"/>
          </a:p>
        </p:txBody>
      </p:sp>
      <p:grpSp>
        <p:nvGrpSpPr>
          <p:cNvPr id="8" name="Group 7"/>
          <p:cNvGrpSpPr/>
          <p:nvPr/>
        </p:nvGrpSpPr>
        <p:grpSpPr>
          <a:xfrm>
            <a:off x="1600200" y="1371600"/>
            <a:ext cx="6058845" cy="4734757"/>
            <a:chOff x="1600200" y="1371600"/>
            <a:chExt cx="6058845" cy="4734757"/>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44" t="13248" r="12875" b="5575"/>
            <a:stretch/>
          </p:blipFill>
          <p:spPr bwMode="auto">
            <a:xfrm>
              <a:off x="1905000" y="1371600"/>
              <a:ext cx="5754045" cy="473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600200" y="5029200"/>
              <a:ext cx="609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562600" y="5791200"/>
              <a:ext cx="533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31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1800" dirty="0" smtClean="0"/>
              <a:t>Registration </a:t>
            </a:r>
            <a:r>
              <a:rPr lang="en-US" sz="1800" dirty="0"/>
              <a:t>renewal </a:t>
            </a:r>
            <a:r>
              <a:rPr lang="en-US" sz="1800" dirty="0" smtClean="0"/>
              <a:t>14 </a:t>
            </a:r>
            <a:r>
              <a:rPr lang="en-US" sz="1800" dirty="0"/>
              <a:t>of </a:t>
            </a:r>
            <a:r>
              <a:rPr lang="en-US" sz="1800" dirty="0" smtClean="0"/>
              <a:t>18</a:t>
            </a:r>
            <a:r>
              <a:rPr lang="en-US" sz="1800" dirty="0"/>
              <a:t/>
            </a:r>
            <a:br>
              <a:rPr lang="en-US" sz="1800" dirty="0"/>
            </a:br>
            <a:r>
              <a:rPr lang="en-US" sz="1600" dirty="0" smtClean="0"/>
              <a:t>Your invoice</a:t>
            </a:r>
            <a:endParaRPr lang="en-US" sz="16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Click next to pay your invoice or complete the DCJS ID number if your employer is paying your fees.</a:t>
            </a:r>
          </a:p>
          <a:p>
            <a:endParaRPr lang="en-US" sz="1200" dirty="0"/>
          </a:p>
        </p:txBody>
      </p:sp>
      <p:grpSp>
        <p:nvGrpSpPr>
          <p:cNvPr id="11" name="Group 10"/>
          <p:cNvGrpSpPr/>
          <p:nvPr/>
        </p:nvGrpSpPr>
        <p:grpSpPr>
          <a:xfrm>
            <a:off x="990600" y="1752600"/>
            <a:ext cx="7460745" cy="4114800"/>
            <a:chOff x="990600" y="1752600"/>
            <a:chExt cx="7460745" cy="41148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4561" r="12513" b="31132"/>
            <a:stretch/>
          </p:blipFill>
          <p:spPr bwMode="auto">
            <a:xfrm>
              <a:off x="990600" y="1752600"/>
              <a:ext cx="746074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638800" y="36576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096000" y="4343400"/>
              <a:ext cx="5334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90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1800" dirty="0"/>
              <a:t>Registration renewal </a:t>
            </a:r>
            <a:r>
              <a:rPr lang="en-US" sz="1800" dirty="0" smtClean="0"/>
              <a:t>15 </a:t>
            </a:r>
            <a:r>
              <a:rPr lang="en-US" sz="1800" dirty="0"/>
              <a:t>of </a:t>
            </a:r>
            <a:r>
              <a:rPr lang="en-US" sz="1800" dirty="0" smtClean="0"/>
              <a:t>18</a:t>
            </a:r>
            <a:r>
              <a:rPr lang="en-US" sz="1800" dirty="0"/>
              <a:t/>
            </a:r>
            <a:br>
              <a:rPr lang="en-US" sz="1800" dirty="0"/>
            </a:br>
            <a:r>
              <a:rPr lang="en-US" sz="1600" dirty="0"/>
              <a:t>Paying your fees 1 of </a:t>
            </a:r>
            <a:r>
              <a:rPr lang="en-US" sz="1600" dirty="0" smtClean="0"/>
              <a:t>4</a:t>
            </a:r>
            <a:endParaRPr lang="en-US" sz="1600" dirty="0"/>
          </a:p>
        </p:txBody>
      </p:sp>
      <p:sp>
        <p:nvSpPr>
          <p:cNvPr id="3" name="Content Placeholder 2"/>
          <p:cNvSpPr>
            <a:spLocks noGrp="1"/>
          </p:cNvSpPr>
          <p:nvPr>
            <p:ph idx="1"/>
          </p:nvPr>
        </p:nvSpPr>
        <p:spPr>
          <a:xfrm>
            <a:off x="457200" y="914400"/>
            <a:ext cx="8229600" cy="5211763"/>
          </a:xfrm>
        </p:spPr>
        <p:txBody>
          <a:bodyPr>
            <a:normAutofit/>
          </a:bodyPr>
          <a:lstStyle/>
          <a:p>
            <a:r>
              <a:rPr lang="en-US" sz="1200" dirty="0" smtClean="0"/>
              <a:t>Here is the “Payment Page”. The fields appearing on this screen appear by default.</a:t>
            </a:r>
          </a:p>
          <a:p>
            <a:endParaRPr lang="en-US" sz="1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57" t="13247" r="22366" b="14915"/>
          <a:stretch/>
        </p:blipFill>
        <p:spPr bwMode="auto">
          <a:xfrm>
            <a:off x="2971800" y="1371600"/>
            <a:ext cx="4716262" cy="461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84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1600" dirty="0"/>
              <a:t>Registration renewal </a:t>
            </a:r>
            <a:r>
              <a:rPr lang="en-US" sz="1600" dirty="0" smtClean="0"/>
              <a:t>16 </a:t>
            </a:r>
            <a:r>
              <a:rPr lang="en-US" sz="1600" dirty="0"/>
              <a:t>of 18</a:t>
            </a:r>
            <a:br>
              <a:rPr lang="en-US" sz="1600" dirty="0"/>
            </a:br>
            <a:r>
              <a:rPr lang="en-US" sz="1400" dirty="0"/>
              <a:t>Paying your fees </a:t>
            </a:r>
            <a:r>
              <a:rPr lang="en-US" sz="1400" dirty="0" smtClean="0"/>
              <a:t>2 </a:t>
            </a:r>
            <a:r>
              <a:rPr lang="en-US" sz="1400" dirty="0"/>
              <a:t>of 4</a:t>
            </a:r>
            <a:endParaRPr lang="en-US" sz="1600" dirty="0"/>
          </a:p>
        </p:txBody>
      </p:sp>
      <p:sp>
        <p:nvSpPr>
          <p:cNvPr id="3" name="Content Placeholder 2"/>
          <p:cNvSpPr>
            <a:spLocks noGrp="1"/>
          </p:cNvSpPr>
          <p:nvPr>
            <p:ph idx="1"/>
          </p:nvPr>
        </p:nvSpPr>
        <p:spPr>
          <a:xfrm>
            <a:off x="457200" y="990600"/>
            <a:ext cx="8229600" cy="5135563"/>
          </a:xfrm>
        </p:spPr>
        <p:txBody>
          <a:bodyPr>
            <a:normAutofit/>
          </a:bodyPr>
          <a:lstStyle/>
          <a:p>
            <a:r>
              <a:rPr lang="en-US" sz="1200" dirty="0" smtClean="0"/>
              <a:t>Complete your payment information and click submit. Note the highlighted fields are required.</a:t>
            </a:r>
          </a:p>
          <a:p>
            <a:endParaRPr lang="en-US" sz="1200" dirty="0"/>
          </a:p>
        </p:txBody>
      </p:sp>
      <p:grpSp>
        <p:nvGrpSpPr>
          <p:cNvPr id="17" name="Group 16"/>
          <p:cNvGrpSpPr/>
          <p:nvPr/>
        </p:nvGrpSpPr>
        <p:grpSpPr>
          <a:xfrm>
            <a:off x="2057400" y="1295400"/>
            <a:ext cx="6017122" cy="5085425"/>
            <a:chOff x="2286000" y="1600200"/>
            <a:chExt cx="5788522" cy="4780625"/>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00" t="13999" r="12947" b="4447"/>
            <a:stretch/>
          </p:blipFill>
          <p:spPr bwMode="auto">
            <a:xfrm>
              <a:off x="2286000" y="1600200"/>
              <a:ext cx="5788522" cy="478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791200" y="28194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91200" y="29718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3124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a:off x="5867400" y="32766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867400" y="3429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96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1800" dirty="0"/>
              <a:t>Registration renewal </a:t>
            </a:r>
            <a:r>
              <a:rPr lang="en-US" sz="1800" dirty="0" smtClean="0"/>
              <a:t>17 </a:t>
            </a:r>
            <a:r>
              <a:rPr lang="en-US" sz="1800" dirty="0"/>
              <a:t>of </a:t>
            </a:r>
            <a:r>
              <a:rPr lang="en-US" sz="1800" dirty="0" smtClean="0"/>
              <a:t>18</a:t>
            </a:r>
            <a:r>
              <a:rPr lang="en-US" sz="1800" dirty="0"/>
              <a:t/>
            </a:r>
            <a:br>
              <a:rPr lang="en-US" sz="1800" dirty="0"/>
            </a:br>
            <a:r>
              <a:rPr lang="en-US" sz="1600" dirty="0"/>
              <a:t>Paying your fees </a:t>
            </a:r>
            <a:r>
              <a:rPr lang="en-US" sz="1600" dirty="0" smtClean="0"/>
              <a:t>3 </a:t>
            </a:r>
            <a:r>
              <a:rPr lang="en-US" sz="1600" dirty="0"/>
              <a:t>of 4</a:t>
            </a:r>
          </a:p>
        </p:txBody>
      </p:sp>
      <p:sp>
        <p:nvSpPr>
          <p:cNvPr id="3" name="Content Placeholder 2"/>
          <p:cNvSpPr>
            <a:spLocks noGrp="1"/>
          </p:cNvSpPr>
          <p:nvPr>
            <p:ph idx="1"/>
          </p:nvPr>
        </p:nvSpPr>
        <p:spPr>
          <a:xfrm>
            <a:off x="457200" y="990600"/>
            <a:ext cx="8229600" cy="5135563"/>
          </a:xfrm>
        </p:spPr>
        <p:txBody>
          <a:bodyPr>
            <a:normAutofit/>
          </a:bodyPr>
          <a:lstStyle/>
          <a:p>
            <a:r>
              <a:rPr lang="en-US" sz="1200" dirty="0" smtClean="0"/>
              <a:t>The transaction will be completed at this time if your credit card info has been accurately and successfully completed. </a:t>
            </a:r>
            <a:endParaRPr lang="en-US" sz="1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0" t="13624" r="12947" b="3507"/>
          <a:stretch/>
        </p:blipFill>
        <p:spPr bwMode="auto">
          <a:xfrm>
            <a:off x="2133599" y="1524000"/>
            <a:ext cx="522134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28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1600" dirty="0"/>
              <a:t>Registration renewal 17 of 18</a:t>
            </a:r>
            <a:br>
              <a:rPr lang="en-US" sz="1600" dirty="0"/>
            </a:br>
            <a:r>
              <a:rPr lang="en-US" sz="1400" dirty="0"/>
              <a:t>Paying your fees </a:t>
            </a:r>
            <a:r>
              <a:rPr lang="en-US" sz="1400" dirty="0" smtClean="0"/>
              <a:t>4 </a:t>
            </a:r>
            <a:r>
              <a:rPr lang="en-US" sz="1400" dirty="0"/>
              <a:t>of 4</a:t>
            </a:r>
          </a:p>
        </p:txBody>
      </p:sp>
      <p:sp>
        <p:nvSpPr>
          <p:cNvPr id="4" name="Content Placeholder 3"/>
          <p:cNvSpPr>
            <a:spLocks noGrp="1"/>
          </p:cNvSpPr>
          <p:nvPr>
            <p:ph idx="1"/>
          </p:nvPr>
        </p:nvSpPr>
        <p:spPr>
          <a:xfrm>
            <a:off x="457200" y="1143000"/>
            <a:ext cx="8229600" cy="4983163"/>
          </a:xfrm>
        </p:spPr>
        <p:txBody>
          <a:bodyPr>
            <a:normAutofit/>
          </a:bodyPr>
          <a:lstStyle/>
          <a:p>
            <a:r>
              <a:rPr lang="en-US" sz="1200" dirty="0" smtClean="0"/>
              <a:t>Payment authorization, please note the authorization code.</a:t>
            </a:r>
          </a:p>
          <a:p>
            <a:endParaRPr lang="en-US" sz="12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43" t="12897" r="22656" b="2170"/>
          <a:stretch/>
        </p:blipFill>
        <p:spPr bwMode="auto">
          <a:xfrm>
            <a:off x="2286000" y="1600200"/>
            <a:ext cx="4045259" cy="468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334000" y="5715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6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dirty="0"/>
              <a:t>Creating a DCJS Online application</a:t>
            </a:r>
            <a:br>
              <a:rPr lang="en-US" sz="1800" dirty="0"/>
            </a:br>
            <a:r>
              <a:rPr lang="en-US" sz="1800" dirty="0"/>
              <a:t>Creating the account </a:t>
            </a:r>
            <a:r>
              <a:rPr lang="en-US" sz="1800" dirty="0" smtClean="0"/>
              <a:t>2 </a:t>
            </a:r>
            <a:r>
              <a:rPr lang="en-US" sz="1800" dirty="0"/>
              <a:t>of </a:t>
            </a:r>
            <a:r>
              <a:rPr lang="en-US" sz="1800" dirty="0" smtClean="0"/>
              <a:t>7.</a:t>
            </a:r>
            <a:endParaRPr lang="en-US" sz="1800" dirty="0"/>
          </a:p>
        </p:txBody>
      </p:sp>
      <p:sp>
        <p:nvSpPr>
          <p:cNvPr id="3" name="Content Placeholder 2"/>
          <p:cNvSpPr>
            <a:spLocks noGrp="1"/>
          </p:cNvSpPr>
          <p:nvPr>
            <p:ph idx="1"/>
          </p:nvPr>
        </p:nvSpPr>
        <p:spPr>
          <a:xfrm>
            <a:off x="457200" y="1219200"/>
            <a:ext cx="8229600" cy="4906963"/>
          </a:xfrm>
        </p:spPr>
        <p:txBody>
          <a:bodyPr>
            <a:normAutofit/>
          </a:bodyPr>
          <a:lstStyle/>
          <a:p>
            <a:r>
              <a:rPr lang="en-US" sz="1200" dirty="0" smtClean="0"/>
              <a:t>Once you’ve clicked on “Create Account” it will bring you to the screen below.</a:t>
            </a:r>
          </a:p>
          <a:p>
            <a:endParaRPr lang="en-US" sz="1200" dirty="0"/>
          </a:p>
          <a:p>
            <a:endParaRPr lang="en-US"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1" t="14420" r="13774" b="33492"/>
          <a:stretch/>
        </p:blipFill>
        <p:spPr bwMode="auto">
          <a:xfrm>
            <a:off x="1066800" y="1981200"/>
            <a:ext cx="7388020" cy="39882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6096000" y="36576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5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800" b="1" dirty="0"/>
              <a:t>Creating a DCJS Online application</a:t>
            </a:r>
            <a:r>
              <a:rPr lang="en-US" sz="1800" dirty="0"/>
              <a:t/>
            </a:r>
            <a:br>
              <a:rPr lang="en-US" sz="1800" dirty="0"/>
            </a:br>
            <a:r>
              <a:rPr lang="en-US" sz="1800" dirty="0"/>
              <a:t>Creating the account </a:t>
            </a:r>
            <a:r>
              <a:rPr lang="en-US" sz="1800" dirty="0" smtClean="0"/>
              <a:t>3 of 7 </a:t>
            </a:r>
            <a:r>
              <a:rPr lang="en-US" sz="1800" dirty="0"/>
              <a:t>.</a:t>
            </a:r>
          </a:p>
        </p:txBody>
      </p:sp>
      <p:sp>
        <p:nvSpPr>
          <p:cNvPr id="3" name="Content Placeholder 2"/>
          <p:cNvSpPr>
            <a:spLocks noGrp="1"/>
          </p:cNvSpPr>
          <p:nvPr>
            <p:ph idx="1"/>
          </p:nvPr>
        </p:nvSpPr>
        <p:spPr>
          <a:xfrm>
            <a:off x="457200" y="1295400"/>
            <a:ext cx="8229600" cy="4830763"/>
          </a:xfrm>
        </p:spPr>
        <p:txBody>
          <a:bodyPr>
            <a:normAutofit/>
          </a:bodyPr>
          <a:lstStyle/>
          <a:p>
            <a:endParaRPr lang="en-US" sz="1200" dirty="0" smtClean="0"/>
          </a:p>
          <a:p>
            <a:r>
              <a:rPr lang="en-US" sz="1200" dirty="0" smtClean="0"/>
              <a:t>Creating the login requires that you answer a few questions before entering your biographical data. Click on the drop down “Have you already submitted an application to DCJS in the past or taken training?” and select the appropriate response. Select “Yes” if you have taken any recent training . Otherwise, select "No”. (Please try to complete this account creation within 20 minutes or it will time out on you and you will need to start over.</a:t>
            </a:r>
          </a:p>
          <a:p>
            <a:endParaRPr lang="en-US" sz="1200" dirty="0"/>
          </a:p>
          <a:p>
            <a:endParaRPr lang="en-US" sz="1200" dirty="0"/>
          </a:p>
          <a:p>
            <a:endParaRPr lang="en-US" sz="1200" dirty="0"/>
          </a:p>
        </p:txBody>
      </p:sp>
      <p:grpSp>
        <p:nvGrpSpPr>
          <p:cNvPr id="11" name="Group 10"/>
          <p:cNvGrpSpPr/>
          <p:nvPr/>
        </p:nvGrpSpPr>
        <p:grpSpPr>
          <a:xfrm>
            <a:off x="1295400" y="2743200"/>
            <a:ext cx="6225987" cy="3196322"/>
            <a:chOff x="1066800" y="2417686"/>
            <a:chExt cx="6454587" cy="3521836"/>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92" t="13757" r="13847" b="33491"/>
            <a:stretch/>
          </p:blipFill>
          <p:spPr bwMode="auto">
            <a:xfrm>
              <a:off x="1066800" y="2417686"/>
              <a:ext cx="6454587" cy="3521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5029200" y="3810000"/>
              <a:ext cx="381000" cy="5334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410200" y="3829235"/>
              <a:ext cx="685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88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4 of 7 </a:t>
            </a:r>
            <a:r>
              <a:rPr lang="en-US" sz="1800" dirty="0"/>
              <a:t>.</a:t>
            </a:r>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Next, you will select the category applicable to your application. Since this guide is targeted to individuals applying for an Unarmed Security  Officer/ Courier, we will select “Individual” and then click “Next”. Please note, you will need to create a different online account for each type of account, e.g. Individual, Business and School all require separate accounts.</a:t>
            </a:r>
          </a:p>
          <a:p>
            <a:endParaRPr lang="en-US" sz="1200" dirty="0"/>
          </a:p>
          <a:p>
            <a:endParaRPr lang="en-US" sz="1200" dirty="0"/>
          </a:p>
        </p:txBody>
      </p:sp>
      <p:cxnSp>
        <p:nvCxnSpPr>
          <p:cNvPr id="6" name="Straight Arrow Connector 5"/>
          <p:cNvCxnSpPr/>
          <p:nvPr/>
        </p:nvCxnSpPr>
        <p:spPr>
          <a:xfrm flipH="1" flipV="1">
            <a:off x="4038600" y="4114800"/>
            <a:ext cx="685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90600" y="2286001"/>
            <a:ext cx="6705600" cy="3581400"/>
            <a:chOff x="990600" y="2286001"/>
            <a:chExt cx="6705600" cy="3581400"/>
          </a:xfrm>
        </p:grpSpPr>
        <p:grpSp>
          <p:nvGrpSpPr>
            <p:cNvPr id="11" name="Group 10"/>
            <p:cNvGrpSpPr/>
            <p:nvPr/>
          </p:nvGrpSpPr>
          <p:grpSpPr>
            <a:xfrm>
              <a:off x="990600" y="2286001"/>
              <a:ext cx="6705600" cy="3581400"/>
              <a:chOff x="990600" y="2209800"/>
              <a:chExt cx="6818790" cy="3737413"/>
            </a:xfrm>
          </p:grpSpPr>
          <p:grpSp>
            <p:nvGrpSpPr>
              <p:cNvPr id="8" name="Group 7"/>
              <p:cNvGrpSpPr/>
              <p:nvPr/>
            </p:nvGrpSpPr>
            <p:grpSpPr>
              <a:xfrm>
                <a:off x="990600" y="2209800"/>
                <a:ext cx="6818790" cy="3737413"/>
                <a:chOff x="990600" y="2209800"/>
                <a:chExt cx="6818790" cy="3737413"/>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865" t="13709" r="13674" b="33300"/>
                <a:stretch/>
              </p:blipFill>
              <p:spPr bwMode="auto">
                <a:xfrm>
                  <a:off x="990600" y="2209800"/>
                  <a:ext cx="6818790" cy="3737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3200400" y="3962400"/>
                  <a:ext cx="838200" cy="1524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4648200"/>
                  <a:ext cx="3962400" cy="304800"/>
                </a:xfrm>
                <a:prstGeom prst="roundRect">
                  <a:avLst/>
                </a:prstGeom>
                <a:solidFill>
                  <a:srgbClr val="00B05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flipH="1">
                <a:off x="4038600" y="40386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a:off x="5867400" y="5410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377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5 </a:t>
            </a:r>
            <a:r>
              <a:rPr lang="en-US" sz="1800" dirty="0"/>
              <a:t>of </a:t>
            </a:r>
            <a:r>
              <a:rPr lang="en-US" sz="1800" dirty="0" smtClean="0"/>
              <a:t>7.</a:t>
            </a:r>
            <a:endParaRPr lang="en-US" sz="1800"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After you click “Next” you will be brought to the screen below that will allow you to enter your biographical data..</a:t>
            </a:r>
          </a:p>
          <a:p>
            <a:endParaRPr lang="en-US" sz="1200" dirty="0"/>
          </a:p>
          <a:p>
            <a:endParaRPr lang="en-US" sz="1200" dirty="0" smtClean="0"/>
          </a:p>
          <a:p>
            <a:endParaRPr lang="en-US" sz="12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92" t="13154" r="25466" b="8487"/>
          <a:stretch/>
        </p:blipFill>
        <p:spPr bwMode="auto">
          <a:xfrm>
            <a:off x="2133600" y="1600200"/>
            <a:ext cx="4018316"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740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6 </a:t>
            </a:r>
            <a:r>
              <a:rPr lang="en-US" sz="1800" dirty="0"/>
              <a:t>of </a:t>
            </a:r>
            <a:r>
              <a:rPr lang="en-US" sz="1800" dirty="0" smtClean="0"/>
              <a:t>7.</a:t>
            </a:r>
            <a:endParaRPr lang="en-US" sz="1800" dirty="0"/>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Enter your data in the fields as requested in the format of the example below. Please note that your email will need to be entered twice and that any field with a red asterisk to the right, is a required field. Complete the suffix field if you have a suffix such as Sr, Jr or the III( </a:t>
            </a:r>
            <a:r>
              <a:rPr lang="en-US" sz="1200" b="1" dirty="0" smtClean="0"/>
              <a:t>Do not use a period after Jr or Sr</a:t>
            </a:r>
            <a:r>
              <a:rPr lang="en-US" sz="1200" dirty="0" smtClean="0"/>
              <a:t>). (Please note all dates are entered in MM/DD/YYYY format)</a:t>
            </a:r>
          </a:p>
          <a:p>
            <a:endParaRPr lang="en-US" sz="1200" dirty="0" smtClean="0"/>
          </a:p>
          <a:p>
            <a:endParaRPr lang="en-US" sz="1200" dirty="0"/>
          </a:p>
        </p:txBody>
      </p:sp>
      <p:grpSp>
        <p:nvGrpSpPr>
          <p:cNvPr id="21" name="Group 20"/>
          <p:cNvGrpSpPr/>
          <p:nvPr/>
        </p:nvGrpSpPr>
        <p:grpSpPr>
          <a:xfrm>
            <a:off x="1066800" y="2362200"/>
            <a:ext cx="6471822" cy="3201879"/>
            <a:chOff x="1066800" y="2362200"/>
            <a:chExt cx="6471822" cy="3201879"/>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8" t="32226" r="24670" b="33887"/>
            <a:stretch/>
          </p:blipFill>
          <p:spPr bwMode="auto">
            <a:xfrm>
              <a:off x="1066800" y="2362200"/>
              <a:ext cx="6471822" cy="3201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791200" y="3048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91200" y="32766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3576221"/>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91200" y="3963139"/>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91200" y="41910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791200" y="50292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91200" y="5334000"/>
              <a:ext cx="914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806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Creating the account </a:t>
            </a:r>
            <a:r>
              <a:rPr lang="en-US" sz="1800" dirty="0" smtClean="0"/>
              <a:t>7 </a:t>
            </a:r>
            <a:r>
              <a:rPr lang="en-US" sz="1800" dirty="0"/>
              <a:t>of </a:t>
            </a:r>
            <a:r>
              <a:rPr lang="en-US" sz="1800" dirty="0" smtClean="0"/>
              <a:t>7.</a:t>
            </a:r>
            <a:endParaRPr lang="en-US" sz="1800" dirty="0"/>
          </a:p>
        </p:txBody>
      </p:sp>
      <p:sp>
        <p:nvSpPr>
          <p:cNvPr id="3" name="Content Placeholder 2"/>
          <p:cNvSpPr>
            <a:spLocks noGrp="1"/>
          </p:cNvSpPr>
          <p:nvPr>
            <p:ph idx="1"/>
          </p:nvPr>
        </p:nvSpPr>
        <p:spPr/>
        <p:txBody>
          <a:bodyPr>
            <a:normAutofit/>
          </a:bodyPr>
          <a:lstStyle/>
          <a:p>
            <a:r>
              <a:rPr lang="en-US" sz="1200" dirty="0" smtClean="0"/>
              <a:t>Enter a password in the Password and Confirm Password fields that is eight characters long. </a:t>
            </a:r>
            <a:r>
              <a:rPr lang="en-US" sz="1200" b="1" dirty="0" smtClean="0"/>
              <a:t>The characters of your password will not be displayed and you will need to ensure that the characters in both password fields are identical in every way. </a:t>
            </a:r>
            <a:r>
              <a:rPr lang="en-US" sz="1200" dirty="0" smtClean="0"/>
              <a:t>The password must contain; one upper case alphabet character, one lower case alphabet character, one numeric character and one special character that is non alphanumeric. Then select three Security Questions and enter their Answers. When done, click the “Save” button and you will be redirected to the Login Page where you will be asked to login using the email and password that you created here.</a:t>
            </a:r>
          </a:p>
          <a:p>
            <a:endParaRPr lang="en-US" sz="1200" dirty="0"/>
          </a:p>
          <a:p>
            <a:endParaRPr lang="en-US" sz="1200" dirty="0"/>
          </a:p>
        </p:txBody>
      </p:sp>
      <p:grpSp>
        <p:nvGrpSpPr>
          <p:cNvPr id="20" name="Group 19"/>
          <p:cNvGrpSpPr/>
          <p:nvPr/>
        </p:nvGrpSpPr>
        <p:grpSpPr>
          <a:xfrm>
            <a:off x="1219200" y="2788536"/>
            <a:ext cx="6791415" cy="3282414"/>
            <a:chOff x="1124172" y="2590800"/>
            <a:chExt cx="6962643" cy="3434814"/>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72" t="44535" r="13092" b="6890"/>
            <a:stretch/>
          </p:blipFill>
          <p:spPr bwMode="auto">
            <a:xfrm>
              <a:off x="1124172" y="2590800"/>
              <a:ext cx="6962643" cy="3434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flipV="1">
              <a:off x="6488837" y="32766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269418" y="3278819"/>
              <a:ext cx="309236" cy="1501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488837" y="3886200"/>
              <a:ext cx="3691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88837" y="4038600"/>
              <a:ext cx="3691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530635" y="4191740"/>
              <a:ext cx="3691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124172" y="4518734"/>
              <a:ext cx="1447800" cy="3048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4671134"/>
              <a:ext cx="3581400" cy="281866"/>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286000" y="58674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43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1800" b="1" dirty="0"/>
              <a:t>Creating a DCJS Online application</a:t>
            </a:r>
            <a:r>
              <a:rPr lang="en-US" sz="1800" dirty="0"/>
              <a:t/>
            </a:r>
            <a:br>
              <a:rPr lang="en-US" sz="1800" dirty="0"/>
            </a:br>
            <a:r>
              <a:rPr lang="en-US" sz="1800" dirty="0"/>
              <a:t>Logging into your account </a:t>
            </a:r>
            <a:r>
              <a:rPr lang="en-US" sz="1800" dirty="0" smtClean="0"/>
              <a:t>1 </a:t>
            </a:r>
            <a:r>
              <a:rPr lang="en-US" sz="1800" dirty="0"/>
              <a:t>of </a:t>
            </a:r>
            <a:r>
              <a:rPr lang="en-US" sz="1800" dirty="0" smtClean="0"/>
              <a:t>2.</a:t>
            </a:r>
            <a:endParaRPr lang="en-US" sz="1800" dirty="0"/>
          </a:p>
        </p:txBody>
      </p:sp>
      <p:sp>
        <p:nvSpPr>
          <p:cNvPr id="3" name="Content Placeholder 2"/>
          <p:cNvSpPr>
            <a:spLocks noGrp="1"/>
          </p:cNvSpPr>
          <p:nvPr>
            <p:ph idx="1"/>
          </p:nvPr>
        </p:nvSpPr>
        <p:spPr>
          <a:xfrm>
            <a:off x="457200" y="1066800"/>
            <a:ext cx="8229600" cy="5059363"/>
          </a:xfrm>
        </p:spPr>
        <p:txBody>
          <a:bodyPr>
            <a:normAutofit/>
          </a:bodyPr>
          <a:lstStyle/>
          <a:p>
            <a:r>
              <a:rPr lang="en-US" sz="1200" dirty="0" smtClean="0"/>
              <a:t>Enter your email address and password when you are presented with the login screen. Again, your password will not be displayed so you will not have an opportunity to ensure that you’ve typed the correct characters in the field.</a:t>
            </a:r>
          </a:p>
          <a:p>
            <a:endParaRPr lang="en-US" sz="1200" dirty="0"/>
          </a:p>
          <a:p>
            <a:endParaRPr lang="en-US" sz="1200" dirty="0" smtClean="0"/>
          </a:p>
          <a:p>
            <a:endParaRPr lang="en-US" sz="1200" dirty="0"/>
          </a:p>
          <a:p>
            <a:endParaRPr lang="en-US" sz="1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1" t="12871" r="13669" b="33668"/>
          <a:stretch/>
        </p:blipFill>
        <p:spPr bwMode="auto">
          <a:xfrm>
            <a:off x="1429305" y="2133600"/>
            <a:ext cx="6647895" cy="366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461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5610</TotalTime>
  <Words>1015</Words>
  <Application>Microsoft Office PowerPoint</Application>
  <PresentationFormat>On-screen Show (4:3)</PresentationFormat>
  <Paragraphs>67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DCJS Online Application</vt:lpstr>
      <vt:lpstr>Creating a DCJS Online application Creating the account 1 of 5.</vt:lpstr>
      <vt:lpstr>Creating a DCJS Online application Creating the account 2 of 7.</vt:lpstr>
      <vt:lpstr>Creating a DCJS Online application Creating the account 3 of 7 .</vt:lpstr>
      <vt:lpstr>Creating a DCJS Online application Creating the account 4 of 7 .</vt:lpstr>
      <vt:lpstr>Creating a DCJS Online application Creating the account 5 of 7.</vt:lpstr>
      <vt:lpstr>Creating a DCJS Online application Creating the account 6 of 7.</vt:lpstr>
      <vt:lpstr>Creating a DCJS Online application Creating the account 7 of 7.</vt:lpstr>
      <vt:lpstr>Creating a DCJS Online application Logging into your account 1 of 2.</vt:lpstr>
      <vt:lpstr>Creating a DCJS Online application Logging into your account 2 of 2.</vt:lpstr>
      <vt:lpstr>Registration renewal 1 of 18</vt:lpstr>
      <vt:lpstr>Registration renewal 2 of 18</vt:lpstr>
      <vt:lpstr>Registration renewal 3 of 18</vt:lpstr>
      <vt:lpstr>Registration renewal 4 of 18</vt:lpstr>
      <vt:lpstr>Registration renewal 5 of 18</vt:lpstr>
      <vt:lpstr>Registration renewal 6 of 18</vt:lpstr>
      <vt:lpstr>Registration renewal 7 of 18</vt:lpstr>
      <vt:lpstr>Registration renewal 8 of 18</vt:lpstr>
      <vt:lpstr>Registration renewal 9 of 18</vt:lpstr>
      <vt:lpstr>Registration renewal 10 of 18</vt:lpstr>
      <vt:lpstr>Registration renewal 11 of 18</vt:lpstr>
      <vt:lpstr>Registration renewal 12 of 18</vt:lpstr>
      <vt:lpstr>Registration renewal 13 of 18 Affidavit agreement</vt:lpstr>
      <vt:lpstr>Registration renewal 14 of 18 Your invoice</vt:lpstr>
      <vt:lpstr>Registration renewal 15 of 18 Paying your fees 1 of 4</vt:lpstr>
      <vt:lpstr>Registration renewal 16 of 18 Paying your fees 2 of 4</vt:lpstr>
      <vt:lpstr>Registration renewal 17 of 18 Paying your fees 3 of 4</vt:lpstr>
      <vt:lpstr>Registration renewal 17 of 18 Paying your fees 4 of 4</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DCJS Online Application</dc:title>
  <dc:creator>gce34872</dc:creator>
  <cp:lastModifiedBy>gce34872</cp:lastModifiedBy>
  <cp:revision>93</cp:revision>
  <dcterms:created xsi:type="dcterms:W3CDTF">2016-10-03T14:18:48Z</dcterms:created>
  <dcterms:modified xsi:type="dcterms:W3CDTF">2016-11-23T12:52:18Z</dcterms:modified>
</cp:coreProperties>
</file>