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20"/>
  </p:notesMasterIdLst>
  <p:sldIdLst>
    <p:sldId id="256" r:id="rId2"/>
    <p:sldId id="272" r:id="rId3"/>
    <p:sldId id="274" r:id="rId4"/>
    <p:sldId id="273" r:id="rId5"/>
    <p:sldId id="257" r:id="rId6"/>
    <p:sldId id="258" r:id="rId7"/>
    <p:sldId id="259" r:id="rId8"/>
    <p:sldId id="260" r:id="rId9"/>
    <p:sldId id="261" r:id="rId10"/>
    <p:sldId id="262" r:id="rId11"/>
    <p:sldId id="263" r:id="rId12"/>
    <p:sldId id="264" r:id="rId13"/>
    <p:sldId id="265" r:id="rId14"/>
    <p:sldId id="275" r:id="rId15"/>
    <p:sldId id="279" r:id="rId16"/>
    <p:sldId id="281" r:id="rId17"/>
    <p:sldId id="282" r:id="rId18"/>
    <p:sldId id="280" r:id="rId19"/>
  </p:sldIdLst>
  <p:sldSz cx="12192000" cy="6858000"/>
  <p:notesSz cx="6858000" cy="9144000"/>
  <p:custDataLst>
    <p:tags r:id="rId2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996" autoAdjust="0"/>
    <p:restoredTop sz="80254" autoAdjust="0"/>
  </p:normalViewPr>
  <p:slideViewPr>
    <p:cSldViewPr snapToGrid="0">
      <p:cViewPr varScale="1">
        <p:scale>
          <a:sx n="102" d="100"/>
          <a:sy n="102" d="100"/>
        </p:scale>
        <p:origin x="2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93B422-13F9-49A6-AE40-32E38E8F8576}" type="datetimeFigureOut">
              <a:rPr lang="en-US" smtClean="0"/>
              <a:t>3/15/2024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8A883F-8B7F-4007-BFF4-E9D6C405AB86}" type="slidenum">
              <a:rPr lang="en-US" smtClean="0"/>
              <a:t>‹#›</a:t>
            </a:fld>
            <a:endParaRPr lang="en-US"/>
          </a:p>
        </p:txBody>
      </p:sp>
    </p:spTree>
    <p:extLst>
      <p:ext uri="{BB962C8B-B14F-4D97-AF65-F5344CB8AC3E}">
        <p14:creationId xmlns:p14="http://schemas.microsoft.com/office/powerpoint/2010/main" val="2601488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to FFY19. SFY22 awards forward. </a:t>
            </a:r>
          </a:p>
        </p:txBody>
      </p:sp>
      <p:sp>
        <p:nvSpPr>
          <p:cNvPr id="4" name="Slide Number Placeholder 3"/>
          <p:cNvSpPr>
            <a:spLocks noGrp="1"/>
          </p:cNvSpPr>
          <p:nvPr>
            <p:ph type="sldNum" sz="quarter" idx="5"/>
          </p:nvPr>
        </p:nvSpPr>
        <p:spPr/>
        <p:txBody>
          <a:bodyPr/>
          <a:lstStyle/>
          <a:p>
            <a:fld id="{218A7473-D539-4EBC-A4A4-DC0F677268D5}" type="slidenum">
              <a:rPr lang="en-US" smtClean="0"/>
              <a:t>5</a:t>
            </a:fld>
            <a:endParaRPr lang="en-US"/>
          </a:p>
        </p:txBody>
      </p:sp>
    </p:spTree>
    <p:extLst>
      <p:ext uri="{BB962C8B-B14F-4D97-AF65-F5344CB8AC3E}">
        <p14:creationId xmlns:p14="http://schemas.microsoft.com/office/powerpoint/2010/main" val="2728750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award condition does not require a program to explicitly target minor victims in order for the program to be subject to its requirements. </a:t>
            </a:r>
          </a:p>
        </p:txBody>
      </p:sp>
      <p:sp>
        <p:nvSpPr>
          <p:cNvPr id="4" name="Slide Number Placeholder 3"/>
          <p:cNvSpPr>
            <a:spLocks noGrp="1"/>
          </p:cNvSpPr>
          <p:nvPr>
            <p:ph type="sldNum" sz="quarter" idx="5"/>
          </p:nvPr>
        </p:nvSpPr>
        <p:spPr/>
        <p:txBody>
          <a:bodyPr/>
          <a:lstStyle/>
          <a:p>
            <a:fld id="{218A7473-D539-4EBC-A4A4-DC0F677268D5}" type="slidenum">
              <a:rPr lang="en-US" smtClean="0"/>
              <a:t>7</a:t>
            </a:fld>
            <a:endParaRPr lang="en-US"/>
          </a:p>
        </p:txBody>
      </p:sp>
    </p:spTree>
    <p:extLst>
      <p:ext uri="{BB962C8B-B14F-4D97-AF65-F5344CB8AC3E}">
        <p14:creationId xmlns:p14="http://schemas.microsoft.com/office/powerpoint/2010/main" val="31384102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2D2FCA-A509-419B-8F76-10819BEFAE6F}" type="datetimeFigureOut">
              <a:rPr lang="en-US" smtClean="0"/>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FC458-F1F2-4988-9912-50B92EDCE080}"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83992" y="5055773"/>
            <a:ext cx="6224016" cy="1274064"/>
          </a:xfrm>
          <a:prstGeom prst="rect">
            <a:avLst/>
          </a:prstGeom>
        </p:spPr>
      </p:pic>
    </p:spTree>
    <p:extLst>
      <p:ext uri="{BB962C8B-B14F-4D97-AF65-F5344CB8AC3E}">
        <p14:creationId xmlns:p14="http://schemas.microsoft.com/office/powerpoint/2010/main" val="2220939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2D2FCA-A509-419B-8F76-10819BEFAE6F}"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FC458-F1F2-4988-9912-50B92EDCE080}" type="slidenum">
              <a:rPr lang="en-US" smtClean="0"/>
              <a:pPr/>
              <a:t>‹#›</a:t>
            </a:fld>
            <a:endParaRPr lang="en-US"/>
          </a:p>
        </p:txBody>
      </p:sp>
    </p:spTree>
    <p:extLst>
      <p:ext uri="{BB962C8B-B14F-4D97-AF65-F5344CB8AC3E}">
        <p14:creationId xmlns:p14="http://schemas.microsoft.com/office/powerpoint/2010/main" val="381174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2D2FCA-A509-419B-8F76-10819BEFAE6F}"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FC458-F1F2-4988-9912-50B92EDCE080}" type="slidenum">
              <a:rPr lang="en-US" smtClean="0"/>
              <a:pPr/>
              <a:t>‹#›</a:t>
            </a:fld>
            <a:endParaRPr lang="en-US"/>
          </a:p>
        </p:txBody>
      </p:sp>
    </p:spTree>
    <p:extLst>
      <p:ext uri="{BB962C8B-B14F-4D97-AF65-F5344CB8AC3E}">
        <p14:creationId xmlns:p14="http://schemas.microsoft.com/office/powerpoint/2010/main" val="223297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2D2FCA-A509-419B-8F76-10819BEFAE6F}"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FC458-F1F2-4988-9912-50B92EDCE080}"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186" y="6235113"/>
            <a:ext cx="3974592" cy="353568"/>
          </a:xfrm>
          <a:prstGeom prst="rect">
            <a:avLst/>
          </a:prstGeom>
        </p:spPr>
      </p:pic>
    </p:spTree>
    <p:extLst>
      <p:ext uri="{BB962C8B-B14F-4D97-AF65-F5344CB8AC3E}">
        <p14:creationId xmlns:p14="http://schemas.microsoft.com/office/powerpoint/2010/main" val="2952744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2D2FCA-A509-419B-8F76-10819BEFAE6F}"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FC458-F1F2-4988-9912-50B92EDCE080}"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186" y="6235113"/>
            <a:ext cx="3974592" cy="353568"/>
          </a:xfrm>
          <a:prstGeom prst="rect">
            <a:avLst/>
          </a:prstGeom>
        </p:spPr>
      </p:pic>
    </p:spTree>
    <p:extLst>
      <p:ext uri="{BB962C8B-B14F-4D97-AF65-F5344CB8AC3E}">
        <p14:creationId xmlns:p14="http://schemas.microsoft.com/office/powerpoint/2010/main" val="1060371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2D2FCA-A509-419B-8F76-10819BEFAE6F}" type="datetimeFigureOut">
              <a:rPr lang="en-US" smtClean="0"/>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2FC458-F1F2-4988-9912-50B92EDCE080}"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186" y="6235113"/>
            <a:ext cx="3974592" cy="353568"/>
          </a:xfrm>
          <a:prstGeom prst="rect">
            <a:avLst/>
          </a:prstGeom>
        </p:spPr>
      </p:pic>
    </p:spTree>
    <p:extLst>
      <p:ext uri="{BB962C8B-B14F-4D97-AF65-F5344CB8AC3E}">
        <p14:creationId xmlns:p14="http://schemas.microsoft.com/office/powerpoint/2010/main" val="1403513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2D2FCA-A509-419B-8F76-10819BEFAE6F}" type="datetimeFigureOut">
              <a:rPr lang="en-US" smtClean="0"/>
              <a:t>3/15/2024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2FC458-F1F2-4988-9912-50B92EDCE080}" type="slidenum">
              <a:rPr lang="en-US" smtClean="0"/>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186" y="6235113"/>
            <a:ext cx="3974592" cy="353568"/>
          </a:xfrm>
          <a:prstGeom prst="rect">
            <a:avLst/>
          </a:prstGeom>
        </p:spPr>
      </p:pic>
    </p:spTree>
    <p:extLst>
      <p:ext uri="{BB962C8B-B14F-4D97-AF65-F5344CB8AC3E}">
        <p14:creationId xmlns:p14="http://schemas.microsoft.com/office/powerpoint/2010/main" val="41226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2D2FCA-A509-419B-8F76-10819BEFAE6F}" type="datetimeFigureOut">
              <a:rPr lang="en-US" smtClean="0"/>
              <a:t>3/15/2024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2FC458-F1F2-4988-9912-50B92EDCE080}"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186" y="6235113"/>
            <a:ext cx="3974592" cy="353568"/>
          </a:xfrm>
          <a:prstGeom prst="rect">
            <a:avLst/>
          </a:prstGeom>
        </p:spPr>
      </p:pic>
    </p:spTree>
    <p:extLst>
      <p:ext uri="{BB962C8B-B14F-4D97-AF65-F5344CB8AC3E}">
        <p14:creationId xmlns:p14="http://schemas.microsoft.com/office/powerpoint/2010/main" val="31756334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5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D2FCA-A509-419B-8F76-10819BEFAE6F}" type="datetimeFigureOut">
              <a:rPr lang="en-US" smtClean="0"/>
              <a:t>3/15/2024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2FC458-F1F2-4988-9912-50B92EDCE080}"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186" y="6235113"/>
            <a:ext cx="3974592" cy="353568"/>
          </a:xfrm>
          <a:prstGeom prst="rect">
            <a:avLst/>
          </a:prstGeom>
        </p:spPr>
      </p:pic>
    </p:spTree>
    <p:extLst>
      <p:ext uri="{BB962C8B-B14F-4D97-AF65-F5344CB8AC3E}">
        <p14:creationId xmlns:p14="http://schemas.microsoft.com/office/powerpoint/2010/main" val="370506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2D2FCA-A509-419B-8F76-10819BEFAE6F}" type="datetimeFigureOut">
              <a:rPr lang="en-US" smtClean="0"/>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2FC458-F1F2-4988-9912-50B92EDCE080}"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186" y="6235113"/>
            <a:ext cx="3974592" cy="353568"/>
          </a:xfrm>
          <a:prstGeom prst="rect">
            <a:avLst/>
          </a:prstGeom>
        </p:spPr>
      </p:pic>
    </p:spTree>
    <p:extLst>
      <p:ext uri="{BB962C8B-B14F-4D97-AF65-F5344CB8AC3E}">
        <p14:creationId xmlns:p14="http://schemas.microsoft.com/office/powerpoint/2010/main" val="1401339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2D2FCA-A509-419B-8F76-10819BEFAE6F}"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2FC458-F1F2-4988-9912-50B92EDCE080}" type="slidenum">
              <a:rPr lang="en-US" smtClean="0"/>
              <a:pPr/>
              <a:t>‹#›</a:t>
            </a:fld>
            <a:endParaRPr lang="en-US"/>
          </a:p>
        </p:txBody>
      </p:sp>
    </p:spTree>
    <p:extLst>
      <p:ext uri="{BB962C8B-B14F-4D97-AF65-F5344CB8AC3E}">
        <p14:creationId xmlns:p14="http://schemas.microsoft.com/office/powerpoint/2010/main" val="479827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D2FCA-A509-419B-8F76-10819BEFAE6F}" type="datetimeFigureOut">
              <a:rPr lang="en-US" smtClean="0"/>
              <a:pPr/>
              <a:t>3/15/2024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FC458-F1F2-4988-9912-50B92EDCE080}" type="slidenum">
              <a:rPr lang="en-US" smtClean="0"/>
              <a:pPr/>
              <a:t>‹#›</a:t>
            </a:fld>
            <a:endParaRPr lang="en-US"/>
          </a:p>
        </p:txBody>
      </p:sp>
    </p:spTree>
    <p:extLst>
      <p:ext uri="{BB962C8B-B14F-4D97-AF65-F5344CB8AC3E}">
        <p14:creationId xmlns:p14="http://schemas.microsoft.com/office/powerpoint/2010/main" val="20127440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ncjihelp@vsp.virginia.gov" TargetMode="External"/><Relationship Id="rId2" Type="http://schemas.openxmlformats.org/officeDocument/2006/relationships/hyperlink" Target="https://vsp.virginia.gov/services/criminal-background/"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vsp.virginia.gov/services/fingerprinting/" TargetMode="External"/><Relationship Id="rId2" Type="http://schemas.openxmlformats.org/officeDocument/2006/relationships/hyperlink" Target="https://www.fieldprintvirginia.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centralregistry.dss.virginia.gov/crs/s/?language=en_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ojp.gov/funding/Explore/Interact-Minors.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justice.gov/ovw/award-condition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Suitability to Work with Minors Determination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58540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962CC-ACA0-2402-D40F-39764E453C5D}"/>
              </a:ext>
            </a:extLst>
          </p:cNvPr>
          <p:cNvSpPr>
            <a:spLocks noGrp="1"/>
          </p:cNvSpPr>
          <p:nvPr>
            <p:ph type="title"/>
          </p:nvPr>
        </p:nvSpPr>
        <p:spPr/>
        <p:txBody>
          <a:bodyPr/>
          <a:lstStyle/>
          <a:p>
            <a:r>
              <a:rPr lang="en-US" dirty="0"/>
              <a:t>Implementation – Determination of Suitability</a:t>
            </a:r>
          </a:p>
        </p:txBody>
      </p:sp>
      <p:sp>
        <p:nvSpPr>
          <p:cNvPr id="3" name="Content Placeholder 2">
            <a:extLst>
              <a:ext uri="{FF2B5EF4-FFF2-40B4-BE49-F238E27FC236}">
                <a16:creationId xmlns:a16="http://schemas.microsoft.com/office/drawing/2014/main" id="{251BE3D9-4EBB-FDD4-DE33-B1831F5811EA}"/>
              </a:ext>
            </a:extLst>
          </p:cNvPr>
          <p:cNvSpPr>
            <a:spLocks noGrp="1"/>
          </p:cNvSpPr>
          <p:nvPr>
            <p:ph idx="1"/>
          </p:nvPr>
        </p:nvSpPr>
        <p:spPr/>
        <p:txBody>
          <a:bodyPr>
            <a:normAutofit/>
          </a:bodyPr>
          <a:lstStyle/>
          <a:p>
            <a:pPr marL="0" indent="0">
              <a:buNone/>
            </a:pPr>
            <a:r>
              <a:rPr lang="en-US" dirty="0"/>
              <a:t>Required Searches Continued:</a:t>
            </a:r>
          </a:p>
          <a:p>
            <a:r>
              <a:rPr lang="en-US" dirty="0"/>
              <a:t>Public sex offender and child abuse websites/registries including:</a:t>
            </a:r>
          </a:p>
          <a:p>
            <a:pPr lvl="1"/>
            <a:r>
              <a:rPr lang="en-US" dirty="0"/>
              <a:t>the Dru </a:t>
            </a:r>
            <a:r>
              <a:rPr lang="en-US" dirty="0" err="1"/>
              <a:t>Sjodin</a:t>
            </a:r>
            <a:r>
              <a:rPr lang="en-US" dirty="0"/>
              <a:t> National Sex Offender Public Website (www.nsopw.gov);</a:t>
            </a:r>
          </a:p>
          <a:p>
            <a:pPr lvl="1"/>
            <a:r>
              <a:rPr lang="en-US" dirty="0"/>
              <a:t>the website/public registry for each state (and/or tribe, if applicable) in which the individual lives, works, or goes to school, or has lived, worked, or gone to school at any time during the past five years; and</a:t>
            </a:r>
          </a:p>
          <a:p>
            <a:pPr lvl="1"/>
            <a:r>
              <a:rPr lang="en-US" dirty="0"/>
              <a:t>the website/public registry for each state (and/or tribe, if applicable) in which the individual is expected to, or reasonably likely to, interact with a participating minor in the course of activities under the award.</a:t>
            </a:r>
          </a:p>
          <a:p>
            <a:endParaRPr lang="en-US" dirty="0"/>
          </a:p>
        </p:txBody>
      </p:sp>
    </p:spTree>
    <p:extLst>
      <p:ext uri="{BB962C8B-B14F-4D97-AF65-F5344CB8AC3E}">
        <p14:creationId xmlns:p14="http://schemas.microsoft.com/office/powerpoint/2010/main" val="429904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5EFF8-A7A1-E423-0796-C212726BC2E1}"/>
              </a:ext>
            </a:extLst>
          </p:cNvPr>
          <p:cNvSpPr>
            <a:spLocks noGrp="1"/>
          </p:cNvSpPr>
          <p:nvPr>
            <p:ph type="title"/>
          </p:nvPr>
        </p:nvSpPr>
        <p:spPr/>
        <p:txBody>
          <a:bodyPr/>
          <a:lstStyle/>
          <a:p>
            <a:r>
              <a:rPr lang="en-US" dirty="0"/>
              <a:t>Implementation – Determination of Suitability</a:t>
            </a:r>
          </a:p>
        </p:txBody>
      </p:sp>
      <p:sp>
        <p:nvSpPr>
          <p:cNvPr id="3" name="Content Placeholder 2">
            <a:extLst>
              <a:ext uri="{FF2B5EF4-FFF2-40B4-BE49-F238E27FC236}">
                <a16:creationId xmlns:a16="http://schemas.microsoft.com/office/drawing/2014/main" id="{D00B39B8-74EA-CB0F-14BE-E26D6810138F}"/>
              </a:ext>
            </a:extLst>
          </p:cNvPr>
          <p:cNvSpPr>
            <a:spLocks noGrp="1"/>
          </p:cNvSpPr>
          <p:nvPr>
            <p:ph idx="1"/>
          </p:nvPr>
        </p:nvSpPr>
        <p:spPr/>
        <p:txBody>
          <a:bodyPr>
            <a:normAutofit/>
          </a:bodyPr>
          <a:lstStyle/>
          <a:p>
            <a:r>
              <a:rPr lang="en-US" dirty="0"/>
              <a:t>Other factors may be considered, including if the individual:</a:t>
            </a:r>
          </a:p>
          <a:p>
            <a:pPr lvl="1"/>
            <a:r>
              <a:rPr lang="en-US" sz="2800" dirty="0"/>
              <a:t>Withholds consent to a criminal history search required by this condition</a:t>
            </a:r>
          </a:p>
          <a:p>
            <a:pPr lvl="1"/>
            <a:r>
              <a:rPr lang="en-US" sz="2800" dirty="0"/>
              <a:t>Knowingly makes (or made) a false statement that affects, or is intended to affect, any search required by this condition</a:t>
            </a:r>
          </a:p>
          <a:p>
            <a:pPr lvl="1"/>
            <a:r>
              <a:rPr lang="en-US" sz="2800" dirty="0"/>
              <a:t>Is listed as a registered sex offender on the Dru </a:t>
            </a:r>
            <a:r>
              <a:rPr lang="en-US" sz="2800" dirty="0" err="1"/>
              <a:t>Sjodin</a:t>
            </a:r>
            <a:r>
              <a:rPr lang="en-US" sz="2800" dirty="0"/>
              <a:t> National Sex Offender Public Website;</a:t>
            </a:r>
          </a:p>
        </p:txBody>
      </p:sp>
    </p:spTree>
    <p:extLst>
      <p:ext uri="{BB962C8B-B14F-4D97-AF65-F5344CB8AC3E}">
        <p14:creationId xmlns:p14="http://schemas.microsoft.com/office/powerpoint/2010/main" val="379090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8EC6A-FE31-0A1B-0BE3-432534DBB103}"/>
              </a:ext>
            </a:extLst>
          </p:cNvPr>
          <p:cNvSpPr>
            <a:spLocks noGrp="1"/>
          </p:cNvSpPr>
          <p:nvPr>
            <p:ph type="title"/>
          </p:nvPr>
        </p:nvSpPr>
        <p:spPr/>
        <p:txBody>
          <a:bodyPr/>
          <a:lstStyle/>
          <a:p>
            <a:r>
              <a:rPr lang="en-US" dirty="0"/>
              <a:t>Implementation – Determination of Suitability</a:t>
            </a:r>
          </a:p>
        </p:txBody>
      </p:sp>
      <p:sp>
        <p:nvSpPr>
          <p:cNvPr id="3" name="Content Placeholder 2">
            <a:extLst>
              <a:ext uri="{FF2B5EF4-FFF2-40B4-BE49-F238E27FC236}">
                <a16:creationId xmlns:a16="http://schemas.microsoft.com/office/drawing/2014/main" id="{6E561920-C282-5E7C-009E-445A27854ED9}"/>
              </a:ext>
            </a:extLst>
          </p:cNvPr>
          <p:cNvSpPr>
            <a:spLocks noGrp="1"/>
          </p:cNvSpPr>
          <p:nvPr>
            <p:ph idx="1"/>
          </p:nvPr>
        </p:nvSpPr>
        <p:spPr/>
        <p:txBody>
          <a:bodyPr>
            <a:normAutofit/>
          </a:bodyPr>
          <a:lstStyle/>
          <a:p>
            <a:r>
              <a:rPr lang="en-US" dirty="0"/>
              <a:t>Other factors to be considered continued:</a:t>
            </a:r>
          </a:p>
          <a:p>
            <a:pPr lvl="1"/>
            <a:r>
              <a:rPr lang="en-US" sz="2800" dirty="0"/>
              <a:t>Has been convicted (felony or misdemeanor) of sexual or physical abuse, neglect, or endangerment of an individual under the age of 18 at the time of the offense; (2) rape/sexual assault, including conspiracy to commit rape/sexual assault; (3) sexual exploitation, such as through child pornography or sex trafficking; (4) kidnapping; (5) voyeurism</a:t>
            </a:r>
          </a:p>
          <a:p>
            <a:pPr lvl="1"/>
            <a:r>
              <a:rPr lang="en-US" sz="2800" dirty="0"/>
              <a:t>Is determined by a federal, state, tribal, or local government agency not to be suitable.</a:t>
            </a:r>
          </a:p>
        </p:txBody>
      </p:sp>
    </p:spTree>
    <p:extLst>
      <p:ext uri="{BB962C8B-B14F-4D97-AF65-F5344CB8AC3E}">
        <p14:creationId xmlns:p14="http://schemas.microsoft.com/office/powerpoint/2010/main" val="79777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971AD-504C-340B-5336-5681B64C2A88}"/>
              </a:ext>
            </a:extLst>
          </p:cNvPr>
          <p:cNvSpPr>
            <a:spLocks noGrp="1"/>
          </p:cNvSpPr>
          <p:nvPr>
            <p:ph type="title"/>
          </p:nvPr>
        </p:nvSpPr>
        <p:spPr/>
        <p:txBody>
          <a:bodyPr/>
          <a:lstStyle/>
          <a:p>
            <a:r>
              <a:rPr lang="en-US" dirty="0"/>
              <a:t>Implementation – Determination of Suitability</a:t>
            </a:r>
          </a:p>
        </p:txBody>
      </p:sp>
      <p:sp>
        <p:nvSpPr>
          <p:cNvPr id="3" name="Content Placeholder 2">
            <a:extLst>
              <a:ext uri="{FF2B5EF4-FFF2-40B4-BE49-F238E27FC236}">
                <a16:creationId xmlns:a16="http://schemas.microsoft.com/office/drawing/2014/main" id="{BA5C2263-E549-6BA6-93F2-5ABBB2C0860C}"/>
              </a:ext>
            </a:extLst>
          </p:cNvPr>
          <p:cNvSpPr>
            <a:spLocks noGrp="1"/>
          </p:cNvSpPr>
          <p:nvPr>
            <p:ph idx="1"/>
          </p:nvPr>
        </p:nvSpPr>
        <p:spPr/>
        <p:txBody>
          <a:bodyPr>
            <a:normAutofit/>
          </a:bodyPr>
          <a:lstStyle/>
          <a:p>
            <a:r>
              <a:rPr lang="en-US" sz="3600" dirty="0"/>
              <a:t>Again, after the required searches are completed a </a:t>
            </a:r>
            <a:r>
              <a:rPr lang="en-US" sz="3600" i="1" dirty="0"/>
              <a:t>written </a:t>
            </a:r>
            <a:r>
              <a:rPr lang="en-US" sz="3600" dirty="0"/>
              <a:t>determination of suitability </a:t>
            </a:r>
            <a:r>
              <a:rPr lang="en-US" sz="3600" dirty="0">
                <a:solidFill>
                  <a:srgbClr val="FF0000"/>
                </a:solidFill>
              </a:rPr>
              <a:t>must</a:t>
            </a:r>
            <a:r>
              <a:rPr lang="en-US" sz="3600" dirty="0"/>
              <a:t> be made and retained by the subrecipient onsite.</a:t>
            </a:r>
          </a:p>
          <a:p>
            <a:r>
              <a:rPr lang="en-US" sz="3600" dirty="0">
                <a:solidFill>
                  <a:srgbClr val="FF0000"/>
                </a:solidFill>
              </a:rPr>
              <a:t>Criminal history results are not be disclosed to DCJS</a:t>
            </a:r>
            <a:r>
              <a:rPr lang="en-US" sz="3600" dirty="0"/>
              <a:t>.</a:t>
            </a:r>
          </a:p>
          <a:p>
            <a:r>
              <a:rPr lang="en-US" sz="3600" dirty="0"/>
              <a:t>The subrecipient can do more than listed in the condition but not less.  </a:t>
            </a:r>
          </a:p>
        </p:txBody>
      </p:sp>
    </p:spTree>
    <p:extLst>
      <p:ext uri="{BB962C8B-B14F-4D97-AF65-F5344CB8AC3E}">
        <p14:creationId xmlns:p14="http://schemas.microsoft.com/office/powerpoint/2010/main" val="1884280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CB700-4223-503E-CFF4-70D743669D0C}"/>
              </a:ext>
            </a:extLst>
          </p:cNvPr>
          <p:cNvSpPr>
            <a:spLocks noGrp="1"/>
          </p:cNvSpPr>
          <p:nvPr>
            <p:ph type="title"/>
          </p:nvPr>
        </p:nvSpPr>
        <p:spPr/>
        <p:txBody>
          <a:bodyPr/>
          <a:lstStyle/>
          <a:p>
            <a:pPr algn="ctr"/>
            <a:r>
              <a:rPr lang="en-US" dirty="0"/>
              <a:t>Fingerprint Searches</a:t>
            </a:r>
          </a:p>
        </p:txBody>
      </p:sp>
      <p:sp>
        <p:nvSpPr>
          <p:cNvPr id="3" name="Content Placeholder 2">
            <a:extLst>
              <a:ext uri="{FF2B5EF4-FFF2-40B4-BE49-F238E27FC236}">
                <a16:creationId xmlns:a16="http://schemas.microsoft.com/office/drawing/2014/main" id="{679226CF-98B9-63FC-71D7-8D4B16CE2B3B}"/>
              </a:ext>
            </a:extLst>
          </p:cNvPr>
          <p:cNvSpPr>
            <a:spLocks noGrp="1"/>
          </p:cNvSpPr>
          <p:nvPr>
            <p:ph idx="1"/>
          </p:nvPr>
        </p:nvSpPr>
        <p:spPr/>
        <p:txBody>
          <a:bodyPr>
            <a:normAutofit/>
          </a:bodyPr>
          <a:lstStyle/>
          <a:p>
            <a:r>
              <a:rPr lang="en-US" dirty="0"/>
              <a:t>The Virginia State Police (VSP) processes fingerprints and criminal record searches.</a:t>
            </a:r>
          </a:p>
          <a:p>
            <a:r>
              <a:rPr lang="en-US" dirty="0"/>
              <a:t>In order to have access to the VSP Non-Criminal Justice Interface (NCJI) portal, your organization must do the following:</a:t>
            </a:r>
          </a:p>
          <a:p>
            <a:pPr lvl="1"/>
            <a:r>
              <a:rPr lang="en-US" dirty="0"/>
              <a:t>A dated and signed letter (on agency letterhead), by your Administrator, Director, or Manager, etc. addressed to the attention of “NCJI Accounts”, stating you are “interested in obtaining a Virginia State Police charge account for the purpose of processing criminal record checks for your employees”.</a:t>
            </a:r>
          </a:p>
          <a:p>
            <a:r>
              <a:rPr lang="en-US" dirty="0"/>
              <a:t>See VSP guidance document for additional details.</a:t>
            </a:r>
          </a:p>
        </p:txBody>
      </p:sp>
    </p:spTree>
    <p:extLst>
      <p:ext uri="{BB962C8B-B14F-4D97-AF65-F5344CB8AC3E}">
        <p14:creationId xmlns:p14="http://schemas.microsoft.com/office/powerpoint/2010/main" val="1079797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CB700-4223-503E-CFF4-70D743669D0C}"/>
              </a:ext>
            </a:extLst>
          </p:cNvPr>
          <p:cNvSpPr>
            <a:spLocks noGrp="1"/>
          </p:cNvSpPr>
          <p:nvPr>
            <p:ph type="title"/>
          </p:nvPr>
        </p:nvSpPr>
        <p:spPr/>
        <p:txBody>
          <a:bodyPr/>
          <a:lstStyle/>
          <a:p>
            <a:pPr algn="ctr"/>
            <a:r>
              <a:rPr lang="en-US" dirty="0"/>
              <a:t>Fingerprint Searches contd.</a:t>
            </a:r>
          </a:p>
        </p:txBody>
      </p:sp>
      <p:sp>
        <p:nvSpPr>
          <p:cNvPr id="3" name="Content Placeholder 2">
            <a:extLst>
              <a:ext uri="{FF2B5EF4-FFF2-40B4-BE49-F238E27FC236}">
                <a16:creationId xmlns:a16="http://schemas.microsoft.com/office/drawing/2014/main" id="{679226CF-98B9-63FC-71D7-8D4B16CE2B3B}"/>
              </a:ext>
            </a:extLst>
          </p:cNvPr>
          <p:cNvSpPr>
            <a:spLocks noGrp="1"/>
          </p:cNvSpPr>
          <p:nvPr>
            <p:ph idx="1"/>
          </p:nvPr>
        </p:nvSpPr>
        <p:spPr>
          <a:xfrm>
            <a:off x="933450" y="1454150"/>
            <a:ext cx="10515600" cy="4351338"/>
          </a:xfrm>
        </p:spPr>
        <p:txBody>
          <a:bodyPr>
            <a:normAutofit/>
          </a:bodyPr>
          <a:lstStyle/>
          <a:p>
            <a:pPr algn="just">
              <a:lnSpc>
                <a:spcPct val="115000"/>
              </a:lnSpc>
              <a:spcBef>
                <a:spcPts val="0"/>
              </a:spcBef>
            </a:pPr>
            <a:r>
              <a:rPr lang="en-US" sz="1800" dirty="0">
                <a:solidFill>
                  <a:srgbClr val="1D1B11"/>
                </a:solidFill>
                <a:effectLst/>
                <a:ea typeface="Calibri" panose="020F0502020204030204" pitchFamily="34" charset="0"/>
                <a:cs typeface="Times New Roman" panose="02020603050405020304" pitchFamily="18" charset="0"/>
              </a:rPr>
              <a:t>If your agency meets the criteria for an account and is approved by the VSP Lieutenant, your Agency Head will receive a contract and charge account form to complete.</a:t>
            </a:r>
          </a:p>
          <a:p>
            <a:pPr algn="just">
              <a:lnSpc>
                <a:spcPct val="115000"/>
              </a:lnSpc>
              <a:spcBef>
                <a:spcPts val="0"/>
              </a:spcBef>
            </a:pPr>
            <a:endParaRPr lang="en-US" sz="1800" dirty="0">
              <a:solidFill>
                <a:srgbClr val="1D1B11"/>
              </a:solidFill>
              <a:effectLst/>
              <a:ea typeface="Calibri" panose="020F0502020204030204" pitchFamily="34" charset="0"/>
              <a:cs typeface="Times New Roman" panose="02020603050405020304" pitchFamily="18" charset="0"/>
            </a:endParaRPr>
          </a:p>
          <a:p>
            <a:pPr algn="just">
              <a:lnSpc>
                <a:spcPct val="115000"/>
              </a:lnSpc>
              <a:spcBef>
                <a:spcPts val="0"/>
              </a:spcBef>
            </a:pPr>
            <a:r>
              <a:rPr lang="en-US" sz="1800" dirty="0">
                <a:solidFill>
                  <a:srgbClr val="1D1B11"/>
                </a:solidFill>
                <a:effectLst/>
                <a:ea typeface="Calibri" panose="020F0502020204030204" pitchFamily="34" charset="0"/>
                <a:cs typeface="Times New Roman" panose="02020603050405020304" pitchFamily="18" charset="0"/>
              </a:rPr>
              <a:t>Each authorized user will have their own User ID and password assigned to them.  Any sharing of User IDs and/or passwords with anyone will put you out of compliance with your Virginia State Police contract.</a:t>
            </a:r>
          </a:p>
          <a:p>
            <a:pPr algn="just">
              <a:lnSpc>
                <a:spcPct val="115000"/>
              </a:lnSpc>
              <a:spcBef>
                <a:spcPts val="0"/>
              </a:spcBef>
            </a:pPr>
            <a:endParaRPr lang="en-US" sz="1800" dirty="0">
              <a:solidFill>
                <a:srgbClr val="1D1B11"/>
              </a:solidFill>
              <a:effectLst/>
              <a:ea typeface="Calibri" panose="020F0502020204030204" pitchFamily="34" charset="0"/>
              <a:cs typeface="Times New Roman" panose="02020603050405020304" pitchFamily="18" charset="0"/>
            </a:endParaRPr>
          </a:p>
          <a:p>
            <a:pPr algn="just">
              <a:lnSpc>
                <a:spcPct val="115000"/>
              </a:lnSpc>
              <a:spcBef>
                <a:spcPts val="0"/>
              </a:spcBef>
            </a:pPr>
            <a:r>
              <a:rPr lang="en-US" sz="1800" dirty="0">
                <a:solidFill>
                  <a:srgbClr val="1D1B11"/>
                </a:solidFill>
                <a:effectLst/>
                <a:ea typeface="Calibri" panose="020F0502020204030204" pitchFamily="34" charset="0"/>
                <a:cs typeface="Times New Roman" panose="02020603050405020304" pitchFamily="18" charset="0"/>
              </a:rPr>
              <a:t>Creating your NCJI account can be a lengthy process, as there are other sections within the Virginia State Police that also have part in creating your account.  Therefore, until your account can be created and activated, please continue to submit the paper SP-167 or SP-230 forms via USPS. Forms can be generated at </a:t>
            </a:r>
            <a:r>
              <a:rPr lang="en-US" sz="1800" dirty="0">
                <a:solidFill>
                  <a:srgbClr val="1D1B11"/>
                </a:solidFill>
                <a:effectLst/>
                <a:ea typeface="Calibri" panose="020F0502020204030204" pitchFamily="34" charset="0"/>
                <a:cs typeface="Times New Roman" panose="02020603050405020304" pitchFamily="18" charset="0"/>
                <a:hlinkClick r:id="rId2"/>
              </a:rPr>
              <a:t>https://vsp.virginia.gov/services/criminal-background/</a:t>
            </a:r>
            <a:r>
              <a:rPr lang="en-US" sz="1800" dirty="0">
                <a:solidFill>
                  <a:srgbClr val="1D1B11"/>
                </a:solidFill>
                <a:ea typeface="Calibri" panose="020F0502020204030204" pitchFamily="34" charset="0"/>
                <a:cs typeface="Times New Roman" panose="02020603050405020304" pitchFamily="18" charset="0"/>
              </a:rPr>
              <a:t>.</a:t>
            </a:r>
            <a:endParaRPr lang="en-US" sz="1800" dirty="0">
              <a:solidFill>
                <a:srgbClr val="1D1B11"/>
              </a:solidFill>
              <a:effectLst/>
              <a:ea typeface="Calibri" panose="020F0502020204030204" pitchFamily="34" charset="0"/>
              <a:cs typeface="Times New Roman" panose="02020603050405020304" pitchFamily="18" charset="0"/>
            </a:endParaRPr>
          </a:p>
          <a:p>
            <a:pPr algn="just">
              <a:lnSpc>
                <a:spcPct val="115000"/>
              </a:lnSpc>
              <a:spcBef>
                <a:spcPts val="0"/>
              </a:spcBef>
            </a:pPr>
            <a:endParaRPr lang="en-US" sz="1800" dirty="0">
              <a:solidFill>
                <a:srgbClr val="1D1B11"/>
              </a:solidFill>
              <a:effectLst/>
              <a:ea typeface="Calibri" panose="020F0502020204030204" pitchFamily="34" charset="0"/>
              <a:cs typeface="Times New Roman" panose="02020603050405020304" pitchFamily="18" charset="0"/>
            </a:endParaRPr>
          </a:p>
          <a:p>
            <a:pPr algn="just">
              <a:lnSpc>
                <a:spcPct val="115000"/>
              </a:lnSpc>
              <a:spcBef>
                <a:spcPts val="0"/>
              </a:spcBef>
            </a:pPr>
            <a:r>
              <a:rPr lang="en-US" sz="1800" dirty="0">
                <a:solidFill>
                  <a:srgbClr val="1D1B11"/>
                </a:solidFill>
                <a:effectLst/>
                <a:ea typeface="Calibri" panose="020F0502020204030204" pitchFamily="34" charset="0"/>
                <a:cs typeface="Times New Roman" panose="02020603050405020304" pitchFamily="18" charset="0"/>
              </a:rPr>
              <a:t>Email your account request letter and any attachments to </a:t>
            </a:r>
            <a:r>
              <a:rPr lang="en-US" sz="1800" dirty="0">
                <a:solidFill>
                  <a:srgbClr val="1D1B11"/>
                </a:solidFill>
                <a:effectLst/>
                <a:ea typeface="Calibri" panose="020F0502020204030204" pitchFamily="34" charset="0"/>
                <a:cs typeface="Times New Roman" panose="02020603050405020304" pitchFamily="18" charset="0"/>
                <a:hlinkClick r:id="rId3"/>
              </a:rPr>
              <a:t>ncjihelp@vsp.virginia.gov</a:t>
            </a:r>
            <a:r>
              <a:rPr lang="en-US" sz="1800" dirty="0">
                <a:solidFill>
                  <a:srgbClr val="1D1B11"/>
                </a:solidFill>
                <a:ea typeface="Calibri" panose="020F0502020204030204" pitchFamily="34" charset="0"/>
                <a:cs typeface="Times New Roman" panose="02020603050405020304" pitchFamily="18" charset="0"/>
              </a:rPr>
              <a:t>.</a:t>
            </a:r>
            <a:endParaRPr lang="en-US" sz="1800" dirty="0">
              <a:solidFill>
                <a:srgbClr val="1D1B11"/>
              </a:solidFill>
              <a:effectLst/>
              <a:ea typeface="Calibri" panose="020F0502020204030204" pitchFamily="34" charset="0"/>
              <a:cs typeface="Times New Roman" panose="02020603050405020304" pitchFamily="18" charset="0"/>
            </a:endParaRPr>
          </a:p>
          <a:p>
            <a:pPr algn="just">
              <a:lnSpc>
                <a:spcPct val="115000"/>
              </a:lnSpc>
              <a:spcBef>
                <a:spcPts val="0"/>
              </a:spcBef>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dirty="0"/>
          </a:p>
        </p:txBody>
      </p:sp>
    </p:spTree>
    <p:extLst>
      <p:ext uri="{BB962C8B-B14F-4D97-AF65-F5344CB8AC3E}">
        <p14:creationId xmlns:p14="http://schemas.microsoft.com/office/powerpoint/2010/main" val="2764045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CB700-4223-503E-CFF4-70D743669D0C}"/>
              </a:ext>
            </a:extLst>
          </p:cNvPr>
          <p:cNvSpPr>
            <a:spLocks noGrp="1"/>
          </p:cNvSpPr>
          <p:nvPr>
            <p:ph type="title"/>
          </p:nvPr>
        </p:nvSpPr>
        <p:spPr/>
        <p:txBody>
          <a:bodyPr/>
          <a:lstStyle/>
          <a:p>
            <a:pPr algn="ctr"/>
            <a:r>
              <a:rPr lang="en-US" dirty="0"/>
              <a:t>Fingerprinting for Noncriminal </a:t>
            </a:r>
            <a:br>
              <a:rPr lang="en-US" dirty="0"/>
            </a:br>
            <a:r>
              <a:rPr lang="en-US" dirty="0"/>
              <a:t>Justice Purposes</a:t>
            </a:r>
          </a:p>
        </p:txBody>
      </p:sp>
      <p:sp>
        <p:nvSpPr>
          <p:cNvPr id="3" name="Content Placeholder 2">
            <a:extLst>
              <a:ext uri="{FF2B5EF4-FFF2-40B4-BE49-F238E27FC236}">
                <a16:creationId xmlns:a16="http://schemas.microsoft.com/office/drawing/2014/main" id="{679226CF-98B9-63FC-71D7-8D4B16CE2B3B}"/>
              </a:ext>
            </a:extLst>
          </p:cNvPr>
          <p:cNvSpPr>
            <a:spLocks noGrp="1"/>
          </p:cNvSpPr>
          <p:nvPr>
            <p:ph idx="1"/>
          </p:nvPr>
        </p:nvSpPr>
        <p:spPr>
          <a:xfrm>
            <a:off x="838200" y="1690688"/>
            <a:ext cx="10515600" cy="4351338"/>
          </a:xfrm>
        </p:spPr>
        <p:txBody>
          <a:bodyPr>
            <a:normAutofit/>
          </a:bodyPr>
          <a:lstStyle/>
          <a:p>
            <a:pPr marL="0" indent="0" algn="just">
              <a:lnSpc>
                <a:spcPct val="115000"/>
              </a:lnSpc>
              <a:spcBef>
                <a:spcPts val="0"/>
              </a:spcBef>
              <a:buNone/>
            </a:pPr>
            <a:r>
              <a:rPr lang="en-US" sz="2400" dirty="0">
                <a:solidFill>
                  <a:srgbClr val="1D1B11"/>
                </a:solidFill>
                <a:effectLst/>
                <a:ea typeface="Calibri" panose="020F0502020204030204" pitchFamily="34" charset="0"/>
                <a:cs typeface="Times New Roman" panose="02020603050405020304" pitchFamily="18" charset="0"/>
              </a:rPr>
              <a:t>Noncriminal justice entities that have existing accounts with VSP for criminal history records checks have the option to create separate accounts with </a:t>
            </a:r>
            <a:r>
              <a:rPr lang="en-US" sz="2400" dirty="0" err="1">
                <a:solidFill>
                  <a:srgbClr val="1D1B11"/>
                </a:solidFill>
                <a:effectLst/>
                <a:ea typeface="Calibri" panose="020F0502020204030204" pitchFamily="34" charset="0"/>
                <a:cs typeface="Times New Roman" panose="02020603050405020304" pitchFamily="18" charset="0"/>
              </a:rPr>
              <a:t>Fieldprint</a:t>
            </a:r>
            <a:r>
              <a:rPr lang="en-US" sz="2400" dirty="0">
                <a:solidFill>
                  <a:srgbClr val="1D1B11"/>
                </a:solidFill>
                <a:effectLst/>
                <a:ea typeface="Calibri" panose="020F0502020204030204" pitchFamily="34" charset="0"/>
                <a:cs typeface="Times New Roman" panose="02020603050405020304" pitchFamily="18" charset="0"/>
              </a:rPr>
              <a:t>, the Commonwealth’s fingerprint collection and transmission vendor, if they do not have another available means for obtaining fingerprints. These entities include:</a:t>
            </a:r>
          </a:p>
          <a:p>
            <a:pPr lvl="1" algn="just">
              <a:lnSpc>
                <a:spcPct val="115000"/>
              </a:lnSpc>
              <a:spcBef>
                <a:spcPts val="0"/>
              </a:spcBef>
            </a:pPr>
            <a:r>
              <a:rPr lang="en-US" sz="2000" dirty="0">
                <a:solidFill>
                  <a:srgbClr val="1D1B11"/>
                </a:solidFill>
                <a:effectLst/>
                <a:ea typeface="Calibri" panose="020F0502020204030204" pitchFamily="34" charset="0"/>
                <a:cs typeface="Times New Roman" panose="02020603050405020304" pitchFamily="18" charset="0"/>
              </a:rPr>
              <a:t>State and local government agencies conducting background checks on prospective employees and contractors or for licensing purposes.</a:t>
            </a:r>
          </a:p>
          <a:p>
            <a:pPr lvl="1" algn="just">
              <a:lnSpc>
                <a:spcPct val="115000"/>
              </a:lnSpc>
              <a:spcBef>
                <a:spcPts val="0"/>
              </a:spcBef>
            </a:pPr>
            <a:r>
              <a:rPr lang="en-US" sz="2000" dirty="0">
                <a:solidFill>
                  <a:srgbClr val="1D1B11"/>
                </a:solidFill>
                <a:effectLst/>
                <a:ea typeface="Calibri" panose="020F0502020204030204" pitchFamily="34" charset="0"/>
                <a:cs typeface="Times New Roman" panose="02020603050405020304" pitchFamily="18" charset="0"/>
              </a:rPr>
              <a:t>EMTS and other first responders (except law enforcement).</a:t>
            </a:r>
          </a:p>
          <a:p>
            <a:pPr lvl="1" algn="just">
              <a:lnSpc>
                <a:spcPct val="115000"/>
              </a:lnSpc>
              <a:spcBef>
                <a:spcPts val="0"/>
              </a:spcBef>
            </a:pPr>
            <a:r>
              <a:rPr lang="en-US" sz="2000" dirty="0">
                <a:solidFill>
                  <a:srgbClr val="1D1B11"/>
                </a:solidFill>
                <a:effectLst/>
                <a:ea typeface="Calibri" panose="020F0502020204030204" pitchFamily="34" charset="0"/>
                <a:cs typeface="Times New Roman" panose="02020603050405020304" pitchFamily="18" charset="0"/>
              </a:rPr>
              <a:t>Private schools, volunteer agencies, non-profits, and others providing care to children, the elderly, and the disabled.</a:t>
            </a:r>
          </a:p>
          <a:p>
            <a:pPr lvl="1"/>
            <a:endParaRPr lang="en-US" dirty="0"/>
          </a:p>
        </p:txBody>
      </p:sp>
    </p:spTree>
    <p:extLst>
      <p:ext uri="{BB962C8B-B14F-4D97-AF65-F5344CB8AC3E}">
        <p14:creationId xmlns:p14="http://schemas.microsoft.com/office/powerpoint/2010/main" val="57440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CB700-4223-503E-CFF4-70D743669D0C}"/>
              </a:ext>
            </a:extLst>
          </p:cNvPr>
          <p:cNvSpPr>
            <a:spLocks noGrp="1"/>
          </p:cNvSpPr>
          <p:nvPr>
            <p:ph type="title"/>
          </p:nvPr>
        </p:nvSpPr>
        <p:spPr/>
        <p:txBody>
          <a:bodyPr/>
          <a:lstStyle/>
          <a:p>
            <a:pPr algn="ctr"/>
            <a:r>
              <a:rPr lang="en-US" dirty="0"/>
              <a:t>Fingerprinting for Noncriminal </a:t>
            </a:r>
            <a:br>
              <a:rPr lang="en-US" dirty="0"/>
            </a:br>
            <a:r>
              <a:rPr lang="en-US" dirty="0"/>
              <a:t>Justice Purposes</a:t>
            </a:r>
          </a:p>
        </p:txBody>
      </p:sp>
      <p:sp>
        <p:nvSpPr>
          <p:cNvPr id="3" name="Content Placeholder 2">
            <a:extLst>
              <a:ext uri="{FF2B5EF4-FFF2-40B4-BE49-F238E27FC236}">
                <a16:creationId xmlns:a16="http://schemas.microsoft.com/office/drawing/2014/main" id="{679226CF-98B9-63FC-71D7-8D4B16CE2B3B}"/>
              </a:ext>
            </a:extLst>
          </p:cNvPr>
          <p:cNvSpPr>
            <a:spLocks noGrp="1"/>
          </p:cNvSpPr>
          <p:nvPr>
            <p:ph idx="1"/>
          </p:nvPr>
        </p:nvSpPr>
        <p:spPr/>
        <p:txBody>
          <a:bodyPr>
            <a:normAutofit/>
          </a:bodyPr>
          <a:lstStyle/>
          <a:p>
            <a:pPr algn="just">
              <a:lnSpc>
                <a:spcPct val="115000"/>
              </a:lnSpc>
              <a:spcBef>
                <a:spcPts val="0"/>
              </a:spcBef>
            </a:pPr>
            <a:endParaRPr lang="en-US" sz="2400" dirty="0">
              <a:solidFill>
                <a:srgbClr val="1D1B11"/>
              </a:solidFill>
              <a:effectLst/>
              <a:ea typeface="Calibri" panose="020F0502020204030204" pitchFamily="34" charset="0"/>
              <a:cs typeface="Times New Roman" panose="02020603050405020304" pitchFamily="18" charset="0"/>
            </a:endParaRPr>
          </a:p>
          <a:p>
            <a:pPr algn="just">
              <a:lnSpc>
                <a:spcPct val="115000"/>
              </a:lnSpc>
              <a:spcBef>
                <a:spcPts val="0"/>
              </a:spcBef>
            </a:pPr>
            <a:r>
              <a:rPr lang="en-US" sz="2400" dirty="0" err="1">
                <a:solidFill>
                  <a:srgbClr val="1D1B11"/>
                </a:solidFill>
                <a:effectLst/>
                <a:ea typeface="Calibri" panose="020F0502020204030204" pitchFamily="34" charset="0"/>
                <a:cs typeface="Times New Roman" panose="02020603050405020304" pitchFamily="18" charset="0"/>
              </a:rPr>
              <a:t>Fieldprint</a:t>
            </a:r>
            <a:r>
              <a:rPr lang="en-US" sz="2400" dirty="0">
                <a:solidFill>
                  <a:srgbClr val="1D1B11"/>
                </a:solidFill>
                <a:effectLst/>
                <a:ea typeface="Calibri" panose="020F0502020204030204" pitchFamily="34" charset="0"/>
                <a:cs typeface="Times New Roman" panose="02020603050405020304" pitchFamily="18" charset="0"/>
              </a:rPr>
              <a:t>, an approved electronic provider on state contract, has existing contracts with several state agencies and local government entities to provide fingerprinting services. </a:t>
            </a:r>
            <a:r>
              <a:rPr lang="en-US" sz="2400" dirty="0" err="1">
                <a:solidFill>
                  <a:srgbClr val="1D1B11"/>
                </a:solidFill>
                <a:effectLst/>
                <a:ea typeface="Calibri" panose="020F0502020204030204" pitchFamily="34" charset="0"/>
                <a:cs typeface="Times New Roman" panose="02020603050405020304" pitchFamily="18" charset="0"/>
              </a:rPr>
              <a:t>Fieldprint’s</a:t>
            </a:r>
            <a:r>
              <a:rPr lang="en-US" sz="2400" dirty="0">
                <a:solidFill>
                  <a:srgbClr val="1D1B11"/>
                </a:solidFill>
                <a:effectLst/>
                <a:ea typeface="Calibri" panose="020F0502020204030204" pitchFamily="34" charset="0"/>
                <a:cs typeface="Times New Roman" panose="02020603050405020304" pitchFamily="18" charset="0"/>
              </a:rPr>
              <a:t> website is </a:t>
            </a:r>
            <a:r>
              <a:rPr lang="en-US" sz="2400" dirty="0">
                <a:solidFill>
                  <a:srgbClr val="1D1B11"/>
                </a:solidFill>
                <a:effectLst/>
                <a:ea typeface="Calibri" panose="020F0502020204030204" pitchFamily="34" charset="0"/>
                <a:cs typeface="Times New Roman" panose="02020603050405020304" pitchFamily="18" charset="0"/>
                <a:hlinkClick r:id="rId2"/>
              </a:rPr>
              <a:t>https://www.fieldprintvirginia.com</a:t>
            </a:r>
            <a:r>
              <a:rPr lang="en-US" sz="2400" dirty="0">
                <a:solidFill>
                  <a:srgbClr val="1D1B11"/>
                </a:solidFill>
                <a:effectLst/>
                <a:ea typeface="Calibri" panose="020F0502020204030204" pitchFamily="34" charset="0"/>
                <a:cs typeface="Times New Roman" panose="02020603050405020304" pitchFamily="18" charset="0"/>
              </a:rPr>
              <a:t>.</a:t>
            </a:r>
          </a:p>
          <a:p>
            <a:pPr algn="just">
              <a:lnSpc>
                <a:spcPct val="115000"/>
              </a:lnSpc>
              <a:spcBef>
                <a:spcPts val="0"/>
              </a:spcBef>
            </a:pPr>
            <a:r>
              <a:rPr lang="en-US" sz="2400" dirty="0">
                <a:solidFill>
                  <a:srgbClr val="1D1B11"/>
                </a:solidFill>
                <a:ea typeface="Calibri" panose="020F0502020204030204" pitchFamily="34" charset="0"/>
                <a:cs typeface="Times New Roman" panose="02020603050405020304" pitchFamily="18" charset="0"/>
              </a:rPr>
              <a:t>An account can be established by </a:t>
            </a:r>
            <a:r>
              <a:rPr lang="en-US" sz="2400" dirty="0">
                <a:solidFill>
                  <a:srgbClr val="1D1B11"/>
                </a:solidFill>
                <a:effectLst/>
                <a:ea typeface="Calibri" panose="020F0502020204030204" pitchFamily="34" charset="0"/>
                <a:cs typeface="Times New Roman" panose="02020603050405020304" pitchFamily="18" charset="0"/>
              </a:rPr>
              <a:t>emailing customerservice@myfieldprint.com or calling (888) 472-8918.</a:t>
            </a:r>
          </a:p>
          <a:p>
            <a:pPr algn="just">
              <a:lnSpc>
                <a:spcPct val="115000"/>
              </a:lnSpc>
              <a:spcBef>
                <a:spcPts val="0"/>
              </a:spcBef>
            </a:pPr>
            <a:r>
              <a:rPr lang="en-US" sz="2400" dirty="0">
                <a:solidFill>
                  <a:srgbClr val="1D1B11"/>
                </a:solidFill>
                <a:ea typeface="Calibri" panose="020F0502020204030204" pitchFamily="34" charset="0"/>
                <a:cs typeface="Times New Roman" panose="02020603050405020304" pitchFamily="18" charset="0"/>
              </a:rPr>
              <a:t>For more information, visit:  </a:t>
            </a:r>
            <a:r>
              <a:rPr lang="en-US" sz="2400" dirty="0">
                <a:solidFill>
                  <a:srgbClr val="1D1B11"/>
                </a:solidFill>
                <a:ea typeface="Calibri" panose="020F0502020204030204" pitchFamily="34" charset="0"/>
                <a:cs typeface="Times New Roman" panose="02020603050405020304" pitchFamily="18" charset="0"/>
                <a:hlinkClick r:id="rId3"/>
              </a:rPr>
              <a:t>https://vsp.virginia.gov/services/fingerprinting/</a:t>
            </a:r>
            <a:r>
              <a:rPr lang="en-US" sz="2400" dirty="0">
                <a:solidFill>
                  <a:srgbClr val="1D1B11"/>
                </a:solidFill>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643148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CB700-4223-503E-CFF4-70D743669D0C}"/>
              </a:ext>
            </a:extLst>
          </p:cNvPr>
          <p:cNvSpPr>
            <a:spLocks noGrp="1"/>
          </p:cNvSpPr>
          <p:nvPr>
            <p:ph type="title"/>
          </p:nvPr>
        </p:nvSpPr>
        <p:spPr/>
        <p:txBody>
          <a:bodyPr/>
          <a:lstStyle/>
          <a:p>
            <a:pPr algn="ctr"/>
            <a:r>
              <a:rPr lang="en-US" dirty="0"/>
              <a:t>Central Registry (Child Abuse History)</a:t>
            </a:r>
          </a:p>
        </p:txBody>
      </p:sp>
      <p:sp>
        <p:nvSpPr>
          <p:cNvPr id="3" name="Content Placeholder 2">
            <a:extLst>
              <a:ext uri="{FF2B5EF4-FFF2-40B4-BE49-F238E27FC236}">
                <a16:creationId xmlns:a16="http://schemas.microsoft.com/office/drawing/2014/main" id="{679226CF-98B9-63FC-71D7-8D4B16CE2B3B}"/>
              </a:ext>
            </a:extLst>
          </p:cNvPr>
          <p:cNvSpPr>
            <a:spLocks noGrp="1"/>
          </p:cNvSpPr>
          <p:nvPr>
            <p:ph idx="1"/>
          </p:nvPr>
        </p:nvSpPr>
        <p:spPr>
          <a:xfrm>
            <a:off x="838200" y="1690688"/>
            <a:ext cx="10515600" cy="4351338"/>
          </a:xfrm>
        </p:spPr>
        <p:txBody>
          <a:bodyPr>
            <a:normAutofit/>
          </a:bodyPr>
          <a:lstStyle/>
          <a:p>
            <a:pPr algn="just">
              <a:lnSpc>
                <a:spcPct val="115000"/>
              </a:lnSpc>
              <a:spcBef>
                <a:spcPts val="0"/>
              </a:spcBef>
            </a:pPr>
            <a:r>
              <a:rPr lang="en-US" sz="1800" dirty="0">
                <a:solidFill>
                  <a:srgbClr val="1D1B11"/>
                </a:solidFill>
                <a:effectLst/>
                <a:ea typeface="Calibri" panose="020F0502020204030204" pitchFamily="34" charset="0"/>
                <a:cs typeface="Times New Roman" panose="02020603050405020304" pitchFamily="18" charset="0"/>
              </a:rPr>
              <a:t>The Virginia Child Abuse and Neglect Central Registry is mandated by the Virginia Child Protective Law. The search of the central registry is a check to determine if the person has ever been the subject of a founded complaint of child abuse or neglect in Virginia.</a:t>
            </a:r>
          </a:p>
          <a:p>
            <a:pPr algn="just">
              <a:lnSpc>
                <a:spcPct val="115000"/>
              </a:lnSpc>
              <a:spcBef>
                <a:spcPts val="0"/>
              </a:spcBef>
            </a:pPr>
            <a:r>
              <a:rPr lang="en-US" sz="1800" dirty="0">
                <a:solidFill>
                  <a:srgbClr val="1D1B11"/>
                </a:solidFill>
                <a:effectLst/>
                <a:ea typeface="Calibri" panose="020F0502020204030204" pitchFamily="34" charset="0"/>
                <a:cs typeface="Times New Roman" panose="02020603050405020304" pitchFamily="18" charset="0"/>
              </a:rPr>
              <a:t>Child </a:t>
            </a:r>
            <a:r>
              <a:rPr lang="en-US" sz="1800" dirty="0">
                <a:solidFill>
                  <a:srgbClr val="1D1B11"/>
                </a:solidFill>
                <a:ea typeface="Calibri" panose="020F0502020204030204" pitchFamily="34" charset="0"/>
                <a:cs typeface="Times New Roman" panose="02020603050405020304" pitchFamily="18" charset="0"/>
              </a:rPr>
              <a:t>abuse searches are conducted through </a:t>
            </a:r>
            <a:r>
              <a:rPr lang="en-US" sz="1800" dirty="0">
                <a:solidFill>
                  <a:srgbClr val="1D1B11"/>
                </a:solidFill>
                <a:effectLst/>
                <a:ea typeface="Calibri" panose="020F0502020204030204" pitchFamily="34" charset="0"/>
                <a:cs typeface="Times New Roman" panose="02020603050405020304" pitchFamily="18" charset="0"/>
              </a:rPr>
              <a:t>the Office of Background Investigations (OBI):  </a:t>
            </a:r>
            <a:r>
              <a:rPr lang="en-US" sz="1800" dirty="0">
                <a:solidFill>
                  <a:srgbClr val="1D1B11"/>
                </a:solidFill>
                <a:effectLst/>
                <a:ea typeface="Calibri" panose="020F0502020204030204" pitchFamily="34" charset="0"/>
                <a:cs typeface="Times New Roman" panose="02020603050405020304" pitchFamily="18" charset="0"/>
                <a:hlinkClick r:id="rId2"/>
              </a:rPr>
              <a:t>https://centralregistry.dss.virginia.gov/crs/s/?language=en_US</a:t>
            </a:r>
            <a:r>
              <a:rPr lang="en-US" sz="1800" dirty="0">
                <a:solidFill>
                  <a:srgbClr val="1D1B11"/>
                </a:solidFill>
                <a:effectLst/>
                <a:ea typeface="Calibri" panose="020F0502020204030204" pitchFamily="34" charset="0"/>
                <a:cs typeface="Times New Roman" panose="02020603050405020304" pitchFamily="18" charset="0"/>
              </a:rPr>
              <a:t>.  </a:t>
            </a:r>
          </a:p>
          <a:p>
            <a:pPr algn="just">
              <a:lnSpc>
                <a:spcPct val="115000"/>
              </a:lnSpc>
              <a:spcBef>
                <a:spcPts val="0"/>
              </a:spcBef>
            </a:pPr>
            <a:r>
              <a:rPr lang="en-US" sz="1800" dirty="0">
                <a:solidFill>
                  <a:srgbClr val="1D1B11"/>
                </a:solidFill>
                <a:effectLst/>
                <a:ea typeface="Calibri" panose="020F0502020204030204" pitchFamily="34" charset="0"/>
                <a:cs typeface="Times New Roman" panose="02020603050405020304" pitchFamily="18" charset="0"/>
              </a:rPr>
              <a:t>This web-based portal provides access for programs, facilities, and providers to create a profile to submit and pay for Central Registry Search requests based on § 63.2-1515 and Portability requests, as applicable, based on § 22.1 -289.035. ($10/request)</a:t>
            </a:r>
          </a:p>
          <a:p>
            <a:pPr algn="just">
              <a:lnSpc>
                <a:spcPct val="115000"/>
              </a:lnSpc>
              <a:spcBef>
                <a:spcPts val="0"/>
              </a:spcBef>
            </a:pPr>
            <a:r>
              <a:rPr lang="en-US" sz="1800" dirty="0">
                <a:solidFill>
                  <a:srgbClr val="1D1B11"/>
                </a:solidFill>
                <a:effectLst/>
                <a:ea typeface="Calibri" panose="020F0502020204030204" pitchFamily="34" charset="0"/>
                <a:cs typeface="Times New Roman" panose="02020603050405020304" pitchFamily="18" charset="0"/>
              </a:rPr>
              <a:t>Providers and Facilities licensed and regulated by the Virginia Department of Social Services (VDSS), such as child placing agencies and children’s residential facilities, will have access to the OBI web-based portal once they have registered and verified the account through the VDSS Virginia Enterprise Licensing Application (VELA). </a:t>
            </a:r>
            <a:endParaRPr lang="en-US" sz="1800" dirty="0">
              <a:effectLst/>
              <a:ea typeface="Calibri" panose="020F0502020204030204" pitchFamily="34" charset="0"/>
              <a:cs typeface="Times New Roman" panose="02020603050405020304" pitchFamily="18" charset="0"/>
            </a:endParaRPr>
          </a:p>
          <a:p>
            <a:pPr lvl="1"/>
            <a:endParaRPr lang="en-US" dirty="0"/>
          </a:p>
        </p:txBody>
      </p:sp>
    </p:spTree>
    <p:extLst>
      <p:ext uri="{BB962C8B-B14F-4D97-AF65-F5344CB8AC3E}">
        <p14:creationId xmlns:p14="http://schemas.microsoft.com/office/powerpoint/2010/main" val="952617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D539D-4DA3-F9BE-A9C1-4D18D890CAB7}"/>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667581E4-DA07-13A1-993D-1445244D9AF4}"/>
              </a:ext>
            </a:extLst>
          </p:cNvPr>
          <p:cNvSpPr>
            <a:spLocks noGrp="1"/>
          </p:cNvSpPr>
          <p:nvPr>
            <p:ph idx="1"/>
          </p:nvPr>
        </p:nvSpPr>
        <p:spPr/>
        <p:txBody>
          <a:bodyPr/>
          <a:lstStyle/>
          <a:p>
            <a:r>
              <a:rPr lang="en-US" dirty="0"/>
              <a:t>This is a Department of Justice (DOJ) grant condition</a:t>
            </a:r>
          </a:p>
          <a:p>
            <a:r>
              <a:rPr lang="en-US" dirty="0"/>
              <a:t>First appeared in the Federal Fiscal Year (FFY) 2019 awards for VOCA and VAWA </a:t>
            </a:r>
          </a:p>
          <a:p>
            <a:r>
              <a:rPr lang="en-US" dirty="0"/>
              <a:t>Passed on to subgrantees in State Fiscal Year (SFY) 2021 for VOCA subawards and Calendar Year (CY) 2020 for VAWA subawards – SASP and VSTOP</a:t>
            </a:r>
          </a:p>
        </p:txBody>
      </p:sp>
    </p:spTree>
    <p:extLst>
      <p:ext uri="{BB962C8B-B14F-4D97-AF65-F5344CB8AC3E}">
        <p14:creationId xmlns:p14="http://schemas.microsoft.com/office/powerpoint/2010/main" val="1644146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A7BC6-8A3A-6EF4-4D7B-73DE23A2A6CA}"/>
              </a:ext>
            </a:extLst>
          </p:cNvPr>
          <p:cNvSpPr>
            <a:spLocks noGrp="1"/>
          </p:cNvSpPr>
          <p:nvPr>
            <p:ph type="title"/>
          </p:nvPr>
        </p:nvSpPr>
        <p:spPr/>
        <p:txBody>
          <a:bodyPr/>
          <a:lstStyle/>
          <a:p>
            <a:endParaRPr lang="en-US"/>
          </a:p>
        </p:txBody>
      </p:sp>
      <p:pic>
        <p:nvPicPr>
          <p:cNvPr id="6" name="Content Placeholder 5">
            <a:extLst>
              <a:ext uri="{FF2B5EF4-FFF2-40B4-BE49-F238E27FC236}">
                <a16:creationId xmlns:a16="http://schemas.microsoft.com/office/drawing/2014/main" id="{AE3B28C6-E01D-C876-A2FC-F1F13C159CB6}"/>
              </a:ext>
            </a:extLst>
          </p:cNvPr>
          <p:cNvPicPr>
            <a:picLocks noGrp="1" noChangeAspect="1"/>
          </p:cNvPicPr>
          <p:nvPr>
            <p:ph idx="1"/>
          </p:nvPr>
        </p:nvPicPr>
        <p:blipFill>
          <a:blip r:embed="rId2"/>
          <a:stretch>
            <a:fillRect/>
          </a:stretch>
        </p:blipFill>
        <p:spPr>
          <a:xfrm>
            <a:off x="1979628" y="496678"/>
            <a:ext cx="7956224" cy="5416334"/>
          </a:xfrm>
        </p:spPr>
      </p:pic>
    </p:spTree>
    <p:extLst>
      <p:ext uri="{BB962C8B-B14F-4D97-AF65-F5344CB8AC3E}">
        <p14:creationId xmlns:p14="http://schemas.microsoft.com/office/powerpoint/2010/main" val="1162752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85CC2-7E72-C391-B909-68F93FE6EF3E}"/>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805D3852-ABF7-CFB4-44B1-72401CFFD8EE}"/>
              </a:ext>
            </a:extLst>
          </p:cNvPr>
          <p:cNvSpPr>
            <a:spLocks noGrp="1"/>
          </p:cNvSpPr>
          <p:nvPr>
            <p:ph idx="1"/>
          </p:nvPr>
        </p:nvSpPr>
        <p:spPr/>
        <p:txBody>
          <a:bodyPr/>
          <a:lstStyle/>
          <a:p>
            <a:r>
              <a:rPr lang="en-US" dirty="0"/>
              <a:t>DOJ Office on Violence Against Women administers STOP and SASP</a:t>
            </a:r>
          </a:p>
          <a:p>
            <a:pPr lvl="1"/>
            <a:r>
              <a:rPr lang="en-US" dirty="0"/>
              <a:t>Issued some guidance immediately</a:t>
            </a:r>
          </a:p>
          <a:p>
            <a:r>
              <a:rPr lang="en-US" dirty="0"/>
              <a:t>DOJ Office of Justice Programs/Office for Victims of Crime administers VOCA</a:t>
            </a:r>
          </a:p>
          <a:p>
            <a:pPr lvl="1"/>
            <a:r>
              <a:rPr lang="en-US" dirty="0"/>
              <a:t>No guidance until 2023</a:t>
            </a:r>
          </a:p>
          <a:p>
            <a:r>
              <a:rPr lang="en-US" dirty="0"/>
              <a:t>Now that both funding offices have issued aligned guidance for implementation, DCJS incorporated this condition into our monitoring tool</a:t>
            </a:r>
          </a:p>
        </p:txBody>
      </p:sp>
    </p:spTree>
    <p:extLst>
      <p:ext uri="{BB962C8B-B14F-4D97-AF65-F5344CB8AC3E}">
        <p14:creationId xmlns:p14="http://schemas.microsoft.com/office/powerpoint/2010/main" val="2653012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3D17F-C6DA-D524-BADC-E193F7D3D4CE}"/>
              </a:ext>
            </a:extLst>
          </p:cNvPr>
          <p:cNvSpPr>
            <a:spLocks noGrp="1"/>
          </p:cNvSpPr>
          <p:nvPr>
            <p:ph type="title"/>
          </p:nvPr>
        </p:nvSpPr>
        <p:spPr/>
        <p:txBody>
          <a:bodyPr>
            <a:normAutofit/>
          </a:bodyPr>
          <a:lstStyle/>
          <a:p>
            <a:r>
              <a:rPr lang="en-US" dirty="0"/>
              <a:t>Grant Award Condition:</a:t>
            </a:r>
          </a:p>
        </p:txBody>
      </p:sp>
      <p:sp>
        <p:nvSpPr>
          <p:cNvPr id="3" name="Content Placeholder 2">
            <a:extLst>
              <a:ext uri="{FF2B5EF4-FFF2-40B4-BE49-F238E27FC236}">
                <a16:creationId xmlns:a16="http://schemas.microsoft.com/office/drawing/2014/main" id="{55AEE771-35EC-9B9F-DB7D-A9687F8125F6}"/>
              </a:ext>
            </a:extLst>
          </p:cNvPr>
          <p:cNvSpPr>
            <a:spLocks noGrp="1"/>
          </p:cNvSpPr>
          <p:nvPr>
            <p:ph idx="1"/>
          </p:nvPr>
        </p:nvSpPr>
        <p:spPr/>
        <p:txBody>
          <a:bodyPr/>
          <a:lstStyle/>
          <a:p>
            <a:r>
              <a:rPr lang="en-US" dirty="0"/>
              <a:t>Determination of suitability required, in advance, for certain individuals who may interact with participating minors</a:t>
            </a:r>
          </a:p>
          <a:p>
            <a:pPr lvl="1"/>
            <a:r>
              <a:rPr lang="en-US" dirty="0"/>
              <a:t>The recipient (and any subrecipient at any tier) may not permit any covered individual to interact with any participating minor in the course of activities under the award, unless the recipient or subrecipient first has made a written determination of the suitability of that individual to interact with participating minors</a:t>
            </a:r>
          </a:p>
          <a:p>
            <a:pPr lvl="1"/>
            <a:endParaRPr lang="en-US" dirty="0"/>
          </a:p>
          <a:p>
            <a:pPr lvl="1"/>
            <a:endParaRPr lang="en-US" dirty="0"/>
          </a:p>
          <a:p>
            <a:pPr marL="0" marR="0" indent="0">
              <a:spcBef>
                <a:spcPts val="0"/>
              </a:spcBef>
              <a:spcAft>
                <a:spcPts val="0"/>
              </a:spcAft>
              <a:buNone/>
            </a:pPr>
            <a:r>
              <a:rPr lang="en-US" sz="1800" dirty="0">
                <a:solidFill>
                  <a:srgbClr val="000000"/>
                </a:solidFill>
                <a:effectLst/>
                <a:latin typeface="Aptos" panose="020B0004020202020204" pitchFamily="34" charset="0"/>
                <a:ea typeface="Calibri" panose="020F0502020204030204" pitchFamily="34" charset="0"/>
              </a:rPr>
              <a:t>The full text and details of this special condition are posted on the OJP and OVW websites at: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u="sng" dirty="0">
                <a:solidFill>
                  <a:srgbClr val="0000FF"/>
                </a:solidFill>
                <a:effectLst/>
                <a:latin typeface="Aptos" panose="020B0004020202020204" pitchFamily="34" charset="0"/>
                <a:ea typeface="Calibri" panose="020F0502020204030204" pitchFamily="34" charset="0"/>
                <a:hlinkClick r:id="rId3"/>
              </a:rPr>
              <a:t>https://ojp.gov/funding/Explore/Interact-Minors.htm</a:t>
            </a:r>
            <a:r>
              <a:rPr lang="en-US" sz="1800" dirty="0">
                <a:solidFill>
                  <a:srgbClr val="000000"/>
                </a:solidFill>
                <a:effectLst/>
                <a:latin typeface="Aptos" panose="020B0004020202020204" pitchFamily="34" charset="0"/>
                <a:ea typeface="Calibri" panose="020F0502020204030204" pitchFamily="34" charset="0"/>
              </a:rPr>
              <a:t> and</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u="sng" dirty="0">
                <a:solidFill>
                  <a:srgbClr val="0000FF"/>
                </a:solidFill>
                <a:effectLst/>
                <a:latin typeface="Aptos" panose="020B0004020202020204" pitchFamily="34" charset="0"/>
                <a:ea typeface="Calibri" panose="020F0502020204030204" pitchFamily="34" charset="0"/>
                <a:hlinkClick r:id="rId4"/>
              </a:rPr>
              <a:t>https://www.justice.gov/ovw/award-conditions</a:t>
            </a: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613699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6D314-CA42-918E-1A5E-3616DD5D0794}"/>
              </a:ext>
            </a:extLst>
          </p:cNvPr>
          <p:cNvSpPr>
            <a:spLocks noGrp="1"/>
          </p:cNvSpPr>
          <p:nvPr>
            <p:ph type="title"/>
          </p:nvPr>
        </p:nvSpPr>
        <p:spPr/>
        <p:txBody>
          <a:bodyPr/>
          <a:lstStyle/>
          <a:p>
            <a:r>
              <a:rPr lang="en-US" dirty="0"/>
              <a:t>What is a Covered Individual?</a:t>
            </a:r>
          </a:p>
        </p:txBody>
      </p:sp>
      <p:sp>
        <p:nvSpPr>
          <p:cNvPr id="3" name="Content Placeholder 2">
            <a:extLst>
              <a:ext uri="{FF2B5EF4-FFF2-40B4-BE49-F238E27FC236}">
                <a16:creationId xmlns:a16="http://schemas.microsoft.com/office/drawing/2014/main" id="{07DA157B-9E95-AC4F-E85E-94A76CA7A7AD}"/>
              </a:ext>
            </a:extLst>
          </p:cNvPr>
          <p:cNvSpPr>
            <a:spLocks noGrp="1"/>
          </p:cNvSpPr>
          <p:nvPr>
            <p:ph idx="1"/>
          </p:nvPr>
        </p:nvSpPr>
        <p:spPr/>
        <p:txBody>
          <a:bodyPr>
            <a:normAutofit/>
          </a:bodyPr>
          <a:lstStyle/>
          <a:p>
            <a:r>
              <a:rPr lang="en-US" sz="3200" dirty="0"/>
              <a:t>Any individual who is expected, or reasonably likely, to interact with any participating minor, this includes employees and volunteers</a:t>
            </a:r>
          </a:p>
          <a:p>
            <a:r>
              <a:rPr lang="en-US" sz="3200" dirty="0"/>
              <a:t>Exemptions:</a:t>
            </a:r>
          </a:p>
          <a:p>
            <a:pPr lvl="1"/>
            <a:r>
              <a:rPr lang="en-US" sz="3200" dirty="0"/>
              <a:t>Incidental contact</a:t>
            </a:r>
          </a:p>
          <a:p>
            <a:pPr lvl="1"/>
            <a:r>
              <a:rPr lang="en-US" sz="3200" dirty="0"/>
              <a:t>Accompanied contact</a:t>
            </a:r>
          </a:p>
        </p:txBody>
      </p:sp>
    </p:spTree>
    <p:extLst>
      <p:ext uri="{BB962C8B-B14F-4D97-AF65-F5344CB8AC3E}">
        <p14:creationId xmlns:p14="http://schemas.microsoft.com/office/powerpoint/2010/main" val="1298887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6615A-5360-502F-5BEE-BF98D86515E5}"/>
              </a:ext>
            </a:extLst>
          </p:cNvPr>
          <p:cNvSpPr>
            <a:spLocks noGrp="1"/>
          </p:cNvSpPr>
          <p:nvPr>
            <p:ph type="title"/>
          </p:nvPr>
        </p:nvSpPr>
        <p:spPr/>
        <p:txBody>
          <a:bodyPr/>
          <a:lstStyle/>
          <a:p>
            <a:r>
              <a:rPr lang="en-US" dirty="0"/>
              <a:t>Types of Program Covered</a:t>
            </a:r>
          </a:p>
        </p:txBody>
      </p:sp>
      <p:sp>
        <p:nvSpPr>
          <p:cNvPr id="3" name="Content Placeholder 2">
            <a:extLst>
              <a:ext uri="{FF2B5EF4-FFF2-40B4-BE49-F238E27FC236}">
                <a16:creationId xmlns:a16="http://schemas.microsoft.com/office/drawing/2014/main" id="{71A26493-8714-4B92-CCEC-82149230203D}"/>
              </a:ext>
            </a:extLst>
          </p:cNvPr>
          <p:cNvSpPr>
            <a:spLocks noGrp="1"/>
          </p:cNvSpPr>
          <p:nvPr>
            <p:ph idx="1"/>
          </p:nvPr>
        </p:nvSpPr>
        <p:spPr/>
        <p:txBody>
          <a:bodyPr/>
          <a:lstStyle/>
          <a:p>
            <a:r>
              <a:rPr lang="en-US" dirty="0"/>
              <a:t>Applies to a program if a purpose of some or all of the activities that would be carried out under the award is to benefit minors.</a:t>
            </a:r>
          </a:p>
          <a:p>
            <a:r>
              <a:rPr lang="en-US" dirty="0"/>
              <a:t>There's no specific type of program that is subject to this award condition. It can be services for victims of child abuse, domestic violence shelters, trauma recovery centers, et cetera. </a:t>
            </a:r>
          </a:p>
          <a:p>
            <a:r>
              <a:rPr lang="en-US" dirty="0"/>
              <a:t>The key is not the type of program but the purpose of an activity under the program.</a:t>
            </a:r>
          </a:p>
        </p:txBody>
      </p:sp>
    </p:spTree>
    <p:extLst>
      <p:ext uri="{BB962C8B-B14F-4D97-AF65-F5344CB8AC3E}">
        <p14:creationId xmlns:p14="http://schemas.microsoft.com/office/powerpoint/2010/main" val="2796600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8963D-52F6-063D-9EB4-8AFCE99B9C4B}"/>
              </a:ext>
            </a:extLst>
          </p:cNvPr>
          <p:cNvSpPr>
            <a:spLocks noGrp="1"/>
          </p:cNvSpPr>
          <p:nvPr>
            <p:ph type="title"/>
          </p:nvPr>
        </p:nvSpPr>
        <p:spPr/>
        <p:txBody>
          <a:bodyPr/>
          <a:lstStyle/>
          <a:p>
            <a:r>
              <a:rPr lang="en-US" dirty="0"/>
              <a:t>Implementation </a:t>
            </a:r>
          </a:p>
        </p:txBody>
      </p:sp>
      <p:sp>
        <p:nvSpPr>
          <p:cNvPr id="3" name="Content Placeholder 2">
            <a:extLst>
              <a:ext uri="{FF2B5EF4-FFF2-40B4-BE49-F238E27FC236}">
                <a16:creationId xmlns:a16="http://schemas.microsoft.com/office/drawing/2014/main" id="{A718DD48-2EA4-D003-3E8F-5317609716B8}"/>
              </a:ext>
            </a:extLst>
          </p:cNvPr>
          <p:cNvSpPr>
            <a:spLocks noGrp="1"/>
          </p:cNvSpPr>
          <p:nvPr>
            <p:ph idx="1"/>
          </p:nvPr>
        </p:nvSpPr>
        <p:spPr/>
        <p:txBody>
          <a:bodyPr/>
          <a:lstStyle/>
          <a:p>
            <a:r>
              <a:rPr lang="en-US" sz="4000" dirty="0"/>
              <a:t>Determination must be made before interaction with minors occur</a:t>
            </a:r>
          </a:p>
          <a:p>
            <a:pPr marL="0" indent="0">
              <a:buNone/>
            </a:pPr>
            <a:endParaRPr lang="en-US" sz="4000" dirty="0"/>
          </a:p>
          <a:p>
            <a:r>
              <a:rPr lang="en-US" sz="4000" dirty="0"/>
              <a:t>Determination must be documented and repeated every five years</a:t>
            </a:r>
          </a:p>
          <a:p>
            <a:endParaRPr lang="en-US" dirty="0"/>
          </a:p>
        </p:txBody>
      </p:sp>
    </p:spTree>
    <p:extLst>
      <p:ext uri="{BB962C8B-B14F-4D97-AF65-F5344CB8AC3E}">
        <p14:creationId xmlns:p14="http://schemas.microsoft.com/office/powerpoint/2010/main" val="884544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37A23-5AEB-6D92-C977-025D1CD301EB}"/>
              </a:ext>
            </a:extLst>
          </p:cNvPr>
          <p:cNvSpPr>
            <a:spLocks noGrp="1"/>
          </p:cNvSpPr>
          <p:nvPr>
            <p:ph type="title"/>
          </p:nvPr>
        </p:nvSpPr>
        <p:spPr/>
        <p:txBody>
          <a:bodyPr/>
          <a:lstStyle/>
          <a:p>
            <a:r>
              <a:rPr lang="en-US" dirty="0"/>
              <a:t>Implementation – Determination of Suitability</a:t>
            </a:r>
          </a:p>
        </p:txBody>
      </p:sp>
      <p:sp>
        <p:nvSpPr>
          <p:cNvPr id="3" name="Content Placeholder 2">
            <a:extLst>
              <a:ext uri="{FF2B5EF4-FFF2-40B4-BE49-F238E27FC236}">
                <a16:creationId xmlns:a16="http://schemas.microsoft.com/office/drawing/2014/main" id="{068EB729-06E0-7916-1BF5-E6953DCC03DB}"/>
              </a:ext>
            </a:extLst>
          </p:cNvPr>
          <p:cNvSpPr>
            <a:spLocks noGrp="1"/>
          </p:cNvSpPr>
          <p:nvPr>
            <p:ph idx="1"/>
          </p:nvPr>
        </p:nvSpPr>
        <p:spPr/>
        <p:txBody>
          <a:bodyPr>
            <a:normAutofit lnSpcReduction="10000"/>
          </a:bodyPr>
          <a:lstStyle/>
          <a:p>
            <a:r>
              <a:rPr lang="en-US" dirty="0"/>
              <a:t>The condition lists required searches that must be completed no earlier than six months prior to the determination being made:</a:t>
            </a:r>
          </a:p>
          <a:p>
            <a:endParaRPr lang="en-US" dirty="0"/>
          </a:p>
          <a:p>
            <a:r>
              <a:rPr lang="en-US" dirty="0"/>
              <a:t>A fingerprint search (if not legally available, a name-based search) for</a:t>
            </a:r>
          </a:p>
          <a:p>
            <a:pPr lvl="1"/>
            <a:r>
              <a:rPr lang="en-US" dirty="0"/>
              <a:t>the criminal history registry for each state in which the individual lives, works, or goes to school, or has lived, worked, or gone to school at any time during the past five years;</a:t>
            </a:r>
          </a:p>
          <a:p>
            <a:pPr lvl="1"/>
            <a:endParaRPr lang="en-US" dirty="0"/>
          </a:p>
          <a:p>
            <a:pPr lvl="1"/>
            <a:r>
              <a:rPr lang="en-US" dirty="0"/>
              <a:t>the criminal history registry for each state in which he or she is expected to, or reasonably likely to, interact with a participating minor in the course of activities under the award.</a:t>
            </a:r>
          </a:p>
          <a:p>
            <a:endParaRPr lang="en-US" dirty="0"/>
          </a:p>
          <a:p>
            <a:endParaRPr lang="en-US" dirty="0"/>
          </a:p>
        </p:txBody>
      </p:sp>
    </p:spTree>
    <p:extLst>
      <p:ext uri="{BB962C8B-B14F-4D97-AF65-F5344CB8AC3E}">
        <p14:creationId xmlns:p14="http://schemas.microsoft.com/office/powerpoint/2010/main" val="29037410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956</TotalTime>
  <Words>1509</Words>
  <Application>Microsoft Office PowerPoint</Application>
  <PresentationFormat>Widescreen</PresentationFormat>
  <Paragraphs>90</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Aptos</vt:lpstr>
      <vt:lpstr>Arial</vt:lpstr>
      <vt:lpstr>Calibri</vt:lpstr>
      <vt:lpstr>Calibri Light</vt:lpstr>
      <vt:lpstr>Office Theme</vt:lpstr>
      <vt:lpstr>Suitability to Work with Minors Determination</vt:lpstr>
      <vt:lpstr>Background</vt:lpstr>
      <vt:lpstr>PowerPoint Presentation</vt:lpstr>
      <vt:lpstr>Background</vt:lpstr>
      <vt:lpstr>Grant Award Condition:</vt:lpstr>
      <vt:lpstr>What is a Covered Individual?</vt:lpstr>
      <vt:lpstr>Types of Program Covered</vt:lpstr>
      <vt:lpstr>Implementation </vt:lpstr>
      <vt:lpstr>Implementation – Determination of Suitability</vt:lpstr>
      <vt:lpstr>Implementation – Determination of Suitability</vt:lpstr>
      <vt:lpstr>Implementation – Determination of Suitability</vt:lpstr>
      <vt:lpstr>Implementation – Determination of Suitability</vt:lpstr>
      <vt:lpstr>Implementation – Determination of Suitability</vt:lpstr>
      <vt:lpstr>Fingerprint Searches</vt:lpstr>
      <vt:lpstr>Fingerprint Searches contd.</vt:lpstr>
      <vt:lpstr>Fingerprinting for Noncriminal  Justice Purposes</vt:lpstr>
      <vt:lpstr>Fingerprinting for Noncriminal  Justice Purposes</vt:lpstr>
      <vt:lpstr>Central Registry (Child Abuse History)</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Dietz, Marsha (DCJS)</dc:creator>
  <cp:lastModifiedBy>Smith, Chrissy (DCJS)</cp:lastModifiedBy>
  <cp:revision>10</cp:revision>
  <dcterms:created xsi:type="dcterms:W3CDTF">2018-12-18T15:23:02Z</dcterms:created>
  <dcterms:modified xsi:type="dcterms:W3CDTF">2024-03-15T19:31:31Z</dcterms:modified>
</cp:coreProperties>
</file>