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78" r:id="rId6"/>
    <p:sldId id="268" r:id="rId7"/>
    <p:sldId id="461" r:id="rId8"/>
    <p:sldId id="399" r:id="rId9"/>
    <p:sldId id="400" r:id="rId10"/>
    <p:sldId id="348" r:id="rId11"/>
    <p:sldId id="285" r:id="rId12"/>
    <p:sldId id="286" r:id="rId13"/>
    <p:sldId id="287" r:id="rId14"/>
    <p:sldId id="352" r:id="rId15"/>
    <p:sldId id="405" r:id="rId16"/>
    <p:sldId id="406" r:id="rId17"/>
    <p:sldId id="403" r:id="rId18"/>
    <p:sldId id="365" r:id="rId19"/>
    <p:sldId id="353" r:id="rId20"/>
    <p:sldId id="341" r:id="rId21"/>
    <p:sldId id="404" r:id="rId22"/>
    <p:sldId id="407" r:id="rId23"/>
    <p:sldId id="408" r:id="rId24"/>
    <p:sldId id="401" r:id="rId25"/>
    <p:sldId id="402" r:id="rId26"/>
    <p:sldId id="366" r:id="rId27"/>
    <p:sldId id="367" r:id="rId28"/>
    <p:sldId id="462" r:id="rId29"/>
    <p:sldId id="369" r:id="rId30"/>
    <p:sldId id="463" r:id="rId31"/>
    <p:sldId id="36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48D0C-AFFD-22F4-5758-26983A161C7A}" name="Ruby Moseley" initials="RM" userId="S::rmosele_wested.org#ext#@covgov.onmicrosoft.com::8fe9131a-8678-48d8-914f-66e6aca8393d" providerId="AD"/>
  <p188:author id="{B85DA037-7610-CAE1-94C1-348E0E13284A}" name="Jeff Caldwell" initials="JC" userId="S::jcaldwe@wested.org::13152a84-9c04-4d9a-bf0b-b4d963248143" providerId="AD"/>
  <p188:author id="{3F6ED38E-2670-C6EB-7A32-706AEF6344C4}" name="Ewing, Ed (DCJS)" initials="E(" userId="S::ed.ewing@dcjs.virginia.gov::05a3fb6e-5867-42c7-a798-7a57ad5d7503" providerId="AD"/>
  <p188:author id="{EF42F59D-1441-884E-6421-C6F043B3FFF6}" name="Ruby Moseley" initials="RM" userId="S::rmosele@wested.org::1cc715a2-b2f7-4b41-a604-41afae4391e6" providerId="AD"/>
  <p188:author id="{A29627F1-4475-44D8-9E81-BA3DA5D4A24E}" name="Wilcox, Nicole (DCJS)" initials="W(" userId="S::nicole.wilcox@dcjs.virginia.gov::5b700901-3e7e-40d6-9035-814c66c233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B49D6-0CF5-1453-EDDE-8FAE2D0B78FC}" v="391" dt="2025-04-15T19:37:2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2517"/>
  </p:normalViewPr>
  <p:slideViewPr>
    <p:cSldViewPr snapToGrid="0">
      <p:cViewPr varScale="1">
        <p:scale>
          <a:sx n="91" d="100"/>
          <a:sy n="91" d="100"/>
        </p:scale>
        <p:origin x="177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well, Kendall (DCJS)" userId="S::kendall.blackwell@dcjs.virginia.gov::41706bca-fb8b-44af-9d97-93051db4286f" providerId="AD" clId="Web-{B1FB49D6-0CF5-1453-EDDE-8FAE2D0B78FC}"/>
    <pc:docChg chg="addSld modSld">
      <pc:chgData name="Blackwell, Kendall (DCJS)" userId="S::kendall.blackwell@dcjs.virginia.gov::41706bca-fb8b-44af-9d97-93051db4286f" providerId="AD" clId="Web-{B1FB49D6-0CF5-1453-EDDE-8FAE2D0B78FC}" dt="2025-04-15T19:37:26.630" v="366" actId="20577"/>
      <pc:docMkLst>
        <pc:docMk/>
      </pc:docMkLst>
      <pc:sldChg chg="addSp delSp modSp">
        <pc:chgData name="Blackwell, Kendall (DCJS)" userId="S::kendall.blackwell@dcjs.virginia.gov::41706bca-fb8b-44af-9d97-93051db4286f" providerId="AD" clId="Web-{B1FB49D6-0CF5-1453-EDDE-8FAE2D0B78FC}" dt="2025-04-15T19:26:38.319" v="32" actId="20577"/>
        <pc:sldMkLst>
          <pc:docMk/>
          <pc:sldMk cId="2127408658" sldId="285"/>
        </pc:sldMkLst>
        <pc:spChg chg="mod">
          <ac:chgData name="Blackwell, Kendall (DCJS)" userId="S::kendall.blackwell@dcjs.virginia.gov::41706bca-fb8b-44af-9d97-93051db4286f" providerId="AD" clId="Web-{B1FB49D6-0CF5-1453-EDDE-8FAE2D0B78FC}" dt="2025-04-15T19:26:11.991" v="18" actId="20577"/>
          <ac:spMkLst>
            <pc:docMk/>
            <pc:sldMk cId="2127408658" sldId="285"/>
            <ac:spMk id="2" creationId="{D329A149-D623-244C-9566-D243FB43559A}"/>
          </ac:spMkLst>
        </pc:spChg>
        <pc:spChg chg="mod">
          <ac:chgData name="Blackwell, Kendall (DCJS)" userId="S::kendall.blackwell@dcjs.virginia.gov::41706bca-fb8b-44af-9d97-93051db4286f" providerId="AD" clId="Web-{B1FB49D6-0CF5-1453-EDDE-8FAE2D0B78FC}" dt="2025-04-15T19:26:26.491" v="22" actId="1076"/>
          <ac:spMkLst>
            <pc:docMk/>
            <pc:sldMk cId="2127408658" sldId="285"/>
            <ac:spMk id="3" creationId="{13A22819-919F-099E-5A0B-8B8595C18E4C}"/>
          </ac:spMkLst>
        </pc:spChg>
        <pc:spChg chg="add del mod">
          <ac:chgData name="Blackwell, Kendall (DCJS)" userId="S::kendall.blackwell@dcjs.virginia.gov::41706bca-fb8b-44af-9d97-93051db4286f" providerId="AD" clId="Web-{B1FB49D6-0CF5-1453-EDDE-8FAE2D0B78FC}" dt="2025-04-15T19:26:38.319" v="32" actId="20577"/>
          <ac:spMkLst>
            <pc:docMk/>
            <pc:sldMk cId="2127408658" sldId="285"/>
            <ac:spMk id="5" creationId="{F6905104-CE14-8648-B9D8-7AD6DC778DCE}"/>
          </ac:spMkLst>
        </pc:spChg>
      </pc:sldChg>
      <pc:sldChg chg="modSp">
        <pc:chgData name="Blackwell, Kendall (DCJS)" userId="S::kendall.blackwell@dcjs.virginia.gov::41706bca-fb8b-44af-9d97-93051db4286f" providerId="AD" clId="Web-{B1FB49D6-0CF5-1453-EDDE-8FAE2D0B78FC}" dt="2025-04-15T19:27:21.865" v="54" actId="20577"/>
        <pc:sldMkLst>
          <pc:docMk/>
          <pc:sldMk cId="3417182014" sldId="286"/>
        </pc:sldMkLst>
        <pc:spChg chg="mod">
          <ac:chgData name="Blackwell, Kendall (DCJS)" userId="S::kendall.blackwell@dcjs.virginia.gov::41706bca-fb8b-44af-9d97-93051db4286f" providerId="AD" clId="Web-{B1FB49D6-0CF5-1453-EDDE-8FAE2D0B78FC}" dt="2025-04-15T19:27:08.897" v="40" actId="20577"/>
          <ac:spMkLst>
            <pc:docMk/>
            <pc:sldMk cId="3417182014" sldId="286"/>
            <ac:spMk id="2" creationId="{D329A149-D623-244C-9566-D243FB43559A}"/>
          </ac:spMkLst>
        </pc:spChg>
        <pc:spChg chg="mod">
          <ac:chgData name="Blackwell, Kendall (DCJS)" userId="S::kendall.blackwell@dcjs.virginia.gov::41706bca-fb8b-44af-9d97-93051db4286f" providerId="AD" clId="Web-{B1FB49D6-0CF5-1453-EDDE-8FAE2D0B78FC}" dt="2025-04-15T19:27:21.865" v="54" actId="20577"/>
          <ac:spMkLst>
            <pc:docMk/>
            <pc:sldMk cId="3417182014" sldId="286"/>
            <ac:spMk id="5" creationId="{F6905104-CE14-8648-B9D8-7AD6DC778DCE}"/>
          </ac:spMkLst>
        </pc:spChg>
      </pc:sldChg>
      <pc:sldChg chg="modSp">
        <pc:chgData name="Blackwell, Kendall (DCJS)" userId="S::kendall.blackwell@dcjs.virginia.gov::41706bca-fb8b-44af-9d97-93051db4286f" providerId="AD" clId="Web-{B1FB49D6-0CF5-1453-EDDE-8FAE2D0B78FC}" dt="2025-04-15T19:30:50.271" v="123" actId="20577"/>
        <pc:sldMkLst>
          <pc:docMk/>
          <pc:sldMk cId="1527012932" sldId="287"/>
        </pc:sldMkLst>
        <pc:spChg chg="mod">
          <ac:chgData name="Blackwell, Kendall (DCJS)" userId="S::kendall.blackwell@dcjs.virginia.gov::41706bca-fb8b-44af-9d97-93051db4286f" providerId="AD" clId="Web-{B1FB49D6-0CF5-1453-EDDE-8FAE2D0B78FC}" dt="2025-04-15T19:30:50.271" v="123" actId="20577"/>
          <ac:spMkLst>
            <pc:docMk/>
            <pc:sldMk cId="1527012932" sldId="287"/>
            <ac:spMk id="2" creationId="{D329A149-D623-244C-9566-D243FB43559A}"/>
          </ac:spMkLst>
        </pc:spChg>
      </pc:sldChg>
      <pc:sldChg chg="addSp modSp">
        <pc:chgData name="Blackwell, Kendall (DCJS)" userId="S::kendall.blackwell@dcjs.virginia.gov::41706bca-fb8b-44af-9d97-93051db4286f" providerId="AD" clId="Web-{B1FB49D6-0CF5-1453-EDDE-8FAE2D0B78FC}" dt="2025-04-15T19:31:23.709" v="146" actId="1076"/>
        <pc:sldMkLst>
          <pc:docMk/>
          <pc:sldMk cId="253409606" sldId="352"/>
        </pc:sldMkLst>
        <pc:spChg chg="mod">
          <ac:chgData name="Blackwell, Kendall (DCJS)" userId="S::kendall.blackwell@dcjs.virginia.gov::41706bca-fb8b-44af-9d97-93051db4286f" providerId="AD" clId="Web-{B1FB49D6-0CF5-1453-EDDE-8FAE2D0B78FC}" dt="2025-04-15T19:31:04.537" v="136" actId="20577"/>
          <ac:spMkLst>
            <pc:docMk/>
            <pc:sldMk cId="253409606" sldId="352"/>
            <ac:spMk id="2" creationId="{D329A149-D623-244C-9566-D243FB43559A}"/>
          </ac:spMkLst>
        </pc:spChg>
        <pc:spChg chg="add mod">
          <ac:chgData name="Blackwell, Kendall (DCJS)" userId="S::kendall.blackwell@dcjs.virginia.gov::41706bca-fb8b-44af-9d97-93051db4286f" providerId="AD" clId="Web-{B1FB49D6-0CF5-1453-EDDE-8FAE2D0B78FC}" dt="2025-04-15T19:31:23.709" v="146" actId="1076"/>
          <ac:spMkLst>
            <pc:docMk/>
            <pc:sldMk cId="253409606" sldId="352"/>
            <ac:spMk id="4" creationId="{B9EEFF0D-6603-F0A9-CB36-C0A02C6B1DBA}"/>
          </ac:spMkLst>
        </pc:spChg>
        <pc:spChg chg="mod">
          <ac:chgData name="Blackwell, Kendall (DCJS)" userId="S::kendall.blackwell@dcjs.virginia.gov::41706bca-fb8b-44af-9d97-93051db4286f" providerId="AD" clId="Web-{B1FB49D6-0CF5-1453-EDDE-8FAE2D0B78FC}" dt="2025-04-15T19:31:09.334" v="138" actId="1076"/>
          <ac:spMkLst>
            <pc:docMk/>
            <pc:sldMk cId="253409606" sldId="352"/>
            <ac:spMk id="5" creationId="{F6905104-CE14-8648-B9D8-7AD6DC778DCE}"/>
          </ac:spMkLst>
        </pc:spChg>
      </pc:sldChg>
      <pc:sldChg chg="modSp">
        <pc:chgData name="Blackwell, Kendall (DCJS)" userId="S::kendall.blackwell@dcjs.virginia.gov::41706bca-fb8b-44af-9d97-93051db4286f" providerId="AD" clId="Web-{B1FB49D6-0CF5-1453-EDDE-8FAE2D0B78FC}" dt="2025-04-15T19:37:26.630" v="366" actId="20577"/>
        <pc:sldMkLst>
          <pc:docMk/>
          <pc:sldMk cId="3615711622" sldId="368"/>
        </pc:sldMkLst>
        <pc:spChg chg="mod">
          <ac:chgData name="Blackwell, Kendall (DCJS)" userId="S::kendall.blackwell@dcjs.virginia.gov::41706bca-fb8b-44af-9d97-93051db4286f" providerId="AD" clId="Web-{B1FB49D6-0CF5-1453-EDDE-8FAE2D0B78FC}" dt="2025-04-15T19:36:59.473" v="338" actId="20577"/>
          <ac:spMkLst>
            <pc:docMk/>
            <pc:sldMk cId="3615711622" sldId="368"/>
            <ac:spMk id="2" creationId="{CBD6D103-8ED6-C2F7-85BA-0902BCAD4E6C}"/>
          </ac:spMkLst>
        </pc:spChg>
        <pc:spChg chg="mod">
          <ac:chgData name="Blackwell, Kendall (DCJS)" userId="S::kendall.blackwell@dcjs.virginia.gov::41706bca-fb8b-44af-9d97-93051db4286f" providerId="AD" clId="Web-{B1FB49D6-0CF5-1453-EDDE-8FAE2D0B78FC}" dt="2025-04-15T19:37:26.630" v="366" actId="20577"/>
          <ac:spMkLst>
            <pc:docMk/>
            <pc:sldMk cId="3615711622" sldId="368"/>
            <ac:spMk id="3" creationId="{9EC3864F-80D5-7EC8-F08F-432BACC1D466}"/>
          </ac:spMkLst>
        </pc:spChg>
      </pc:sldChg>
      <pc:sldChg chg="addSp modSp">
        <pc:chgData name="Blackwell, Kendall (DCJS)" userId="S::kendall.blackwell@dcjs.virginia.gov::41706bca-fb8b-44af-9d97-93051db4286f" providerId="AD" clId="Web-{B1FB49D6-0CF5-1453-EDDE-8FAE2D0B78FC}" dt="2025-04-15T19:32:30.943" v="173" actId="1076"/>
        <pc:sldMkLst>
          <pc:docMk/>
          <pc:sldMk cId="2773365997" sldId="403"/>
        </pc:sldMkLst>
        <pc:spChg chg="mod">
          <ac:chgData name="Blackwell, Kendall (DCJS)" userId="S::kendall.blackwell@dcjs.virginia.gov::41706bca-fb8b-44af-9d97-93051db4286f" providerId="AD" clId="Web-{B1FB49D6-0CF5-1453-EDDE-8FAE2D0B78FC}" dt="2025-04-15T19:32:08.974" v="156" actId="20577"/>
          <ac:spMkLst>
            <pc:docMk/>
            <pc:sldMk cId="2773365997" sldId="403"/>
            <ac:spMk id="2" creationId="{D329A149-D623-244C-9566-D243FB43559A}"/>
          </ac:spMkLst>
        </pc:spChg>
        <pc:spChg chg="add mod">
          <ac:chgData name="Blackwell, Kendall (DCJS)" userId="S::kendall.blackwell@dcjs.virginia.gov::41706bca-fb8b-44af-9d97-93051db4286f" providerId="AD" clId="Web-{B1FB49D6-0CF5-1453-EDDE-8FAE2D0B78FC}" dt="2025-04-15T19:32:30.943" v="173" actId="1076"/>
          <ac:spMkLst>
            <pc:docMk/>
            <pc:sldMk cId="2773365997" sldId="403"/>
            <ac:spMk id="4" creationId="{17A8AA69-2B65-E71F-58F3-D88B568DCD33}"/>
          </ac:spMkLst>
        </pc:spChg>
        <pc:spChg chg="mod">
          <ac:chgData name="Blackwell, Kendall (DCJS)" userId="S::kendall.blackwell@dcjs.virginia.gov::41706bca-fb8b-44af-9d97-93051db4286f" providerId="AD" clId="Web-{B1FB49D6-0CF5-1453-EDDE-8FAE2D0B78FC}" dt="2025-04-15T19:32:13.255" v="157" actId="14100"/>
          <ac:spMkLst>
            <pc:docMk/>
            <pc:sldMk cId="2773365997" sldId="403"/>
            <ac:spMk id="5" creationId="{F6905104-CE14-8648-B9D8-7AD6DC778DCE}"/>
          </ac:spMkLst>
        </pc:spChg>
      </pc:sldChg>
      <pc:sldChg chg="addSp modSp">
        <pc:chgData name="Blackwell, Kendall (DCJS)" userId="S::kendall.blackwell@dcjs.virginia.gov::41706bca-fb8b-44af-9d97-93051db4286f" providerId="AD" clId="Web-{B1FB49D6-0CF5-1453-EDDE-8FAE2D0B78FC}" dt="2025-04-15T19:28:34.443" v="92" actId="1076"/>
        <pc:sldMkLst>
          <pc:docMk/>
          <pc:sldMk cId="2724888152" sldId="405"/>
        </pc:sldMkLst>
        <pc:spChg chg="mod">
          <ac:chgData name="Blackwell, Kendall (DCJS)" userId="S::kendall.blackwell@dcjs.virginia.gov::41706bca-fb8b-44af-9d97-93051db4286f" providerId="AD" clId="Web-{B1FB49D6-0CF5-1453-EDDE-8FAE2D0B78FC}" dt="2025-04-15T19:27:58.803" v="71" actId="20577"/>
          <ac:spMkLst>
            <pc:docMk/>
            <pc:sldMk cId="2724888152" sldId="405"/>
            <ac:spMk id="2" creationId="{D329A149-D623-244C-9566-D243FB43559A}"/>
          </ac:spMkLst>
        </pc:spChg>
        <pc:spChg chg="add mod">
          <ac:chgData name="Blackwell, Kendall (DCJS)" userId="S::kendall.blackwell@dcjs.virginia.gov::41706bca-fb8b-44af-9d97-93051db4286f" providerId="AD" clId="Web-{B1FB49D6-0CF5-1453-EDDE-8FAE2D0B78FC}" dt="2025-04-15T19:28:34.443" v="92" actId="1076"/>
          <ac:spMkLst>
            <pc:docMk/>
            <pc:sldMk cId="2724888152" sldId="405"/>
            <ac:spMk id="4" creationId="{90094BEA-7D03-2A21-5CF0-501EDAE91682}"/>
          </ac:spMkLst>
        </pc:spChg>
        <pc:spChg chg="mod">
          <ac:chgData name="Blackwell, Kendall (DCJS)" userId="S::kendall.blackwell@dcjs.virginia.gov::41706bca-fb8b-44af-9d97-93051db4286f" providerId="AD" clId="Web-{B1FB49D6-0CF5-1453-EDDE-8FAE2D0B78FC}" dt="2025-04-15T19:28:14.193" v="73" actId="1076"/>
          <ac:spMkLst>
            <pc:docMk/>
            <pc:sldMk cId="2724888152" sldId="405"/>
            <ac:spMk id="5" creationId="{F6905104-CE14-8648-B9D8-7AD6DC778DCE}"/>
          </ac:spMkLst>
        </pc:spChg>
      </pc:sldChg>
      <pc:sldChg chg="addSp modSp">
        <pc:chgData name="Blackwell, Kendall (DCJS)" userId="S::kendall.blackwell@dcjs.virginia.gov::41706bca-fb8b-44af-9d97-93051db4286f" providerId="AD" clId="Web-{B1FB49D6-0CF5-1453-EDDE-8FAE2D0B78FC}" dt="2025-04-15T19:29:59.396" v="121" actId="20577"/>
        <pc:sldMkLst>
          <pc:docMk/>
          <pc:sldMk cId="1971337501" sldId="406"/>
        </pc:sldMkLst>
        <pc:spChg chg="mod">
          <ac:chgData name="Blackwell, Kendall (DCJS)" userId="S::kendall.blackwell@dcjs.virginia.gov::41706bca-fb8b-44af-9d97-93051db4286f" providerId="AD" clId="Web-{B1FB49D6-0CF5-1453-EDDE-8FAE2D0B78FC}" dt="2025-04-15T19:29:59.396" v="121" actId="20577"/>
          <ac:spMkLst>
            <pc:docMk/>
            <pc:sldMk cId="1971337501" sldId="406"/>
            <ac:spMk id="2" creationId="{D329A149-D623-244C-9566-D243FB43559A}"/>
          </ac:spMkLst>
        </pc:spChg>
        <pc:spChg chg="add mod">
          <ac:chgData name="Blackwell, Kendall (DCJS)" userId="S::kendall.blackwell@dcjs.virginia.gov::41706bca-fb8b-44af-9d97-93051db4286f" providerId="AD" clId="Web-{B1FB49D6-0CF5-1453-EDDE-8FAE2D0B78FC}" dt="2025-04-15T19:29:10.178" v="107" actId="1076"/>
          <ac:spMkLst>
            <pc:docMk/>
            <pc:sldMk cId="1971337501" sldId="406"/>
            <ac:spMk id="4" creationId="{6FDCA7E6-4F80-2C54-8796-2CE5FBF8C838}"/>
          </ac:spMkLst>
        </pc:spChg>
        <pc:spChg chg="mod">
          <ac:chgData name="Blackwell, Kendall (DCJS)" userId="S::kendall.blackwell@dcjs.virginia.gov::41706bca-fb8b-44af-9d97-93051db4286f" providerId="AD" clId="Web-{B1FB49D6-0CF5-1453-EDDE-8FAE2D0B78FC}" dt="2025-04-15T19:28:51.568" v="98" actId="14100"/>
          <ac:spMkLst>
            <pc:docMk/>
            <pc:sldMk cId="1971337501" sldId="406"/>
            <ac:spMk id="5" creationId="{F6905104-CE14-8648-B9D8-7AD6DC778DCE}"/>
          </ac:spMkLst>
        </pc:spChg>
      </pc:sldChg>
      <pc:sldChg chg="modSp add replId">
        <pc:chgData name="Blackwell, Kendall (DCJS)" userId="S::kendall.blackwell@dcjs.virginia.gov::41706bca-fb8b-44af-9d97-93051db4286f" providerId="AD" clId="Web-{B1FB49D6-0CF5-1453-EDDE-8FAE2D0B78FC}" dt="2025-04-15T19:35:21.552" v="234" actId="20577"/>
        <pc:sldMkLst>
          <pc:docMk/>
          <pc:sldMk cId="2474173718" sldId="462"/>
        </pc:sldMkLst>
        <pc:spChg chg="mod">
          <ac:chgData name="Blackwell, Kendall (DCJS)" userId="S::kendall.blackwell@dcjs.virginia.gov::41706bca-fb8b-44af-9d97-93051db4286f" providerId="AD" clId="Web-{B1FB49D6-0CF5-1453-EDDE-8FAE2D0B78FC}" dt="2025-04-15T19:34:38.083" v="190" actId="20577"/>
          <ac:spMkLst>
            <pc:docMk/>
            <pc:sldMk cId="2474173718" sldId="462"/>
            <ac:spMk id="2" creationId="{4DCC729C-1F47-8B40-59CB-8B45715DE4EF}"/>
          </ac:spMkLst>
        </pc:spChg>
        <pc:spChg chg="mod">
          <ac:chgData name="Blackwell, Kendall (DCJS)" userId="S::kendall.blackwell@dcjs.virginia.gov::41706bca-fb8b-44af-9d97-93051db4286f" providerId="AD" clId="Web-{B1FB49D6-0CF5-1453-EDDE-8FAE2D0B78FC}" dt="2025-04-15T19:35:21.552" v="234" actId="20577"/>
          <ac:spMkLst>
            <pc:docMk/>
            <pc:sldMk cId="2474173718" sldId="462"/>
            <ac:spMk id="3" creationId="{E8F673FF-3103-2EC5-8B20-7EB7C36BF1B0}"/>
          </ac:spMkLst>
        </pc:spChg>
      </pc:sldChg>
      <pc:sldChg chg="modSp add replId">
        <pc:chgData name="Blackwell, Kendall (DCJS)" userId="S::kendall.blackwell@dcjs.virginia.gov::41706bca-fb8b-44af-9d97-93051db4286f" providerId="AD" clId="Web-{B1FB49D6-0CF5-1453-EDDE-8FAE2D0B78FC}" dt="2025-04-15T19:36:36.427" v="325" actId="20577"/>
        <pc:sldMkLst>
          <pc:docMk/>
          <pc:sldMk cId="4222304880" sldId="463"/>
        </pc:sldMkLst>
        <pc:spChg chg="mod">
          <ac:chgData name="Blackwell, Kendall (DCJS)" userId="S::kendall.blackwell@dcjs.virginia.gov::41706bca-fb8b-44af-9d97-93051db4286f" providerId="AD" clId="Web-{B1FB49D6-0CF5-1453-EDDE-8FAE2D0B78FC}" dt="2025-04-15T19:35:44.411" v="252" actId="20577"/>
          <ac:spMkLst>
            <pc:docMk/>
            <pc:sldMk cId="4222304880" sldId="463"/>
            <ac:spMk id="2" creationId="{21A1492B-4EC0-4AE8-09B4-6C4A4C23DD61}"/>
          </ac:spMkLst>
        </pc:spChg>
        <pc:spChg chg="mod">
          <ac:chgData name="Blackwell, Kendall (DCJS)" userId="S::kendall.blackwell@dcjs.virginia.gov::41706bca-fb8b-44af-9d97-93051db4286f" providerId="AD" clId="Web-{B1FB49D6-0CF5-1453-EDDE-8FAE2D0B78FC}" dt="2025-04-15T19:36:36.427" v="325" actId="20577"/>
          <ac:spMkLst>
            <pc:docMk/>
            <pc:sldMk cId="4222304880" sldId="463"/>
            <ac:spMk id="3" creationId="{9E8C13E9-0CE8-0E9D-2221-1A862FB72C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266EA-02B4-1C47-8087-A7F389B04BC2}" type="datetimeFigureOut">
              <a:rPr lang="en-US" smtClean="0"/>
              <a:t>4/15/2025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396AF-E60F-5B4F-B718-D49C0014B760}" type="slidenum">
              <a:rPr lang="en-US" smtClean="0"/>
              <a:t>‹#›</a:t>
            </a:fld>
            <a:endParaRPr lang="en-US"/>
          </a:p>
        </p:txBody>
      </p:sp>
    </p:spTree>
    <p:extLst>
      <p:ext uri="{BB962C8B-B14F-4D97-AF65-F5344CB8AC3E}">
        <p14:creationId xmlns:p14="http://schemas.microsoft.com/office/powerpoint/2010/main" val="292325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intended to assist school and division leadership as they complete the DCJS School Crisis, Emergency Management and Medical Emergency Response Plan template, also known as the CMP Template.</a:t>
            </a:r>
          </a:p>
          <a:p>
            <a:endParaRPr lang="en-US" dirty="0"/>
          </a:p>
          <a:p>
            <a:r>
              <a:rPr lang="en-US" dirty="0"/>
              <a:t>This template was developed as a resource by the Virginia Center for School and Campus Safety in alignment with </a:t>
            </a:r>
            <a:r>
              <a:rPr lang="en-US" i="1" dirty="0"/>
              <a:t>Code of Virginia </a:t>
            </a:r>
            <a:r>
              <a:rPr lang="en-US" b="0" i="0" dirty="0">
                <a:solidFill>
                  <a:srgbClr val="000000"/>
                </a:solidFill>
                <a:effectLst/>
                <a:latin typeface="Arial" panose="020B0604020202020204" pitchFamily="34" charset="0"/>
              </a:rPr>
              <a:t>§ 9.1-184.D to serve as recommended effective processes and procedures that align with state code and industry best practices. Unless otherwise noted as a requirement under the </a:t>
            </a:r>
            <a:r>
              <a:rPr lang="en-US" b="0" i="1" dirty="0">
                <a:solidFill>
                  <a:srgbClr val="000000"/>
                </a:solidFill>
                <a:effectLst/>
                <a:latin typeface="Arial" panose="020B0604020202020204" pitchFamily="34" charset="0"/>
              </a:rPr>
              <a:t>Code of Virginia</a:t>
            </a:r>
            <a:r>
              <a:rPr lang="en-US" b="0" i="0" dirty="0">
                <a:solidFill>
                  <a:srgbClr val="000000"/>
                </a:solidFill>
                <a:effectLst/>
                <a:latin typeface="Arial" panose="020B0604020202020204" pitchFamily="34" charset="0"/>
              </a:rPr>
              <a:t>, suggested actions should be tailored to align with local and regional emergency management plans and customized to fit school-specific needs.</a:t>
            </a:r>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a:t>
            </a:fld>
            <a:endParaRPr lang="en-US"/>
          </a:p>
        </p:txBody>
      </p:sp>
    </p:spTree>
    <p:extLst>
      <p:ext uri="{BB962C8B-B14F-4D97-AF65-F5344CB8AC3E}">
        <p14:creationId xmlns:p14="http://schemas.microsoft.com/office/powerpoint/2010/main" val="7235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Reunification Site is where the process actually takes place. As soon as the school division knows that the reunification process will be needed a site will be selected depending on the situation and the reunification team will be sent to start setting up and preparing for student arrival and eventually parent arrival.</a:t>
            </a:r>
          </a:p>
          <a:p>
            <a:endParaRPr lang="en-US" dirty="0"/>
          </a:p>
          <a:p>
            <a:r>
              <a:rPr lang="en-US" dirty="0"/>
              <a:t>School staff will play a supporting role in the Reunification process because they are the ones who know their students and their families as they have daily interactions with them.  It will be a long process; but we want the system to be set up correctly so that it’s done right, and the process can run smoothly</a:t>
            </a:r>
          </a:p>
        </p:txBody>
      </p:sp>
      <p:sp>
        <p:nvSpPr>
          <p:cNvPr id="4" name="Slide Number Placeholder 3"/>
          <p:cNvSpPr>
            <a:spLocks noGrp="1"/>
          </p:cNvSpPr>
          <p:nvPr>
            <p:ph type="sldNum" sz="quarter" idx="5"/>
          </p:nvPr>
        </p:nvSpPr>
        <p:spPr/>
        <p:txBody>
          <a:bodyPr/>
          <a:lstStyle/>
          <a:p>
            <a:fld id="{3846E28B-C6A8-BD45-A53D-B519743389CD}" type="slidenum">
              <a:rPr lang="en-US" smtClean="0"/>
              <a:t>10</a:t>
            </a:fld>
            <a:endParaRPr lang="en-US"/>
          </a:p>
        </p:txBody>
      </p:sp>
    </p:spTree>
    <p:extLst>
      <p:ext uri="{BB962C8B-B14F-4D97-AF65-F5344CB8AC3E}">
        <p14:creationId xmlns:p14="http://schemas.microsoft.com/office/powerpoint/2010/main" val="99579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emergency occurs, response protocols are initiated to address the immediate situation. Once the emergency has been addressed or it is safe to do so, the person designated on the building ICS chart as incident commander should be in communication with the Division level staff to pass along details about the situation so that the EOC can determine the best course of action regarding reunification.</a:t>
            </a:r>
          </a:p>
          <a:p>
            <a:endParaRPr lang="en-US" dirty="0"/>
          </a:p>
          <a:p>
            <a:r>
              <a:rPr lang="en-US" dirty="0"/>
              <a:t>Depending on the situation, there are multiple gathering places identified at each building that students, staff and visitors can gather at to wait for transportation to arrive.</a:t>
            </a:r>
          </a:p>
        </p:txBody>
      </p:sp>
      <p:sp>
        <p:nvSpPr>
          <p:cNvPr id="4" name="Slide Number Placeholder 3"/>
          <p:cNvSpPr>
            <a:spLocks noGrp="1"/>
          </p:cNvSpPr>
          <p:nvPr>
            <p:ph type="sldNum" sz="quarter" idx="5"/>
          </p:nvPr>
        </p:nvSpPr>
        <p:spPr/>
        <p:txBody>
          <a:bodyPr/>
          <a:lstStyle/>
          <a:p>
            <a:fld id="{3846E28B-C6A8-BD45-A53D-B519743389CD}" type="slidenum">
              <a:rPr lang="en-US" smtClean="0"/>
              <a:t>11</a:t>
            </a:fld>
            <a:endParaRPr lang="en-US"/>
          </a:p>
        </p:txBody>
      </p:sp>
    </p:spTree>
    <p:extLst>
      <p:ext uri="{BB962C8B-B14F-4D97-AF65-F5344CB8AC3E}">
        <p14:creationId xmlns:p14="http://schemas.microsoft.com/office/powerpoint/2010/main" val="10551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EOC, a decision will be made about reunification, including the location that will be used for the process. </a:t>
            </a:r>
          </a:p>
          <a:p>
            <a:endParaRPr lang="en-US" dirty="0"/>
          </a:p>
          <a:p>
            <a:r>
              <a:rPr lang="en-US" dirty="0"/>
              <a:t>If needed, transportation will be dispatched from the EOC and communicated to the impacted site team to prepare for loading.</a:t>
            </a:r>
          </a:p>
          <a:p>
            <a:endParaRPr lang="en-US" dirty="0"/>
          </a:p>
          <a:p>
            <a:r>
              <a:rPr lang="en-US" dirty="0"/>
              <a:t>The reunification team will be activated to begin setting up the reunification site.</a:t>
            </a:r>
          </a:p>
        </p:txBody>
      </p:sp>
      <p:sp>
        <p:nvSpPr>
          <p:cNvPr id="4" name="Slide Number Placeholder 3"/>
          <p:cNvSpPr>
            <a:spLocks noGrp="1"/>
          </p:cNvSpPr>
          <p:nvPr>
            <p:ph type="sldNum" sz="quarter" idx="5"/>
          </p:nvPr>
        </p:nvSpPr>
        <p:spPr/>
        <p:txBody>
          <a:bodyPr/>
          <a:lstStyle/>
          <a:p>
            <a:fld id="{3846E28B-C6A8-BD45-A53D-B519743389CD}" type="slidenum">
              <a:rPr lang="en-US" smtClean="0"/>
              <a:t>12</a:t>
            </a:fld>
            <a:endParaRPr lang="en-US"/>
          </a:p>
        </p:txBody>
      </p:sp>
    </p:spTree>
    <p:extLst>
      <p:ext uri="{BB962C8B-B14F-4D97-AF65-F5344CB8AC3E}">
        <p14:creationId xmlns:p14="http://schemas.microsoft.com/office/powerpoint/2010/main" val="202319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impacted site, once everyone has moved to the meeting location students, staff and visitors should be accounted for to ensure no one got misplaced when preparing for transportation. As buses are loaded, a copy of the full list of students, staff and visitors should be sent on the first bus so that it arrives at the reunification site with the first wave of people. Once there, a Student Accountant will be responsible for making sure everyone on that list arrives at the reunification location.</a:t>
            </a:r>
          </a:p>
        </p:txBody>
      </p:sp>
      <p:sp>
        <p:nvSpPr>
          <p:cNvPr id="4" name="Slide Number Placeholder 3"/>
          <p:cNvSpPr>
            <a:spLocks noGrp="1"/>
          </p:cNvSpPr>
          <p:nvPr>
            <p:ph type="sldNum" sz="quarter" idx="5"/>
          </p:nvPr>
        </p:nvSpPr>
        <p:spPr/>
        <p:txBody>
          <a:bodyPr/>
          <a:lstStyle/>
          <a:p>
            <a:fld id="{3846E28B-C6A8-BD45-A53D-B519743389CD}" type="slidenum">
              <a:rPr lang="en-US" smtClean="0"/>
              <a:t>13</a:t>
            </a:fld>
            <a:endParaRPr lang="en-US"/>
          </a:p>
        </p:txBody>
      </p:sp>
    </p:spTree>
    <p:extLst>
      <p:ext uri="{BB962C8B-B14F-4D97-AF65-F5344CB8AC3E}">
        <p14:creationId xmlns:p14="http://schemas.microsoft.com/office/powerpoint/2010/main" val="427763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process gets going, the reunification team decide whether the reunification site and the situation are better suited for a drive through process or a walk-up process. For instance, if there is sufficient parking available, but not a lot of space for a vehicle line to form, it would be better to have parents park and come inside the building to pick up their student. However, if there is not room inside to allow for potential medical treatment and privacy for counseling services to take place separate from where are students are being kept, parents should not be allowed in the building. Additionally, a drive through process might be more appropriate for older students who are able to recognize vehicles.</a:t>
            </a:r>
          </a:p>
          <a:p>
            <a:endParaRPr lang="en-US" dirty="0"/>
          </a:p>
          <a:p>
            <a:r>
              <a:rPr lang="en-US" dirty="0"/>
              <a:t>Once that determination is made, set up can begin. Every adult who arrives to pick up a student will need to have their identification verified to ensure that they are legally allowed to pick up the student. Student safety is the priority in this process and ensuring that they go home with the right adult. A traffic pattern should be established with clear signs and cones to direct drivers, especially if a drive through process is being used. Whenever possible, additional officers or security guards should be stationed around the main entrance and exit to help control traffic flow in and out, with students as they arrive and, in the student, holding area, and around the check-in stations. Emotions will be running high and there will be a lot of stress throughout the process; people do not always handle that well.</a:t>
            </a:r>
          </a:p>
        </p:txBody>
      </p:sp>
      <p:sp>
        <p:nvSpPr>
          <p:cNvPr id="4" name="Slide Number Placeholder 3"/>
          <p:cNvSpPr>
            <a:spLocks noGrp="1"/>
          </p:cNvSpPr>
          <p:nvPr>
            <p:ph type="sldNum" sz="quarter" idx="5"/>
          </p:nvPr>
        </p:nvSpPr>
        <p:spPr/>
        <p:txBody>
          <a:bodyPr/>
          <a:lstStyle/>
          <a:p>
            <a:fld id="{3846E28B-C6A8-BD45-A53D-B519743389CD}" type="slidenum">
              <a:rPr lang="en-US" smtClean="0"/>
              <a:t>14</a:t>
            </a:fld>
            <a:endParaRPr lang="en-US"/>
          </a:p>
        </p:txBody>
      </p:sp>
    </p:spTree>
    <p:extLst>
      <p:ext uri="{BB962C8B-B14F-4D97-AF65-F5344CB8AC3E}">
        <p14:creationId xmlns:p14="http://schemas.microsoft.com/office/powerpoint/2010/main" val="126760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reunification team is primarily made of division level staff directing the process with school level staff providing support as they are available to do so.</a:t>
            </a:r>
          </a:p>
          <a:p>
            <a:endParaRPr lang="en-US" dirty="0"/>
          </a:p>
          <a:p>
            <a:r>
              <a:rPr lang="en-US" dirty="0"/>
              <a:t>Checkers are there to verify ID and custody – these staff members should be someone who is familiar with students/parents, has training in the visitor management system the division uses or has access to student record information. Your front office staff members are ideal candidates to assist with this part of the process.</a:t>
            </a:r>
          </a:p>
          <a:p>
            <a:endParaRPr lang="en-US" dirty="0"/>
          </a:p>
          <a:p>
            <a:r>
              <a:rPr lang="en-US" dirty="0" err="1"/>
              <a:t>Reunifiers</a:t>
            </a:r>
            <a:r>
              <a:rPr lang="en-US" dirty="0"/>
              <a:t> are runners to help locate students and bring them to their parent or guardian. A critical part of the </a:t>
            </a:r>
            <a:r>
              <a:rPr lang="en-US" dirty="0" err="1"/>
              <a:t>Reunifiers</a:t>
            </a:r>
            <a:r>
              <a:rPr lang="en-US" dirty="0"/>
              <a:t> job is asking each student “Do you feel safe leaving with this person?” before bringing them to the adult.</a:t>
            </a:r>
          </a:p>
          <a:p>
            <a:endParaRPr lang="en-US" dirty="0"/>
          </a:p>
          <a:p>
            <a:r>
              <a:rPr lang="en-US" dirty="0"/>
              <a:t>Accountants: There should be at least 2 accountants – one is to verify that each student is accounted for and has arrived at the reunification site; the second is to verify when each student leaves, who they left with, and document it on their student check-out card. These individuals need to be very detail-oriented and able to multi-task as getting families out the door is the last step in the process. More than one individual can be used at each point, but communication will be critical to ensure all students are accounted for the entire time; sometimes too many people in this role muddies the water.</a:t>
            </a:r>
          </a:p>
          <a:p>
            <a:endParaRPr lang="en-US" dirty="0"/>
          </a:p>
          <a:p>
            <a:r>
              <a:rPr lang="en-US" dirty="0"/>
              <a:t>Class Leaders: teachers should be assigned to stay with their class during the entire process. If a teacher is injured, asked to remain at the impacted site as a witness or needed in another role, buddy teachers or available classroom aides can step to assist with that class.</a:t>
            </a:r>
          </a:p>
          <a:p>
            <a:endParaRPr lang="en-US" dirty="0"/>
          </a:p>
          <a:p>
            <a:r>
              <a:rPr lang="en-US" dirty="0"/>
              <a:t>Without overcrowding the area, you can also assign division-level staff members to serve as greeters, interpreters or floaters to direct people through the process, pass out reunification cards, answer questions, etc.</a:t>
            </a:r>
          </a:p>
          <a:p>
            <a:endParaRPr lang="en-US" dirty="0"/>
          </a:p>
          <a:p>
            <a:r>
              <a:rPr lang="en-US" dirty="0"/>
              <a:t>One note is to refrain from assigning administrators to a position – if they are not asked to stay at the impacted site, we want them to be flexible and able to move around. They are the face of the campus and students and parents will want to see them.</a:t>
            </a:r>
          </a:p>
          <a:p>
            <a:endParaRPr lang="en-US" dirty="0"/>
          </a:p>
          <a:p>
            <a:r>
              <a:rPr lang="en-US" b="1" dirty="0"/>
              <a:t>Handout:</a:t>
            </a:r>
          </a:p>
          <a:p>
            <a:r>
              <a:rPr lang="en-US" dirty="0"/>
              <a:t>3.70 Reunification Staffing Chart</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15</a:t>
            </a:fld>
            <a:endParaRPr lang="en-US"/>
          </a:p>
        </p:txBody>
      </p:sp>
    </p:spTree>
    <p:extLst>
      <p:ext uri="{BB962C8B-B14F-4D97-AF65-F5344CB8AC3E}">
        <p14:creationId xmlns:p14="http://schemas.microsoft.com/office/powerpoint/2010/main" val="277172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we are ready to move students, parents will have been notified of the situation and given instructions on where to go, what to bring, and what to expect during the process. If possible, a school staff member should remain at the impacted site, near the main entrance, to pass along printed copies of the same information for any parents who show up on site. </a:t>
            </a:r>
          </a:p>
        </p:txBody>
      </p:sp>
      <p:sp>
        <p:nvSpPr>
          <p:cNvPr id="4" name="Slide Number Placeholder 3"/>
          <p:cNvSpPr>
            <a:spLocks noGrp="1"/>
          </p:cNvSpPr>
          <p:nvPr>
            <p:ph type="sldNum" sz="quarter" idx="5"/>
          </p:nvPr>
        </p:nvSpPr>
        <p:spPr/>
        <p:txBody>
          <a:bodyPr/>
          <a:lstStyle/>
          <a:p>
            <a:fld id="{3846E28B-C6A8-BD45-A53D-B519743389CD}" type="slidenum">
              <a:rPr lang="en-US" smtClean="0"/>
              <a:t>16</a:t>
            </a:fld>
            <a:endParaRPr lang="en-US"/>
          </a:p>
        </p:txBody>
      </p:sp>
    </p:spTree>
    <p:extLst>
      <p:ext uri="{BB962C8B-B14F-4D97-AF65-F5344CB8AC3E}">
        <p14:creationId xmlns:p14="http://schemas.microsoft.com/office/powerpoint/2010/main" val="217251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parents arrive, at the reunification site, they will be given a card to fill out. The above picture is what the Standard Reunification Method card looks like; your division may have their own way of gathering the same information. There are also digital platforms to help facilitate the process. </a:t>
            </a:r>
          </a:p>
          <a:p>
            <a:endParaRPr lang="en-US" dirty="0"/>
          </a:p>
          <a:p>
            <a:r>
              <a:rPr lang="en-US" dirty="0"/>
              <a:t>There should be on card per student completed to provide for complete accountability of every student during the process. At the end of the day, these will serve as the record of who picked up each student, at what time, and what staff member verified the pickup.</a:t>
            </a:r>
          </a:p>
        </p:txBody>
      </p:sp>
      <p:sp>
        <p:nvSpPr>
          <p:cNvPr id="4" name="Slide Number Placeholder 3"/>
          <p:cNvSpPr>
            <a:spLocks noGrp="1"/>
          </p:cNvSpPr>
          <p:nvPr>
            <p:ph type="sldNum" sz="quarter" idx="5"/>
          </p:nvPr>
        </p:nvSpPr>
        <p:spPr/>
        <p:txBody>
          <a:bodyPr/>
          <a:lstStyle/>
          <a:p>
            <a:fld id="{3846E28B-C6A8-BD45-A53D-B519743389CD}" type="slidenum">
              <a:rPr lang="en-US" smtClean="0"/>
              <a:t>17</a:t>
            </a:fld>
            <a:endParaRPr lang="en-US"/>
          </a:p>
        </p:txBody>
      </p:sp>
    </p:spTree>
    <p:extLst>
      <p:ext uri="{BB962C8B-B14F-4D97-AF65-F5344CB8AC3E}">
        <p14:creationId xmlns:p14="http://schemas.microsoft.com/office/powerpoint/2010/main" val="140277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these images from the I Love U Guys Foundation: SRM Operational Guidance v3 manual, here is an overview of the setup and process.</a:t>
            </a:r>
          </a:p>
          <a:p>
            <a:endParaRPr lang="en-US" dirty="0"/>
          </a:p>
          <a:p>
            <a:r>
              <a:rPr lang="en-US" dirty="0"/>
              <a:t>Students and parents should arrive on opposite sides of the building whenever possible; if that is not an option, parents should be held off-property until all students arrive and are safely inside.</a:t>
            </a:r>
          </a:p>
          <a:p>
            <a:endParaRPr lang="en-US" dirty="0"/>
          </a:p>
          <a:p>
            <a:r>
              <a:rPr lang="en-US" dirty="0"/>
              <a:t>Students are moved to the assembly area and parents enter the check-in area to begin their side of the process. </a:t>
            </a:r>
          </a:p>
          <a:p>
            <a:endParaRPr lang="en-US" dirty="0"/>
          </a:p>
          <a:p>
            <a:r>
              <a:rPr lang="en-US" dirty="0"/>
              <a:t>Separate spaces should be allocated for law enforcement interviews and crisis counseling teams to meet with families when needed.</a:t>
            </a:r>
          </a:p>
        </p:txBody>
      </p:sp>
      <p:sp>
        <p:nvSpPr>
          <p:cNvPr id="4" name="Slide Number Placeholder 3"/>
          <p:cNvSpPr>
            <a:spLocks noGrp="1"/>
          </p:cNvSpPr>
          <p:nvPr>
            <p:ph type="sldNum" sz="quarter" idx="5"/>
          </p:nvPr>
        </p:nvSpPr>
        <p:spPr/>
        <p:txBody>
          <a:bodyPr/>
          <a:lstStyle/>
          <a:p>
            <a:fld id="{3846E28B-C6A8-BD45-A53D-B519743389CD}" type="slidenum">
              <a:rPr lang="en-US" smtClean="0"/>
              <a:t>18</a:t>
            </a:fld>
            <a:endParaRPr lang="en-US"/>
          </a:p>
        </p:txBody>
      </p:sp>
    </p:spTree>
    <p:extLst>
      <p:ext uri="{BB962C8B-B14F-4D97-AF65-F5344CB8AC3E}">
        <p14:creationId xmlns:p14="http://schemas.microsoft.com/office/powerpoint/2010/main" val="20535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everything is set up and ready, parents arrive and complete the card for each student. Their ID is verified and the accountant confirms that the student(s) are onsite. </a:t>
            </a:r>
          </a:p>
          <a:p>
            <a:endParaRPr lang="en-US" dirty="0"/>
          </a:p>
          <a:p>
            <a:r>
              <a:rPr lang="en-US" dirty="0"/>
              <a:t>If the student is not onsite, the parent/guardian is taken to the side to speak with law enforcement or a member of the crisis counseling team to provide information about where their student is (transported to local hospital, etc.).</a:t>
            </a:r>
          </a:p>
          <a:p>
            <a:endParaRPr lang="en-US" dirty="0"/>
          </a:p>
          <a:p>
            <a:r>
              <a:rPr lang="en-US" dirty="0"/>
              <a:t>If the student is onsite, the </a:t>
            </a:r>
            <a:r>
              <a:rPr lang="en-US" dirty="0" err="1"/>
              <a:t>Reunifier</a:t>
            </a:r>
            <a:r>
              <a:rPr lang="en-US" dirty="0"/>
              <a:t> locates the student, asks them if they feel safe leaving with the adult, and then makes the connection. The adult and student student leave and the second student accountant marks that student as having completed the process.</a:t>
            </a:r>
          </a:p>
        </p:txBody>
      </p:sp>
      <p:sp>
        <p:nvSpPr>
          <p:cNvPr id="4" name="Slide Number Placeholder 3"/>
          <p:cNvSpPr>
            <a:spLocks noGrp="1"/>
          </p:cNvSpPr>
          <p:nvPr>
            <p:ph type="sldNum" sz="quarter" idx="5"/>
          </p:nvPr>
        </p:nvSpPr>
        <p:spPr/>
        <p:txBody>
          <a:bodyPr/>
          <a:lstStyle/>
          <a:p>
            <a:fld id="{3846E28B-C6A8-BD45-A53D-B519743389CD}" type="slidenum">
              <a:rPr lang="en-US" smtClean="0"/>
              <a:t>19</a:t>
            </a:fld>
            <a:endParaRPr lang="en-US"/>
          </a:p>
        </p:txBody>
      </p:sp>
    </p:spTree>
    <p:extLst>
      <p:ext uri="{BB962C8B-B14F-4D97-AF65-F5344CB8AC3E}">
        <p14:creationId xmlns:p14="http://schemas.microsoft.com/office/powerpoint/2010/main" val="82662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CMP template training covers the federally recognized phase of emergency management that take place after an emergency occurs: recovery.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Throughout the training there will be items covered that are specific to the division-level plan only. Those slides are indicated by the DCJS seal in the bottom right-hand corner as seen above. While different information is needed to complete each plan, it is important that individuals responsible for plan completion understand the vertical alignment that exists between the school and division-level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Unit 3 Handouts:</a:t>
            </a:r>
          </a:p>
          <a:p>
            <a:r>
              <a:rPr lang="en-US" dirty="0"/>
              <a:t>3.70 Reunification Site Staffing Chart</a:t>
            </a:r>
          </a:p>
          <a:p>
            <a:r>
              <a:rPr lang="en-US" dirty="0"/>
              <a:t>3.80 Essential Department Functions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90070E-A5C7-2A43-A315-8FF2DE7DD372}" type="slidenum">
              <a:rPr lang="en-US" smtClean="0"/>
              <a:t>2</a:t>
            </a:fld>
            <a:endParaRPr lang="en-US"/>
          </a:p>
        </p:txBody>
      </p:sp>
    </p:spTree>
    <p:extLst>
      <p:ext uri="{BB962C8B-B14F-4D97-AF65-F5344CB8AC3E}">
        <p14:creationId xmlns:p14="http://schemas.microsoft.com/office/powerpoint/2010/main" val="68552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walked through the process and site needs, here are the things that need to be planned for in the CMP template.</a:t>
            </a:r>
          </a:p>
          <a:p>
            <a:endParaRPr lang="en-US" dirty="0"/>
          </a:p>
          <a:p>
            <a:r>
              <a:rPr lang="en-US" dirty="0"/>
              <a:t>We would encourage you to take the full SRM training through the I Love U Guys Foundation and make use of the detailed job aides and checklists that they have on their website.</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20</a:t>
            </a:fld>
            <a:endParaRPr lang="en-US"/>
          </a:p>
        </p:txBody>
      </p:sp>
    </p:spTree>
    <p:extLst>
      <p:ext uri="{BB962C8B-B14F-4D97-AF65-F5344CB8AC3E}">
        <p14:creationId xmlns:p14="http://schemas.microsoft.com/office/powerpoint/2010/main" val="334376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of the After unit covers items that will need to be addressed in order to move the division or school back toward normal daily operations.</a:t>
            </a:r>
          </a:p>
          <a:p>
            <a:endParaRPr lang="en-US" dirty="0"/>
          </a:p>
          <a:p>
            <a:r>
              <a:rPr lang="en-US" dirty="0"/>
              <a:t>A lot of these actions are primarily conducted at the school-level but developing the process and procedures may require input or feedback from division-level staff members.</a:t>
            </a:r>
          </a:p>
          <a:p>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21</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your team begins moving toward resuming daily operations, you will need to divide your attention between short term actions, long term goals, incident reporting, and preparing for any memorials as well as anniversary or remembrance events that will come down the line.</a:t>
            </a:r>
          </a:p>
          <a:p>
            <a:endParaRPr lang="en-US" dirty="0"/>
          </a:p>
          <a:p>
            <a:r>
              <a:rPr lang="en-US" dirty="0"/>
              <a:t>Short term actions include identifying facility needs, identifying academic priorities to resume learning, providing for student and staff emotional support, and taking account of inventory needs.</a:t>
            </a:r>
          </a:p>
          <a:p>
            <a:r>
              <a:rPr lang="en-US" dirty="0"/>
              <a:t>Long term include items such as building repairs, financial reimbursement, state reporting, and replacement of lost or damaged items.</a:t>
            </a:r>
          </a:p>
          <a:p>
            <a:r>
              <a:rPr lang="en-US" dirty="0"/>
              <a:t>Reports may need to be submitted to varying agencies and the local, state and national level depending on the situation and needs identified after the incident concludes.</a:t>
            </a:r>
          </a:p>
          <a:p>
            <a:r>
              <a:rPr lang="en-US" dirty="0"/>
              <a:t>Additionally, the school or division will need to make decisions on what level of support and resources they allocate toward memorial events, remembrance plaques, etc.</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22</a:t>
            </a:fld>
            <a:endParaRPr lang="en-US"/>
          </a:p>
        </p:txBody>
      </p:sp>
    </p:spTree>
    <p:extLst>
      <p:ext uri="{BB962C8B-B14F-4D97-AF65-F5344CB8AC3E}">
        <p14:creationId xmlns:p14="http://schemas.microsoft.com/office/powerpoint/2010/main" val="278500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counseling and staff or student support needs, schools should have a triage process in place for determining who would benefit from group services versus the need for individual services or even referral to outside resources if the need is beyond the scope of what school staff can provide. Care and attention should also be provided to any students who require extra services if the campus is displaced for any length of time, including students experiencing homelessness or those in DSS care. A process should be established to ensure that students who were receiving services prior to the incident continue to receive that care.</a:t>
            </a:r>
          </a:p>
        </p:txBody>
      </p:sp>
      <p:sp>
        <p:nvSpPr>
          <p:cNvPr id="4" name="Slide Number Placeholder 3"/>
          <p:cNvSpPr>
            <a:spLocks noGrp="1"/>
          </p:cNvSpPr>
          <p:nvPr>
            <p:ph type="sldNum" sz="quarter" idx="5"/>
          </p:nvPr>
        </p:nvSpPr>
        <p:spPr/>
        <p:txBody>
          <a:bodyPr/>
          <a:lstStyle/>
          <a:p>
            <a:fld id="{534396AF-E60F-5B4F-B718-D49C0014B760}" type="slidenum">
              <a:rPr lang="en-US" smtClean="0"/>
              <a:t>23</a:t>
            </a:fld>
            <a:endParaRPr lang="en-US"/>
          </a:p>
        </p:txBody>
      </p:sp>
    </p:spTree>
    <p:extLst>
      <p:ext uri="{BB962C8B-B14F-4D97-AF65-F5344CB8AC3E}">
        <p14:creationId xmlns:p14="http://schemas.microsoft.com/office/powerpoint/2010/main" val="263924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physical needs of the school or division, consideration should be given to what can be repaired versus what would require a complete replacement to prioritize short- and long-term objectives for recovery. It is also imperative that all system records (fire suppression, burglary alarm, kitchen equipment, etc.) be maintained throughout the entire process to ensure that all systems are functioning properly before they are returned to service.</a:t>
            </a:r>
          </a:p>
          <a:p>
            <a:endParaRPr lang="en-US" dirty="0"/>
          </a:p>
          <a:p>
            <a:r>
              <a:rPr lang="en-US" dirty="0"/>
              <a:t>Transportation staff will need to maintain inventory of all vehicles, what is available for use and what may need to be taken out of services for repair or replacement due to the incident. If the emergency was a natural disaster, they will need to maintain daily road reports to identify potential route changes, or alternate pick up and drop off points until roads are repaired.</a:t>
            </a:r>
          </a:p>
        </p:txBody>
      </p:sp>
      <p:sp>
        <p:nvSpPr>
          <p:cNvPr id="4" name="Slide Number Placeholder 3"/>
          <p:cNvSpPr>
            <a:spLocks noGrp="1"/>
          </p:cNvSpPr>
          <p:nvPr>
            <p:ph type="sldNum" sz="quarter" idx="5"/>
          </p:nvPr>
        </p:nvSpPr>
        <p:spPr/>
        <p:txBody>
          <a:bodyPr/>
          <a:lstStyle/>
          <a:p>
            <a:fld id="{534396AF-E60F-5B4F-B718-D49C0014B760}" type="slidenum">
              <a:rPr lang="en-US" smtClean="0"/>
              <a:t>24</a:t>
            </a:fld>
            <a:endParaRPr lang="en-US"/>
          </a:p>
        </p:txBody>
      </p:sp>
    </p:spTree>
    <p:extLst>
      <p:ext uri="{BB962C8B-B14F-4D97-AF65-F5344CB8AC3E}">
        <p14:creationId xmlns:p14="http://schemas.microsoft.com/office/powerpoint/2010/main" val="97755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17469-59A4-B951-D5BF-438F9BF02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942A9-AFEB-148F-FA8F-CFE0AC94C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34269-3C71-1AFF-C9B7-3854051E662C}"/>
              </a:ext>
            </a:extLst>
          </p:cNvPr>
          <p:cNvSpPr>
            <a:spLocks noGrp="1"/>
          </p:cNvSpPr>
          <p:nvPr>
            <p:ph type="body" idx="1"/>
          </p:nvPr>
        </p:nvSpPr>
        <p:spPr/>
        <p:txBody>
          <a:bodyPr/>
          <a:lstStyle/>
          <a:p>
            <a:r>
              <a:rPr lang="en-US" dirty="0"/>
              <a:t>When looking at the physical needs of the school or division, consideration should be given to what can be repaired versus what would require a complete replacement to prioritize short- and long-term objectives for recovery. It is also imperative that all system records (fire suppression, burglary alarm, kitchen equipment, etc.) be maintained throughout the entire process to ensure that all systems are functioning properly before they are returned to service.</a:t>
            </a:r>
          </a:p>
          <a:p>
            <a:endParaRPr lang="en-US" dirty="0"/>
          </a:p>
          <a:p>
            <a:r>
              <a:rPr lang="en-US" dirty="0"/>
              <a:t>Transportation staff will need to maintain inventory of all vehicles, what is available for use and what may need to be taken out of services for repair or replacement due to the incident. If the emergency was a natural disaster, they will need to maintain daily road reports to identify potential route changes, or alternate pick up and drop off points until roads are repaired.</a:t>
            </a:r>
          </a:p>
        </p:txBody>
      </p:sp>
      <p:sp>
        <p:nvSpPr>
          <p:cNvPr id="4" name="Slide Number Placeholder 3">
            <a:extLst>
              <a:ext uri="{FF2B5EF4-FFF2-40B4-BE49-F238E27FC236}">
                <a16:creationId xmlns:a16="http://schemas.microsoft.com/office/drawing/2014/main" id="{E4498574-A1F9-2053-9E75-3D2AD8B89515}"/>
              </a:ext>
            </a:extLst>
          </p:cNvPr>
          <p:cNvSpPr>
            <a:spLocks noGrp="1"/>
          </p:cNvSpPr>
          <p:nvPr>
            <p:ph type="sldNum" sz="quarter" idx="5"/>
          </p:nvPr>
        </p:nvSpPr>
        <p:spPr/>
        <p:txBody>
          <a:bodyPr/>
          <a:lstStyle/>
          <a:p>
            <a:fld id="{534396AF-E60F-5B4F-B718-D49C0014B760}" type="slidenum">
              <a:rPr lang="en-US" smtClean="0"/>
              <a:t>25</a:t>
            </a:fld>
            <a:endParaRPr lang="en-US"/>
          </a:p>
        </p:txBody>
      </p:sp>
    </p:spTree>
    <p:extLst>
      <p:ext uri="{BB962C8B-B14F-4D97-AF65-F5344CB8AC3E}">
        <p14:creationId xmlns:p14="http://schemas.microsoft.com/office/powerpoint/2010/main" val="314758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physical recovery, academic recovery should begin as soon as possible with teams accounting for missed days or minutes of instruction, verifying the impact on grades and transcripts (especially for graduating seniors), any upcoming state or college testing days that may need to be rescheduled and securing materials that can be utilized as needed until classroom instruction resumes.</a:t>
            </a:r>
          </a:p>
        </p:txBody>
      </p:sp>
      <p:sp>
        <p:nvSpPr>
          <p:cNvPr id="4" name="Slide Number Placeholder 3"/>
          <p:cNvSpPr>
            <a:spLocks noGrp="1"/>
          </p:cNvSpPr>
          <p:nvPr>
            <p:ph type="sldNum" sz="quarter" idx="5"/>
          </p:nvPr>
        </p:nvSpPr>
        <p:spPr/>
        <p:txBody>
          <a:bodyPr/>
          <a:lstStyle/>
          <a:p>
            <a:fld id="{534396AF-E60F-5B4F-B718-D49C0014B760}" type="slidenum">
              <a:rPr lang="en-US" smtClean="0"/>
              <a:t>25</a:t>
            </a:fld>
            <a:endParaRPr lang="en-US"/>
          </a:p>
        </p:txBody>
      </p:sp>
    </p:spTree>
    <p:extLst>
      <p:ext uri="{BB962C8B-B14F-4D97-AF65-F5344CB8AC3E}">
        <p14:creationId xmlns:p14="http://schemas.microsoft.com/office/powerpoint/2010/main" val="3685843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F420F-CA56-8E75-F0C4-75160F813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91ADE-03C5-E03A-1678-DD96F818A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B5001-9759-CA52-46C9-695B745F3D36}"/>
              </a:ext>
            </a:extLst>
          </p:cNvPr>
          <p:cNvSpPr>
            <a:spLocks noGrp="1"/>
          </p:cNvSpPr>
          <p:nvPr>
            <p:ph type="body" idx="1"/>
          </p:nvPr>
        </p:nvSpPr>
        <p:spPr/>
        <p:txBody>
          <a:bodyPr/>
          <a:lstStyle/>
          <a:p>
            <a:r>
              <a:rPr lang="en-US" dirty="0"/>
              <a:t>In addition to physical recovery, academic recovery should begin as soon as possible with teams accounting for missed days or minutes of instruction, verifying the impact on grades and transcripts (especially for graduating seniors), any upcoming state or college testing days that may need to be rescheduled and securing materials that can be utilized as needed until classroom instruction resumes.</a:t>
            </a:r>
          </a:p>
        </p:txBody>
      </p:sp>
      <p:sp>
        <p:nvSpPr>
          <p:cNvPr id="4" name="Slide Number Placeholder 3">
            <a:extLst>
              <a:ext uri="{FF2B5EF4-FFF2-40B4-BE49-F238E27FC236}">
                <a16:creationId xmlns:a16="http://schemas.microsoft.com/office/drawing/2014/main" id="{26D8BF69-E9C7-99E7-BDED-8E12685B556C}"/>
              </a:ext>
            </a:extLst>
          </p:cNvPr>
          <p:cNvSpPr>
            <a:spLocks noGrp="1"/>
          </p:cNvSpPr>
          <p:nvPr>
            <p:ph type="sldNum" sz="quarter" idx="5"/>
          </p:nvPr>
        </p:nvSpPr>
        <p:spPr/>
        <p:txBody>
          <a:bodyPr/>
          <a:lstStyle/>
          <a:p>
            <a:fld id="{534396AF-E60F-5B4F-B718-D49C0014B760}" type="slidenum">
              <a:rPr lang="en-US" smtClean="0"/>
              <a:t>27</a:t>
            </a:fld>
            <a:endParaRPr lang="en-US"/>
          </a:p>
        </p:txBody>
      </p:sp>
    </p:spTree>
    <p:extLst>
      <p:ext uri="{BB962C8B-B14F-4D97-AF65-F5344CB8AC3E}">
        <p14:creationId xmlns:p14="http://schemas.microsoft.com/office/powerpoint/2010/main" val="2232527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host of daily operations that exist at the division level that will need to be addressed. If you look at the handout for this module, you will see a checklist of essential departments and functions. This can be modified to fit your specific division needs, but the goal is that each department creates a timeline of essential functions and how quickly those can/should be restored following any major incident. Once each department has completed their section, the division administration team should meet to discuss allocation of resources to ensuring these needs can be met and establishing a division-wide timeline of priorities.</a:t>
            </a:r>
          </a:p>
          <a:p>
            <a:endParaRPr lang="en-US" dirty="0"/>
          </a:p>
          <a:p>
            <a:r>
              <a:rPr lang="en-US" b="1" dirty="0"/>
              <a:t>Handout:</a:t>
            </a:r>
          </a:p>
          <a:p>
            <a:r>
              <a:rPr lang="en-US" dirty="0"/>
              <a:t>3.80 Essential Department Functions list</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26</a:t>
            </a:fld>
            <a:endParaRPr lang="en-US"/>
          </a:p>
        </p:txBody>
      </p:sp>
    </p:spTree>
    <p:extLst>
      <p:ext uri="{BB962C8B-B14F-4D97-AF65-F5344CB8AC3E}">
        <p14:creationId xmlns:p14="http://schemas.microsoft.com/office/powerpoint/2010/main" val="301809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After module of this training covers items that take place in the immediate aftermath of a crisis or emergency as the school or division works to return to normal daily operations as quickly as possible. </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3</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Reunification can occur on-site if the emergency allows. In that case, you may just need to alter your regular pick-up process by identifying alternate locations that can serve as part of the reunification process. </a:t>
            </a:r>
            <a:r>
              <a:rPr lang="en-US" sz="1800" dirty="0">
                <a:effectLst/>
                <a:latin typeface="Arial" panose="020B0604020202020204" pitchFamily="34" charset="0"/>
                <a:ea typeface="Calibri" panose="020F0502020204030204" pitchFamily="34" charset="0"/>
              </a:rPr>
              <a:t>Regular dismissal processes should not be used in these situations as maintaining student accountability is crucial in an emergency.</a:t>
            </a: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There may be times that </a:t>
            </a:r>
            <a:r>
              <a:rPr lang="en-US" sz="1800" dirty="0">
                <a:effectLst/>
                <a:highlight>
                  <a:srgbClr val="FFFF00"/>
                </a:highlight>
                <a:latin typeface="Arial" panose="020B0604020202020204" pitchFamily="34" charset="0"/>
                <a:ea typeface="Calibri" panose="020F0502020204030204" pitchFamily="34" charset="0"/>
              </a:rPr>
              <a:t>your school</a:t>
            </a:r>
            <a:r>
              <a:rPr lang="en-US" sz="1800" dirty="0">
                <a:effectLst/>
                <a:latin typeface="Arial" panose="020B0604020202020204" pitchFamily="34" charset="0"/>
                <a:ea typeface="Calibri" panose="020F0502020204030204" pitchFamily="34" charset="0"/>
              </a:rPr>
              <a:t> is called upon to host a reunification site for another school. In these instances, normal dismissal processes may be adjusted to accommodate the influx of parents and students, or an early dismissal may be appropriate to clear the site before the impacted school arrives. In those instances, we want to have mapped out where arriving students and parents will be reunified so as not to conflict with your own process.</a:t>
            </a: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If an off-site reunification is needed, information should be posted at the entry point to the school property and/or a staff member assigned to distribute information about where students have been transported. Information will also be sent out by the Division-level communications team giving instructions to parents/guardians about where to go.</a:t>
            </a:r>
          </a:p>
          <a:p>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a:t>
            </a:fld>
            <a:endParaRPr lang="en-US"/>
          </a:p>
        </p:txBody>
      </p:sp>
    </p:spTree>
    <p:extLst>
      <p:ext uri="{BB962C8B-B14F-4D97-AF65-F5344CB8AC3E}">
        <p14:creationId xmlns:p14="http://schemas.microsoft.com/office/powerpoint/2010/main" val="29965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planning for reunification, we want to pause for a quick review of the process. There are a lot of moving parts immediately following an emergency but with the occasional exception:</a:t>
            </a:r>
          </a:p>
          <a:p>
            <a:r>
              <a:rPr lang="en-US" dirty="0"/>
              <a:t>Cops own the crime</a:t>
            </a:r>
          </a:p>
          <a:p>
            <a:r>
              <a:rPr lang="en-US" dirty="0"/>
              <a:t>Fire owns the flame</a:t>
            </a:r>
          </a:p>
          <a:p>
            <a:r>
              <a:rPr lang="en-US" dirty="0"/>
              <a:t>Paramedics own the patient</a:t>
            </a:r>
          </a:p>
          <a:p>
            <a:r>
              <a:rPr lang="en-US" dirty="0"/>
              <a:t>Schools own the kids</a:t>
            </a:r>
          </a:p>
        </p:txBody>
      </p:sp>
      <p:sp>
        <p:nvSpPr>
          <p:cNvPr id="4" name="Slide Number Placeholder 3"/>
          <p:cNvSpPr>
            <a:spLocks noGrp="1"/>
          </p:cNvSpPr>
          <p:nvPr>
            <p:ph type="sldNum" sz="quarter" idx="5"/>
          </p:nvPr>
        </p:nvSpPr>
        <p:spPr/>
        <p:txBody>
          <a:bodyPr/>
          <a:lstStyle/>
          <a:p>
            <a:fld id="{3846E28B-C6A8-BD45-A53D-B519743389CD}" type="slidenum">
              <a:rPr lang="en-US" smtClean="0"/>
              <a:t>5</a:t>
            </a:fld>
            <a:endParaRPr lang="en-US"/>
          </a:p>
        </p:txBody>
      </p:sp>
    </p:spTree>
    <p:extLst>
      <p:ext uri="{BB962C8B-B14F-4D97-AF65-F5344CB8AC3E}">
        <p14:creationId xmlns:p14="http://schemas.microsoft.com/office/powerpoint/2010/main" val="207237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reunification process, our objectives are:</a:t>
            </a:r>
          </a:p>
          <a:p>
            <a:r>
              <a:rPr lang="en-US" dirty="0"/>
              <a:t>Every student is accounted for</a:t>
            </a:r>
          </a:p>
          <a:p>
            <a:r>
              <a:rPr lang="en-US" dirty="0"/>
              <a:t>Every staff member is accounted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visitor is accounted for</a:t>
            </a:r>
          </a:p>
          <a:p>
            <a:r>
              <a:rPr lang="en-US" dirty="0"/>
              <a:t>Every student is reunited with their parent / guardian</a:t>
            </a:r>
          </a:p>
          <a:p>
            <a:endParaRPr lang="en-US" dirty="0"/>
          </a:p>
          <a:p>
            <a:r>
              <a:rPr lang="en-US" dirty="0"/>
              <a:t>Sometimes this will happen on the impacted site if it possible to safely facilitate without being in the way of first responders. If the site is unsafe in any way, or there are still ongoing rescue or recovery operations, we will transport students and staff to a different school or a non-division facility. As we discussed in the During section, MOUs should be in place with any non-division owned property that clearly outlines what each team will provide to make the reunification process run smoothly.</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6</a:t>
            </a:fld>
            <a:endParaRPr lang="en-US"/>
          </a:p>
        </p:txBody>
      </p:sp>
    </p:spTree>
    <p:extLst>
      <p:ext uri="{BB962C8B-B14F-4D97-AF65-F5344CB8AC3E}">
        <p14:creationId xmlns:p14="http://schemas.microsoft.com/office/powerpoint/2010/main" val="126607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each portion of the process. We’re going to bounce between the Emergency Operations Center, the Impacted Site, and the Reunification Site to demonstrate the moving parts of the reunification process.</a:t>
            </a:r>
          </a:p>
          <a:p>
            <a:endParaRPr lang="en-US" dirty="0"/>
          </a:p>
          <a:p>
            <a:r>
              <a:rPr lang="en-US" dirty="0"/>
              <a:t>First, let’s clarify what each site is.</a:t>
            </a:r>
          </a:p>
        </p:txBody>
      </p:sp>
      <p:sp>
        <p:nvSpPr>
          <p:cNvPr id="4" name="Slide Number Placeholder 3"/>
          <p:cNvSpPr>
            <a:spLocks noGrp="1"/>
          </p:cNvSpPr>
          <p:nvPr>
            <p:ph type="sldNum" sz="quarter" idx="5"/>
          </p:nvPr>
        </p:nvSpPr>
        <p:spPr/>
        <p:txBody>
          <a:bodyPr/>
          <a:lstStyle/>
          <a:p>
            <a:fld id="{3846E28B-C6A8-BD45-A53D-B519743389CD}" type="slidenum">
              <a:rPr lang="en-US" smtClean="0"/>
              <a:t>7</a:t>
            </a:fld>
            <a:endParaRPr lang="en-US"/>
          </a:p>
        </p:txBody>
      </p:sp>
    </p:spTree>
    <p:extLst>
      <p:ext uri="{BB962C8B-B14F-4D97-AF65-F5344CB8AC3E}">
        <p14:creationId xmlns:p14="http://schemas.microsoft.com/office/powerpoint/2010/main" val="419339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EOC will serve as the Central Hub for the incident as it transitions into the reunification process. There will still be activities going on at the impacted site that require oversite and direction, but the bulk of staff attention will shift to setting up and preparing the reunification site before information is sent out to parents about the location. Ideally, division level staff will be responsible for the bulk of the set up and operations of the reunification process, allowing school-level staff to focus on their students.</a:t>
            </a:r>
          </a:p>
          <a:p>
            <a:endParaRPr lang="en-US" dirty="0"/>
          </a:p>
          <a:p>
            <a:r>
              <a:rPr lang="en-US" dirty="0"/>
              <a:t>The EOC will facilitate all information flow – from coordinating transportation, to sending information out to parents or guardians; everything goes through the EOC first. Timing is crucial for controlling traffic flow, protecting information, and providing for a quick process.</a:t>
            </a:r>
          </a:p>
        </p:txBody>
      </p:sp>
      <p:sp>
        <p:nvSpPr>
          <p:cNvPr id="4" name="Slide Number Placeholder 3"/>
          <p:cNvSpPr>
            <a:spLocks noGrp="1"/>
          </p:cNvSpPr>
          <p:nvPr>
            <p:ph type="sldNum" sz="quarter" idx="5"/>
          </p:nvPr>
        </p:nvSpPr>
        <p:spPr/>
        <p:txBody>
          <a:bodyPr/>
          <a:lstStyle/>
          <a:p>
            <a:fld id="{3846E28B-C6A8-BD45-A53D-B519743389CD}" type="slidenum">
              <a:rPr lang="en-US" smtClean="0"/>
              <a:t>8</a:t>
            </a:fld>
            <a:endParaRPr lang="en-US"/>
          </a:p>
        </p:txBody>
      </p:sp>
    </p:spTree>
    <p:extLst>
      <p:ext uri="{BB962C8B-B14F-4D97-AF65-F5344CB8AC3E}">
        <p14:creationId xmlns:p14="http://schemas.microsoft.com/office/powerpoint/2010/main" val="278500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situation, if there was an active attack, high number of injuries, or a lot of damage to the building, the impacted site may be a hard place to be at. There will be a variety of first responders, public officials, and other moving parts. The building ICS team will fill critical roles initially but may be relieved of their duties as first responders or division staff members arrive. There will be: security needs to address; facility needs to address; staff needs to address; student needs to address; and a host of phone calls from parents trying to get any information that they can.</a:t>
            </a:r>
          </a:p>
          <a:p>
            <a:endParaRPr lang="en-US" dirty="0"/>
          </a:p>
          <a:p>
            <a:r>
              <a:rPr lang="en-US" dirty="0"/>
              <a:t>Remember:</a:t>
            </a:r>
          </a:p>
          <a:p>
            <a:r>
              <a:rPr lang="en-US" dirty="0"/>
              <a:t>Fire owns the Fire</a:t>
            </a:r>
          </a:p>
          <a:p>
            <a:r>
              <a:rPr lang="en-US" dirty="0"/>
              <a:t>EMS owns the injured</a:t>
            </a:r>
          </a:p>
          <a:p>
            <a:r>
              <a:rPr lang="en-US" dirty="0"/>
              <a:t>Police owns the crime</a:t>
            </a:r>
          </a:p>
          <a:p>
            <a:endParaRPr lang="en-US" dirty="0"/>
          </a:p>
          <a:p>
            <a:r>
              <a:rPr lang="en-US" dirty="0"/>
              <a:t>School owns the people</a:t>
            </a:r>
          </a:p>
          <a:p>
            <a:r>
              <a:rPr lang="en-US" dirty="0"/>
              <a:t>Our primary focus is on our staff, students, and visitors.</a:t>
            </a:r>
          </a:p>
          <a:p>
            <a:endParaRPr lang="en-US" dirty="0"/>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9</a:t>
            </a:fld>
            <a:endParaRPr lang="en-US"/>
          </a:p>
        </p:txBody>
      </p:sp>
    </p:spTree>
    <p:extLst>
      <p:ext uri="{BB962C8B-B14F-4D97-AF65-F5344CB8AC3E}">
        <p14:creationId xmlns:p14="http://schemas.microsoft.com/office/powerpoint/2010/main" val="897493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a:t>Click to edit Master title style</a:t>
            </a:r>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a:t>Click to edit Master title style</a:t>
            </a:r>
          </a:p>
        </p:txBody>
      </p:sp>
      <p:sp>
        <p:nvSpPr>
          <p:cNvPr id="3" name="Content Placeholder 2"/>
          <p:cNvSpPr>
            <a:spLocks noGrp="1"/>
          </p:cNvSpPr>
          <p:nvPr>
            <p:ph idx="1"/>
          </p:nvPr>
        </p:nvSpPr>
        <p:spPr>
          <a:xfrm>
            <a:off x="457200" y="1597981"/>
            <a:ext cx="8229600" cy="4578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4/15/2025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4/15/2025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Title 1">
            <a:extLst>
              <a:ext uri="{FF2B5EF4-FFF2-40B4-BE49-F238E27FC236}">
                <a16:creationId xmlns:a16="http://schemas.microsoft.com/office/drawing/2014/main" id="{E567C778-7150-4C16-E826-EAB26AB4341E}"/>
              </a:ext>
            </a:extLst>
          </p:cNvPr>
          <p:cNvSpPr>
            <a:spLocks noGrp="1"/>
          </p:cNvSpPr>
          <p:nvPr>
            <p:ph type="title"/>
          </p:nvPr>
        </p:nvSpPr>
        <p:spPr>
          <a:xfrm>
            <a:off x="445186" y="1085764"/>
            <a:ext cx="7886700" cy="2852737"/>
          </a:xfrm>
        </p:spPr>
        <p:txBody>
          <a:bodyPr anchor="b"/>
          <a:lstStyle>
            <a:lvl1pPr>
              <a:defRPr sz="4500"/>
            </a:lvl1pPr>
          </a:lstStyle>
          <a:p>
            <a:r>
              <a:rPr lang="en-US" dirty="0"/>
              <a:t>Click to edit Master title style</a:t>
            </a:r>
          </a:p>
        </p:txBody>
      </p:sp>
      <p:sp>
        <p:nvSpPr>
          <p:cNvPr id="9" name="Text Placeholder 2">
            <a:extLst>
              <a:ext uri="{FF2B5EF4-FFF2-40B4-BE49-F238E27FC236}">
                <a16:creationId xmlns:a16="http://schemas.microsoft.com/office/drawing/2014/main" id="{11DFE1EB-C31C-D2B3-B672-C5E62EFF6511}"/>
              </a:ext>
            </a:extLst>
          </p:cNvPr>
          <p:cNvSpPr>
            <a:spLocks noGrp="1"/>
          </p:cNvSpPr>
          <p:nvPr>
            <p:ph type="body" idx="1"/>
          </p:nvPr>
        </p:nvSpPr>
        <p:spPr>
          <a:xfrm>
            <a:off x="445186" y="4057564"/>
            <a:ext cx="7886700" cy="1500187"/>
          </a:xfrm>
        </p:spPr>
        <p:txBody>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150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4/15/2025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Google Shape;21;p79">
            <a:extLst>
              <a:ext uri="{FF2B5EF4-FFF2-40B4-BE49-F238E27FC236}">
                <a16:creationId xmlns:a16="http://schemas.microsoft.com/office/drawing/2014/main" id="{C27D60D1-0E9C-6134-EA12-A1D925052BE5}"/>
              </a:ext>
            </a:extLst>
          </p:cNvPr>
          <p:cNvSpPr txBox="1">
            <a:spLocks noGrp="1"/>
          </p:cNvSpPr>
          <p:nvPr>
            <p:ph type="title"/>
          </p:nvPr>
        </p:nvSpPr>
        <p:spPr>
          <a:xfrm>
            <a:off x="685800" y="457200"/>
            <a:ext cx="78867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9" name="Google Shape;22;p79">
            <a:extLst>
              <a:ext uri="{FF2B5EF4-FFF2-40B4-BE49-F238E27FC236}">
                <a16:creationId xmlns:a16="http://schemas.microsoft.com/office/drawing/2014/main" id="{D057D77D-2AC9-1B7D-F084-2B323C44E62A}"/>
              </a:ext>
            </a:extLst>
          </p:cNvPr>
          <p:cNvSpPr txBox="1">
            <a:spLocks noGrp="1"/>
          </p:cNvSpPr>
          <p:nvPr>
            <p:ph type="body" idx="1" hasCustomPrompt="1"/>
          </p:nvPr>
        </p:nvSpPr>
        <p:spPr>
          <a:xfrm>
            <a:off x="685800" y="2210833"/>
            <a:ext cx="7886700" cy="3891485"/>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0"/>
              </a:spcBef>
              <a:spcAft>
                <a:spcPts val="0"/>
              </a:spcAft>
              <a:buSzPct val="75000"/>
              <a:buFont typeface="Arial" panose="020B0604020202020204" pitchFamily="34" charset="0"/>
              <a:buNone/>
              <a:defRPr sz="2400" b="0"/>
            </a:lvl1pPr>
            <a:lvl2pPr marL="914378" lvl="1" indent="-323842" algn="l">
              <a:lnSpc>
                <a:spcPct val="115000"/>
              </a:lnSpc>
              <a:spcBef>
                <a:spcPts val="1600"/>
              </a:spcBef>
              <a:spcAft>
                <a:spcPts val="0"/>
              </a:spcAft>
              <a:buSzPts val="1500"/>
              <a:buChar char="○"/>
              <a:defRPr/>
            </a:lvl2pPr>
            <a:lvl3pPr marL="1371566" lvl="2" indent="-323842" algn="l">
              <a:lnSpc>
                <a:spcPct val="115000"/>
              </a:lnSpc>
              <a:spcBef>
                <a:spcPts val="1600"/>
              </a:spcBef>
              <a:spcAft>
                <a:spcPts val="0"/>
              </a:spcAft>
              <a:buSzPts val="1500"/>
              <a:buChar char="■"/>
              <a:defRPr/>
            </a:lvl3pPr>
            <a:lvl4pPr marL="1828754" lvl="3" indent="-323842" algn="l">
              <a:lnSpc>
                <a:spcPct val="115000"/>
              </a:lnSpc>
              <a:spcBef>
                <a:spcPts val="1600"/>
              </a:spcBef>
              <a:spcAft>
                <a:spcPts val="0"/>
              </a:spcAft>
              <a:buSzPts val="1500"/>
              <a:buChar char="●"/>
              <a:defRPr/>
            </a:lvl4pPr>
            <a:lvl5pPr marL="2285943" lvl="4" indent="-323842" algn="l">
              <a:lnSpc>
                <a:spcPct val="115000"/>
              </a:lnSpc>
              <a:spcBef>
                <a:spcPts val="1600"/>
              </a:spcBef>
              <a:spcAft>
                <a:spcPts val="0"/>
              </a:spcAft>
              <a:buSzPts val="1500"/>
              <a:buChar char="○"/>
              <a:defRPr/>
            </a:lvl5pPr>
            <a:lvl6pPr marL="2743132" lvl="5" indent="-323842" algn="l">
              <a:lnSpc>
                <a:spcPct val="115000"/>
              </a:lnSpc>
              <a:spcBef>
                <a:spcPts val="1600"/>
              </a:spcBef>
              <a:spcAft>
                <a:spcPts val="0"/>
              </a:spcAft>
              <a:buSzPts val="1500"/>
              <a:buChar char="■"/>
              <a:defRPr/>
            </a:lvl6pPr>
            <a:lvl7pPr marL="3200320" lvl="6" indent="-323842" algn="l">
              <a:lnSpc>
                <a:spcPct val="115000"/>
              </a:lnSpc>
              <a:spcBef>
                <a:spcPts val="1600"/>
              </a:spcBef>
              <a:spcAft>
                <a:spcPts val="0"/>
              </a:spcAft>
              <a:buSzPts val="1500"/>
              <a:buChar char="●"/>
              <a:defRPr/>
            </a:lvl7pPr>
            <a:lvl8pPr marL="3657509" lvl="7" indent="-323842" algn="l">
              <a:lnSpc>
                <a:spcPct val="115000"/>
              </a:lnSpc>
              <a:spcBef>
                <a:spcPts val="1600"/>
              </a:spcBef>
              <a:spcAft>
                <a:spcPts val="0"/>
              </a:spcAft>
              <a:buSzPts val="1500"/>
              <a:buChar char="○"/>
              <a:defRPr/>
            </a:lvl8pPr>
            <a:lvl9pPr marL="4114697" lvl="8" indent="-323842" algn="l">
              <a:lnSpc>
                <a:spcPct val="115000"/>
              </a:lnSpc>
              <a:spcBef>
                <a:spcPts val="1600"/>
              </a:spcBef>
              <a:spcAft>
                <a:spcPts val="1600"/>
              </a:spcAft>
              <a:buSzPts val="1500"/>
              <a:buChar char="■"/>
              <a:defRPr/>
            </a:lvl9pPr>
          </a:lstStyle>
          <a:p>
            <a:r>
              <a:rPr lang="en-US" dirty="0"/>
              <a:t>Click to add info</a:t>
            </a:r>
          </a:p>
          <a:p>
            <a:endParaRPr lang="en-US" dirty="0"/>
          </a:p>
          <a:p>
            <a:endParaRPr lang="en-US" dirty="0"/>
          </a:p>
          <a:p>
            <a:endParaRPr dirty="0"/>
          </a:p>
        </p:txBody>
      </p:sp>
      <p:sp>
        <p:nvSpPr>
          <p:cNvPr id="11" name="Content Placeholder 10">
            <a:extLst>
              <a:ext uri="{FF2B5EF4-FFF2-40B4-BE49-F238E27FC236}">
                <a16:creationId xmlns:a16="http://schemas.microsoft.com/office/drawing/2014/main" id="{E39E52C1-73F9-2BCA-3307-9E6E552795F1}"/>
              </a:ext>
            </a:extLst>
          </p:cNvPr>
          <p:cNvSpPr>
            <a:spLocks noGrp="1"/>
          </p:cNvSpPr>
          <p:nvPr>
            <p:ph sz="quarter" idx="13" hasCustomPrompt="1"/>
          </p:nvPr>
        </p:nvSpPr>
        <p:spPr>
          <a:xfrm>
            <a:off x="685800" y="1353595"/>
            <a:ext cx="7886700" cy="724443"/>
          </a:xfrm>
        </p:spPr>
        <p:txBody>
          <a:bodyPr anchor="ctr"/>
          <a:lstStyle>
            <a:lvl1pPr marL="0" indent="0">
              <a:buNone/>
              <a:defRPr sz="2800"/>
            </a:lvl1pPr>
          </a:lstStyle>
          <a:p>
            <a:pPr lvl="0"/>
            <a:r>
              <a:rPr lang="en-US" dirty="0"/>
              <a:t>Click to edit Subtitle</a:t>
            </a:r>
          </a:p>
        </p:txBody>
      </p:sp>
    </p:spTree>
    <p:extLst>
      <p:ext uri="{BB962C8B-B14F-4D97-AF65-F5344CB8AC3E}">
        <p14:creationId xmlns:p14="http://schemas.microsoft.com/office/powerpoint/2010/main" val="273310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4/15/2025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D640-70E3-61E3-CFB2-DDA3F153E834}"/>
              </a:ext>
            </a:extLst>
          </p:cNvPr>
          <p:cNvSpPr>
            <a:spLocks noGrp="1"/>
          </p:cNvSpPr>
          <p:nvPr>
            <p:ph type="ctrTitle"/>
          </p:nvPr>
        </p:nvSpPr>
        <p:spPr/>
        <p:txBody>
          <a:bodyPr>
            <a:normAutofit/>
          </a:bodyPr>
          <a:lstStyle/>
          <a:p>
            <a:r>
              <a:rPr lang="en-US" dirty="0"/>
              <a:t>Developing Your CMP</a:t>
            </a:r>
          </a:p>
        </p:txBody>
      </p:sp>
      <p:sp>
        <p:nvSpPr>
          <p:cNvPr id="3" name="Subtitle 2">
            <a:extLst>
              <a:ext uri="{FF2B5EF4-FFF2-40B4-BE49-F238E27FC236}">
                <a16:creationId xmlns:a16="http://schemas.microsoft.com/office/drawing/2014/main" id="{A3EE97B3-6763-7E34-BEC1-3E551256AA18}"/>
              </a:ext>
            </a:extLst>
          </p:cNvPr>
          <p:cNvSpPr>
            <a:spLocks noGrp="1"/>
          </p:cNvSpPr>
          <p:nvPr>
            <p:ph type="subTitle" idx="1"/>
          </p:nvPr>
        </p:nvSpPr>
        <p:spPr/>
        <p:txBody>
          <a:bodyPr/>
          <a:lstStyle/>
          <a:p>
            <a:r>
              <a:rPr lang="en-US" dirty="0"/>
              <a:t>School Crisis, Emergency Management and Medical Emergency Response Plan</a:t>
            </a:r>
          </a:p>
        </p:txBody>
      </p:sp>
    </p:spTree>
    <p:extLst>
      <p:ext uri="{BB962C8B-B14F-4D97-AF65-F5344CB8AC3E}">
        <p14:creationId xmlns:p14="http://schemas.microsoft.com/office/powerpoint/2010/main" val="296336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Select Reunification Site</a:t>
            </a:r>
          </a:p>
        </p:txBody>
      </p:sp>
      <p:sp>
        <p:nvSpPr>
          <p:cNvPr id="3" name="Text Placeholder 2">
            <a:extLst>
              <a:ext uri="{FF2B5EF4-FFF2-40B4-BE49-F238E27FC236}">
                <a16:creationId xmlns:a16="http://schemas.microsoft.com/office/drawing/2014/main" id="{69B25CED-9910-B7A4-229C-658FA1A98B82}"/>
              </a:ext>
            </a:extLst>
          </p:cNvPr>
          <p:cNvSpPr>
            <a:spLocks noGrp="1"/>
          </p:cNvSpPr>
          <p:nvPr>
            <p:ph type="body" idx="1"/>
          </p:nvPr>
        </p:nvSpPr>
        <p:spPr/>
        <p:txBody>
          <a:bodyPr/>
          <a:lstStyle/>
          <a:p>
            <a:pPr marL="342900" indent="-342900">
              <a:buFont typeface="Arial" panose="020B0604020202020204" pitchFamily="34" charset="0"/>
              <a:buChar char="•"/>
            </a:pPr>
            <a:r>
              <a:rPr lang="en-US" dirty="0"/>
              <a:t>Division controlled facilities when possible</a:t>
            </a:r>
          </a:p>
          <a:p>
            <a:pPr marL="342900" indent="-342900">
              <a:buFont typeface="Arial" panose="020B0604020202020204" pitchFamily="34" charset="0"/>
              <a:buChar char="•"/>
            </a:pPr>
            <a:r>
              <a:rPr lang="en-US" dirty="0"/>
              <a:t>Agreements with outside facilities</a:t>
            </a:r>
          </a:p>
          <a:p>
            <a:pPr marL="342900" indent="-342900">
              <a:buFont typeface="Arial" panose="020B0604020202020204" pitchFamily="34" charset="0"/>
              <a:buChar char="•"/>
            </a:pPr>
            <a:r>
              <a:rPr lang="en-US" dirty="0"/>
              <a:t>Set up is critical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sz="quarter" idx="13"/>
          </p:nvPr>
        </p:nvSpPr>
        <p:spPr/>
        <p:txBody>
          <a:bodyPr/>
          <a:lstStyle/>
          <a:p>
            <a:r>
              <a:rPr lang="en-US" dirty="0"/>
              <a:t>Division-Level lead; School-Level support</a:t>
            </a:r>
          </a:p>
        </p:txBody>
      </p:sp>
    </p:spTree>
    <p:extLst>
      <p:ext uri="{BB962C8B-B14F-4D97-AF65-F5344CB8AC3E}">
        <p14:creationId xmlns:p14="http://schemas.microsoft.com/office/powerpoint/2010/main" val="152701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Immediate Response</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2552055"/>
            <a:ext cx="8229600" cy="2973115"/>
          </a:xfrm>
        </p:spPr>
        <p:txBody>
          <a:bodyPr/>
          <a:lstStyle/>
          <a:p>
            <a:r>
              <a:rPr lang="en-US" dirty="0"/>
              <a:t>Activate the response protocol needed</a:t>
            </a:r>
          </a:p>
          <a:p>
            <a:r>
              <a:rPr lang="en-US" dirty="0"/>
              <a:t>Contact Division</a:t>
            </a:r>
          </a:p>
          <a:p>
            <a:r>
              <a:rPr lang="en-US" dirty="0"/>
              <a:t>Gather at on-site meeting location</a:t>
            </a:r>
          </a:p>
          <a:p>
            <a:endParaRPr lang="en-US" dirty="0"/>
          </a:p>
          <a:p>
            <a:endParaRPr lang="en-US" dirty="0"/>
          </a:p>
          <a:p>
            <a:endParaRPr lang="en-US" dirty="0"/>
          </a:p>
          <a:p>
            <a:endParaRPr lang="en-US" dirty="0"/>
          </a:p>
          <a:p>
            <a:endParaRPr lang="en-US" dirty="0"/>
          </a:p>
        </p:txBody>
      </p:sp>
      <p:sp>
        <p:nvSpPr>
          <p:cNvPr id="4" name="Content Placeholder 4">
            <a:extLst>
              <a:ext uri="{FF2B5EF4-FFF2-40B4-BE49-F238E27FC236}">
                <a16:creationId xmlns:a16="http://schemas.microsoft.com/office/drawing/2014/main" id="{B9EEFF0D-6603-F0A9-CB36-C0A02C6B1DBA}"/>
              </a:ext>
            </a:extLst>
          </p:cNvPr>
          <p:cNvSpPr txBox="1">
            <a:spLocks/>
          </p:cNvSpPr>
          <p:nvPr/>
        </p:nvSpPr>
        <p:spPr>
          <a:xfrm>
            <a:off x="459089" y="1533074"/>
            <a:ext cx="7886700" cy="7244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Location: Impacted Site</a:t>
            </a:r>
            <a:endParaRPr lang="en-US" dirty="0">
              <a:ea typeface="Calibri"/>
              <a:cs typeface="Calibri"/>
            </a:endParaRPr>
          </a:p>
        </p:txBody>
      </p:sp>
    </p:spTree>
    <p:extLst>
      <p:ext uri="{BB962C8B-B14F-4D97-AF65-F5344CB8AC3E}">
        <p14:creationId xmlns:p14="http://schemas.microsoft.com/office/powerpoint/2010/main" val="25340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Preparing for Reunification</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2476485"/>
            <a:ext cx="8229600" cy="3209272"/>
          </a:xfrm>
        </p:spPr>
        <p:txBody>
          <a:bodyPr/>
          <a:lstStyle/>
          <a:p>
            <a:r>
              <a:rPr lang="en-US" dirty="0"/>
              <a:t>On-site or off-site reunification</a:t>
            </a:r>
          </a:p>
          <a:p>
            <a:r>
              <a:rPr lang="en-US" dirty="0"/>
              <a:t>Dispatch transportation</a:t>
            </a:r>
          </a:p>
          <a:p>
            <a:r>
              <a:rPr lang="en-US" dirty="0"/>
              <a:t>Activate Reunification Team</a:t>
            </a:r>
          </a:p>
          <a:p>
            <a:endParaRPr lang="en-US" dirty="0"/>
          </a:p>
          <a:p>
            <a:endParaRPr lang="en-US" dirty="0"/>
          </a:p>
          <a:p>
            <a:endParaRPr lang="en-US" dirty="0"/>
          </a:p>
          <a:p>
            <a:endParaRPr lang="en-US" dirty="0"/>
          </a:p>
          <a:p>
            <a:endParaRPr lang="en-US" dirty="0"/>
          </a:p>
        </p:txBody>
      </p:sp>
      <p:sp>
        <p:nvSpPr>
          <p:cNvPr id="4" name="Content Placeholder 4">
            <a:extLst>
              <a:ext uri="{FF2B5EF4-FFF2-40B4-BE49-F238E27FC236}">
                <a16:creationId xmlns:a16="http://schemas.microsoft.com/office/drawing/2014/main" id="{90094BEA-7D03-2A21-5CF0-501EDAE91682}"/>
              </a:ext>
            </a:extLst>
          </p:cNvPr>
          <p:cNvSpPr txBox="1">
            <a:spLocks/>
          </p:cNvSpPr>
          <p:nvPr/>
        </p:nvSpPr>
        <p:spPr>
          <a:xfrm>
            <a:off x="459089" y="1551967"/>
            <a:ext cx="7886700" cy="7244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Calibri"/>
                <a:cs typeface="Calibri"/>
              </a:rPr>
              <a:t>Location: Emergency Operations Center</a:t>
            </a:r>
          </a:p>
        </p:txBody>
      </p:sp>
    </p:spTree>
    <p:extLst>
      <p:ext uri="{BB962C8B-B14F-4D97-AF65-F5344CB8AC3E}">
        <p14:creationId xmlns:p14="http://schemas.microsoft.com/office/powerpoint/2010/main" val="27248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ea typeface="Calibri"/>
                <a:cs typeface="Calibri"/>
              </a:rPr>
              <a:t>Preparing for Transport</a:t>
            </a:r>
            <a:endParaRPr lang="en-US" dirty="0"/>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2334790"/>
            <a:ext cx="8229600" cy="3842173"/>
          </a:xfrm>
        </p:spPr>
        <p:txBody>
          <a:bodyPr/>
          <a:lstStyle/>
          <a:p>
            <a:r>
              <a:rPr lang="en-US" dirty="0"/>
              <a:t>Account for students, staff, visitors</a:t>
            </a:r>
          </a:p>
          <a:p>
            <a:r>
              <a:rPr lang="en-US" dirty="0"/>
              <a:t>Transportation arrives</a:t>
            </a:r>
          </a:p>
          <a:p>
            <a:r>
              <a:rPr lang="en-US" dirty="0"/>
              <a:t>Reunification process begins</a:t>
            </a:r>
          </a:p>
          <a:p>
            <a:endParaRPr lang="en-US" dirty="0"/>
          </a:p>
          <a:p>
            <a:endParaRPr lang="en-US" dirty="0"/>
          </a:p>
          <a:p>
            <a:endParaRPr lang="en-US" dirty="0"/>
          </a:p>
          <a:p>
            <a:endParaRPr lang="en-US" dirty="0"/>
          </a:p>
          <a:p>
            <a:endParaRPr lang="en-US" dirty="0"/>
          </a:p>
        </p:txBody>
      </p:sp>
      <p:sp>
        <p:nvSpPr>
          <p:cNvPr id="4" name="Content Placeholder 4">
            <a:extLst>
              <a:ext uri="{FF2B5EF4-FFF2-40B4-BE49-F238E27FC236}">
                <a16:creationId xmlns:a16="http://schemas.microsoft.com/office/drawing/2014/main" id="{6FDCA7E6-4F80-2C54-8796-2CE5FBF8C838}"/>
              </a:ext>
            </a:extLst>
          </p:cNvPr>
          <p:cNvSpPr txBox="1">
            <a:spLocks/>
          </p:cNvSpPr>
          <p:nvPr/>
        </p:nvSpPr>
        <p:spPr>
          <a:xfrm>
            <a:off x="459089" y="1400826"/>
            <a:ext cx="7886700" cy="7244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Location: Impacted Site</a:t>
            </a:r>
            <a:endParaRPr lang="en-US" dirty="0">
              <a:ea typeface="Calibri"/>
              <a:cs typeface="Calibri"/>
            </a:endParaRPr>
          </a:p>
        </p:txBody>
      </p:sp>
    </p:spTree>
    <p:extLst>
      <p:ext uri="{BB962C8B-B14F-4D97-AF65-F5344CB8AC3E}">
        <p14:creationId xmlns:p14="http://schemas.microsoft.com/office/powerpoint/2010/main" val="197133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Setup and Preparation</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2164757"/>
            <a:ext cx="8229600" cy="4012206"/>
          </a:xfrm>
        </p:spPr>
        <p:txBody>
          <a:bodyPr/>
          <a:lstStyle/>
          <a:p>
            <a:r>
              <a:rPr lang="en-US" dirty="0"/>
              <a:t>Drive through or walk-up process</a:t>
            </a:r>
          </a:p>
          <a:p>
            <a:r>
              <a:rPr lang="en-US" dirty="0"/>
              <a:t>Determine student holding location</a:t>
            </a:r>
          </a:p>
          <a:p>
            <a:r>
              <a:rPr lang="en-US" dirty="0"/>
              <a:t>Determine family support location</a:t>
            </a:r>
          </a:p>
          <a:p>
            <a:r>
              <a:rPr lang="en-US" dirty="0"/>
              <a:t>Set up check-in / ID check stations</a:t>
            </a:r>
          </a:p>
          <a:p>
            <a:r>
              <a:rPr lang="en-US" dirty="0"/>
              <a:t>Establish traffic flow with cones / signs</a:t>
            </a:r>
          </a:p>
          <a:p>
            <a:r>
              <a:rPr lang="en-US" dirty="0"/>
              <a:t>Station officers around site for security / traffic assistance</a:t>
            </a:r>
          </a:p>
          <a:p>
            <a:endParaRPr lang="en-US" dirty="0"/>
          </a:p>
          <a:p>
            <a:endParaRPr lang="en-US" dirty="0"/>
          </a:p>
          <a:p>
            <a:endParaRPr lang="en-US" dirty="0"/>
          </a:p>
          <a:p>
            <a:endParaRPr lang="en-US" dirty="0"/>
          </a:p>
          <a:p>
            <a:endParaRPr lang="en-US" dirty="0"/>
          </a:p>
        </p:txBody>
      </p:sp>
      <p:sp>
        <p:nvSpPr>
          <p:cNvPr id="4" name="Content Placeholder 4">
            <a:extLst>
              <a:ext uri="{FF2B5EF4-FFF2-40B4-BE49-F238E27FC236}">
                <a16:creationId xmlns:a16="http://schemas.microsoft.com/office/drawing/2014/main" id="{17A8AA69-2B65-E71F-58F3-D88B568DCD33}"/>
              </a:ext>
            </a:extLst>
          </p:cNvPr>
          <p:cNvSpPr txBox="1">
            <a:spLocks/>
          </p:cNvSpPr>
          <p:nvPr/>
        </p:nvSpPr>
        <p:spPr>
          <a:xfrm>
            <a:off x="459089" y="1400826"/>
            <a:ext cx="7886700" cy="7244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Calibri"/>
                <a:cs typeface="Calibri"/>
              </a:rPr>
              <a:t>Location: Reunification Site</a:t>
            </a:r>
          </a:p>
        </p:txBody>
      </p:sp>
    </p:spTree>
    <p:extLst>
      <p:ext uri="{BB962C8B-B14F-4D97-AF65-F5344CB8AC3E}">
        <p14:creationId xmlns:p14="http://schemas.microsoft.com/office/powerpoint/2010/main" val="277336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Reunification Team Assignments</a:t>
            </a:r>
          </a:p>
        </p:txBody>
      </p:sp>
      <p:sp>
        <p:nvSpPr>
          <p:cNvPr id="6" name="Content Placeholder 4">
            <a:extLst>
              <a:ext uri="{FF2B5EF4-FFF2-40B4-BE49-F238E27FC236}">
                <a16:creationId xmlns:a16="http://schemas.microsoft.com/office/drawing/2014/main" id="{E41E29FC-0E3A-8E4B-8B4A-A15AB9E0AF83}"/>
              </a:ext>
            </a:extLst>
          </p:cNvPr>
          <p:cNvSpPr>
            <a:spLocks noGrp="1"/>
          </p:cNvSpPr>
          <p:nvPr>
            <p:ph idx="1"/>
          </p:nvPr>
        </p:nvSpPr>
        <p:spPr/>
        <p:txBody>
          <a:bodyPr>
            <a:normAutofit/>
          </a:bodyPr>
          <a:lstStyle/>
          <a:p>
            <a:pPr>
              <a:lnSpc>
                <a:spcPct val="100000"/>
              </a:lnSpc>
            </a:pPr>
            <a:r>
              <a:rPr lang="en-US" dirty="0"/>
              <a:t>Checkers</a:t>
            </a:r>
          </a:p>
          <a:p>
            <a:pPr>
              <a:lnSpc>
                <a:spcPct val="100000"/>
              </a:lnSpc>
            </a:pPr>
            <a:r>
              <a:rPr lang="en-US" dirty="0" err="1"/>
              <a:t>Reunifiers</a:t>
            </a:r>
            <a:endParaRPr lang="en-US" dirty="0"/>
          </a:p>
          <a:p>
            <a:pPr>
              <a:lnSpc>
                <a:spcPct val="100000"/>
              </a:lnSpc>
            </a:pPr>
            <a:r>
              <a:rPr lang="en-US" dirty="0"/>
              <a:t>Accountants</a:t>
            </a:r>
          </a:p>
          <a:p>
            <a:pPr>
              <a:lnSpc>
                <a:spcPct val="100000"/>
              </a:lnSpc>
            </a:pPr>
            <a:r>
              <a:rPr lang="en-US" dirty="0"/>
              <a:t>Class Leaders</a:t>
            </a:r>
          </a:p>
          <a:p>
            <a:pPr>
              <a:lnSpc>
                <a:spcPct val="100000"/>
              </a:lnSpc>
            </a:pPr>
            <a:r>
              <a:rPr lang="en-US" dirty="0"/>
              <a:t>Greeters, Interpreters, Floaters</a:t>
            </a: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7806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Parents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p:txBody>
          <a:bodyPr/>
          <a:lstStyle/>
          <a:p>
            <a:r>
              <a:rPr lang="en-US" dirty="0"/>
              <a:t>Notification from Communication Department</a:t>
            </a:r>
          </a:p>
          <a:p>
            <a:pPr lvl="1"/>
            <a:r>
              <a:rPr lang="en-US" dirty="0"/>
              <a:t>Incident Information</a:t>
            </a:r>
          </a:p>
          <a:p>
            <a:pPr lvl="1"/>
            <a:r>
              <a:rPr lang="en-US" dirty="0"/>
              <a:t>Next Steps</a:t>
            </a:r>
          </a:p>
          <a:p>
            <a:pPr lvl="1"/>
            <a:endParaRPr lang="en-US" dirty="0"/>
          </a:p>
          <a:p>
            <a:r>
              <a:rPr lang="en-US" dirty="0"/>
              <a:t>Reunification Instructions</a:t>
            </a:r>
          </a:p>
          <a:p>
            <a:pPr lvl="1"/>
            <a:r>
              <a:rPr lang="en-US" dirty="0"/>
              <a:t>When and Where</a:t>
            </a:r>
          </a:p>
          <a:p>
            <a:pPr lvl="1"/>
            <a:r>
              <a:rPr lang="en-US" dirty="0"/>
              <a:t>Bring ID</a:t>
            </a:r>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029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the Standard Reunification Method, or SRM, Information Card.">
            <a:extLst>
              <a:ext uri="{FF2B5EF4-FFF2-40B4-BE49-F238E27FC236}">
                <a16:creationId xmlns:a16="http://schemas.microsoft.com/office/drawing/2014/main" id="{A605459D-EB12-384E-AC34-47316FC0F44E}"/>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148536" y="1213817"/>
            <a:ext cx="6846929" cy="4430367"/>
          </a:xfrm>
          <a:prstGeom prst="rect">
            <a:avLst/>
          </a:prstGeom>
        </p:spPr>
      </p:pic>
    </p:spTree>
    <p:extLst>
      <p:ext uri="{BB962C8B-B14F-4D97-AF65-F5344CB8AC3E}">
        <p14:creationId xmlns:p14="http://schemas.microsoft.com/office/powerpoint/2010/main" val="317878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tandard Reunification Method, or SRM, infographic showing how to stage a reunification site.">
            <a:extLst>
              <a:ext uri="{FF2B5EF4-FFF2-40B4-BE49-F238E27FC236}">
                <a16:creationId xmlns:a16="http://schemas.microsoft.com/office/drawing/2014/main" id="{AB92E713-865A-3F76-E5A2-BC824C434E31}"/>
              </a:ext>
            </a:extLst>
          </p:cNvPr>
          <p:cNvGrpSpPr/>
          <p:nvPr/>
        </p:nvGrpSpPr>
        <p:grpSpPr>
          <a:xfrm>
            <a:off x="-424291" y="0"/>
            <a:ext cx="9992583" cy="6858000"/>
            <a:chOff x="-55422" y="0"/>
            <a:chExt cx="9992583" cy="6858000"/>
          </a:xfrm>
        </p:grpSpPr>
        <p:pic>
          <p:nvPicPr>
            <p:cNvPr id="9" name="Picture 8" descr="A diagram of a assembly area&#10;&#10;Description automatically generated">
              <a:extLst>
                <a:ext uri="{FF2B5EF4-FFF2-40B4-BE49-F238E27FC236}">
                  <a16:creationId xmlns:a16="http://schemas.microsoft.com/office/drawing/2014/main" id="{EE4179D7-E1BC-0D98-F7A4-8137DCA98DBE}"/>
                </a:ext>
              </a:extLst>
            </p:cNvPr>
            <p:cNvPicPr>
              <a:picLocks noChangeAspect="1"/>
            </p:cNvPicPr>
            <p:nvPr/>
          </p:nvPicPr>
          <p:blipFill rotWithShape="1">
            <a:blip r:embed="rId3">
              <a:extLst>
                <a:ext uri="{28A0092B-C50C-407E-A947-70E740481C1C}">
                  <a14:useLocalDpi xmlns:a14="http://schemas.microsoft.com/office/drawing/2010/main" val="0"/>
                </a:ext>
              </a:extLst>
            </a:blip>
            <a:srcRect r="8301"/>
            <a:stretch/>
          </p:blipFill>
          <p:spPr>
            <a:xfrm>
              <a:off x="-55422" y="0"/>
              <a:ext cx="4859483" cy="6858000"/>
            </a:xfrm>
            <a:prstGeom prst="rect">
              <a:avLst/>
            </a:prstGeom>
          </p:spPr>
        </p:pic>
        <p:pic>
          <p:nvPicPr>
            <p:cNvPr id="11" name="Picture 10" descr="A diagram of a remuneration site&#10;&#10;Description automatically generated">
              <a:extLst>
                <a:ext uri="{FF2B5EF4-FFF2-40B4-BE49-F238E27FC236}">
                  <a16:creationId xmlns:a16="http://schemas.microsoft.com/office/drawing/2014/main" id="{046FC722-8460-B54C-9FFE-5C778C00B74B}"/>
                </a:ext>
              </a:extLst>
            </p:cNvPr>
            <p:cNvPicPr>
              <a:picLocks noChangeAspect="1"/>
            </p:cNvPicPr>
            <p:nvPr/>
          </p:nvPicPr>
          <p:blipFill rotWithShape="1">
            <a:blip r:embed="rId4">
              <a:extLst>
                <a:ext uri="{28A0092B-C50C-407E-A947-70E740481C1C}">
                  <a14:useLocalDpi xmlns:a14="http://schemas.microsoft.com/office/drawing/2010/main" val="0"/>
                </a:ext>
              </a:extLst>
            </a:blip>
            <a:srcRect l="7843" r="-4379"/>
            <a:stretch/>
          </p:blipFill>
          <p:spPr>
            <a:xfrm>
              <a:off x="4821379" y="0"/>
              <a:ext cx="5115782" cy="6858000"/>
            </a:xfrm>
            <a:prstGeom prst="rect">
              <a:avLst/>
            </a:prstGeom>
          </p:spPr>
        </p:pic>
      </p:grpSp>
    </p:spTree>
    <p:extLst>
      <p:ext uri="{BB962C8B-B14F-4D97-AF65-F5344CB8AC3E}">
        <p14:creationId xmlns:p14="http://schemas.microsoft.com/office/powerpoint/2010/main" val="271181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tandard Reunification Method, or SRM, infographic showing the reunification process in six easy steps.">
            <a:extLst>
              <a:ext uri="{FF2B5EF4-FFF2-40B4-BE49-F238E27FC236}">
                <a16:creationId xmlns:a16="http://schemas.microsoft.com/office/drawing/2014/main" id="{90DC854B-AF2D-216E-E4A3-34A6FB419706}"/>
              </a:ext>
            </a:extLst>
          </p:cNvPr>
          <p:cNvGrpSpPr>
            <a:grpSpLocks noChangeAspect="1"/>
          </p:cNvGrpSpPr>
          <p:nvPr/>
        </p:nvGrpSpPr>
        <p:grpSpPr>
          <a:xfrm>
            <a:off x="0" y="145916"/>
            <a:ext cx="9144000" cy="6566168"/>
            <a:chOff x="-215901" y="0"/>
            <a:chExt cx="9550401" cy="6858000"/>
          </a:xfrm>
        </p:grpSpPr>
        <p:pic>
          <p:nvPicPr>
            <p:cNvPr id="7" name="Picture 6" descr="A close-up of a card&#10;&#10;Description automatically generated">
              <a:extLst>
                <a:ext uri="{FF2B5EF4-FFF2-40B4-BE49-F238E27FC236}">
                  <a16:creationId xmlns:a16="http://schemas.microsoft.com/office/drawing/2014/main" id="{58D326C5-25EC-838C-0E5B-77079FB7AD1F}"/>
                </a:ext>
              </a:extLst>
            </p:cNvPr>
            <p:cNvPicPr>
              <a:picLocks noChangeAspect="1"/>
            </p:cNvPicPr>
            <p:nvPr/>
          </p:nvPicPr>
          <p:blipFill rotWithShape="1">
            <a:blip r:embed="rId3">
              <a:extLst>
                <a:ext uri="{28A0092B-C50C-407E-A947-70E740481C1C}">
                  <a14:useLocalDpi xmlns:a14="http://schemas.microsoft.com/office/drawing/2010/main" val="0"/>
                </a:ext>
              </a:extLst>
            </a:blip>
            <a:srcRect l="5110" r="5882"/>
            <a:stretch/>
          </p:blipFill>
          <p:spPr>
            <a:xfrm>
              <a:off x="-215901" y="0"/>
              <a:ext cx="4716895" cy="6858000"/>
            </a:xfrm>
            <a:prstGeom prst="rect">
              <a:avLst/>
            </a:prstGeom>
          </p:spPr>
        </p:pic>
        <p:pic>
          <p:nvPicPr>
            <p:cNvPr id="10" name="Picture 9" descr="A poster with text and images of people&#10;&#10;Description automatically generated">
              <a:extLst>
                <a:ext uri="{FF2B5EF4-FFF2-40B4-BE49-F238E27FC236}">
                  <a16:creationId xmlns:a16="http://schemas.microsoft.com/office/drawing/2014/main" id="{80041C8A-45CF-7192-C9C0-349F2FA6996C}"/>
                </a:ext>
              </a:extLst>
            </p:cNvPr>
            <p:cNvPicPr>
              <a:picLocks noChangeAspect="1"/>
            </p:cNvPicPr>
            <p:nvPr/>
          </p:nvPicPr>
          <p:blipFill rotWithShape="1">
            <a:blip r:embed="rId4">
              <a:extLst>
                <a:ext uri="{28A0092B-C50C-407E-A947-70E740481C1C}">
                  <a14:useLocalDpi xmlns:a14="http://schemas.microsoft.com/office/drawing/2010/main" val="0"/>
                </a:ext>
              </a:extLst>
            </a:blip>
            <a:srcRect l="3726" r="5589"/>
            <a:stretch/>
          </p:blipFill>
          <p:spPr>
            <a:xfrm>
              <a:off x="4528705" y="0"/>
              <a:ext cx="4805795" cy="6858000"/>
            </a:xfrm>
            <a:prstGeom prst="rect">
              <a:avLst/>
            </a:prstGeom>
          </p:spPr>
        </p:pic>
      </p:grpSp>
    </p:spTree>
    <p:extLst>
      <p:ext uri="{BB962C8B-B14F-4D97-AF65-F5344CB8AC3E}">
        <p14:creationId xmlns:p14="http://schemas.microsoft.com/office/powerpoint/2010/main" val="288967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B140-03D8-9DD0-9F4B-D6DA67E6831D}"/>
              </a:ext>
            </a:extLst>
          </p:cNvPr>
          <p:cNvSpPr>
            <a:spLocks noGrp="1"/>
          </p:cNvSpPr>
          <p:nvPr>
            <p:ph type="title"/>
          </p:nvPr>
        </p:nvSpPr>
        <p:spPr/>
        <p:txBody>
          <a:bodyPr/>
          <a:lstStyle/>
          <a:p>
            <a:r>
              <a:rPr lang="en-US" dirty="0"/>
              <a:t>Unit 3: AFTER</a:t>
            </a:r>
          </a:p>
        </p:txBody>
      </p:sp>
      <p:sp>
        <p:nvSpPr>
          <p:cNvPr id="3" name="Text Placeholder 2">
            <a:extLst>
              <a:ext uri="{FF2B5EF4-FFF2-40B4-BE49-F238E27FC236}">
                <a16:creationId xmlns:a16="http://schemas.microsoft.com/office/drawing/2014/main" id="{9FB5134E-5097-AE7E-165C-07707ADC161C}"/>
              </a:ext>
            </a:extLst>
          </p:cNvPr>
          <p:cNvSpPr>
            <a:spLocks noGrp="1"/>
          </p:cNvSpPr>
          <p:nvPr>
            <p:ph type="body" idx="1"/>
          </p:nvPr>
        </p:nvSpPr>
        <p:spPr/>
        <p:txBody>
          <a:bodyPr/>
          <a:lstStyle/>
          <a:p>
            <a:r>
              <a:rPr lang="en-US" dirty="0"/>
              <a:t>Important Considerations After a Crisis</a:t>
            </a:r>
          </a:p>
        </p:txBody>
      </p:sp>
      <p:pic>
        <p:nvPicPr>
          <p:cNvPr id="4" name="Picture 3" descr="Chris Scuderi - Public Safety and Law Enforcement Training Coordinator - Virginia  DCJS | LinkedIn">
            <a:extLst>
              <a:ext uri="{FF2B5EF4-FFF2-40B4-BE49-F238E27FC236}">
                <a16:creationId xmlns:a16="http://schemas.microsoft.com/office/drawing/2014/main" id="{41153573-3E5B-F915-2B9A-68D35913537B}"/>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373748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Reunification Planning</a:t>
            </a:r>
          </a:p>
        </p:txBody>
      </p:sp>
      <p:sp>
        <p:nvSpPr>
          <p:cNvPr id="6" name="Content Placeholder 4">
            <a:extLst>
              <a:ext uri="{FF2B5EF4-FFF2-40B4-BE49-F238E27FC236}">
                <a16:creationId xmlns:a16="http://schemas.microsoft.com/office/drawing/2014/main" id="{E41E29FC-0E3A-8E4B-8B4A-A15AB9E0AF83}"/>
              </a:ext>
            </a:extLst>
          </p:cNvPr>
          <p:cNvSpPr>
            <a:spLocks noGrp="1"/>
          </p:cNvSpPr>
          <p:nvPr>
            <p:ph idx="1"/>
          </p:nvPr>
        </p:nvSpPr>
        <p:spPr/>
        <p:txBody>
          <a:bodyPr>
            <a:normAutofit/>
          </a:bodyPr>
          <a:lstStyle/>
          <a:p>
            <a:pPr>
              <a:lnSpc>
                <a:spcPct val="100000"/>
              </a:lnSpc>
            </a:pPr>
            <a:r>
              <a:rPr lang="en-US" dirty="0"/>
              <a:t>Division Level:</a:t>
            </a:r>
          </a:p>
          <a:p>
            <a:pPr lvl="1">
              <a:lnSpc>
                <a:spcPct val="100000"/>
              </a:lnSpc>
            </a:pPr>
            <a:r>
              <a:rPr lang="en-US" dirty="0"/>
              <a:t>Set up team</a:t>
            </a:r>
          </a:p>
          <a:p>
            <a:pPr lvl="1">
              <a:lnSpc>
                <a:spcPct val="100000"/>
              </a:lnSpc>
            </a:pPr>
            <a:r>
              <a:rPr lang="en-US" dirty="0"/>
              <a:t>Reunification team supervisors</a:t>
            </a:r>
          </a:p>
          <a:p>
            <a:pPr lvl="1">
              <a:lnSpc>
                <a:spcPct val="100000"/>
              </a:lnSpc>
            </a:pPr>
            <a:r>
              <a:rPr lang="en-US" dirty="0"/>
              <a:t>Transportation needs</a:t>
            </a:r>
          </a:p>
          <a:p>
            <a:pPr lvl="1">
              <a:lnSpc>
                <a:spcPct val="100000"/>
              </a:lnSpc>
            </a:pPr>
            <a:r>
              <a:rPr lang="en-US" dirty="0"/>
              <a:t>Locations</a:t>
            </a:r>
            <a:br>
              <a:rPr lang="en-US" dirty="0"/>
            </a:br>
            <a:endParaRPr lang="en-US" dirty="0"/>
          </a:p>
          <a:p>
            <a:pPr>
              <a:lnSpc>
                <a:spcPct val="100000"/>
              </a:lnSpc>
            </a:pPr>
            <a:r>
              <a:rPr lang="en-US" dirty="0"/>
              <a:t>School Level:</a:t>
            </a:r>
          </a:p>
          <a:p>
            <a:pPr lvl="1">
              <a:lnSpc>
                <a:spcPct val="100000"/>
              </a:lnSpc>
            </a:pPr>
            <a:r>
              <a:rPr lang="en-US" dirty="0"/>
              <a:t>Reunification team support</a:t>
            </a:r>
          </a:p>
          <a:p>
            <a:pPr lvl="1">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50848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8</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Recovery</a:t>
            </a:r>
          </a:p>
        </p:txBody>
      </p:sp>
    </p:spTree>
    <p:extLst>
      <p:ext uri="{BB962C8B-B14F-4D97-AF65-F5344CB8AC3E}">
        <p14:creationId xmlns:p14="http://schemas.microsoft.com/office/powerpoint/2010/main" val="5280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Purpose, Goals, Focus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p:txBody>
          <a:bodyPr/>
          <a:lstStyle/>
          <a:p>
            <a:r>
              <a:rPr lang="en-US" dirty="0"/>
              <a:t>Short Term</a:t>
            </a:r>
          </a:p>
          <a:p>
            <a:r>
              <a:rPr lang="en-US" dirty="0"/>
              <a:t>Long Term</a:t>
            </a:r>
          </a:p>
          <a:p>
            <a:r>
              <a:rPr lang="en-US" dirty="0"/>
              <a:t>Incident Reporting</a:t>
            </a:r>
          </a:p>
          <a:p>
            <a:r>
              <a:rPr lang="en-US" dirty="0"/>
              <a:t>Memorial / Anniversary Remembrance</a:t>
            </a:r>
          </a:p>
          <a:p>
            <a:pPr marL="0" indent="0">
              <a:buNone/>
            </a:pPr>
            <a:endParaRPr lang="en-US" dirty="0"/>
          </a:p>
        </p:txBody>
      </p:sp>
    </p:spTree>
    <p:extLst>
      <p:ext uri="{BB962C8B-B14F-4D97-AF65-F5344CB8AC3E}">
        <p14:creationId xmlns:p14="http://schemas.microsoft.com/office/powerpoint/2010/main" val="195839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A7CD-5A07-5785-A0BE-C083131A5EDA}"/>
              </a:ext>
            </a:extLst>
          </p:cNvPr>
          <p:cNvSpPr>
            <a:spLocks noGrp="1"/>
          </p:cNvSpPr>
          <p:nvPr>
            <p:ph type="title"/>
          </p:nvPr>
        </p:nvSpPr>
        <p:spPr/>
        <p:txBody>
          <a:bodyPr/>
          <a:lstStyle/>
          <a:p>
            <a:r>
              <a:rPr lang="en-US" dirty="0"/>
              <a:t>Counseling / Support</a:t>
            </a:r>
          </a:p>
        </p:txBody>
      </p:sp>
      <p:sp>
        <p:nvSpPr>
          <p:cNvPr id="3" name="Content Placeholder 2">
            <a:extLst>
              <a:ext uri="{FF2B5EF4-FFF2-40B4-BE49-F238E27FC236}">
                <a16:creationId xmlns:a16="http://schemas.microsoft.com/office/drawing/2014/main" id="{71C605B4-0DFB-29E9-A989-05B5011A30CC}"/>
              </a:ext>
            </a:extLst>
          </p:cNvPr>
          <p:cNvSpPr>
            <a:spLocks noGrp="1"/>
          </p:cNvSpPr>
          <p:nvPr>
            <p:ph idx="1"/>
          </p:nvPr>
        </p:nvSpPr>
        <p:spPr/>
        <p:txBody>
          <a:bodyPr/>
          <a:lstStyle/>
          <a:p>
            <a:r>
              <a:rPr lang="en-US" dirty="0"/>
              <a:t>Trauma-Informed strategies </a:t>
            </a:r>
          </a:p>
          <a:p>
            <a:r>
              <a:rPr lang="en-US" dirty="0"/>
              <a:t>General or Group counseling</a:t>
            </a:r>
          </a:p>
          <a:p>
            <a:r>
              <a:rPr lang="en-US" dirty="0"/>
              <a:t>Referrals to outside resources</a:t>
            </a:r>
          </a:p>
          <a:p>
            <a:r>
              <a:rPr lang="en-US" dirty="0"/>
              <a:t>Supporting students experiencing homelessness or DSS placement</a:t>
            </a:r>
          </a:p>
          <a:p>
            <a:r>
              <a:rPr lang="en-US" dirty="0"/>
              <a:t>Standardized process to ensure continuity of services</a:t>
            </a:r>
          </a:p>
          <a:p>
            <a:endParaRPr lang="en-US" dirty="0"/>
          </a:p>
        </p:txBody>
      </p:sp>
    </p:spTree>
    <p:extLst>
      <p:ext uri="{BB962C8B-B14F-4D97-AF65-F5344CB8AC3E}">
        <p14:creationId xmlns:p14="http://schemas.microsoft.com/office/powerpoint/2010/main" val="41206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6400-64D0-D076-9754-4850B6760C8B}"/>
              </a:ext>
            </a:extLst>
          </p:cNvPr>
          <p:cNvSpPr>
            <a:spLocks noGrp="1"/>
          </p:cNvSpPr>
          <p:nvPr>
            <p:ph type="title"/>
          </p:nvPr>
        </p:nvSpPr>
        <p:spPr/>
        <p:txBody>
          <a:bodyPr/>
          <a:lstStyle/>
          <a:p>
            <a:r>
              <a:rPr lang="en-US" dirty="0"/>
              <a:t>Facilities and Transportation</a:t>
            </a:r>
          </a:p>
        </p:txBody>
      </p:sp>
      <p:sp>
        <p:nvSpPr>
          <p:cNvPr id="3" name="Content Placeholder 2">
            <a:extLst>
              <a:ext uri="{FF2B5EF4-FFF2-40B4-BE49-F238E27FC236}">
                <a16:creationId xmlns:a16="http://schemas.microsoft.com/office/drawing/2014/main" id="{A34ACB0C-73EE-586E-85A5-D0F9195561F7}"/>
              </a:ext>
            </a:extLst>
          </p:cNvPr>
          <p:cNvSpPr>
            <a:spLocks noGrp="1"/>
          </p:cNvSpPr>
          <p:nvPr>
            <p:ph idx="1"/>
          </p:nvPr>
        </p:nvSpPr>
        <p:spPr/>
        <p:txBody>
          <a:bodyPr/>
          <a:lstStyle/>
          <a:p>
            <a:r>
              <a:rPr lang="en-US" dirty="0"/>
              <a:t>Building needs</a:t>
            </a:r>
          </a:p>
          <a:p>
            <a:pPr lvl="1"/>
            <a:r>
              <a:rPr lang="en-US" dirty="0"/>
              <a:t>Repair</a:t>
            </a:r>
          </a:p>
          <a:p>
            <a:pPr lvl="1"/>
            <a:r>
              <a:rPr lang="en-US" dirty="0"/>
              <a:t>Replacement</a:t>
            </a:r>
          </a:p>
          <a:p>
            <a:pPr lvl="1"/>
            <a:r>
              <a:rPr lang="en-US" dirty="0"/>
              <a:t>System records</a:t>
            </a:r>
          </a:p>
          <a:p>
            <a:r>
              <a:rPr lang="en-US" dirty="0"/>
              <a:t>Transportation needs</a:t>
            </a:r>
          </a:p>
          <a:p>
            <a:pPr lvl="1"/>
            <a:r>
              <a:rPr lang="en-US" dirty="0"/>
              <a:t>Status of bus fleet and reserves</a:t>
            </a:r>
          </a:p>
          <a:p>
            <a:pPr lvl="1"/>
            <a:r>
              <a:rPr lang="en-US" dirty="0"/>
              <a:t>Road issues in the area</a:t>
            </a:r>
          </a:p>
          <a:p>
            <a:pPr lvl="1"/>
            <a:r>
              <a:rPr lang="en-US" dirty="0"/>
              <a:t>Alternate pick up/drop off points</a:t>
            </a:r>
          </a:p>
          <a:p>
            <a:pPr lvl="1"/>
            <a:endParaRPr lang="en-US" dirty="0"/>
          </a:p>
          <a:p>
            <a:endParaRPr lang="en-US" dirty="0"/>
          </a:p>
        </p:txBody>
      </p:sp>
    </p:spTree>
    <p:extLst>
      <p:ext uri="{BB962C8B-B14F-4D97-AF65-F5344CB8AC3E}">
        <p14:creationId xmlns:p14="http://schemas.microsoft.com/office/powerpoint/2010/main" val="249003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7D5E-3B70-0A37-4839-5B7EFCFA1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C729C-1F47-8B40-59CB-8B45715DE4EF}"/>
              </a:ext>
            </a:extLst>
          </p:cNvPr>
          <p:cNvSpPr>
            <a:spLocks noGrp="1"/>
          </p:cNvSpPr>
          <p:nvPr>
            <p:ph type="title"/>
          </p:nvPr>
        </p:nvSpPr>
        <p:spPr/>
        <p:txBody>
          <a:bodyPr/>
          <a:lstStyle/>
          <a:p>
            <a:r>
              <a:rPr lang="en-US" dirty="0"/>
              <a:t>Contracts and Agreements</a:t>
            </a:r>
          </a:p>
        </p:txBody>
      </p:sp>
      <p:sp>
        <p:nvSpPr>
          <p:cNvPr id="3" name="Content Placeholder 2">
            <a:extLst>
              <a:ext uri="{FF2B5EF4-FFF2-40B4-BE49-F238E27FC236}">
                <a16:creationId xmlns:a16="http://schemas.microsoft.com/office/drawing/2014/main" id="{E8F673FF-3103-2EC5-8B20-7EB7C36BF1B0}"/>
              </a:ext>
            </a:extLst>
          </p:cNvPr>
          <p:cNvSpPr>
            <a:spLocks noGrp="1"/>
          </p:cNvSpPr>
          <p:nvPr>
            <p:ph idx="1"/>
          </p:nvPr>
        </p:nvSpPr>
        <p:spPr/>
        <p:txBody>
          <a:bodyPr vert="horz" lIns="0" tIns="0" rIns="0" bIns="0" rtlCol="0" anchor="t">
            <a:noAutofit/>
          </a:bodyPr>
          <a:lstStyle/>
          <a:p>
            <a:r>
              <a:rPr lang="en-US" dirty="0"/>
              <a:t>Off-site reunification</a:t>
            </a:r>
          </a:p>
          <a:p>
            <a:pPr>
              <a:buClr>
                <a:srgbClr val="333F50"/>
              </a:buClr>
            </a:pPr>
            <a:r>
              <a:rPr lang="en-US" dirty="0">
                <a:ea typeface="Calibri" panose="020F0502020204030204"/>
                <a:cs typeface="Calibri" panose="020F0502020204030204"/>
              </a:rPr>
              <a:t>Transportation backups</a:t>
            </a:r>
          </a:p>
          <a:p>
            <a:pPr>
              <a:buClr>
                <a:srgbClr val="333F50"/>
              </a:buClr>
            </a:pPr>
            <a:r>
              <a:rPr lang="en-US">
                <a:ea typeface="Calibri" panose="020F0502020204030204"/>
                <a:cs typeface="Calibri" panose="020F0502020204030204"/>
              </a:rPr>
              <a:t>Agency MOUs</a:t>
            </a:r>
            <a:endParaRPr lang="en-US" dirty="0">
              <a:ea typeface="Calibri" panose="020F0502020204030204"/>
              <a:cs typeface="Calibri" panose="020F0502020204030204"/>
            </a:endParaRPr>
          </a:p>
          <a:p>
            <a:pPr lvl="1">
              <a:buClr>
                <a:srgbClr val="333F50"/>
              </a:buClr>
            </a:pPr>
            <a:r>
              <a:rPr lang="en-US" dirty="0">
                <a:ea typeface="Calibri" panose="020F0502020204030204"/>
                <a:cs typeface="Calibri" panose="020F0502020204030204"/>
              </a:rPr>
              <a:t>SROs and/or other law enforcement services</a:t>
            </a:r>
          </a:p>
          <a:p>
            <a:pPr lvl="1">
              <a:buClr>
                <a:srgbClr val="333F50"/>
              </a:buClr>
            </a:pPr>
            <a:r>
              <a:rPr lang="en-US" dirty="0"/>
              <a:t>Counseling services</a:t>
            </a:r>
            <a:endParaRPr lang="en-US" dirty="0">
              <a:ea typeface="Calibri" panose="020F0502020204030204"/>
              <a:cs typeface="Calibri" panose="020F0502020204030204"/>
            </a:endParaRPr>
          </a:p>
          <a:p>
            <a:endParaRPr lang="en-US" dirty="0"/>
          </a:p>
        </p:txBody>
      </p:sp>
    </p:spTree>
    <p:extLst>
      <p:ext uri="{BB962C8B-B14F-4D97-AF65-F5344CB8AC3E}">
        <p14:creationId xmlns:p14="http://schemas.microsoft.com/office/powerpoint/2010/main" val="247417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B333-FF52-1B1B-DAC8-768B1C7C2DE6}"/>
              </a:ext>
            </a:extLst>
          </p:cNvPr>
          <p:cNvSpPr>
            <a:spLocks noGrp="1"/>
          </p:cNvSpPr>
          <p:nvPr>
            <p:ph type="title"/>
          </p:nvPr>
        </p:nvSpPr>
        <p:spPr/>
        <p:txBody>
          <a:bodyPr/>
          <a:lstStyle/>
          <a:p>
            <a:r>
              <a:rPr lang="en-US" dirty="0"/>
              <a:t>Academic Recovery</a:t>
            </a:r>
          </a:p>
        </p:txBody>
      </p:sp>
      <p:sp>
        <p:nvSpPr>
          <p:cNvPr id="3" name="Content Placeholder 2">
            <a:extLst>
              <a:ext uri="{FF2B5EF4-FFF2-40B4-BE49-F238E27FC236}">
                <a16:creationId xmlns:a16="http://schemas.microsoft.com/office/drawing/2014/main" id="{67515A11-BD7D-4BF5-4730-5776891F82A6}"/>
              </a:ext>
            </a:extLst>
          </p:cNvPr>
          <p:cNvSpPr>
            <a:spLocks noGrp="1"/>
          </p:cNvSpPr>
          <p:nvPr>
            <p:ph idx="1"/>
          </p:nvPr>
        </p:nvSpPr>
        <p:spPr/>
        <p:txBody>
          <a:bodyPr/>
          <a:lstStyle/>
          <a:p>
            <a:r>
              <a:rPr lang="en-US" dirty="0"/>
              <a:t>Accounting for missed days/minutes of instruction</a:t>
            </a:r>
          </a:p>
          <a:p>
            <a:r>
              <a:rPr lang="en-US" dirty="0"/>
              <a:t>Verify and validate grades/transcripts</a:t>
            </a:r>
          </a:p>
          <a:p>
            <a:r>
              <a:rPr lang="en-US" dirty="0"/>
              <a:t>Coordinate with state testing agencies</a:t>
            </a:r>
          </a:p>
          <a:p>
            <a:r>
              <a:rPr lang="en-US" dirty="0"/>
              <a:t>Coordinate with college board testing centers</a:t>
            </a:r>
          </a:p>
          <a:p>
            <a:r>
              <a:rPr lang="en-US" dirty="0"/>
              <a:t>Secure educational materials or substitutions</a:t>
            </a:r>
          </a:p>
          <a:p>
            <a:pPr marL="0" indent="0">
              <a:buNone/>
            </a:pPr>
            <a:endParaRPr lang="en-US" dirty="0"/>
          </a:p>
          <a:p>
            <a:endParaRPr lang="en-US" dirty="0"/>
          </a:p>
        </p:txBody>
      </p:sp>
    </p:spTree>
    <p:extLst>
      <p:ext uri="{BB962C8B-B14F-4D97-AF65-F5344CB8AC3E}">
        <p14:creationId xmlns:p14="http://schemas.microsoft.com/office/powerpoint/2010/main" val="33748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2727-F975-48D7-BE5E-CEB35B033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1492B-4EC0-4AE8-09B4-6C4A4C23DD61}"/>
              </a:ext>
            </a:extLst>
          </p:cNvPr>
          <p:cNvSpPr>
            <a:spLocks noGrp="1"/>
          </p:cNvSpPr>
          <p:nvPr>
            <p:ph type="title"/>
          </p:nvPr>
        </p:nvSpPr>
        <p:spPr/>
        <p:txBody>
          <a:bodyPr/>
          <a:lstStyle/>
          <a:p>
            <a:r>
              <a:rPr lang="en-US" dirty="0"/>
              <a:t>Essential Departments and Functions</a:t>
            </a:r>
          </a:p>
        </p:txBody>
      </p:sp>
      <p:sp>
        <p:nvSpPr>
          <p:cNvPr id="3" name="Content Placeholder 2">
            <a:extLst>
              <a:ext uri="{FF2B5EF4-FFF2-40B4-BE49-F238E27FC236}">
                <a16:creationId xmlns:a16="http://schemas.microsoft.com/office/drawing/2014/main" id="{9E8C13E9-0CE8-0E9D-2221-1A862FB72CC2}"/>
              </a:ext>
            </a:extLst>
          </p:cNvPr>
          <p:cNvSpPr>
            <a:spLocks noGrp="1"/>
          </p:cNvSpPr>
          <p:nvPr>
            <p:ph idx="1"/>
          </p:nvPr>
        </p:nvSpPr>
        <p:spPr/>
        <p:txBody>
          <a:bodyPr vert="horz" lIns="0" tIns="0" rIns="0" bIns="0" rtlCol="0" anchor="t">
            <a:noAutofit/>
          </a:bodyPr>
          <a:lstStyle/>
          <a:p>
            <a:r>
              <a:rPr lang="en-US" dirty="0">
                <a:ea typeface="Calibri"/>
                <a:cs typeface="Calibri"/>
              </a:rPr>
              <a:t>Human Resources</a:t>
            </a:r>
          </a:p>
          <a:p>
            <a:pPr>
              <a:buClr>
                <a:srgbClr val="333F50"/>
              </a:buClr>
            </a:pPr>
            <a:r>
              <a:rPr lang="en-US" dirty="0">
                <a:ea typeface="Calibri"/>
                <a:cs typeface="Calibri"/>
              </a:rPr>
              <a:t>Business Office</a:t>
            </a:r>
          </a:p>
          <a:p>
            <a:pPr>
              <a:buClr>
                <a:srgbClr val="333F50"/>
              </a:buClr>
            </a:pPr>
            <a:r>
              <a:rPr lang="en-US" dirty="0">
                <a:ea typeface="Calibri"/>
                <a:cs typeface="Calibri"/>
              </a:rPr>
              <a:t>Purchasing Department</a:t>
            </a:r>
          </a:p>
          <a:p>
            <a:pPr>
              <a:buClr>
                <a:srgbClr val="333F50"/>
              </a:buClr>
            </a:pPr>
            <a:r>
              <a:rPr lang="en-US" dirty="0">
                <a:ea typeface="Calibri"/>
                <a:cs typeface="Calibri"/>
              </a:rPr>
              <a:t>Child Nutrition</a:t>
            </a:r>
          </a:p>
          <a:p>
            <a:pPr>
              <a:buClr>
                <a:srgbClr val="333F50"/>
              </a:buClr>
            </a:pPr>
            <a:r>
              <a:rPr lang="en-US" dirty="0">
                <a:ea typeface="Calibri"/>
                <a:cs typeface="Calibri"/>
              </a:rPr>
              <a:t>Health Services</a:t>
            </a:r>
          </a:p>
          <a:p>
            <a:pPr>
              <a:buClr>
                <a:srgbClr val="333F50"/>
              </a:buClr>
            </a:pPr>
            <a:r>
              <a:rPr lang="en-US" dirty="0">
                <a:ea typeface="Calibri"/>
                <a:cs typeface="Calibri"/>
              </a:rPr>
              <a:t>Special Education</a:t>
            </a:r>
          </a:p>
          <a:p>
            <a:pPr>
              <a:buClr>
                <a:srgbClr val="333F50"/>
              </a:buClr>
            </a:pPr>
            <a:r>
              <a:rPr lang="en-US" dirty="0">
                <a:ea typeface="Calibri"/>
                <a:cs typeface="Calibri"/>
              </a:rPr>
              <a:t>Communications</a:t>
            </a:r>
          </a:p>
          <a:p>
            <a:pPr>
              <a:buClr>
                <a:srgbClr val="333F50"/>
              </a:buClr>
            </a:pPr>
            <a:r>
              <a:rPr lang="en-US" dirty="0">
                <a:ea typeface="Calibri"/>
                <a:cs typeface="Calibri"/>
              </a:rPr>
              <a:t>Safety and Security</a:t>
            </a:r>
          </a:p>
          <a:p>
            <a:pPr>
              <a:buClr>
                <a:srgbClr val="333F50"/>
              </a:buClr>
            </a:pPr>
            <a:r>
              <a:rPr lang="en-US" dirty="0">
                <a:ea typeface="Calibri"/>
                <a:cs typeface="Calibri"/>
              </a:rPr>
              <a:t>Technology</a:t>
            </a:r>
          </a:p>
          <a:p>
            <a:pPr marL="0" indent="0">
              <a:buNone/>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22230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D103-8ED6-C2F7-85BA-0902BCAD4E6C}"/>
              </a:ext>
            </a:extLst>
          </p:cNvPr>
          <p:cNvSpPr>
            <a:spLocks noGrp="1"/>
          </p:cNvSpPr>
          <p:nvPr>
            <p:ph type="title"/>
          </p:nvPr>
        </p:nvSpPr>
        <p:spPr/>
        <p:txBody>
          <a:bodyPr/>
          <a:lstStyle/>
          <a:p>
            <a:r>
              <a:rPr lang="en-US" dirty="0"/>
              <a:t>Training Opportunities</a:t>
            </a:r>
          </a:p>
        </p:txBody>
      </p:sp>
      <p:sp>
        <p:nvSpPr>
          <p:cNvPr id="3" name="Content Placeholder 2">
            <a:extLst>
              <a:ext uri="{FF2B5EF4-FFF2-40B4-BE49-F238E27FC236}">
                <a16:creationId xmlns:a16="http://schemas.microsoft.com/office/drawing/2014/main" id="{9EC3864F-80D5-7EC8-F08F-432BACC1D466}"/>
              </a:ext>
            </a:extLst>
          </p:cNvPr>
          <p:cNvSpPr>
            <a:spLocks noGrp="1"/>
          </p:cNvSpPr>
          <p:nvPr>
            <p:ph idx="1"/>
          </p:nvPr>
        </p:nvSpPr>
        <p:spPr/>
        <p:txBody>
          <a:bodyPr vert="horz" lIns="0" tIns="0" rIns="0" bIns="0" rtlCol="0" anchor="t">
            <a:noAutofit/>
          </a:bodyPr>
          <a:lstStyle/>
          <a:p>
            <a:r>
              <a:rPr lang="en-US"/>
              <a:t>Online ICS Trainings</a:t>
            </a:r>
          </a:p>
          <a:p>
            <a:pPr>
              <a:buClr>
                <a:srgbClr val="333F50"/>
              </a:buClr>
            </a:pPr>
            <a:r>
              <a:rPr lang="en-US" dirty="0">
                <a:ea typeface="Calibri"/>
                <a:cs typeface="Calibri"/>
              </a:rPr>
              <a:t>Standard Response Protocol</a:t>
            </a:r>
          </a:p>
          <a:p>
            <a:pPr>
              <a:buClr>
                <a:srgbClr val="333F50"/>
              </a:buClr>
            </a:pPr>
            <a:r>
              <a:rPr lang="en-US" dirty="0">
                <a:ea typeface="Calibri"/>
                <a:cs typeface="Calibri"/>
              </a:rPr>
              <a:t>Standard Reunification Method</a:t>
            </a:r>
          </a:p>
        </p:txBody>
      </p:sp>
      <p:pic>
        <p:nvPicPr>
          <p:cNvPr id="4" name="Picture 3" descr="Chris Scuderi - Public Safety and Law Enforcement Training Coordinator - Virginia  DCJS | LinkedIn">
            <a:extLst>
              <a:ext uri="{FF2B5EF4-FFF2-40B4-BE49-F238E27FC236}">
                <a16:creationId xmlns:a16="http://schemas.microsoft.com/office/drawing/2014/main" id="{FA4D15F0-9EA4-D3B7-A7FF-1C9A0804192C}"/>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361571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7</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Reunification</a:t>
            </a:r>
          </a:p>
        </p:txBody>
      </p:sp>
    </p:spTree>
    <p:extLst>
      <p:ext uri="{BB962C8B-B14F-4D97-AF65-F5344CB8AC3E}">
        <p14:creationId xmlns:p14="http://schemas.microsoft.com/office/powerpoint/2010/main" val="254518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A2D-40D2-59BF-34A5-8ADB267FDE9C}"/>
              </a:ext>
            </a:extLst>
          </p:cNvPr>
          <p:cNvSpPr>
            <a:spLocks noGrp="1"/>
          </p:cNvSpPr>
          <p:nvPr>
            <p:ph type="title"/>
          </p:nvPr>
        </p:nvSpPr>
        <p:spPr/>
        <p:txBody>
          <a:bodyPr/>
          <a:lstStyle/>
          <a:p>
            <a:r>
              <a:rPr lang="en-US" dirty="0"/>
              <a:t>Planning for Reunification</a:t>
            </a:r>
          </a:p>
        </p:txBody>
      </p:sp>
      <p:sp>
        <p:nvSpPr>
          <p:cNvPr id="3" name="Content Placeholder 2">
            <a:extLst>
              <a:ext uri="{FF2B5EF4-FFF2-40B4-BE49-F238E27FC236}">
                <a16:creationId xmlns:a16="http://schemas.microsoft.com/office/drawing/2014/main" id="{CE23F91B-0D6F-3042-3C00-911394332BA8}"/>
              </a:ext>
            </a:extLst>
          </p:cNvPr>
          <p:cNvSpPr>
            <a:spLocks noGrp="1"/>
          </p:cNvSpPr>
          <p:nvPr>
            <p:ph idx="1"/>
          </p:nvPr>
        </p:nvSpPr>
        <p:spPr/>
        <p:txBody>
          <a:bodyPr/>
          <a:lstStyle/>
          <a:p>
            <a:r>
              <a:rPr lang="en-US" dirty="0"/>
              <a:t>Can occur on-site or off-site</a:t>
            </a:r>
          </a:p>
          <a:p>
            <a:r>
              <a:rPr lang="en-US" dirty="0"/>
              <a:t>May serve as host school for Reunification</a:t>
            </a:r>
          </a:p>
          <a:p>
            <a:r>
              <a:rPr lang="en-US" dirty="0"/>
              <a:t>Information will be provided to parents/guardians as available</a:t>
            </a:r>
          </a:p>
        </p:txBody>
      </p:sp>
    </p:spTree>
    <p:extLst>
      <p:ext uri="{BB962C8B-B14F-4D97-AF65-F5344CB8AC3E}">
        <p14:creationId xmlns:p14="http://schemas.microsoft.com/office/powerpoint/2010/main" val="279588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In an emergency…</a:t>
            </a:r>
          </a:p>
        </p:txBody>
      </p:sp>
      <p:pic>
        <p:nvPicPr>
          <p:cNvPr id="8" name="pastedGraphic.pdf" descr="White Caduceus icon inside green emergency star symbol.">
            <a:extLst>
              <a:ext uri="{FF2B5EF4-FFF2-40B4-BE49-F238E27FC236}">
                <a16:creationId xmlns:a16="http://schemas.microsoft.com/office/drawing/2014/main" id="{D7E97F1A-C9F4-FE47-84BC-6872C500BF97}"/>
              </a:ext>
            </a:extLst>
          </p:cNvPr>
          <p:cNvPicPr>
            <a:picLocks noChangeAspect="1"/>
          </p:cNvPicPr>
          <p:nvPr/>
        </p:nvPicPr>
        <p:blipFill>
          <a:blip r:embed="rId3">
            <a:extLst>
              <a:ext uri="{28A0092B-C50C-407E-A947-70E740481C1C}">
                <a14:useLocalDpi xmlns:a14="http://schemas.microsoft.com/office/drawing/2010/main" val="0"/>
              </a:ext>
            </a:extLst>
          </a:blip>
          <a:srcRect l="47" r="47"/>
          <a:stretch/>
        </p:blipFill>
        <p:spPr>
          <a:xfrm>
            <a:off x="4047620" y="2056053"/>
            <a:ext cx="2991441" cy="2994248"/>
          </a:xfrm>
          <a:prstGeom prst="rect">
            <a:avLst/>
          </a:prstGeom>
          <a:ln w="3175">
            <a:miter lim="400000"/>
          </a:ln>
        </p:spPr>
      </p:pic>
      <p:pic>
        <p:nvPicPr>
          <p:cNvPr id="7" name="pastedGraphic.pdf" descr="Solid Red Maltese Cross Firefighter Emblem.">
            <a:extLst>
              <a:ext uri="{FF2B5EF4-FFF2-40B4-BE49-F238E27FC236}">
                <a16:creationId xmlns:a16="http://schemas.microsoft.com/office/drawing/2014/main" id="{13C4A25E-C05C-FD4E-B4E1-6B19611DD8EC}"/>
              </a:ext>
            </a:extLst>
          </p:cNvPr>
          <p:cNvPicPr>
            <a:picLocks noChangeAspect="1"/>
          </p:cNvPicPr>
          <p:nvPr/>
        </p:nvPicPr>
        <p:blipFill>
          <a:blip r:embed="rId4">
            <a:extLst>
              <a:ext uri="{28A0092B-C50C-407E-A947-70E740481C1C}">
                <a14:useLocalDpi xmlns:a14="http://schemas.microsoft.com/office/drawing/2010/main" val="0"/>
              </a:ext>
            </a:extLst>
          </a:blip>
          <a:srcRect l="47" r="47"/>
          <a:stretch/>
        </p:blipFill>
        <p:spPr>
          <a:xfrm>
            <a:off x="2104939" y="2374818"/>
            <a:ext cx="2359383" cy="2361598"/>
          </a:xfrm>
          <a:prstGeom prst="rect">
            <a:avLst/>
          </a:prstGeom>
          <a:ln w="3175">
            <a:miter lim="400000"/>
          </a:ln>
        </p:spPr>
      </p:pic>
      <p:pic>
        <p:nvPicPr>
          <p:cNvPr id="9" name="SRM Icon.pdf" descr="Adult and child holding hands inside a pink circle.">
            <a:extLst>
              <a:ext uri="{FF2B5EF4-FFF2-40B4-BE49-F238E27FC236}">
                <a16:creationId xmlns:a16="http://schemas.microsoft.com/office/drawing/2014/main" id="{371B5530-8C65-4244-8D94-9613443F79EA}"/>
              </a:ext>
            </a:extLst>
          </p:cNvPr>
          <p:cNvPicPr>
            <a:picLocks noChangeAspect="1"/>
          </p:cNvPicPr>
          <p:nvPr/>
        </p:nvPicPr>
        <p:blipFill>
          <a:blip r:embed="rId5"/>
          <a:stretch>
            <a:fillRect/>
          </a:stretch>
        </p:blipFill>
        <p:spPr>
          <a:xfrm>
            <a:off x="6821011" y="2491035"/>
            <a:ext cx="2122292" cy="2124284"/>
          </a:xfrm>
          <a:prstGeom prst="rect">
            <a:avLst/>
          </a:prstGeom>
          <a:ln w="3175">
            <a:miter lim="400000"/>
          </a:ln>
        </p:spPr>
      </p:pic>
      <p:pic>
        <p:nvPicPr>
          <p:cNvPr id="4" name="Picture 3" descr="Blue police badge symbol.">
            <a:extLst>
              <a:ext uri="{FF2B5EF4-FFF2-40B4-BE49-F238E27FC236}">
                <a16:creationId xmlns:a16="http://schemas.microsoft.com/office/drawing/2014/main" id="{339A3CD7-7BA1-0969-2F0C-B00FC556F9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97" y="2374818"/>
            <a:ext cx="1719072" cy="2260341"/>
          </a:xfrm>
          <a:prstGeom prst="rect">
            <a:avLst/>
          </a:prstGeom>
        </p:spPr>
      </p:pic>
    </p:spTree>
    <p:extLst>
      <p:ext uri="{BB962C8B-B14F-4D97-AF65-F5344CB8AC3E}">
        <p14:creationId xmlns:p14="http://schemas.microsoft.com/office/powerpoint/2010/main" val="84861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39CD-28BC-2A42-BCD7-7622FF7C0D4E}"/>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F8935B2F-E2FD-194E-A993-4AADE9DB3247}"/>
              </a:ext>
            </a:extLst>
          </p:cNvPr>
          <p:cNvSpPr>
            <a:spLocks noGrp="1"/>
          </p:cNvSpPr>
          <p:nvPr>
            <p:ph type="body" idx="1"/>
          </p:nvPr>
        </p:nvSpPr>
        <p:spPr/>
        <p:txBody>
          <a:bodyPr>
            <a:noAutofit/>
          </a:bodyPr>
          <a:lstStyle/>
          <a:p>
            <a:r>
              <a:rPr lang="en-US" sz="2700" dirty="0"/>
              <a:t>Every student is accounted for</a:t>
            </a:r>
          </a:p>
          <a:p>
            <a:r>
              <a:rPr lang="en-US" sz="2700" dirty="0"/>
              <a:t>Every staff member is accounted for</a:t>
            </a:r>
          </a:p>
          <a:p>
            <a:r>
              <a:rPr lang="en-US" sz="2700" dirty="0"/>
              <a:t>Every visitor is accounted for</a:t>
            </a:r>
          </a:p>
          <a:p>
            <a:r>
              <a:rPr lang="en-US" sz="2700" dirty="0"/>
              <a:t>Every student is reunited with their parent / guardian</a:t>
            </a:r>
          </a:p>
        </p:txBody>
      </p:sp>
    </p:spTree>
    <p:extLst>
      <p:ext uri="{BB962C8B-B14F-4D97-AF65-F5344CB8AC3E}">
        <p14:creationId xmlns:p14="http://schemas.microsoft.com/office/powerpoint/2010/main" val="146063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39CD-28BC-2A42-BCD7-7622FF7C0D4E}"/>
              </a:ext>
            </a:extLst>
          </p:cNvPr>
          <p:cNvSpPr>
            <a:spLocks noGrp="1"/>
          </p:cNvSpPr>
          <p:nvPr>
            <p:ph type="title"/>
          </p:nvPr>
        </p:nvSpPr>
        <p:spPr/>
        <p:txBody>
          <a:bodyPr/>
          <a:lstStyle/>
          <a:p>
            <a:r>
              <a:rPr lang="en-US" dirty="0"/>
              <a:t>Reunification Process</a:t>
            </a:r>
          </a:p>
        </p:txBody>
      </p:sp>
      <p:sp>
        <p:nvSpPr>
          <p:cNvPr id="3" name="Text Placeholder 2">
            <a:extLst>
              <a:ext uri="{FF2B5EF4-FFF2-40B4-BE49-F238E27FC236}">
                <a16:creationId xmlns:a16="http://schemas.microsoft.com/office/drawing/2014/main" id="{F8935B2F-E2FD-194E-A993-4AADE9DB3247}"/>
              </a:ext>
            </a:extLst>
          </p:cNvPr>
          <p:cNvSpPr>
            <a:spLocks noGrp="1"/>
          </p:cNvSpPr>
          <p:nvPr>
            <p:ph type="body" idx="1"/>
          </p:nvPr>
        </p:nvSpPr>
        <p:spPr/>
        <p:txBody>
          <a:bodyPr>
            <a:normAutofit/>
          </a:bodyPr>
          <a:lstStyle/>
          <a:p>
            <a:r>
              <a:rPr lang="en-US" sz="2400" dirty="0">
                <a:solidFill>
                  <a:schemeClr val="tx1">
                    <a:lumMod val="65000"/>
                    <a:lumOff val="35000"/>
                  </a:schemeClr>
                </a:solidFill>
              </a:rPr>
              <a:t>Division</a:t>
            </a:r>
          </a:p>
          <a:p>
            <a:r>
              <a:rPr lang="en-US" sz="2400" dirty="0">
                <a:solidFill>
                  <a:schemeClr val="tx1">
                    <a:lumMod val="65000"/>
                    <a:lumOff val="35000"/>
                  </a:schemeClr>
                </a:solidFill>
              </a:rPr>
              <a:t>Students / Staff</a:t>
            </a:r>
          </a:p>
          <a:p>
            <a:r>
              <a:rPr lang="en-US" sz="2400" dirty="0">
                <a:solidFill>
                  <a:schemeClr val="tx1">
                    <a:lumMod val="65000"/>
                    <a:lumOff val="35000"/>
                  </a:schemeClr>
                </a:solidFill>
              </a:rPr>
              <a:t>Parents</a:t>
            </a:r>
          </a:p>
        </p:txBody>
      </p:sp>
    </p:spTree>
    <p:extLst>
      <p:ext uri="{BB962C8B-B14F-4D97-AF65-F5344CB8AC3E}">
        <p14:creationId xmlns:p14="http://schemas.microsoft.com/office/powerpoint/2010/main" val="277289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Division-Level ICS Team</a:t>
            </a:r>
          </a:p>
        </p:txBody>
      </p:sp>
      <p:sp>
        <p:nvSpPr>
          <p:cNvPr id="3" name="Text Placeholder 2">
            <a:extLst>
              <a:ext uri="{FF2B5EF4-FFF2-40B4-BE49-F238E27FC236}">
                <a16:creationId xmlns:a16="http://schemas.microsoft.com/office/drawing/2014/main" id="{13A22819-919F-099E-5A0B-8B8595C18E4C}"/>
              </a:ext>
            </a:extLst>
          </p:cNvPr>
          <p:cNvSpPr>
            <a:spLocks noGrp="1"/>
          </p:cNvSpPr>
          <p:nvPr>
            <p:ph type="body" idx="1"/>
          </p:nvPr>
        </p:nvSpPr>
        <p:spPr/>
        <p:txBody>
          <a:bodyPr/>
          <a:lstStyle/>
          <a:p>
            <a:pPr marL="342900" indent="-342900">
              <a:buFont typeface="Arial" panose="020B0604020202020204" pitchFamily="34" charset="0"/>
              <a:buChar char="•"/>
            </a:pPr>
            <a:r>
              <a:rPr lang="en-US" dirty="0"/>
              <a:t>Directing response actions</a:t>
            </a:r>
          </a:p>
          <a:p>
            <a:pPr marL="342900" indent="-342900">
              <a:buFont typeface="Arial" panose="020B0604020202020204" pitchFamily="34" charset="0"/>
              <a:buChar char="•"/>
            </a:pPr>
            <a:r>
              <a:rPr lang="en-US" dirty="0"/>
              <a:t>Coordinate Reunification site</a:t>
            </a:r>
          </a:p>
          <a:p>
            <a:pPr marL="342900" indent="-342900">
              <a:buFont typeface="Arial" panose="020B0604020202020204" pitchFamily="34" charset="0"/>
              <a:buChar char="•"/>
            </a:pPr>
            <a:r>
              <a:rPr lang="en-US" dirty="0"/>
              <a:t>Communicate with Transportation</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sz="quarter" idx="13"/>
          </p:nvPr>
        </p:nvSpPr>
        <p:spPr/>
        <p:txBody>
          <a:bodyPr/>
          <a:lstStyle/>
          <a:p>
            <a:r>
              <a:rPr lang="en-US" dirty="0">
                <a:ea typeface="Calibri"/>
                <a:cs typeface="Calibri"/>
              </a:rPr>
              <a:t>Location: Emergency Operations Center</a:t>
            </a:r>
          </a:p>
        </p:txBody>
      </p:sp>
    </p:spTree>
    <p:extLst>
      <p:ext uri="{BB962C8B-B14F-4D97-AF65-F5344CB8AC3E}">
        <p14:creationId xmlns:p14="http://schemas.microsoft.com/office/powerpoint/2010/main" val="212740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dirty="0"/>
              <a:t>School-Level ICS Team</a:t>
            </a:r>
          </a:p>
        </p:txBody>
      </p:sp>
      <p:sp>
        <p:nvSpPr>
          <p:cNvPr id="3" name="Text Placeholder 2">
            <a:extLst>
              <a:ext uri="{FF2B5EF4-FFF2-40B4-BE49-F238E27FC236}">
                <a16:creationId xmlns:a16="http://schemas.microsoft.com/office/drawing/2014/main" id="{9B86EF2D-D262-2D58-17FA-192956014576}"/>
              </a:ext>
            </a:extLst>
          </p:cNvPr>
          <p:cNvSpPr>
            <a:spLocks noGrp="1"/>
          </p:cNvSpPr>
          <p:nvPr>
            <p:ph type="body" idx="1"/>
          </p:nvPr>
        </p:nvSpPr>
        <p:spPr/>
        <p:txBody>
          <a:bodyPr/>
          <a:lstStyle/>
          <a:p>
            <a:pPr marL="342900" indent="-342900">
              <a:buFont typeface="Arial" panose="020B0604020202020204" pitchFamily="34" charset="0"/>
              <a:buChar char="•"/>
            </a:pPr>
            <a:r>
              <a:rPr lang="en-US" dirty="0"/>
              <a:t>School where the incident occurred</a:t>
            </a:r>
          </a:p>
          <a:p>
            <a:pPr marL="342900" indent="-342900">
              <a:buFont typeface="Arial" panose="020B0604020202020204" pitchFamily="34" charset="0"/>
              <a:buChar char="•"/>
            </a:pPr>
            <a:r>
              <a:rPr lang="en-US" dirty="0"/>
              <a:t>School Staff fill most of the roles initially</a:t>
            </a:r>
          </a:p>
          <a:p>
            <a:pPr marL="342900" indent="-342900">
              <a:buFont typeface="Arial" panose="020B0604020202020204" pitchFamily="34" charset="0"/>
              <a:buChar char="•"/>
            </a:pPr>
            <a:r>
              <a:rPr lang="en-US" dirty="0"/>
              <a:t>Small team from Division</a:t>
            </a:r>
          </a:p>
          <a:p>
            <a:pPr marL="342900" indent="-342900">
              <a:buFont typeface="Arial" panose="020B0604020202020204" pitchFamily="34" charset="0"/>
              <a:buChar char="•"/>
            </a:pPr>
            <a:r>
              <a:rPr lang="en-US" dirty="0"/>
              <a:t>First Responder presence</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sz="quarter" idx="13"/>
          </p:nvPr>
        </p:nvSpPr>
        <p:spPr/>
        <p:txBody>
          <a:bodyPr/>
          <a:lstStyle/>
          <a:p>
            <a:r>
              <a:rPr lang="en-US" dirty="0"/>
              <a:t>Location: Impacted Site</a:t>
            </a:r>
            <a:endParaRPr lang="en-US" dirty="0">
              <a:ea typeface="Calibri"/>
              <a:cs typeface="Calibri"/>
            </a:endParaRPr>
          </a:p>
        </p:txBody>
      </p:sp>
    </p:spTree>
    <p:extLst>
      <p:ext uri="{BB962C8B-B14F-4D97-AF65-F5344CB8AC3E}">
        <p14:creationId xmlns:p14="http://schemas.microsoft.com/office/powerpoint/2010/main" val="3417182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A666223B80EB4BBCB944FC1275BF90" ma:contentTypeVersion="19" ma:contentTypeDescription="Create a new document." ma:contentTypeScope="" ma:versionID="49bd3969dbc35dcf7ce5fb5585df49ff">
  <xsd:schema xmlns:xsd="http://www.w3.org/2001/XMLSchema" xmlns:xs="http://www.w3.org/2001/XMLSchema" xmlns:p="http://schemas.microsoft.com/office/2006/metadata/properties" xmlns:ns2="8b84f0c1-b81e-4a79-9b48-a655cf54ff86" xmlns:ns3="c4d35652-c855-4275-af1e-b545f515243e" targetNamespace="http://schemas.microsoft.com/office/2006/metadata/properties" ma:root="true" ma:fieldsID="629fe9fbca4e795f8ea483d8ebaa054e" ns2:_="" ns3:_="">
    <xsd:import namespace="8b84f0c1-b81e-4a79-9b48-a655cf54ff86"/>
    <xsd:import namespace="c4d35652-c855-4275-af1e-b545f51524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Status1" minOccurs="0"/>
                <xsd:element ref="ns2:MediaServiceLocation" minOccurs="0"/>
                <xsd:element ref="ns2:No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4f0c1-b81e-4a79-9b48-a655cf54f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Status1" ma:index="22" nillable="true" ma:displayName="Status" ma:format="Dropdown" ma:internalName="Status1">
      <xsd:simpleType>
        <xsd:restriction base="dms:Choice">
          <xsd:enumeration value="Final"/>
          <xsd:enumeration value="In Review"/>
          <xsd:enumeration value="In Progress"/>
          <xsd:enumeration value="With Marsha"/>
        </xsd:restriction>
      </xsd:simpleType>
    </xsd:element>
    <xsd:element name="MediaServiceLocation" ma:index="23" nillable="true" ma:displayName="Location" ma:indexed="true" ma:internalName="MediaServiceLocation" ma:readOnly="true">
      <xsd:simpleType>
        <xsd:restriction base="dms:Text"/>
      </xsd:simpleType>
    </xsd:element>
    <xsd:element name="Note" ma:index="24" nillable="true" ma:displayName="Note" ma:format="Dropdown" ma:internalName="Note">
      <xsd:simpleType>
        <xsd:restriction base="dms:Text">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35652-c855-4275-af1e-b545f51524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9b9243-ab4e-473e-91d8-1a5e97670cde}" ma:internalName="TaxCatchAll" ma:showField="CatchAllData" ma:web="c4d35652-c855-4275-af1e-b545f5152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84f0c1-b81e-4a79-9b48-a655cf54ff86">
      <Terms xmlns="http://schemas.microsoft.com/office/infopath/2007/PartnerControls"/>
    </lcf76f155ced4ddcb4097134ff3c332f>
    <TaxCatchAll xmlns="c4d35652-c855-4275-af1e-b545f515243e" xsi:nil="true"/>
    <SharedWithUsers xmlns="c4d35652-c855-4275-af1e-b545f515243e">
      <UserInfo>
        <DisplayName/>
        <AccountId xsi:nil="true"/>
        <AccountType/>
      </UserInfo>
    </SharedWithUsers>
    <Note xmlns="8b84f0c1-b81e-4a79-9b48-a655cf54ff86" xsi:nil="true"/>
    <Status1 xmlns="8b84f0c1-b81e-4a79-9b48-a655cf54ff86" xsi:nil="true"/>
  </documentManagement>
</p:properties>
</file>

<file path=customXml/itemProps1.xml><?xml version="1.0" encoding="utf-8"?>
<ds:datastoreItem xmlns:ds="http://schemas.openxmlformats.org/officeDocument/2006/customXml" ds:itemID="{CD8664AA-572E-4C31-914D-420BE0DF7BBC}">
  <ds:schemaRefs>
    <ds:schemaRef ds:uri="http://schemas.microsoft.com/sharepoint/v3/contenttype/forms"/>
  </ds:schemaRefs>
</ds:datastoreItem>
</file>

<file path=customXml/itemProps2.xml><?xml version="1.0" encoding="utf-8"?>
<ds:datastoreItem xmlns:ds="http://schemas.openxmlformats.org/officeDocument/2006/customXml" ds:itemID="{E2E05D3D-DFE6-440C-AB4B-FA86EA7C0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4f0c1-b81e-4a79-9b48-a655cf54ff86"/>
    <ds:schemaRef ds:uri="c4d35652-c855-4275-af1e-b545f5152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1084B1-E1F5-4C2D-994A-1AC266F5B027}">
  <ds:schemaRefs>
    <ds:schemaRef ds:uri="http://schemas.microsoft.com/office/2006/metadata/properties"/>
    <ds:schemaRef ds:uri="http://schemas.microsoft.com/office/infopath/2007/PartnerControls"/>
    <ds:schemaRef ds:uri="8b84f0c1-b81e-4a79-9b48-a655cf54ff86"/>
    <ds:schemaRef ds:uri="c4d35652-c855-4275-af1e-b545f515243e"/>
  </ds:schemaRefs>
</ds:datastoreItem>
</file>

<file path=docProps/app.xml><?xml version="1.0" encoding="utf-8"?>
<Properties xmlns="http://schemas.openxmlformats.org/officeDocument/2006/extended-properties" xmlns:vt="http://schemas.openxmlformats.org/officeDocument/2006/docPropsVTypes">
  <Template>Office Theme</Template>
  <TotalTime>1016</TotalTime>
  <Words>3585</Words>
  <Application>Microsoft Office PowerPoint</Application>
  <PresentationFormat>On-screen Show (4:3)</PresentationFormat>
  <Paragraphs>269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Developing Your CMP</vt:lpstr>
      <vt:lpstr>Unit 3: AFTER</vt:lpstr>
      <vt:lpstr>Module 7</vt:lpstr>
      <vt:lpstr>Planning for Reunification</vt:lpstr>
      <vt:lpstr>In an emergency…</vt:lpstr>
      <vt:lpstr>Objectives:</vt:lpstr>
      <vt:lpstr>Reunification Process</vt:lpstr>
      <vt:lpstr>Division-Level ICS Team</vt:lpstr>
      <vt:lpstr>School-Level ICS Team</vt:lpstr>
      <vt:lpstr>Select Reunification Site</vt:lpstr>
      <vt:lpstr>Immediate Response</vt:lpstr>
      <vt:lpstr>Preparing for Reunification</vt:lpstr>
      <vt:lpstr>Preparing for Transport</vt:lpstr>
      <vt:lpstr>Setup and Preparation</vt:lpstr>
      <vt:lpstr>Reunification Team Assignments</vt:lpstr>
      <vt:lpstr>Parents</vt:lpstr>
      <vt:lpstr>PowerPoint Presentation</vt:lpstr>
      <vt:lpstr>PowerPoint Presentation</vt:lpstr>
      <vt:lpstr>PowerPoint Presentation</vt:lpstr>
      <vt:lpstr>Reunification Planning</vt:lpstr>
      <vt:lpstr>Module 8</vt:lpstr>
      <vt:lpstr>Purpose, Goals, Focus</vt:lpstr>
      <vt:lpstr>Counseling / Support</vt:lpstr>
      <vt:lpstr>Facilities and Transportation</vt:lpstr>
      <vt:lpstr>Contracts and Agreements</vt:lpstr>
      <vt:lpstr>Academic Recovery</vt:lpstr>
      <vt:lpstr>Essential Departments and Functions</vt:lpstr>
      <vt:lpstr>Training Opportunities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Dietz, Marsha (DCJS)</dc:creator>
  <cp:lastModifiedBy>Ruby Moseley</cp:lastModifiedBy>
  <cp:revision>132</cp:revision>
  <dcterms:created xsi:type="dcterms:W3CDTF">2018-12-18T15:23:02Z</dcterms:created>
  <dcterms:modified xsi:type="dcterms:W3CDTF">2025-04-15T19:41:02Z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0x01010089A666223B80EB4BBCB944FC1275BF90</vt:lpwstr>
  </property>
  <property fmtid="{D5CDD505-2E9C-101B-9397-08002B2CF9AE}" pid="3" name="Order">
    <vt:r8>3480200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