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2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1143000" y="685800"/>
            <a:ext cx="4572000" cy="3429000"/>
          </a:xfrm>
          <a:prstGeom prst="rect">
            <a:avLst/>
          </a:prstGeom>
        </p:spPr>
        <p:txBody>
          <a:bodyPr/>
          <a:lstStyle/>
          <a:p>
            <a:endParaRPr/>
          </a:p>
        </p:txBody>
      </p:sp>
      <p:sp>
        <p:nvSpPr>
          <p:cNvPr id="222" name="Shape 2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Shape 1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Shape 1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Shape 10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Shape 121"/>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Shape 122"/>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Shape 123"/>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4" name="Shape 124"/>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Shape 132"/>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Shape 133"/>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Shape 134"/>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hape 1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Shape 1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222222"/>
        </a:solidFill>
        <a:effectLst/>
      </p:bgPr>
    </p:bg>
    <p:spTree>
      <p:nvGrpSpPr>
        <p:cNvPr id="1" name=""/>
        <p:cNvGrpSpPr/>
        <p:nvPr/>
      </p:nvGrpSpPr>
      <p:grpSpPr>
        <a:xfrm>
          <a:off x="0" y="0"/>
          <a:ext cx="0" cy="0"/>
          <a:chOff x="0" y="0"/>
          <a:chExt cx="0" cy="0"/>
        </a:xfrm>
      </p:grpSpPr>
      <p:sp>
        <p:nvSpPr>
          <p:cNvPr id="164" name="Shape 164"/>
          <p:cNvSpPr/>
          <p:nvPr/>
        </p:nvSpPr>
        <p:spPr>
          <a:xfrm flipV="1">
            <a:off x="406399" y="6140894"/>
            <a:ext cx="12192003" cy="265"/>
          </a:xfrm>
          <a:prstGeom prst="line">
            <a:avLst/>
          </a:prstGeom>
          <a:ln w="38100">
            <a:solidFill>
              <a:srgbClr val="A6AAA9"/>
            </a:solidFill>
            <a:miter lim="400000"/>
          </a:ln>
        </p:spPr>
        <p:txBody>
          <a:bodyPr lIns="45718" tIns="45718" rIns="45718" bIns="45718"/>
          <a:lstStyle/>
          <a:p>
            <a:pPr>
              <a:defRPr>
                <a:solidFill>
                  <a:srgbClr val="222222"/>
                </a:solidFill>
                <a:latin typeface="Helvetica"/>
                <a:ea typeface="Helvetica"/>
                <a:cs typeface="Helvetica"/>
                <a:sym typeface="Helvetica"/>
              </a:defRPr>
            </a:pPr>
            <a:endParaRPr/>
          </a:p>
        </p:txBody>
      </p:sp>
      <p:sp>
        <p:nvSpPr>
          <p:cNvPr id="165" name="Shape 165"/>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66" name="Shape 166"/>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67" name="Shape 167"/>
          <p:cNvSpPr>
            <a:spLocks noGrp="1"/>
          </p:cNvSpPr>
          <p:nvPr>
            <p:ph type="sldNum" sz="quarter" idx="2"/>
          </p:nvPr>
        </p:nvSpPr>
        <p:spPr>
          <a:xfrm>
            <a:off x="12194442" y="431800"/>
            <a:ext cx="406897"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74" name="Shape 174"/>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75" name="Shape 175"/>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76" name="Shape 176"/>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77" name="Shape 177"/>
          <p:cNvSpPr>
            <a:spLocks noGrp="1"/>
          </p:cNvSpPr>
          <p:nvPr>
            <p:ph type="sldNum" sz="quarter" idx="2"/>
          </p:nvPr>
        </p:nvSpPr>
        <p:spPr>
          <a:xfrm>
            <a:off x="12186623" y="431800"/>
            <a:ext cx="406897"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222222"/>
        </a:solidFill>
        <a:effectLst/>
      </p:bgPr>
    </p:bg>
    <p:spTree>
      <p:nvGrpSpPr>
        <p:cNvPr id="1" name=""/>
        <p:cNvGrpSpPr/>
        <p:nvPr/>
      </p:nvGrpSpPr>
      <p:grpSpPr>
        <a:xfrm>
          <a:off x="0" y="0"/>
          <a:ext cx="0" cy="0"/>
          <a:chOff x="0" y="0"/>
          <a:chExt cx="0" cy="0"/>
        </a:xfrm>
      </p:grpSpPr>
      <p:sp>
        <p:nvSpPr>
          <p:cNvPr id="184" name="Shape 184"/>
          <p:cNvSpPr/>
          <p:nvPr/>
        </p:nvSpPr>
        <p:spPr>
          <a:xfrm flipV="1">
            <a:off x="406399" y="993159"/>
            <a:ext cx="12192003" cy="265"/>
          </a:xfrm>
          <a:prstGeom prst="line">
            <a:avLst/>
          </a:prstGeom>
          <a:ln w="25400">
            <a:solidFill>
              <a:srgbClr val="A6AAA9"/>
            </a:solidFill>
            <a:miter lim="400000"/>
          </a:ln>
        </p:spPr>
        <p:txBody>
          <a:bodyPr lIns="45718" tIns="45718" rIns="45718" bIns="45718"/>
          <a:lstStyle/>
          <a:p>
            <a:pPr>
              <a:defRPr>
                <a:solidFill>
                  <a:srgbClr val="222222"/>
                </a:solidFill>
                <a:latin typeface="Helvetica"/>
                <a:ea typeface="Helvetica"/>
                <a:cs typeface="Helvetica"/>
                <a:sym typeface="Helvetica"/>
              </a:defRPr>
            </a:pPr>
            <a:endParaRPr/>
          </a:p>
        </p:txBody>
      </p:sp>
      <p:sp>
        <p:nvSpPr>
          <p:cNvPr id="185" name="Shape 185"/>
          <p:cNvSpPr>
            <a:spLocks noGrp="1"/>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vl2pPr marL="0" indent="0" defTabSz="457200">
              <a:lnSpc>
                <a:spcPct val="80000"/>
              </a:lnSpc>
              <a:spcBef>
                <a:spcPts val="0"/>
              </a:spcBef>
              <a:buClrTx/>
              <a:buSzTx/>
              <a:buFontTx/>
              <a:buNone/>
              <a:defRPr sz="2400" cap="all" spc="120">
                <a:latin typeface="DIN Alternate"/>
                <a:ea typeface="DIN Alternate"/>
                <a:cs typeface="DIN Alternate"/>
                <a:sym typeface="DIN Alternate"/>
              </a:defRPr>
            </a:lvl2pPr>
            <a:lvl3pPr marL="0" indent="0" defTabSz="457200">
              <a:lnSpc>
                <a:spcPct val="80000"/>
              </a:lnSpc>
              <a:spcBef>
                <a:spcPts val="0"/>
              </a:spcBef>
              <a:buClrTx/>
              <a:buSzTx/>
              <a:buFontTx/>
              <a:buNone/>
              <a:defRPr sz="2400" cap="all" spc="120">
                <a:latin typeface="DIN Alternate"/>
                <a:ea typeface="DIN Alternate"/>
                <a:cs typeface="DIN Alternate"/>
                <a:sym typeface="DIN Alternate"/>
              </a:defRPr>
            </a:lvl3pPr>
            <a:lvl4pPr marL="0" indent="0" defTabSz="457200">
              <a:lnSpc>
                <a:spcPct val="80000"/>
              </a:lnSpc>
              <a:spcBef>
                <a:spcPts val="0"/>
              </a:spcBef>
              <a:buClrTx/>
              <a:buSzTx/>
              <a:buFontTx/>
              <a:buNone/>
              <a:defRPr sz="2400" cap="all" spc="120">
                <a:latin typeface="DIN Alternate"/>
                <a:ea typeface="DIN Alternate"/>
                <a:cs typeface="DIN Alternate"/>
                <a:sym typeface="DIN Alternate"/>
              </a:defRPr>
            </a:lvl4pPr>
            <a:lvl5pPr marL="0" indent="0" defTabSz="457200">
              <a:lnSpc>
                <a:spcPct val="80000"/>
              </a:lnSpc>
              <a:spcBef>
                <a:spcPts val="0"/>
              </a:spcBef>
              <a:buClrTx/>
              <a:buSzTx/>
              <a:buFontTx/>
              <a:buNone/>
              <a:defRPr sz="2400" cap="all" spc="120">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86" name="Shape 186"/>
          <p:cNvSpPr>
            <a:spLocks noGrp="1"/>
          </p:cNvSpPr>
          <p:nvPr>
            <p:ph type="title"/>
          </p:nvPr>
        </p:nvSpPr>
        <p:spPr>
          <a:prstGeom prst="rect">
            <a:avLst/>
          </a:prstGeom>
        </p:spPr>
        <p:txBody>
          <a:bodyPr/>
          <a:lstStyle/>
          <a:p>
            <a:r>
              <a:t>Title Text</a:t>
            </a:r>
          </a:p>
        </p:txBody>
      </p:sp>
      <p:sp>
        <p:nvSpPr>
          <p:cNvPr id="187" name="Shape 187"/>
          <p:cNvSpPr>
            <a:spLocks noGrp="1"/>
          </p:cNvSpPr>
          <p:nvPr>
            <p:ph type="body" idx="13"/>
          </p:nvPr>
        </p:nvSpPr>
        <p:spPr>
          <a:prstGeom prst="rect">
            <a:avLst/>
          </a:prstGeom>
        </p:spPr>
        <p:txBody>
          <a:bodyPr/>
          <a:lstStyle/>
          <a:p>
            <a: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pPr>
            <a:endParaRPr/>
          </a:p>
        </p:txBody>
      </p:sp>
      <p:sp>
        <p:nvSpPr>
          <p:cNvPr id="188" name="Shape 188"/>
          <p:cNvSpPr>
            <a:spLocks noGrp="1"/>
          </p:cNvSpPr>
          <p:nvPr>
            <p:ph type="sldNum" sz="quarter" idx="2"/>
          </p:nvPr>
        </p:nvSpPr>
        <p:spPr>
          <a:xfrm>
            <a:off x="12186623" y="431800"/>
            <a:ext cx="406897"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Shape 2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95" name="Shape 195"/>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96" name="Shape 196"/>
          <p:cNvSpPr>
            <a:spLocks noGrp="1"/>
          </p:cNvSpPr>
          <p:nvPr>
            <p:ph type="sldNum" sz="quarter" idx="2"/>
          </p:nvPr>
        </p:nvSpPr>
        <p:spPr>
          <a:xfrm>
            <a:off x="12186623" y="431800"/>
            <a:ext cx="406897"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203" name="Shape 203"/>
          <p:cNvSpPr/>
          <p:nvPr/>
        </p:nvSpPr>
        <p:spPr>
          <a:xfrm flipV="1">
            <a:off x="406399" y="993159"/>
            <a:ext cx="12192003" cy="265"/>
          </a:xfrm>
          <a:prstGeom prst="line">
            <a:avLst/>
          </a:prstGeom>
          <a:ln w="25400">
            <a:solidFill>
              <a:srgbClr val="A6AAA9"/>
            </a:solidFill>
            <a:miter lim="400000"/>
          </a:ln>
        </p:spPr>
        <p:txBody>
          <a:bodyPr lIns="45718" tIns="45718" rIns="45718" bIns="45718"/>
          <a:lstStyle/>
          <a:p>
            <a:pPr>
              <a:defRPr>
                <a:solidFill>
                  <a:srgbClr val="222222"/>
                </a:solidFill>
                <a:latin typeface="Helvetica"/>
                <a:ea typeface="Helvetica"/>
                <a:cs typeface="Helvetica"/>
                <a:sym typeface="Helvetica"/>
              </a:defRPr>
            </a:pPr>
            <a:endParaRPr/>
          </a:p>
        </p:txBody>
      </p:sp>
      <p:sp>
        <p:nvSpPr>
          <p:cNvPr id="204" name="Shape 204"/>
          <p:cNvSpPr>
            <a:spLocks noGrp="1"/>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vl2pPr marL="0" indent="0" defTabSz="457200">
              <a:lnSpc>
                <a:spcPct val="80000"/>
              </a:lnSpc>
              <a:spcBef>
                <a:spcPts val="0"/>
              </a:spcBef>
              <a:buClrTx/>
              <a:buSzTx/>
              <a:buFontTx/>
              <a:buNone/>
              <a:defRPr sz="2400" cap="all" spc="120">
                <a:latin typeface="DIN Alternate"/>
                <a:ea typeface="DIN Alternate"/>
                <a:cs typeface="DIN Alternate"/>
                <a:sym typeface="DIN Alternate"/>
              </a:defRPr>
            </a:lvl2pPr>
            <a:lvl3pPr marL="0" indent="0" defTabSz="457200">
              <a:lnSpc>
                <a:spcPct val="80000"/>
              </a:lnSpc>
              <a:spcBef>
                <a:spcPts val="0"/>
              </a:spcBef>
              <a:buClrTx/>
              <a:buSzTx/>
              <a:buFontTx/>
              <a:buNone/>
              <a:defRPr sz="2400" cap="all" spc="120">
                <a:latin typeface="DIN Alternate"/>
                <a:ea typeface="DIN Alternate"/>
                <a:cs typeface="DIN Alternate"/>
                <a:sym typeface="DIN Alternate"/>
              </a:defRPr>
            </a:lvl3pPr>
            <a:lvl4pPr marL="0" indent="0" defTabSz="457200">
              <a:lnSpc>
                <a:spcPct val="80000"/>
              </a:lnSpc>
              <a:spcBef>
                <a:spcPts val="0"/>
              </a:spcBef>
              <a:buClrTx/>
              <a:buSzTx/>
              <a:buFontTx/>
              <a:buNone/>
              <a:defRPr sz="2400" cap="all" spc="120">
                <a:latin typeface="DIN Alternate"/>
                <a:ea typeface="DIN Alternate"/>
                <a:cs typeface="DIN Alternate"/>
                <a:sym typeface="DIN Alternate"/>
              </a:defRPr>
            </a:lvl4pPr>
            <a:lvl5pPr marL="0" indent="0" defTabSz="457200">
              <a:lnSpc>
                <a:spcPct val="80000"/>
              </a:lnSpc>
              <a:spcBef>
                <a:spcPts val="0"/>
              </a:spcBef>
              <a:buClrTx/>
              <a:buSzTx/>
              <a:buFontTx/>
              <a:buNone/>
              <a:defRPr sz="2400" cap="all" spc="120">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05" name="Shape 205"/>
          <p:cNvSpPr>
            <a:spLocks noGrp="1"/>
          </p:cNvSpPr>
          <p:nvPr>
            <p:ph type="body" idx="13"/>
          </p:nvPr>
        </p:nvSpPr>
        <p:spPr>
          <a:prstGeom prst="rect">
            <a:avLst/>
          </a:prstGeom>
        </p:spPr>
        <p:txBody>
          <a:bodyPr/>
          <a:lstStyle/>
          <a:p>
            <a: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pPr>
            <a:endParaRPr/>
          </a:p>
        </p:txBody>
      </p:sp>
      <p:sp>
        <p:nvSpPr>
          <p:cNvPr id="206" name="Shape 206"/>
          <p:cNvSpPr>
            <a:spLocks noGrp="1"/>
          </p:cNvSpPr>
          <p:nvPr>
            <p:ph type="sldNum" sz="quarter" idx="2"/>
          </p:nvPr>
        </p:nvSpPr>
        <p:spPr>
          <a:xfrm>
            <a:off x="12186623" y="431800"/>
            <a:ext cx="406897"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213" name="Shape 213"/>
          <p:cNvSpPr>
            <a:spLocks noGrp="1"/>
          </p:cNvSpPr>
          <p:nvPr>
            <p:ph type="title"/>
          </p:nvPr>
        </p:nvSpPr>
        <p:spPr>
          <a:xfrm>
            <a:off x="660400" y="609600"/>
            <a:ext cx="11684000" cy="1422400"/>
          </a:xfrm>
          <a:prstGeom prst="rect">
            <a:avLst/>
          </a:prstGeom>
        </p:spPr>
        <p:txBody>
          <a:bodyPr/>
          <a:lstStyle>
            <a:lvl1pPr>
              <a:lnSpc>
                <a:spcPct val="100000"/>
              </a:lnSpc>
              <a:spcBef>
                <a:spcPts val="0"/>
              </a:spcBef>
              <a:defRPr sz="4500" spc="720">
                <a:solidFill>
                  <a:srgbClr val="FFFFFF"/>
                </a:solidFill>
                <a:latin typeface="Avenir Light"/>
                <a:ea typeface="Avenir Light"/>
                <a:cs typeface="Avenir Light"/>
                <a:sym typeface="Avenir Light"/>
              </a:defRPr>
            </a:lvl1pPr>
          </a:lstStyle>
          <a:p>
            <a:r>
              <a:t>Title Text</a:t>
            </a:r>
          </a:p>
        </p:txBody>
      </p:sp>
      <p:sp>
        <p:nvSpPr>
          <p:cNvPr id="214" name="Shape 214"/>
          <p:cNvSpPr>
            <a:spLocks noGrp="1"/>
          </p:cNvSpPr>
          <p:nvPr>
            <p:ph type="body" idx="1"/>
          </p:nvPr>
        </p:nvSpPr>
        <p:spPr>
          <a:xfrm>
            <a:off x="660400" y="2019300"/>
            <a:ext cx="11684000" cy="6718300"/>
          </a:xfrm>
          <a:prstGeom prst="rect">
            <a:avLst/>
          </a:prstGeom>
        </p:spPr>
        <p:txBody>
          <a:bodyPr anchor="ctr"/>
          <a:lstStyle>
            <a:lvl1pPr marL="469900" indent="-469900">
              <a:spcBef>
                <a:spcPts val="4200"/>
              </a:spcBef>
              <a:buClr>
                <a:srgbClr val="646464"/>
              </a:buClr>
              <a:buSzPct val="90000"/>
              <a:buFontTx/>
              <a:buChar char="•"/>
              <a:defRPr sz="3600">
                <a:solidFill>
                  <a:srgbClr val="FFFFFF"/>
                </a:solidFill>
                <a:latin typeface="Avenir Light"/>
                <a:ea typeface="Avenir Light"/>
                <a:cs typeface="Avenir Light"/>
                <a:sym typeface="Avenir Light"/>
              </a:defRPr>
            </a:lvl1pPr>
            <a:lvl2pPr marL="939800" indent="-469900">
              <a:spcBef>
                <a:spcPts val="4200"/>
              </a:spcBef>
              <a:buClr>
                <a:srgbClr val="646464"/>
              </a:buClr>
              <a:buSzPct val="90000"/>
              <a:buFontTx/>
              <a:buChar char="•"/>
              <a:defRPr sz="3600">
                <a:solidFill>
                  <a:srgbClr val="FFFFFF"/>
                </a:solidFill>
                <a:latin typeface="Avenir Light"/>
                <a:ea typeface="Avenir Light"/>
                <a:cs typeface="Avenir Light"/>
                <a:sym typeface="Avenir Light"/>
              </a:defRPr>
            </a:lvl2pPr>
            <a:lvl3pPr marL="1409700" indent="-469900">
              <a:spcBef>
                <a:spcPts val="4200"/>
              </a:spcBef>
              <a:buClr>
                <a:srgbClr val="646464"/>
              </a:buClr>
              <a:buSzPct val="90000"/>
              <a:buFontTx/>
              <a:buChar char="•"/>
              <a:defRPr sz="3600">
                <a:solidFill>
                  <a:srgbClr val="FFFFFF"/>
                </a:solidFill>
                <a:latin typeface="Avenir Light"/>
                <a:ea typeface="Avenir Light"/>
                <a:cs typeface="Avenir Light"/>
                <a:sym typeface="Avenir Light"/>
              </a:defRPr>
            </a:lvl3pPr>
            <a:lvl4pPr marL="1879600" indent="-469900">
              <a:spcBef>
                <a:spcPts val="4200"/>
              </a:spcBef>
              <a:buClr>
                <a:srgbClr val="646464"/>
              </a:buClr>
              <a:buSzPct val="90000"/>
              <a:buFontTx/>
              <a:buChar char="•"/>
              <a:defRPr sz="3600">
                <a:solidFill>
                  <a:srgbClr val="FFFFFF"/>
                </a:solidFill>
                <a:latin typeface="Avenir Light"/>
                <a:ea typeface="Avenir Light"/>
                <a:cs typeface="Avenir Light"/>
                <a:sym typeface="Avenir Light"/>
              </a:defRPr>
            </a:lvl4pPr>
            <a:lvl5pPr marL="2349500" indent="-469900">
              <a:spcBef>
                <a:spcPts val="4200"/>
              </a:spcBef>
              <a:buClr>
                <a:srgbClr val="646464"/>
              </a:buClr>
              <a:buSzPct val="90000"/>
              <a:buFontTx/>
              <a:buChar char="•"/>
              <a:defRPr sz="3600">
                <a:solidFill>
                  <a:srgbClr val="FFFFFF"/>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215" name="Shape 215"/>
          <p:cNvSpPr>
            <a:spLocks noGrp="1"/>
          </p:cNvSpPr>
          <p:nvPr>
            <p:ph type="sldNum" sz="quarter" idx="2"/>
          </p:nvPr>
        </p:nvSpPr>
        <p:spPr>
          <a:xfrm>
            <a:off x="6311897" y="9258300"/>
            <a:ext cx="352045" cy="419100"/>
          </a:xfrm>
          <a:prstGeom prst="rect">
            <a:avLst/>
          </a:prstGeom>
        </p:spPr>
        <p:txBody>
          <a:bodyPr/>
          <a:lstStyle>
            <a:lvl1pPr algn="ctr">
              <a:lnSpc>
                <a:spcPct val="100000"/>
              </a:lnSpc>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Shape 33"/>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Shape 3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Shape 3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Shape 43"/>
          <p:cNvSpPr>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hape 44"/>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Shape 51"/>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Shape 52"/>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Shape 53"/>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Shape 54"/>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Shape 6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Shape 63"/>
          <p:cNvSpPr>
            <a:spLocks noGrp="1"/>
          </p:cNvSpPr>
          <p:nvPr>
            <p:ph type="title"/>
          </p:nvPr>
        </p:nvSpPr>
        <p:spPr>
          <a:prstGeom prst="rect">
            <a:avLst/>
          </a:prstGeom>
        </p:spPr>
        <p:txBody>
          <a:bodyPr/>
          <a:lstStyle/>
          <a:p>
            <a:r>
              <a:t>Title Text</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Shape 7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Shape 72"/>
          <p:cNvSpPr>
            <a:spLocks noGrp="1"/>
          </p:cNvSpPr>
          <p:nvPr>
            <p:ph type="title"/>
          </p:nvPr>
        </p:nvSpPr>
        <p:spPr>
          <a:prstGeom prst="rect">
            <a:avLst/>
          </a:prstGeom>
        </p:spPr>
        <p:txBody>
          <a:bodyPr/>
          <a:lstStyle/>
          <a:p>
            <a:r>
              <a:t>Title Text</a:t>
            </a:r>
          </a:p>
        </p:txBody>
      </p:sp>
      <p:sp>
        <p:nvSpPr>
          <p:cNvPr id="73" name="Shape 7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Shape 8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Shape 82"/>
          <p:cNvSpPr>
            <a:spLocks noGrp="1"/>
          </p:cNvSpPr>
          <p:nvPr>
            <p:ph type="title"/>
          </p:nvPr>
        </p:nvSpPr>
        <p:spPr>
          <a:prstGeom prst="rect">
            <a:avLst/>
          </a:prstGeom>
        </p:spPr>
        <p:txBody>
          <a:bodyPr/>
          <a:lstStyle/>
          <a:p>
            <a:r>
              <a:t>Title Text</a:t>
            </a:r>
          </a:p>
        </p:txBody>
      </p:sp>
      <p:sp>
        <p:nvSpPr>
          <p:cNvPr id="83" name="Shape 8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Shape 9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Shape 92"/>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Shape 93"/>
          <p:cNvSpPr>
            <a:spLocks noGrp="1"/>
          </p:cNvSpPr>
          <p:nvPr>
            <p:ph type="title"/>
          </p:nvPr>
        </p:nvSpPr>
        <p:spPr>
          <a:xfrm>
            <a:off x="406400" y="1536700"/>
            <a:ext cx="6299200" cy="723900"/>
          </a:xfrm>
          <a:prstGeom prst="rect">
            <a:avLst/>
          </a:prstGeom>
        </p:spPr>
        <p:txBody>
          <a:bodyPr/>
          <a:lstStyle/>
          <a:p>
            <a:r>
              <a:t>Title Text</a:t>
            </a:r>
          </a:p>
        </p:txBody>
      </p:sp>
      <p:sp>
        <p:nvSpPr>
          <p:cNvPr id="94" name="Shape 94"/>
          <p:cNvSpPr>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4" name="Shape 4"/>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hyperlink" Target="http://ecpatusa.org"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xfrm>
            <a:off x="406400" y="6320183"/>
            <a:ext cx="12192000" cy="2705100"/>
          </a:xfrm>
          <a:prstGeom prst="rect">
            <a:avLst/>
          </a:prstGeom>
        </p:spPr>
        <p:txBody>
          <a:bodyPr>
            <a:normAutofit fontScale="90000"/>
          </a:bodyPr>
          <a:lstStyle>
            <a:lvl1pPr defTabSz="320024">
              <a:defRPr sz="7885"/>
            </a:lvl1pPr>
          </a:lstStyle>
          <a:p>
            <a:r>
              <a:rPr dirty="0"/>
              <a:t>Understanding Culture, Dispelling myths &amp; opening doors to freedom</a:t>
            </a:r>
          </a:p>
        </p:txBody>
      </p:sp>
      <p:sp>
        <p:nvSpPr>
          <p:cNvPr id="225" name="Shape 225"/>
          <p:cNvSpPr>
            <a:spLocks noGrp="1"/>
          </p:cNvSpPr>
          <p:nvPr>
            <p:ph type="body" sz="quarter" idx="1"/>
          </p:nvPr>
        </p:nvSpPr>
        <p:spPr>
          <a:xfrm>
            <a:off x="406400" y="3167270"/>
            <a:ext cx="12192000" cy="1803400"/>
          </a:xfrm>
          <a:prstGeom prst="rect">
            <a:avLst/>
          </a:prstGeom>
        </p:spPr>
        <p:txBody>
          <a:bodyPr/>
          <a:lstStyle/>
          <a:p>
            <a:r>
              <a:t>Chris &amp; Anna Smith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63" name="Shape 263"/>
          <p:cNvSpPr>
            <a:spLocks noGrp="1"/>
          </p:cNvSpPr>
          <p:nvPr>
            <p:ph type="title"/>
          </p:nvPr>
        </p:nvSpPr>
        <p:spPr>
          <a:prstGeom prst="rect">
            <a:avLst/>
          </a:prstGeom>
        </p:spPr>
        <p:txBody>
          <a:bodyPr/>
          <a:lstStyle>
            <a:lvl1pPr defTabSz="467359">
              <a:spcBef>
                <a:spcPts val="2200"/>
              </a:spcBef>
              <a:defRPr sz="4800"/>
            </a:lvl1pPr>
          </a:lstStyle>
          <a:p>
            <a:r>
              <a:t>Opening Doors to Freedom</a:t>
            </a:r>
          </a:p>
        </p:txBody>
      </p:sp>
      <p:sp>
        <p:nvSpPr>
          <p:cNvPr id="264" name="Shape 264"/>
          <p:cNvSpPr>
            <a:spLocks noGrp="1"/>
          </p:cNvSpPr>
          <p:nvPr>
            <p:ph type="body" idx="13"/>
          </p:nvPr>
        </p:nvSpPr>
        <p:spPr>
          <a:xfrm>
            <a:off x="215900" y="2463800"/>
            <a:ext cx="12192000" cy="6108700"/>
          </a:xfrm>
          <a:prstGeom prst="rect">
            <a:avLst/>
          </a:prstGeom>
          <a:extLst>
            <a:ext uri="{C572A759-6A51-4108-AA02-DFA0A04FC94B}">
              <ma14:wrappingTextBoxFlag xmlns:ma14="http://schemas.microsoft.com/office/mac/drawingml/2011/main" xmlns="" val="1"/>
            </a:ext>
          </a:extLst>
        </p:spPr>
        <p:txBody>
          <a:bodyPr/>
          <a:lstStyle/>
          <a:p>
            <a:pPr marL="0" indent="0">
              <a:buClrTx/>
              <a:buSzTx/>
              <a:buFontTx/>
              <a:buNone/>
              <a:defRPr>
                <a:solidFill>
                  <a:srgbClr val="FFFFFF"/>
                </a:solidFill>
              </a:defRPr>
            </a:pPr>
            <a:r>
              <a:t>The HOPE Model is broken down into four levels, and each part has a specific focus and goals that are achievable.</a:t>
            </a:r>
          </a:p>
          <a:p>
            <a:pPr marL="0" indent="0">
              <a:buClrTx/>
              <a:buSzTx/>
              <a:buFontTx/>
              <a:buNone/>
              <a:defRPr>
                <a:solidFill>
                  <a:srgbClr val="FFFFFF"/>
                </a:solidFill>
              </a:defRPr>
            </a:pPr>
            <a:endParaRPr/>
          </a:p>
          <a:p>
            <a:pPr>
              <a:buClr>
                <a:schemeClr val="accent1"/>
              </a:buClr>
              <a:defRPr>
                <a:solidFill>
                  <a:srgbClr val="FFFFFF"/>
                </a:solidFill>
              </a:defRPr>
            </a:pPr>
            <a:r>
              <a:t>Help</a:t>
            </a:r>
          </a:p>
          <a:p>
            <a:pPr>
              <a:buClr>
                <a:schemeClr val="accent1"/>
              </a:buClr>
              <a:defRPr>
                <a:solidFill>
                  <a:srgbClr val="FFFFFF"/>
                </a:solidFill>
              </a:defRPr>
            </a:pPr>
            <a:r>
              <a:t>Overcome</a:t>
            </a:r>
          </a:p>
          <a:p>
            <a:pPr>
              <a:buClr>
                <a:schemeClr val="accent1"/>
              </a:buClr>
              <a:defRPr>
                <a:solidFill>
                  <a:srgbClr val="FFFFFF"/>
                </a:solidFill>
              </a:defRPr>
            </a:pPr>
            <a:r>
              <a:t>Past</a:t>
            </a:r>
          </a:p>
          <a:p>
            <a:pPr>
              <a:buClr>
                <a:schemeClr val="accent1"/>
              </a:buClr>
              <a:defRPr>
                <a:solidFill>
                  <a:srgbClr val="FFFFFF"/>
                </a:solidFill>
              </a:defRPr>
            </a:pPr>
            <a:r>
              <a:t>Events</a:t>
            </a:r>
          </a:p>
        </p:txBody>
      </p:sp>
      <p:pic>
        <p:nvPicPr>
          <p:cNvPr id="265" name="pasted-image.tiff"/>
          <p:cNvPicPr>
            <a:picLocks noChangeAspect="1"/>
          </p:cNvPicPr>
          <p:nvPr/>
        </p:nvPicPr>
        <p:blipFill>
          <a:blip r:embed="rId2">
            <a:extLst/>
          </a:blip>
          <a:stretch>
            <a:fillRect/>
          </a:stretch>
        </p:blipFill>
        <p:spPr>
          <a:xfrm>
            <a:off x="4898734" y="4366735"/>
            <a:ext cx="7015210" cy="4668814"/>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68" name="Shape 268"/>
          <p:cNvSpPr>
            <a:spLocks noGrp="1"/>
          </p:cNvSpPr>
          <p:nvPr>
            <p:ph type="title"/>
          </p:nvPr>
        </p:nvSpPr>
        <p:spPr>
          <a:prstGeom prst="rect">
            <a:avLst/>
          </a:prstGeom>
        </p:spPr>
        <p:txBody>
          <a:bodyPr/>
          <a:lstStyle>
            <a:lvl1pPr defTabSz="467359">
              <a:spcBef>
                <a:spcPts val="2200"/>
              </a:spcBef>
              <a:defRPr sz="4800"/>
            </a:lvl1pPr>
          </a:lstStyle>
          <a:p>
            <a:r>
              <a:t>Opening Doors to Freedom</a:t>
            </a:r>
          </a:p>
        </p:txBody>
      </p:sp>
      <p:sp>
        <p:nvSpPr>
          <p:cNvPr id="269" name="Shape 269"/>
          <p:cNvSpPr>
            <a:spLocks noGrp="1"/>
          </p:cNvSpPr>
          <p:nvPr>
            <p:ph type="body" idx="13"/>
          </p:nvPr>
        </p:nvSpPr>
        <p:spPr>
          <a:xfrm>
            <a:off x="266700" y="2489200"/>
            <a:ext cx="12192000" cy="6108700"/>
          </a:xfrm>
          <a:prstGeom prst="rect">
            <a:avLst/>
          </a:prstGeom>
          <a:extLst>
            <a:ext uri="{C572A759-6A51-4108-AA02-DFA0A04FC94B}">
              <ma14:wrappingTextBoxFlag xmlns:ma14="http://schemas.microsoft.com/office/mac/drawingml/2011/main" xmlns="" val="1"/>
            </a:ext>
          </a:extLst>
        </p:spPr>
        <p:txBody>
          <a:bodyPr/>
          <a:lstStyle/>
          <a:p>
            <a:pPr>
              <a:buClr>
                <a:schemeClr val="accent1"/>
              </a:buClr>
              <a:defRPr>
                <a:solidFill>
                  <a:srgbClr val="FFFFFF"/>
                </a:solidFill>
              </a:defRPr>
            </a:pPr>
            <a:r>
              <a:t>If you are already offering services to women and girls, with education you can begin serving boys and men. </a:t>
            </a:r>
          </a:p>
          <a:p>
            <a:pPr>
              <a:buClr>
                <a:schemeClr val="accent1"/>
              </a:buClr>
              <a:defRPr>
                <a:solidFill>
                  <a:srgbClr val="FFFFFF"/>
                </a:solidFill>
              </a:defRPr>
            </a:pPr>
            <a:r>
              <a:t>Sex trafficking is not a sexist crime - males and LGBTQ are victims, too. </a:t>
            </a:r>
          </a:p>
          <a:p>
            <a:pPr>
              <a:buClr>
                <a:schemeClr val="accent1"/>
              </a:buClr>
              <a:defRPr>
                <a:solidFill>
                  <a:srgbClr val="FFFFFF"/>
                </a:solidFill>
              </a:defRPr>
            </a:pPr>
            <a:r>
              <a:t>Reacting to the fear of serving boys and men is buying into the system of unhealthy masculinity. </a:t>
            </a:r>
          </a:p>
          <a:p>
            <a:pPr>
              <a:buClr>
                <a:schemeClr val="accent1"/>
              </a:buClr>
              <a:defRPr>
                <a:solidFill>
                  <a:srgbClr val="FFFFFF"/>
                </a:solidFill>
              </a:defRPr>
            </a:pPr>
            <a:r>
              <a:t>If we choose to overlook the sex trafficking of men and boys, the problem will only increase.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72" name="Shape 272"/>
          <p:cNvSpPr>
            <a:spLocks noGrp="1"/>
          </p:cNvSpPr>
          <p:nvPr>
            <p:ph type="title"/>
          </p:nvPr>
        </p:nvSpPr>
        <p:spPr>
          <a:prstGeom prst="rect">
            <a:avLst/>
          </a:prstGeom>
        </p:spPr>
        <p:txBody>
          <a:bodyPr/>
          <a:lstStyle>
            <a:lvl1pPr defTabSz="467359">
              <a:spcBef>
                <a:spcPts val="2200"/>
              </a:spcBef>
              <a:defRPr sz="4800"/>
            </a:lvl1pPr>
          </a:lstStyle>
          <a:p>
            <a:r>
              <a:t>Opening Doors to Freedom</a:t>
            </a:r>
          </a:p>
        </p:txBody>
      </p:sp>
      <p:sp>
        <p:nvSpPr>
          <p:cNvPr id="273" name="Shape 273"/>
          <p:cNvSpPr>
            <a:spLocks noGrp="1"/>
          </p:cNvSpPr>
          <p:nvPr>
            <p:ph type="body" idx="13"/>
          </p:nvPr>
        </p:nvSpPr>
        <p:spPr>
          <a:xfrm>
            <a:off x="127000" y="4340576"/>
            <a:ext cx="5546329" cy="1937392"/>
          </a:xfrm>
          <a:prstGeom prst="rect">
            <a:avLst/>
          </a:prstGeom>
          <a:extLst>
            <a:ext uri="{C572A759-6A51-4108-AA02-DFA0A04FC94B}">
              <ma14:wrappingTextBoxFlag xmlns:ma14="http://schemas.microsoft.com/office/mac/drawingml/2011/main" xmlns="" val="1"/>
            </a:ext>
          </a:extLst>
        </p:spPr>
        <p:txBody>
          <a:bodyPr/>
          <a:lstStyle/>
          <a:p>
            <a:pPr marL="444500" indent="-444500">
              <a:buClr>
                <a:schemeClr val="accent1"/>
              </a:buClr>
              <a:defRPr sz="3200">
                <a:solidFill>
                  <a:srgbClr val="FFFFFF"/>
                </a:solidFill>
              </a:defRPr>
            </a:pPr>
            <a:r>
              <a:t>Get more training </a:t>
            </a:r>
            <a:r>
              <a:rPr>
                <a:latin typeface="Avenir Next Demi Bold"/>
                <a:ea typeface="Avenir Next Demi Bold"/>
                <a:cs typeface="Avenir Next Demi Bold"/>
                <a:sym typeface="Avenir Next Demi Bold"/>
              </a:rPr>
              <a:t>restoreonelife.org / anna@restoreonelife.org </a:t>
            </a:r>
          </a:p>
        </p:txBody>
      </p:sp>
      <p:pic>
        <p:nvPicPr>
          <p:cNvPr id="274" name="pasted-image.pdf"/>
          <p:cNvPicPr>
            <a:picLocks noChangeAspect="1"/>
          </p:cNvPicPr>
          <p:nvPr/>
        </p:nvPicPr>
        <p:blipFill>
          <a:blip r:embed="rId2">
            <a:extLst/>
          </a:blip>
          <a:stretch>
            <a:fillRect/>
          </a:stretch>
        </p:blipFill>
        <p:spPr>
          <a:xfrm>
            <a:off x="5448300" y="2791176"/>
            <a:ext cx="6985000" cy="5715001"/>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body" sz="quarter" idx="1"/>
          </p:nvPr>
        </p:nvSpPr>
        <p:spPr>
          <a:prstGeom prst="rect">
            <a:avLst/>
          </a:prstGeom>
        </p:spPr>
        <p:txBody>
          <a:bodyPr/>
          <a:lstStyle>
            <a:lvl1pPr>
              <a:defRPr spc="100"/>
            </a:lvl1pPr>
          </a:lstStyle>
          <a:p>
            <a:r>
              <a:t>Resources </a:t>
            </a:r>
          </a:p>
        </p:txBody>
      </p:sp>
      <p:sp>
        <p:nvSpPr>
          <p:cNvPr id="277" name="Shape 277"/>
          <p:cNvSpPr>
            <a:spLocks noGrp="1"/>
          </p:cNvSpPr>
          <p:nvPr>
            <p:ph type="body" idx="13"/>
          </p:nvPr>
        </p:nvSpPr>
        <p:spPr>
          <a:xfrm>
            <a:off x="406400" y="1263550"/>
            <a:ext cx="12192000" cy="7588351"/>
          </a:xfrm>
          <a:prstGeom prst="rect">
            <a:avLst/>
          </a:prstGeom>
          <a:extLst>
            <a:ext uri="{C572A759-6A51-4108-AA02-DFA0A04FC94B}">
              <ma14:wrappingTextBoxFlag xmlns:ma14="http://schemas.microsoft.com/office/mac/drawingml/2011/main" xmlns="" val="1"/>
            </a:ext>
          </a:extLst>
        </p:spPr>
        <p:txBody>
          <a:bodyPr/>
          <a:lstStyle/>
          <a:p>
            <a:pPr marL="240029" indent="-240029" defTabSz="315468">
              <a:spcBef>
                <a:spcPts val="1500"/>
              </a:spcBef>
              <a:buClr>
                <a:schemeClr val="accent1"/>
              </a:buClr>
              <a:buSzPct val="104999"/>
              <a:buChar char="▸"/>
              <a:defRPr sz="1800"/>
            </a:pPr>
            <a:r>
              <a:t>Finkelhor, D., Mitchell, K., &amp; Wolak, J. (2010). Conceptualizing Juvenile Prostitution as Child Maltreatment: Findings from National Juvenile Prostitution Study. Child Maltreatment, 15(1), 18-36. </a:t>
            </a:r>
          </a:p>
          <a:p>
            <a:pPr marL="240029" indent="-240029" defTabSz="315468">
              <a:spcBef>
                <a:spcPts val="1500"/>
              </a:spcBef>
              <a:buClr>
                <a:schemeClr val="accent1"/>
              </a:buClr>
              <a:buSzPct val="104999"/>
              <a:buChar char="▸"/>
              <a:defRPr sz="1800"/>
            </a:pPr>
            <a:r>
              <a:t>Hodge, D. (2008). Sexual Trafficking in the United States: A Domestic Problem with Transnational Dimensions. National Association of Social Workers, 53(2), 143-152.</a:t>
            </a:r>
          </a:p>
          <a:p>
            <a:pPr marL="240029" indent="-240029" defTabSz="315468">
              <a:spcBef>
                <a:spcPts val="1500"/>
              </a:spcBef>
              <a:buClr>
                <a:schemeClr val="accent1"/>
              </a:buClr>
              <a:buSzPct val="104999"/>
              <a:buChar char="▸"/>
              <a:defRPr sz="1800"/>
            </a:pPr>
            <a:r>
              <a:t>Jones, Samuel. "THE INVISIBLE MAN: THE CONSCIOUS NEGLECT OF MEN AND BOYS IN THE WAR ON HUMAN TRAFFICKING." Utah Law Review 4 (n.d.): n. pag. Epubs.utah.edu. Utah Law Review. Web. 1 July 2015.</a:t>
            </a:r>
          </a:p>
          <a:p>
            <a:pPr marL="240029" indent="-240029" defTabSz="315468">
              <a:spcBef>
                <a:spcPts val="1500"/>
              </a:spcBef>
              <a:buClr>
                <a:schemeClr val="accent1"/>
              </a:buClr>
              <a:buSzPct val="104999"/>
              <a:buChar char="▸"/>
              <a:defRPr sz="1800"/>
            </a:pPr>
            <a:r>
              <a:t>Kotrla, K. (2010). Domestic Minor Sex Trafficking in the United States. National Association of Social Workers, 55(2), 181-187.</a:t>
            </a:r>
          </a:p>
          <a:p>
            <a:pPr marL="240029" indent="-240029" defTabSz="315468">
              <a:spcBef>
                <a:spcPts val="1500"/>
              </a:spcBef>
              <a:buClr>
                <a:schemeClr val="accent1"/>
              </a:buClr>
              <a:buSzPct val="104999"/>
              <a:buChar char="▸"/>
              <a:defRPr sz="1800"/>
            </a:pPr>
            <a:r>
              <a:t>Lillywhite, R., &amp; Skidmore, P. (2006). Boys are not sexually exploited? A challenge to practitioners. Child Abuse Review, 15(5), 351-361., from the Criminal Justice Abstracts with Full Text  database.</a:t>
            </a:r>
          </a:p>
          <a:p>
            <a:pPr marL="240029" indent="-240029" defTabSz="315468">
              <a:spcBef>
                <a:spcPts val="1500"/>
              </a:spcBef>
              <a:buClr>
                <a:schemeClr val="accent1"/>
              </a:buClr>
              <a:buSzPct val="104999"/>
              <a:buChar char="▸"/>
              <a:defRPr sz="1800"/>
            </a:pPr>
            <a:r>
              <a:t>Mclntyre, Sue (2005). Under the Radar: The Sexual Exploitation of Young Men</a:t>
            </a:r>
          </a:p>
          <a:p>
            <a:pPr marL="240029" indent="-240029" defTabSz="315468">
              <a:spcBef>
                <a:spcPts val="1500"/>
              </a:spcBef>
              <a:buClr>
                <a:schemeClr val="accent1"/>
              </a:buClr>
              <a:buSzPct val="104999"/>
              <a:buChar char="▸"/>
              <a:defRPr sz="1800"/>
            </a:pPr>
            <a:r>
              <a:t>Psychology of Men. (n.d.). Retrieved August 22, 2016, from http://www.psychologyofmen.org/male-gender-role/</a:t>
            </a:r>
          </a:p>
          <a:p>
            <a:pPr marL="240029" indent="-240029" defTabSz="315468">
              <a:spcBef>
                <a:spcPts val="1500"/>
              </a:spcBef>
              <a:buClr>
                <a:schemeClr val="accent1"/>
              </a:buClr>
              <a:buSzPct val="104999"/>
              <a:buChar char="▸"/>
              <a:defRPr sz="1800"/>
            </a:pPr>
            <a:r>
              <a:t>Reid, J. (2011). An Exploratory Model of Girl's Vulnerability to Commercial Sexual Exploitation in Prostitution. Child Maltreatment, 16(2), 146-157., from http://cmx.sagepub.com/16/2/146</a:t>
            </a:r>
          </a:p>
          <a:p>
            <a:pPr marL="240029" indent="-240029" defTabSz="315468">
              <a:spcBef>
                <a:spcPts val="1500"/>
              </a:spcBef>
              <a:buClr>
                <a:schemeClr val="accent1"/>
              </a:buClr>
              <a:buSzPct val="104999"/>
              <a:buChar char="▸"/>
              <a:defRPr sz="1800"/>
            </a:pPr>
            <a:r>
              <a:t>Reid, J. (2012). Exploratory review of route-specific, gender, and age-graded dynamics of exploitation: Applying life course theory to victimization in sex trafficking in North America. Aggression and Violent Behavior, 17(3), 257-271., from the SciVerse ScienceDirect database.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p:cNvSpPr>
          <p:nvPr>
            <p:ph type="body" sz="quarter" idx="1"/>
          </p:nvPr>
        </p:nvSpPr>
        <p:spPr>
          <a:prstGeom prst="rect">
            <a:avLst/>
          </a:prstGeom>
        </p:spPr>
        <p:txBody>
          <a:bodyPr/>
          <a:lstStyle>
            <a:lvl1pPr>
              <a:defRPr spc="100"/>
            </a:lvl1pPr>
          </a:lstStyle>
          <a:p>
            <a:r>
              <a:t>Resources </a:t>
            </a:r>
          </a:p>
        </p:txBody>
      </p:sp>
      <p:sp>
        <p:nvSpPr>
          <p:cNvPr id="280" name="Shape 280"/>
          <p:cNvSpPr>
            <a:spLocks noGrp="1"/>
          </p:cNvSpPr>
          <p:nvPr>
            <p:ph type="body" idx="13"/>
          </p:nvPr>
        </p:nvSpPr>
        <p:spPr>
          <a:xfrm>
            <a:off x="406400" y="1263550"/>
            <a:ext cx="12192000" cy="7588351"/>
          </a:xfrm>
          <a:prstGeom prst="rect">
            <a:avLst/>
          </a:prstGeom>
          <a:extLst>
            <a:ext uri="{C572A759-6A51-4108-AA02-DFA0A04FC94B}">
              <ma14:wrappingTextBoxFlag xmlns:ma14="http://schemas.microsoft.com/office/mac/drawingml/2011/main" xmlns="" val="1"/>
            </a:ext>
          </a:extLst>
        </p:spPr>
        <p:txBody>
          <a:bodyPr/>
          <a:lstStyle/>
          <a:p>
            <a:pPr marL="320040" indent="-320040" defTabSz="420623">
              <a:spcBef>
                <a:spcPts val="2000"/>
              </a:spcBef>
              <a:buClr>
                <a:schemeClr val="accent1"/>
              </a:buClr>
              <a:buSzPct val="104999"/>
              <a:buChar char="▸"/>
              <a:defRPr sz="2400"/>
            </a:pPr>
            <a:r>
              <a:t>Brown, T., Gregory, T., Mallick R., Maney G., Simoneschi, S., Wheby, C., Wiktor, (2011). Meeting the Service Needs of Human Trafficking Survivors in the New York City Metropolitan Area: Assessment and Recommendations. Lifeway Network, 1, 1-45.</a:t>
            </a:r>
          </a:p>
          <a:p>
            <a:pPr marL="320040" indent="-320040" defTabSz="420623">
              <a:spcBef>
                <a:spcPts val="2000"/>
              </a:spcBef>
              <a:buClr>
                <a:schemeClr val="accent1"/>
              </a:buClr>
              <a:buSzPct val="104999"/>
              <a:buChar char="▸"/>
              <a:defRPr sz="2400"/>
            </a:pPr>
            <a:r>
              <a:t>Cardoso, J., &amp; Fong, R. (2010). Child human trafficking victims: Challenges for the child welfare system. Evaluation and Program Planning, 33, 311-316., from the Science Direct database.</a:t>
            </a:r>
          </a:p>
          <a:p>
            <a:pPr marL="320040" indent="-320040" defTabSz="420623">
              <a:spcBef>
                <a:spcPts val="2000"/>
              </a:spcBef>
              <a:buClr>
                <a:schemeClr val="accent1"/>
              </a:buClr>
              <a:buSzPct val="104999"/>
              <a:buChar char="▸"/>
              <a:defRPr sz="2400"/>
            </a:pPr>
            <a:r>
              <a:t>Corbett, A., Howley, D., Hirshberg, D., Thompson, S., &amp; Valila, N. (2011). Residential treatment for sexually exploited adolescent girls: Acknowledge, Commit, Transform (ACT).  Children and Youth Services Review , 33, 2290-2296., from the Science Direct database.</a:t>
            </a:r>
          </a:p>
          <a:p>
            <a:pPr marL="320040" indent="-320040" defTabSz="420623">
              <a:spcBef>
                <a:spcPts val="2000"/>
              </a:spcBef>
              <a:buClr>
                <a:schemeClr val="accent1"/>
              </a:buClr>
              <a:buSzPct val="104999"/>
              <a:buChar char="▸"/>
              <a:defRPr sz="2400"/>
            </a:pPr>
            <a:r>
              <a:t>Curtis, R., Horning, A., Marcus, A., Riggs, R., Rivera, S., &amp; Thompson, E. (2012). Is Child to Adult as Victim is to Criminal?. Social Policy and Street-Bases Sex Work in the USA, 9, 153-166.</a:t>
            </a:r>
          </a:p>
          <a:p>
            <a:pPr marL="320040" indent="-320040" defTabSz="420623">
              <a:spcBef>
                <a:spcPts val="2000"/>
              </a:spcBef>
              <a:buClr>
                <a:schemeClr val="accent1"/>
              </a:buClr>
              <a:buSzPct val="104999"/>
              <a:buChar char="▸"/>
              <a:defRPr sz="2400"/>
            </a:pPr>
            <a:r>
              <a:t>EPACT USA (2013). And Boys Too. </a:t>
            </a:r>
            <a:r>
              <a:rPr u="sng">
                <a:solidFill>
                  <a:srgbClr val="0000FF"/>
                </a:solidFill>
                <a:uFill>
                  <a:solidFill>
                    <a:srgbClr val="0000FF"/>
                  </a:solidFill>
                </a:uFill>
                <a:hlinkClick r:id="rId2"/>
              </a:rPr>
              <a:t>ecpatusa.org</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body" sz="quarter" idx="1"/>
          </p:nvPr>
        </p:nvSpPr>
        <p:spPr>
          <a:prstGeom prst="rect">
            <a:avLst/>
          </a:prstGeom>
        </p:spPr>
        <p:txBody>
          <a:bodyPr/>
          <a:lstStyle>
            <a:lvl1pPr>
              <a:defRPr spc="100"/>
            </a:lvl1pPr>
          </a:lstStyle>
          <a:p>
            <a:r>
              <a:t>Resources </a:t>
            </a:r>
          </a:p>
        </p:txBody>
      </p:sp>
      <p:sp>
        <p:nvSpPr>
          <p:cNvPr id="283" name="Shape 283"/>
          <p:cNvSpPr>
            <a:spLocks noGrp="1"/>
          </p:cNvSpPr>
          <p:nvPr>
            <p:ph type="body" idx="13"/>
          </p:nvPr>
        </p:nvSpPr>
        <p:spPr>
          <a:xfrm>
            <a:off x="406400" y="1263550"/>
            <a:ext cx="12192000" cy="7588351"/>
          </a:xfrm>
          <a:prstGeom prst="rect">
            <a:avLst/>
          </a:prstGeom>
          <a:extLst>
            <a:ext uri="{C572A759-6A51-4108-AA02-DFA0A04FC94B}">
              <ma14:wrappingTextBoxFlag xmlns:ma14="http://schemas.microsoft.com/office/mac/drawingml/2011/main" xmlns="" val="1"/>
            </a:ext>
          </a:extLst>
        </p:spPr>
        <p:txBody>
          <a:bodyPr/>
          <a:lstStyle/>
          <a:p>
            <a:pPr>
              <a:buClr>
                <a:schemeClr val="accent1"/>
              </a:buClr>
              <a:buSzPct val="104999"/>
              <a:buChar char="▸"/>
            </a:pPr>
            <a:r>
              <a:t>Shared Hope International (2013). National Colloquium 2012 Final Report </a:t>
            </a:r>
          </a:p>
          <a:p>
            <a:pPr>
              <a:buClr>
                <a:schemeClr val="accent1"/>
              </a:buClr>
              <a:buSzPct val="104999"/>
              <a:buChar char="▸"/>
            </a:pPr>
            <a:r>
              <a:t>Wells, M. Mitchell, K (2007). Youth Sexual Exploitation on the Internet : DSM-IV Diagnoses and Gender Differences in Co-occuring Mental Health Issues. Child &amp; Adolescent Social Work Journal, 24(3), 235-260. doi:10.1007/s10560-007-0083-z</a:t>
            </a:r>
          </a:p>
          <a:p>
            <a:pPr>
              <a:buClr>
                <a:schemeClr val="accent1"/>
              </a:buClr>
              <a:buSzPct val="104999"/>
              <a:buChar char="▸"/>
            </a:pPr>
            <a:r>
              <a:t>Thank you to all service care providers and survivors who offered their input and feedback!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pic>
        <p:nvPicPr>
          <p:cNvPr id="228" name="pasted-image.pdf"/>
          <p:cNvPicPr>
            <a:picLocks noChangeAspect="1"/>
          </p:cNvPicPr>
          <p:nvPr/>
        </p:nvPicPr>
        <p:blipFill>
          <a:blip r:embed="rId2">
            <a:extLst/>
          </a:blip>
          <a:stretch>
            <a:fillRect/>
          </a:stretch>
        </p:blipFill>
        <p:spPr>
          <a:xfrm>
            <a:off x="6486723" y="2310508"/>
            <a:ext cx="5614292" cy="5614292"/>
          </a:xfrm>
          <a:prstGeom prst="rect">
            <a:avLst/>
          </a:prstGeom>
          <a:ln w="12700">
            <a:miter lim="400000"/>
          </a:ln>
        </p:spPr>
      </p:pic>
      <p:sp>
        <p:nvSpPr>
          <p:cNvPr id="229" name="Shape 229"/>
          <p:cNvSpPr/>
          <p:nvPr/>
        </p:nvSpPr>
        <p:spPr>
          <a:xfrm>
            <a:off x="416817" y="3543523"/>
            <a:ext cx="5870575" cy="32525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306704" indent="-306704" defTabSz="403097">
              <a:spcBef>
                <a:spcPts val="1900"/>
              </a:spcBef>
              <a:buClr>
                <a:schemeClr val="accent1"/>
              </a:buClr>
              <a:buSzPct val="104999"/>
              <a:buFont typeface="Avenir Next"/>
              <a:buChar char="▸"/>
              <a:defRPr sz="2300">
                <a:solidFill>
                  <a:srgbClr val="FFFFFF"/>
                </a:solidFill>
              </a:defRPr>
            </a:pPr>
            <a:r>
              <a:t>Introductions</a:t>
            </a:r>
          </a:p>
          <a:p>
            <a:pPr marL="306704" indent="-306704" defTabSz="403097">
              <a:spcBef>
                <a:spcPts val="1900"/>
              </a:spcBef>
              <a:buClr>
                <a:schemeClr val="accent1"/>
              </a:buClr>
              <a:buSzPct val="104999"/>
              <a:buFont typeface="Avenir Next"/>
              <a:buChar char="▸"/>
              <a:defRPr sz="2300">
                <a:solidFill>
                  <a:srgbClr val="FFFFFF"/>
                </a:solidFill>
              </a:defRPr>
            </a:pPr>
            <a:r>
              <a:t>Intentions for attending this workshop</a:t>
            </a:r>
          </a:p>
          <a:p>
            <a:pPr marL="306704" indent="-306704" defTabSz="403097">
              <a:spcBef>
                <a:spcPts val="1900"/>
              </a:spcBef>
              <a:buClr>
                <a:schemeClr val="accent1"/>
              </a:buClr>
              <a:buSzPct val="104999"/>
              <a:buFont typeface="Avenir Next"/>
              <a:buChar char="▸"/>
              <a:defRPr sz="2300">
                <a:solidFill>
                  <a:srgbClr val="FFFFFF"/>
                </a:solidFill>
              </a:defRPr>
            </a:pPr>
            <a:r>
              <a:t>Tell us about your background and what brought you to this conference.</a:t>
            </a:r>
          </a:p>
        </p:txBody>
      </p:sp>
      <p:sp>
        <p:nvSpPr>
          <p:cNvPr id="230" name="Shape 230"/>
          <p:cNvSpPr>
            <a:spLocks noGrp="1"/>
          </p:cNvSpPr>
          <p:nvPr>
            <p:ph type="title"/>
          </p:nvPr>
        </p:nvSpPr>
        <p:spPr>
          <a:prstGeom prst="rect">
            <a:avLst/>
          </a:prstGeom>
        </p:spPr>
        <p:txBody>
          <a:bodyPr/>
          <a:lstStyle>
            <a:lvl1pPr defTabSz="467359">
              <a:spcBef>
                <a:spcPts val="2200"/>
              </a:spcBef>
              <a:defRPr sz="4800"/>
            </a:lvl1pPr>
          </a:lstStyle>
          <a:p>
            <a:r>
              <a:t>Introductions</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33" name="Shape 233"/>
          <p:cNvSpPr>
            <a:spLocks noGrp="1"/>
          </p:cNvSpPr>
          <p:nvPr>
            <p:ph type="title"/>
          </p:nvPr>
        </p:nvSpPr>
        <p:spPr>
          <a:prstGeom prst="rect">
            <a:avLst/>
          </a:prstGeom>
        </p:spPr>
        <p:txBody>
          <a:bodyPr/>
          <a:lstStyle>
            <a:lvl1pPr defTabSz="467359">
              <a:spcBef>
                <a:spcPts val="2200"/>
              </a:spcBef>
              <a:defRPr sz="4800"/>
            </a:lvl1pPr>
          </a:lstStyle>
          <a:p>
            <a:r>
              <a:t>Dispelling Myths</a:t>
            </a:r>
          </a:p>
        </p:txBody>
      </p:sp>
      <p:sp>
        <p:nvSpPr>
          <p:cNvPr id="234" name="Shape 234"/>
          <p:cNvSpPr>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p>
            <a:pPr marL="306704" indent="-306704" defTabSz="403097">
              <a:spcBef>
                <a:spcPts val="1900"/>
              </a:spcBef>
              <a:buClr>
                <a:schemeClr val="accent1"/>
              </a:buClr>
              <a:buSzPct val="104999"/>
              <a:buChar char="▸"/>
              <a:defRPr sz="2300">
                <a:solidFill>
                  <a:srgbClr val="FFFFFF"/>
                </a:solidFill>
              </a:defRPr>
            </a:pPr>
            <a:r>
              <a:t>The percentage of male and female child sex trafficking in large U.S. cities is nearly equal (West, 1993). </a:t>
            </a:r>
          </a:p>
          <a:p>
            <a:pPr marL="306704" indent="-306704" defTabSz="403097">
              <a:spcBef>
                <a:spcPts val="1900"/>
              </a:spcBef>
              <a:buClr>
                <a:schemeClr val="accent1"/>
              </a:buClr>
              <a:buSzPct val="104999"/>
              <a:buChar char="▸"/>
              <a:defRPr sz="2300">
                <a:solidFill>
                  <a:srgbClr val="FFFFFF"/>
                </a:solidFill>
              </a:defRPr>
            </a:pPr>
            <a:r>
              <a:t>More than 50% of child pornography in the U.S. includes boys rather than girls (UNICEF, 2001). </a:t>
            </a:r>
          </a:p>
          <a:p>
            <a:pPr marL="306704" indent="-306704" defTabSz="403097">
              <a:spcBef>
                <a:spcPts val="1900"/>
              </a:spcBef>
              <a:buClr>
                <a:schemeClr val="accent1"/>
              </a:buClr>
              <a:buSzPct val="104999"/>
              <a:buChar char="▸"/>
              <a:defRPr sz="2300">
                <a:solidFill>
                  <a:srgbClr val="FFFFFF"/>
                </a:solidFill>
              </a:defRPr>
            </a:pPr>
            <a:r>
              <a:t>Edward, Iritani, &amp; Hailifors (2006) found that of 13,000 students in the U.S. nationally representative Add-Health Survey, 2.3% reported trading sex (n = 299), and 67.9% of these were boys (n = 203). </a:t>
            </a:r>
          </a:p>
          <a:p>
            <a:pPr marL="306704" indent="-306704" defTabSz="403097">
              <a:spcBef>
                <a:spcPts val="1900"/>
              </a:spcBef>
              <a:buClr>
                <a:schemeClr val="accent1"/>
              </a:buClr>
              <a:buSzPct val="104999"/>
              <a:buChar char="▸"/>
              <a:defRPr sz="2300">
                <a:solidFill>
                  <a:srgbClr val="FFFFFF"/>
                </a:solidFill>
              </a:defRPr>
            </a:pPr>
            <a:r>
              <a:t>Curtis et al. (2008) estimate that as high as 50% of sex trafficked children in the U.S. are boys.</a:t>
            </a:r>
          </a:p>
          <a:p>
            <a:pPr marL="306704" indent="-306704" defTabSz="403097">
              <a:spcBef>
                <a:spcPts val="1900"/>
              </a:spcBef>
              <a:buClr>
                <a:schemeClr val="accent1"/>
              </a:buClr>
              <a:buSzPct val="104999"/>
              <a:buChar char="▸"/>
              <a:defRPr sz="2300">
                <a:solidFill>
                  <a:srgbClr val="FFFFFF"/>
                </a:solidFill>
              </a:defRPr>
            </a:pPr>
            <a:r>
              <a:t>Seawyc, MacKay, Dorzda, and Anderson (2008) found that of 762 street-involved adolescents in Canada, one in three boys and girls traded sex for money, drugs, shelter, or food.</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37" name="Shape 237"/>
          <p:cNvSpPr>
            <a:spLocks noGrp="1"/>
          </p:cNvSpPr>
          <p:nvPr>
            <p:ph type="title"/>
          </p:nvPr>
        </p:nvSpPr>
        <p:spPr>
          <a:prstGeom prst="rect">
            <a:avLst/>
          </a:prstGeom>
        </p:spPr>
        <p:txBody>
          <a:bodyPr/>
          <a:lstStyle>
            <a:lvl1pPr defTabSz="467359">
              <a:spcBef>
                <a:spcPts val="2200"/>
              </a:spcBef>
              <a:defRPr sz="4800"/>
            </a:lvl1pPr>
          </a:lstStyle>
          <a:p>
            <a:r>
              <a:t>Dispelling myths</a:t>
            </a:r>
          </a:p>
        </p:txBody>
      </p:sp>
      <p:sp>
        <p:nvSpPr>
          <p:cNvPr id="238" name="Shape 238"/>
          <p:cNvSpPr>
            <a:spLocks noGrp="1"/>
          </p:cNvSpPr>
          <p:nvPr>
            <p:ph type="body" idx="13"/>
          </p:nvPr>
        </p:nvSpPr>
        <p:spPr>
          <a:xfrm>
            <a:off x="406400" y="2882900"/>
            <a:ext cx="12192000" cy="6108700"/>
          </a:xfrm>
          <a:prstGeom prst="rect">
            <a:avLst/>
          </a:prstGeom>
          <a:extLst>
            <a:ext uri="{C572A759-6A51-4108-AA02-DFA0A04FC94B}">
              <ma14:wrappingTextBoxFlag xmlns:ma14="http://schemas.microsoft.com/office/mac/drawingml/2011/main" xmlns="" val="1"/>
            </a:ext>
          </a:extLst>
        </p:spPr>
        <p:txBody>
          <a:bodyPr/>
          <a:lstStyle/>
          <a:p>
            <a:pPr>
              <a:buClr>
                <a:schemeClr val="accent1"/>
              </a:buClr>
              <a:buSzPct val="104999"/>
              <a:buChar char="▸"/>
              <a:defRPr>
                <a:solidFill>
                  <a:srgbClr val="FFFFFF"/>
                </a:solidFill>
              </a:defRPr>
            </a:pPr>
            <a:r>
              <a:t>Of the 222 institutions and programs receiving funding for domestic and international anti-trafficking programs in 2009, only two programs were committed to combatting trafficking of men and boys (Jones, 2010). </a:t>
            </a:r>
          </a:p>
          <a:p>
            <a:pPr>
              <a:buClr>
                <a:schemeClr val="accent1"/>
              </a:buClr>
              <a:buSzPct val="104999"/>
              <a:buChar char="▸"/>
              <a:defRPr>
                <a:solidFill>
                  <a:srgbClr val="FFFFFF"/>
                </a:solidFill>
              </a:defRPr>
            </a:pPr>
            <a:r>
              <a:t>Rather than being viewed as victims or survivors like sex trafficked girls, boys are often perceived as homosexual, deviant, promiscuous, exploiters, pimps, hustlers, buyers, and willing participants in “sex work” (Friedman, 2013; Jones, 2010; Rivers &amp; Saewyc, 2012).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41" name="Shape 241"/>
          <p:cNvSpPr>
            <a:spLocks noGrp="1"/>
          </p:cNvSpPr>
          <p:nvPr>
            <p:ph type="title"/>
          </p:nvPr>
        </p:nvSpPr>
        <p:spPr>
          <a:prstGeom prst="rect">
            <a:avLst/>
          </a:prstGeom>
        </p:spPr>
        <p:txBody>
          <a:bodyPr/>
          <a:lstStyle>
            <a:lvl1pPr defTabSz="467359">
              <a:spcBef>
                <a:spcPts val="2200"/>
              </a:spcBef>
              <a:defRPr sz="4800"/>
            </a:lvl1pPr>
          </a:lstStyle>
          <a:p>
            <a:r>
              <a:t>Dispelling Myths</a:t>
            </a:r>
          </a:p>
        </p:txBody>
      </p:sp>
      <p:sp>
        <p:nvSpPr>
          <p:cNvPr id="242" name="Shape 242"/>
          <p:cNvSpPr>
            <a:spLocks noGrp="1"/>
          </p:cNvSpPr>
          <p:nvPr>
            <p:ph type="body" idx="13"/>
          </p:nvPr>
        </p:nvSpPr>
        <p:spPr>
          <a:xfrm>
            <a:off x="317500" y="2451100"/>
            <a:ext cx="12192000" cy="6108700"/>
          </a:xfrm>
          <a:prstGeom prst="rect">
            <a:avLst/>
          </a:prstGeom>
          <a:extLst>
            <a:ext uri="{C572A759-6A51-4108-AA02-DFA0A04FC94B}">
              <ma14:wrappingTextBoxFlag xmlns:ma14="http://schemas.microsoft.com/office/mac/drawingml/2011/main" xmlns="" val="1"/>
            </a:ext>
          </a:extLst>
        </p:spPr>
        <p:txBody>
          <a:bodyPr/>
          <a:lstStyle/>
          <a:p>
            <a:pPr>
              <a:buClr>
                <a:schemeClr val="accent1"/>
              </a:buClr>
              <a:buSzPct val="104999"/>
              <a:buChar char="▸"/>
              <a:defRPr>
                <a:solidFill>
                  <a:srgbClr val="FFFFFF"/>
                </a:solidFill>
              </a:defRPr>
            </a:pPr>
            <a:r>
              <a:t>Research on the dynamics and effects of the STM sorely lags behind that of research on girls. </a:t>
            </a:r>
          </a:p>
          <a:p>
            <a:pPr>
              <a:buClr>
                <a:schemeClr val="accent1"/>
              </a:buClr>
              <a:buSzPct val="104999"/>
              <a:buChar char="▸"/>
              <a:defRPr>
                <a:solidFill>
                  <a:srgbClr val="FFFFFF"/>
                </a:solidFill>
              </a:defRPr>
            </a:pPr>
            <a:r>
              <a:t>Most of the extant research highlights girls as being predominately at risk for sex trafficking and in need of services while the STB is rarely acknowledged (Friedman, 2013; Jones, 2010).</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45" name="Shape 245"/>
          <p:cNvSpPr>
            <a:spLocks noGrp="1"/>
          </p:cNvSpPr>
          <p:nvPr>
            <p:ph type="title"/>
          </p:nvPr>
        </p:nvSpPr>
        <p:spPr>
          <a:prstGeom prst="rect">
            <a:avLst/>
          </a:prstGeom>
        </p:spPr>
        <p:txBody>
          <a:bodyPr/>
          <a:lstStyle>
            <a:lvl1pPr defTabSz="467359">
              <a:spcBef>
                <a:spcPts val="2200"/>
              </a:spcBef>
              <a:defRPr sz="4800"/>
            </a:lvl1pPr>
          </a:lstStyle>
          <a:p>
            <a:r>
              <a:t>Understanding culture</a:t>
            </a:r>
          </a:p>
        </p:txBody>
      </p:sp>
      <p:pic>
        <p:nvPicPr>
          <p:cNvPr id="246" name="pasted-image.tiff"/>
          <p:cNvPicPr>
            <a:picLocks noChangeAspect="1"/>
          </p:cNvPicPr>
          <p:nvPr/>
        </p:nvPicPr>
        <p:blipFill>
          <a:blip r:embed="rId2">
            <a:extLst/>
          </a:blip>
          <a:stretch>
            <a:fillRect/>
          </a:stretch>
        </p:blipFill>
        <p:spPr>
          <a:xfrm>
            <a:off x="6877877" y="2307512"/>
            <a:ext cx="5136891" cy="6849188"/>
          </a:xfrm>
          <a:prstGeom prst="rect">
            <a:avLst/>
          </a:prstGeom>
          <a:ln w="12700">
            <a:miter lim="400000"/>
          </a:ln>
        </p:spPr>
      </p:pic>
      <p:sp>
        <p:nvSpPr>
          <p:cNvPr id="247" name="Shape 247"/>
          <p:cNvSpPr/>
          <p:nvPr/>
        </p:nvSpPr>
        <p:spPr>
          <a:xfrm>
            <a:off x="368300" y="2664176"/>
            <a:ext cx="5403404" cy="60607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306704" indent="-306704" defTabSz="403097">
              <a:spcBef>
                <a:spcPts val="1900"/>
              </a:spcBef>
              <a:buClr>
                <a:schemeClr val="accent1"/>
              </a:buClr>
              <a:buSzPct val="104999"/>
              <a:buFont typeface="Avenir Next"/>
              <a:buChar char="▸"/>
              <a:defRPr sz="2300">
                <a:solidFill>
                  <a:srgbClr val="FFFFFF"/>
                </a:solidFill>
              </a:defRPr>
            </a:pPr>
            <a:r>
              <a:t>Western culture denies that male sex trafficking exists.</a:t>
            </a:r>
          </a:p>
          <a:p>
            <a:pPr marL="306704" indent="-306704" defTabSz="403097">
              <a:spcBef>
                <a:spcPts val="1900"/>
              </a:spcBef>
              <a:buClr>
                <a:schemeClr val="accent1"/>
              </a:buClr>
              <a:buSzPct val="104999"/>
              <a:buFont typeface="Avenir Next"/>
              <a:buChar char="▸"/>
              <a:defRPr sz="2300">
                <a:solidFill>
                  <a:srgbClr val="FFFFFF"/>
                </a:solidFill>
              </a:defRPr>
            </a:pPr>
            <a:r>
              <a:t>By attending this workshop or even this conference you are the outside the norm of many practitioners in this field.</a:t>
            </a:r>
          </a:p>
          <a:p>
            <a:pPr marL="306704" indent="-306704" defTabSz="403097">
              <a:spcBef>
                <a:spcPts val="1900"/>
              </a:spcBef>
              <a:buClr>
                <a:schemeClr val="accent1"/>
              </a:buClr>
              <a:buSzPct val="104999"/>
              <a:buFont typeface="Avenir Next"/>
              <a:buChar char="▸"/>
              <a:defRPr sz="2300">
                <a:solidFill>
                  <a:srgbClr val="FFFFFF"/>
                </a:solidFill>
              </a:defRPr>
            </a:pPr>
            <a:r>
              <a:t>Lets unpack this and see how we can change the stigmas attached to male survivors.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50" name="Shape 250"/>
          <p:cNvSpPr>
            <a:spLocks noGrp="1"/>
          </p:cNvSpPr>
          <p:nvPr>
            <p:ph type="title"/>
          </p:nvPr>
        </p:nvSpPr>
        <p:spPr>
          <a:prstGeom prst="rect">
            <a:avLst/>
          </a:prstGeom>
        </p:spPr>
        <p:txBody>
          <a:bodyPr/>
          <a:lstStyle>
            <a:lvl1pPr defTabSz="467359">
              <a:spcBef>
                <a:spcPts val="2200"/>
              </a:spcBef>
              <a:defRPr sz="4800"/>
            </a:lvl1pPr>
          </a:lstStyle>
          <a:p>
            <a:r>
              <a:t>Understanding Culture</a:t>
            </a:r>
          </a:p>
        </p:txBody>
      </p:sp>
      <p:sp>
        <p:nvSpPr>
          <p:cNvPr id="251" name="Shape 251"/>
          <p:cNvSpPr>
            <a:spLocks noGrp="1"/>
          </p:cNvSpPr>
          <p:nvPr>
            <p:ph type="body" idx="13"/>
          </p:nvPr>
        </p:nvSpPr>
        <p:spPr>
          <a:xfrm>
            <a:off x="406400" y="3200400"/>
            <a:ext cx="12192000" cy="6108700"/>
          </a:xfrm>
          <a:prstGeom prst="rect">
            <a:avLst/>
          </a:prstGeom>
          <a:extLst>
            <a:ext uri="{C572A759-6A51-4108-AA02-DFA0A04FC94B}">
              <ma14:wrappingTextBoxFlag xmlns:ma14="http://schemas.microsoft.com/office/mac/drawingml/2011/main" xmlns="" val="1"/>
            </a:ext>
          </a:extLst>
        </p:spPr>
        <p:txBody>
          <a:bodyPr/>
          <a:lstStyle/>
          <a:p>
            <a:pPr>
              <a:buClr>
                <a:schemeClr val="accent1"/>
              </a:buClr>
              <a:buSzPct val="104999"/>
              <a:buChar char="▸"/>
              <a:defRPr>
                <a:solidFill>
                  <a:srgbClr val="FFFFFF"/>
                </a:solidFill>
              </a:defRPr>
            </a:pPr>
            <a:r>
              <a:t>The gender role social process of males is incongruent with how sexual trafficking is experienced by males. </a:t>
            </a:r>
          </a:p>
          <a:p>
            <a:pPr>
              <a:buClr>
                <a:schemeClr val="accent1"/>
              </a:buClr>
              <a:buSzPct val="104999"/>
              <a:buChar char="▸"/>
              <a:defRPr>
                <a:solidFill>
                  <a:srgbClr val="FFFFFF"/>
                </a:solidFill>
              </a:defRPr>
            </a:pPr>
            <a:r>
              <a:t>Social mythology permeates and transforms perceptions that the general and professional communities have toward the SAM and colors the lens through which males ascribe meaning to their own victimization (Alaggia &amp; Mishna, 2014; Nalavany &amp; Abell, 2003).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54" name="Shape 254"/>
          <p:cNvSpPr>
            <a:spLocks noGrp="1"/>
          </p:cNvSpPr>
          <p:nvPr>
            <p:ph type="title"/>
          </p:nvPr>
        </p:nvSpPr>
        <p:spPr>
          <a:prstGeom prst="rect">
            <a:avLst/>
          </a:prstGeom>
        </p:spPr>
        <p:txBody>
          <a:bodyPr/>
          <a:lstStyle>
            <a:lvl1pPr defTabSz="467359">
              <a:spcBef>
                <a:spcPts val="2200"/>
              </a:spcBef>
              <a:defRPr sz="4800"/>
            </a:lvl1pPr>
          </a:lstStyle>
          <a:p>
            <a:r>
              <a:t>Opening Doors to Freedom</a:t>
            </a:r>
          </a:p>
        </p:txBody>
      </p:sp>
      <p:sp>
        <p:nvSpPr>
          <p:cNvPr id="255" name="Shape 255"/>
          <p:cNvSpPr>
            <a:spLocks noGrp="1"/>
          </p:cNvSpPr>
          <p:nvPr>
            <p:ph type="body" idx="13"/>
          </p:nvPr>
        </p:nvSpPr>
        <p:spPr>
          <a:xfrm>
            <a:off x="528141" y="2976959"/>
            <a:ext cx="11948518" cy="6194773"/>
          </a:xfrm>
          <a:prstGeom prst="rect">
            <a:avLst/>
          </a:prstGeom>
          <a:extLst>
            <a:ext uri="{C572A759-6A51-4108-AA02-DFA0A04FC94B}">
              <ma14:wrappingTextBoxFlag xmlns:ma14="http://schemas.microsoft.com/office/mac/drawingml/2011/main" xmlns="" val="1"/>
            </a:ext>
          </a:extLst>
        </p:spPr>
        <p:txBody>
          <a:bodyPr/>
          <a:lstStyle/>
          <a:p>
            <a:pPr marL="0" indent="0">
              <a:buClrTx/>
              <a:buSzTx/>
              <a:buFontTx/>
              <a:buNone/>
              <a:defRPr>
                <a:solidFill>
                  <a:srgbClr val="FFFFFF"/>
                </a:solidFill>
              </a:defRPr>
            </a:pPr>
            <a:r>
              <a:t>“The nightmare had ended; the haunting has just begun.” – Bennet-Murphy </a:t>
            </a:r>
          </a:p>
          <a:p>
            <a:pPr marL="0" indent="0">
              <a:buClrTx/>
              <a:buSzTx/>
              <a:buFontTx/>
              <a:buNone/>
              <a:defRPr>
                <a:solidFill>
                  <a:srgbClr val="FFFFFF"/>
                </a:solidFill>
              </a:defRPr>
            </a:pPr>
            <a:r>
              <a:t>A survivor of human sex trafficking experiences:</a:t>
            </a:r>
          </a:p>
          <a:p>
            <a:pPr>
              <a:buClr>
                <a:schemeClr val="accent1"/>
              </a:buClr>
              <a:buSzPct val="104999"/>
              <a:buChar char="▸"/>
              <a:defRPr>
                <a:solidFill>
                  <a:srgbClr val="FFFFFF"/>
                </a:solidFill>
              </a:defRPr>
            </a:pPr>
            <a:r>
              <a:t>1 Relational Disruption</a:t>
            </a:r>
          </a:p>
          <a:p>
            <a:pPr>
              <a:buClr>
                <a:schemeClr val="accent1"/>
              </a:buClr>
              <a:buSzPct val="104999"/>
              <a:buChar char="▸"/>
              <a:defRPr>
                <a:solidFill>
                  <a:srgbClr val="FFFFFF"/>
                </a:solidFill>
              </a:defRPr>
            </a:pPr>
            <a:r>
              <a:t>2 Secrecy</a:t>
            </a:r>
          </a:p>
          <a:p>
            <a:pPr>
              <a:buClr>
                <a:schemeClr val="accent1"/>
              </a:buClr>
              <a:buSzPct val="104999"/>
              <a:buChar char="▸"/>
              <a:defRPr>
                <a:solidFill>
                  <a:srgbClr val="FFFFFF"/>
                </a:solidFill>
              </a:defRPr>
            </a:pPr>
            <a:r>
              <a:t>3 Loss of Home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body" sz="quarter" idx="1"/>
          </p:nvPr>
        </p:nvSpPr>
        <p:spPr>
          <a:prstGeom prst="rect">
            <a:avLst/>
          </a:prstGeom>
        </p:spPr>
        <p:txBody>
          <a:bodyPr>
            <a:normAutofit fontScale="77500" lnSpcReduction="20000"/>
          </a:bodyPr>
          <a:lstStyle>
            <a:lvl1pPr defTabSz="438911">
              <a:defRPr sz="2304" spc="96"/>
            </a:lvl1pPr>
          </a:lstStyle>
          <a:p>
            <a:r>
              <a:t>Understanding Culture, Dispelling myths &amp; opening doors to freedom</a:t>
            </a:r>
          </a:p>
        </p:txBody>
      </p:sp>
      <p:sp>
        <p:nvSpPr>
          <p:cNvPr id="258" name="Shape 258"/>
          <p:cNvSpPr>
            <a:spLocks noGrp="1"/>
          </p:cNvSpPr>
          <p:nvPr>
            <p:ph type="title"/>
          </p:nvPr>
        </p:nvSpPr>
        <p:spPr>
          <a:prstGeom prst="rect">
            <a:avLst/>
          </a:prstGeom>
        </p:spPr>
        <p:txBody>
          <a:bodyPr/>
          <a:lstStyle>
            <a:lvl1pPr defTabSz="467359">
              <a:spcBef>
                <a:spcPts val="2200"/>
              </a:spcBef>
              <a:defRPr sz="4800"/>
            </a:lvl1pPr>
          </a:lstStyle>
          <a:p>
            <a:r>
              <a:t>Opening Doors to Freedom</a:t>
            </a:r>
          </a:p>
        </p:txBody>
      </p:sp>
      <p:sp>
        <p:nvSpPr>
          <p:cNvPr id="259" name="Shape 259"/>
          <p:cNvSpPr>
            <a:spLocks noGrp="1"/>
          </p:cNvSpPr>
          <p:nvPr>
            <p:ph type="body" idx="13"/>
          </p:nvPr>
        </p:nvSpPr>
        <p:spPr>
          <a:xfrm>
            <a:off x="215900" y="2463800"/>
            <a:ext cx="12192000" cy="6108700"/>
          </a:xfrm>
          <a:prstGeom prst="rect">
            <a:avLst/>
          </a:prstGeom>
          <a:extLst>
            <a:ext uri="{C572A759-6A51-4108-AA02-DFA0A04FC94B}">
              <ma14:wrappingTextBoxFlag xmlns:ma14="http://schemas.microsoft.com/office/mac/drawingml/2011/main" xmlns="" val="1"/>
            </a:ext>
          </a:extLst>
        </p:spPr>
        <p:txBody>
          <a:bodyPr/>
          <a:lstStyle/>
          <a:p>
            <a:pPr marL="0" indent="0">
              <a:buClrTx/>
              <a:buSzTx/>
              <a:buFontTx/>
              <a:buNone/>
              <a:defRPr>
                <a:solidFill>
                  <a:srgbClr val="FFFFFF"/>
                </a:solidFill>
              </a:defRPr>
            </a:pPr>
            <a:r>
              <a:t>The Anchor House, a program of Restore One, is committed to providing residential care that is trauma sensitive, and holistic specifically to domestic minor sex trafficked and commercial sexually exploited males to overcome difficulties and live free, fruitful and fulfilled lives. </a:t>
            </a:r>
          </a:p>
          <a:p>
            <a:pPr>
              <a:buClr>
                <a:schemeClr val="accent1"/>
              </a:buClr>
              <a:defRPr>
                <a:solidFill>
                  <a:srgbClr val="FFFFFF"/>
                </a:solidFill>
              </a:defRPr>
            </a:pPr>
            <a:r>
              <a:t>Holistic, trauma informed &amp; attachment based </a:t>
            </a:r>
          </a:p>
          <a:p>
            <a:pPr>
              <a:buClr>
                <a:schemeClr val="accent1"/>
              </a:buClr>
              <a:defRPr>
                <a:solidFill>
                  <a:srgbClr val="FFFFFF"/>
                </a:solidFill>
              </a:defRPr>
            </a:pPr>
            <a:r>
              <a:t>Long term care</a:t>
            </a:r>
          </a:p>
          <a:p>
            <a:pPr>
              <a:buClr>
                <a:schemeClr val="accent1"/>
              </a:buClr>
              <a:defRPr>
                <a:solidFill>
                  <a:srgbClr val="FFFFFF"/>
                </a:solidFill>
              </a:defRPr>
            </a:pPr>
            <a:r>
              <a:t>Provides nurturing family environment</a:t>
            </a:r>
          </a:p>
        </p:txBody>
      </p:sp>
      <p:pic>
        <p:nvPicPr>
          <p:cNvPr id="260" name="image3.jpeg" descr="RestoreOne_AnchorHouse_profile-picture.jpg"/>
          <p:cNvPicPr>
            <a:picLocks noChangeAspect="1"/>
          </p:cNvPicPr>
          <p:nvPr/>
        </p:nvPicPr>
        <p:blipFill>
          <a:blip r:embed="rId2">
            <a:extLst/>
          </a:blip>
          <a:stretch>
            <a:fillRect/>
          </a:stretch>
        </p:blipFill>
        <p:spPr>
          <a:xfrm>
            <a:off x="10148288" y="6189488"/>
            <a:ext cx="2118248" cy="2118247"/>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1314</Words>
  <Application>Microsoft Office PowerPoint</Application>
  <PresentationFormat>Custom</PresentationFormat>
  <Paragraphs>81</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Avenir Light</vt:lpstr>
      <vt:lpstr>Avenir Next</vt:lpstr>
      <vt:lpstr>Avenir Next Demi Bold</vt:lpstr>
      <vt:lpstr>Avenir Next Medium</vt:lpstr>
      <vt:lpstr>DIN Alternate</vt:lpstr>
      <vt:lpstr>DIN Condensed</vt:lpstr>
      <vt:lpstr>Helvetica</vt:lpstr>
      <vt:lpstr>Helvetica Neue</vt:lpstr>
      <vt:lpstr>New_Template7</vt:lpstr>
      <vt:lpstr>Understanding Culture, Dispelling myths &amp; opening doors to freedom</vt:lpstr>
      <vt:lpstr>Introductions</vt:lpstr>
      <vt:lpstr>Dispelling Myths</vt:lpstr>
      <vt:lpstr>Dispelling myths</vt:lpstr>
      <vt:lpstr>Dispelling Myths</vt:lpstr>
      <vt:lpstr>Understanding culture</vt:lpstr>
      <vt:lpstr>Understanding Culture</vt:lpstr>
      <vt:lpstr>Opening Doors to Freedom</vt:lpstr>
      <vt:lpstr>Opening Doors to Freedom</vt:lpstr>
      <vt:lpstr>Opening Doors to Freedom</vt:lpstr>
      <vt:lpstr>Opening Doors to Freedom</vt:lpstr>
      <vt:lpstr>Opening Doors to Freedom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Culture, Dispelling myths &amp; opening doors to freedom</dc:title>
  <dc:creator>Everetts, Tricia (DCJS)</dc:creator>
  <cp:lastModifiedBy>Everetts, Tricia (DCJS)</cp:lastModifiedBy>
  <cp:revision>1</cp:revision>
  <dcterms:modified xsi:type="dcterms:W3CDTF">2018-08-29T14:22:55Z</dcterms:modified>
</cp:coreProperties>
</file>