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446" r:id="rId3"/>
    <p:sldId id="450" r:id="rId4"/>
    <p:sldId id="457" r:id="rId5"/>
    <p:sldId id="461" r:id="rId6"/>
    <p:sldId id="435" r:id="rId7"/>
    <p:sldId id="456" r:id="rId8"/>
    <p:sldId id="458" r:id="rId9"/>
    <p:sldId id="408" r:id="rId10"/>
    <p:sldId id="438" r:id="rId11"/>
    <p:sldId id="436" r:id="rId12"/>
    <p:sldId id="430" r:id="rId13"/>
    <p:sldId id="431" r:id="rId14"/>
    <p:sldId id="432" r:id="rId15"/>
    <p:sldId id="429" r:id="rId16"/>
    <p:sldId id="434" r:id="rId17"/>
    <p:sldId id="373" r:id="rId18"/>
    <p:sldId id="451" r:id="rId19"/>
    <p:sldId id="372" r:id="rId20"/>
    <p:sldId id="459" r:id="rId21"/>
    <p:sldId id="462" r:id="rId22"/>
    <p:sldId id="453" r:id="rId23"/>
    <p:sldId id="460" r:id="rId24"/>
    <p:sldId id="44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00"/>
    <p:restoredTop sz="96208"/>
  </p:normalViewPr>
  <p:slideViewPr>
    <p:cSldViewPr snapToGrid="0" snapToObjects="1">
      <p:cViewPr varScale="1">
        <p:scale>
          <a:sx n="84" d="100"/>
          <a:sy n="84" d="100"/>
        </p:scale>
        <p:origin x="200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3F2E8-1FA6-4DDB-A1B7-9F8409B36F7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575DE9-5883-4BE1-94BE-DF2E0FD51BD3}">
      <dgm:prSet/>
      <dgm:spPr/>
      <dgm:t>
        <a:bodyPr/>
        <a:lstStyle/>
        <a:p>
          <a:r>
            <a:rPr lang="en-US"/>
            <a:t>A behavior considered inappropriate for the setting, context, environment</a:t>
          </a:r>
        </a:p>
      </dgm:t>
    </dgm:pt>
    <dgm:pt modelId="{8953F1CC-0BB4-48BA-A308-9857818F0A6E}" type="parTrans" cxnId="{AF173FEF-8E49-4498-A338-58C3FC51A4C6}">
      <dgm:prSet/>
      <dgm:spPr/>
      <dgm:t>
        <a:bodyPr/>
        <a:lstStyle/>
        <a:p>
          <a:endParaRPr lang="en-US"/>
        </a:p>
      </dgm:t>
    </dgm:pt>
    <dgm:pt modelId="{46759A14-DC76-4C92-85BE-8E1B9F01F334}" type="sibTrans" cxnId="{AF173FEF-8E49-4498-A338-58C3FC51A4C6}">
      <dgm:prSet/>
      <dgm:spPr/>
      <dgm:t>
        <a:bodyPr/>
        <a:lstStyle/>
        <a:p>
          <a:endParaRPr lang="en-US"/>
        </a:p>
      </dgm:t>
    </dgm:pt>
    <dgm:pt modelId="{147137DB-07DE-4E5B-B4E4-1C61021EAE33}">
      <dgm:prSet/>
      <dgm:spPr/>
      <dgm:t>
        <a:bodyPr/>
        <a:lstStyle/>
        <a:p>
          <a:r>
            <a:rPr lang="en-US" dirty="0"/>
            <a:t>Why do children misbehave?</a:t>
          </a:r>
        </a:p>
      </dgm:t>
    </dgm:pt>
    <dgm:pt modelId="{FEFBFFE4-E171-4E95-B786-41B27641E5BE}" type="parTrans" cxnId="{EB57C2BC-352D-4FE7-B707-E605C1744FD7}">
      <dgm:prSet/>
      <dgm:spPr/>
      <dgm:t>
        <a:bodyPr/>
        <a:lstStyle/>
        <a:p>
          <a:endParaRPr lang="en-US"/>
        </a:p>
      </dgm:t>
    </dgm:pt>
    <dgm:pt modelId="{330D6387-F053-437C-9C32-91B3C1DD053D}" type="sibTrans" cxnId="{EB57C2BC-352D-4FE7-B707-E605C1744FD7}">
      <dgm:prSet/>
      <dgm:spPr/>
      <dgm:t>
        <a:bodyPr/>
        <a:lstStyle/>
        <a:p>
          <a:endParaRPr lang="en-US"/>
        </a:p>
      </dgm:t>
    </dgm:pt>
    <dgm:pt modelId="{AABA8756-5362-E04F-893D-CC40447393E4}" type="pres">
      <dgm:prSet presAssocID="{4713F2E8-1FA6-4DDB-A1B7-9F8409B36F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6F9652-FAA9-A34F-8BC1-7256DFA58FC4}" type="pres">
      <dgm:prSet presAssocID="{13575DE9-5883-4BE1-94BE-DF2E0FD51BD3}" presName="hierRoot1" presStyleCnt="0"/>
      <dgm:spPr/>
    </dgm:pt>
    <dgm:pt modelId="{00482FC1-9AA3-6942-9186-1C6DD8F4DEE3}" type="pres">
      <dgm:prSet presAssocID="{13575DE9-5883-4BE1-94BE-DF2E0FD51BD3}" presName="composite" presStyleCnt="0"/>
      <dgm:spPr/>
    </dgm:pt>
    <dgm:pt modelId="{D09E1801-FF38-6D4C-8F7D-B87D815FC5F1}" type="pres">
      <dgm:prSet presAssocID="{13575DE9-5883-4BE1-94BE-DF2E0FD51BD3}" presName="background" presStyleLbl="node0" presStyleIdx="0" presStyleCnt="2"/>
      <dgm:spPr/>
    </dgm:pt>
    <dgm:pt modelId="{08A1901D-148D-024E-B893-11A1EE6F4B19}" type="pres">
      <dgm:prSet presAssocID="{13575DE9-5883-4BE1-94BE-DF2E0FD51BD3}" presName="text" presStyleLbl="fgAcc0" presStyleIdx="0" presStyleCnt="2">
        <dgm:presLayoutVars>
          <dgm:chPref val="3"/>
        </dgm:presLayoutVars>
      </dgm:prSet>
      <dgm:spPr/>
    </dgm:pt>
    <dgm:pt modelId="{E8DD66C7-4472-8F4C-9C9C-E3D8A5EF1A37}" type="pres">
      <dgm:prSet presAssocID="{13575DE9-5883-4BE1-94BE-DF2E0FD51BD3}" presName="hierChild2" presStyleCnt="0"/>
      <dgm:spPr/>
    </dgm:pt>
    <dgm:pt modelId="{60DB67F6-70C5-B041-884D-88CAFE803CB1}" type="pres">
      <dgm:prSet presAssocID="{147137DB-07DE-4E5B-B4E4-1C61021EAE33}" presName="hierRoot1" presStyleCnt="0"/>
      <dgm:spPr/>
    </dgm:pt>
    <dgm:pt modelId="{87F61547-9D25-9040-8F62-985020A06605}" type="pres">
      <dgm:prSet presAssocID="{147137DB-07DE-4E5B-B4E4-1C61021EAE33}" presName="composite" presStyleCnt="0"/>
      <dgm:spPr/>
    </dgm:pt>
    <dgm:pt modelId="{07D37581-2959-0A46-B8ED-19CF58399509}" type="pres">
      <dgm:prSet presAssocID="{147137DB-07DE-4E5B-B4E4-1C61021EAE33}" presName="background" presStyleLbl="node0" presStyleIdx="1" presStyleCnt="2"/>
      <dgm:spPr/>
    </dgm:pt>
    <dgm:pt modelId="{0B603F07-EE0B-4841-9289-3DB90AA86F2A}" type="pres">
      <dgm:prSet presAssocID="{147137DB-07DE-4E5B-B4E4-1C61021EAE33}" presName="text" presStyleLbl="fgAcc0" presStyleIdx="1" presStyleCnt="2">
        <dgm:presLayoutVars>
          <dgm:chPref val="3"/>
        </dgm:presLayoutVars>
      </dgm:prSet>
      <dgm:spPr/>
    </dgm:pt>
    <dgm:pt modelId="{4178ED1C-D05E-3F48-84B8-2509965954A6}" type="pres">
      <dgm:prSet presAssocID="{147137DB-07DE-4E5B-B4E4-1C61021EAE33}" presName="hierChild2" presStyleCnt="0"/>
      <dgm:spPr/>
    </dgm:pt>
  </dgm:ptLst>
  <dgm:cxnLst>
    <dgm:cxn modelId="{2A73A09A-726F-2947-9EF7-EC805005B07A}" type="presOf" srcId="{13575DE9-5883-4BE1-94BE-DF2E0FD51BD3}" destId="{08A1901D-148D-024E-B893-11A1EE6F4B19}" srcOrd="0" destOrd="0" presId="urn:microsoft.com/office/officeart/2005/8/layout/hierarchy1"/>
    <dgm:cxn modelId="{EB57C2BC-352D-4FE7-B707-E605C1744FD7}" srcId="{4713F2E8-1FA6-4DDB-A1B7-9F8409B36F77}" destId="{147137DB-07DE-4E5B-B4E4-1C61021EAE33}" srcOrd="1" destOrd="0" parTransId="{FEFBFFE4-E171-4E95-B786-41B27641E5BE}" sibTransId="{330D6387-F053-437C-9C32-91B3C1DD053D}"/>
    <dgm:cxn modelId="{514A1FC1-99A3-6346-B0AE-161555FCEFFE}" type="presOf" srcId="{147137DB-07DE-4E5B-B4E4-1C61021EAE33}" destId="{0B603F07-EE0B-4841-9289-3DB90AA86F2A}" srcOrd="0" destOrd="0" presId="urn:microsoft.com/office/officeart/2005/8/layout/hierarchy1"/>
    <dgm:cxn modelId="{A1B437E3-32A9-3E41-9708-12B18696E328}" type="presOf" srcId="{4713F2E8-1FA6-4DDB-A1B7-9F8409B36F77}" destId="{AABA8756-5362-E04F-893D-CC40447393E4}" srcOrd="0" destOrd="0" presId="urn:microsoft.com/office/officeart/2005/8/layout/hierarchy1"/>
    <dgm:cxn modelId="{AF173FEF-8E49-4498-A338-58C3FC51A4C6}" srcId="{4713F2E8-1FA6-4DDB-A1B7-9F8409B36F77}" destId="{13575DE9-5883-4BE1-94BE-DF2E0FD51BD3}" srcOrd="0" destOrd="0" parTransId="{8953F1CC-0BB4-48BA-A308-9857818F0A6E}" sibTransId="{46759A14-DC76-4C92-85BE-8E1B9F01F334}"/>
    <dgm:cxn modelId="{87C51191-7E0D-9B47-8616-3CCA71B75940}" type="presParOf" srcId="{AABA8756-5362-E04F-893D-CC40447393E4}" destId="{046F9652-FAA9-A34F-8BC1-7256DFA58FC4}" srcOrd="0" destOrd="0" presId="urn:microsoft.com/office/officeart/2005/8/layout/hierarchy1"/>
    <dgm:cxn modelId="{9D79395A-7394-AC40-8826-0B434F2BCC21}" type="presParOf" srcId="{046F9652-FAA9-A34F-8BC1-7256DFA58FC4}" destId="{00482FC1-9AA3-6942-9186-1C6DD8F4DEE3}" srcOrd="0" destOrd="0" presId="urn:microsoft.com/office/officeart/2005/8/layout/hierarchy1"/>
    <dgm:cxn modelId="{1E0B5477-743A-9E4B-A5FF-CEDF2267141A}" type="presParOf" srcId="{00482FC1-9AA3-6942-9186-1C6DD8F4DEE3}" destId="{D09E1801-FF38-6D4C-8F7D-B87D815FC5F1}" srcOrd="0" destOrd="0" presId="urn:microsoft.com/office/officeart/2005/8/layout/hierarchy1"/>
    <dgm:cxn modelId="{E914300C-36F4-1141-849F-1AE36A468A12}" type="presParOf" srcId="{00482FC1-9AA3-6942-9186-1C6DD8F4DEE3}" destId="{08A1901D-148D-024E-B893-11A1EE6F4B19}" srcOrd="1" destOrd="0" presId="urn:microsoft.com/office/officeart/2005/8/layout/hierarchy1"/>
    <dgm:cxn modelId="{413327D9-70D9-6A49-A28C-9C3CC7722009}" type="presParOf" srcId="{046F9652-FAA9-A34F-8BC1-7256DFA58FC4}" destId="{E8DD66C7-4472-8F4C-9C9C-E3D8A5EF1A37}" srcOrd="1" destOrd="0" presId="urn:microsoft.com/office/officeart/2005/8/layout/hierarchy1"/>
    <dgm:cxn modelId="{4284B979-41F7-774E-882D-349D49FA57DC}" type="presParOf" srcId="{AABA8756-5362-E04F-893D-CC40447393E4}" destId="{60DB67F6-70C5-B041-884D-88CAFE803CB1}" srcOrd="1" destOrd="0" presId="urn:microsoft.com/office/officeart/2005/8/layout/hierarchy1"/>
    <dgm:cxn modelId="{AEE3E28D-D521-4C45-A449-05914C81E2AD}" type="presParOf" srcId="{60DB67F6-70C5-B041-884D-88CAFE803CB1}" destId="{87F61547-9D25-9040-8F62-985020A06605}" srcOrd="0" destOrd="0" presId="urn:microsoft.com/office/officeart/2005/8/layout/hierarchy1"/>
    <dgm:cxn modelId="{D550AF04-B297-6549-AA14-18F491C904A1}" type="presParOf" srcId="{87F61547-9D25-9040-8F62-985020A06605}" destId="{07D37581-2959-0A46-B8ED-19CF58399509}" srcOrd="0" destOrd="0" presId="urn:microsoft.com/office/officeart/2005/8/layout/hierarchy1"/>
    <dgm:cxn modelId="{190E9D78-1F10-7D43-AB35-3C48DE4D3E4F}" type="presParOf" srcId="{87F61547-9D25-9040-8F62-985020A06605}" destId="{0B603F07-EE0B-4841-9289-3DB90AA86F2A}" srcOrd="1" destOrd="0" presId="urn:microsoft.com/office/officeart/2005/8/layout/hierarchy1"/>
    <dgm:cxn modelId="{F4C9E594-1AAE-F240-9BF4-D0A2AFA15139}" type="presParOf" srcId="{60DB67F6-70C5-B041-884D-88CAFE803CB1}" destId="{4178ED1C-D05E-3F48-84B8-2509965954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E1801-FF38-6D4C-8F7D-B87D815FC5F1}">
      <dsp:nvSpPr>
        <dsp:cNvPr id="0" name=""/>
        <dsp:cNvSpPr/>
      </dsp:nvSpPr>
      <dsp:spPr>
        <a:xfrm>
          <a:off x="13170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1901D-148D-024E-B893-11A1EE6F4B19}">
      <dsp:nvSpPr>
        <dsp:cNvPr id="0" name=""/>
        <dsp:cNvSpPr/>
      </dsp:nvSpPr>
      <dsp:spPr>
        <a:xfrm>
          <a:off x="62383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 behavior considered inappropriate for the setting, context, environment</a:t>
          </a:r>
        </a:p>
      </dsp:txBody>
      <dsp:txXfrm>
        <a:off x="706207" y="551349"/>
        <a:ext cx="4264426" cy="2647776"/>
      </dsp:txXfrm>
    </dsp:sp>
    <dsp:sp modelId="{07D37581-2959-0A46-B8ED-19CF58399509}">
      <dsp:nvSpPr>
        <dsp:cNvPr id="0" name=""/>
        <dsp:cNvSpPr/>
      </dsp:nvSpPr>
      <dsp:spPr>
        <a:xfrm>
          <a:off x="554514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03F07-EE0B-4841-9289-3DB90AA86F2A}">
      <dsp:nvSpPr>
        <dsp:cNvPr id="0" name=""/>
        <dsp:cNvSpPr/>
      </dsp:nvSpPr>
      <dsp:spPr>
        <a:xfrm>
          <a:off x="603727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Why do children misbehave?</a:t>
          </a:r>
        </a:p>
      </dsp:txBody>
      <dsp:txXfrm>
        <a:off x="6119647" y="551349"/>
        <a:ext cx="4264426" cy="2647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1F959-D53C-C449-9D3C-44F33271FEF4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9DD5-68D7-A34E-8B17-3C0934E36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3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1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08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00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38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0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03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5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34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6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7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2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50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19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AAB6-733D-7E42-8B8F-575561BED8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4399-D341-1E4F-98F8-5C706F852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907E5-0808-8D4A-81A5-9222ACD87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C8290-B795-394B-B0CC-9186D3BF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0CD5-4381-154C-BD3F-25B246602F9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D3156-D3B3-A84D-B812-C54A3D94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55FED-F8E6-B143-A72A-C9F34B85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37D8-347C-6E47-B92C-41DA0012C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3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71842-78B8-1547-AC93-592E98589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DCF69-5825-3149-B454-F76CAC566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575EE-C2B2-CA48-A3E2-0826B0EB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0CD5-4381-154C-BD3F-25B246602F9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1493F-B26B-A143-B90D-FB6E176C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6A741-A61F-9348-BC32-FA36F515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37D8-347C-6E47-B92C-41DA0012C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4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D17CBE-8F1F-0A4A-BC3C-66E7DCFAA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9A6EC-547E-C54D-A494-E7494167E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9DE68-4439-4340-99A0-0D6F353D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0CD5-4381-154C-BD3F-25B246602F9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E2081-01C3-4745-9C38-A149912A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9D11F-18D8-044C-ABBA-E14DA23D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37D8-347C-6E47-B92C-41DA0012C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29D6-16A5-0E49-AABE-3466FEE6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67EED-567D-464F-81F2-C01E87556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D68B6-21DA-BA48-9B2F-7DBA4CB8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0CD5-4381-154C-BD3F-25B246602F9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B319B-8FFD-4148-BEF8-EDEE55BD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50E1D-2085-DD40-AA88-83DF7DE9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37D8-347C-6E47-B92C-41DA0012C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6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AEB6-0684-7B4D-B20A-4A77EC90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86514-D922-CD4F-B8FF-7F0CD43C4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7627B-6170-DF45-A513-90F23D3B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0CD5-4381-154C-BD3F-25B246602F9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AB89-8372-0240-8F26-742C270B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91EA0-A639-2F44-9E63-F28FBA6B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37D8-347C-6E47-B92C-41DA0012C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448B-4CA2-F343-BF0D-1E3EDB9C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FE477-D1B5-E04C-A722-3FE7E08B0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3D414-3671-894B-9F1D-23EFDEA21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8C168-6A97-0444-A799-B2E3CC00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0CD5-4381-154C-BD3F-25B246602F9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17965-D17A-0846-B45C-EC74A376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44438-DAC0-4A4B-9BAE-B41BAA60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37D8-347C-6E47-B92C-41DA0012C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D4CB-3C69-AE46-81ED-0397EB0F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93FDC-1161-B44D-B182-2926F31AF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35F02-A901-E94A-9AD1-A4F3451BE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AC71A-FD71-6943-B492-74FCC79A7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57F14-734B-1D4A-B53E-3E5546777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8BFAA-931A-374F-9281-9A6F5798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0CD5-4381-154C-BD3F-25B246602F9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E9C53-1423-DF44-9351-A7363762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8A02B-AE80-C94D-86BF-F9BC7AA5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37D8-347C-6E47-B92C-41DA0012C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78EC-75C1-DE47-9F90-C53C8BE1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B18BE-FBDD-9343-AC60-6777D54C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0CD5-4381-154C-BD3F-25B246602F9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DD996-F022-4F42-ADB6-27767686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0C55D-1E6D-1F42-B9A2-30F11571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37D8-347C-6E47-B92C-41DA0012C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CC00-599B-7E4A-B24F-AA5FCFDC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0CD5-4381-154C-BD3F-25B246602F9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FAAD5-752D-A843-88E1-0D9EAC06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57632-B64C-A744-BE21-DAF3BEA8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37D8-347C-6E47-B92C-41DA0012C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3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22C6C-DFDB-9E46-B71B-8954415F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A3DF4-DC42-A74D-A1C1-F1A660A0F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11027-C377-7B4B-9197-D2764CECB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78B4D-8BDF-844E-996E-D2DF1DDC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0CD5-4381-154C-BD3F-25B246602F9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795D5-881F-FC4E-99CC-E1CD01E7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83A75-194D-D642-9A71-3D6F6DC0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37D8-347C-6E47-B92C-41DA0012C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4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41B1-265E-0A42-872D-57F31790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09EB7B-C3F4-4240-88BA-8C414CBCF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4AA33-2CF3-8D4B-A5C3-DED498C55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ADCEC-7F2F-1342-A386-3BF469206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0CD5-4381-154C-BD3F-25B246602F9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38E05-7261-F643-A8D3-45DE014D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1F58F-9230-6B4B-B762-E5CDBC07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37D8-347C-6E47-B92C-41DA0012C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ED24F-D9FD-CE4B-B0C0-458D8698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C5862-4854-624F-95DC-7E0A2161B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21AE7-BB72-AC44-8C34-86D789DC4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0CD5-4381-154C-BD3F-25B246602F9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B14F3-1ECD-D140-9B44-90A257461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F59EE-FDDE-DB4C-BE59-36221B9C6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D37D8-347C-6E47-B92C-41DA0012C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1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rmann1@comcast.net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A833-CE5B-9240-97D9-3EF6D3816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50" y="959244"/>
            <a:ext cx="4819627" cy="2889114"/>
          </a:xfrm>
        </p:spPr>
        <p:txBody>
          <a:bodyPr anchor="b">
            <a:normAutofit/>
          </a:bodyPr>
          <a:lstStyle/>
          <a:p>
            <a:r>
              <a:rPr lang="en-US" dirty="0"/>
              <a:t>Developmental  Discipline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EBBD3-56D5-3745-A41A-B24C01BAA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4154" y="3848358"/>
            <a:ext cx="5491139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/>
              <a:t>Creating Positive Change</a:t>
            </a:r>
            <a:endParaRPr lang="en-US" sz="2000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CB6E659-B944-4C0C-A7D7-5B44620E4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86"/>
          <a:stretch/>
        </p:blipFill>
        <p:spPr>
          <a:xfrm>
            <a:off x="210356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F2FDCE2-D087-2D4C-80AA-AC88074C2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665" y="4923810"/>
            <a:ext cx="2312116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45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FB3F-9E66-8B40-AD71-580BB9CD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E551EA-02F0-4340-B708-C80B65A7D9D6}"/>
              </a:ext>
            </a:extLst>
          </p:cNvPr>
          <p:cNvSpPr txBox="1"/>
          <p:nvPr/>
        </p:nvSpPr>
        <p:spPr>
          <a:xfrm>
            <a:off x="947863" y="481104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Brain Development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21CCC1-3D1A-E645-B763-B27AA5C9F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533" y="5587175"/>
            <a:ext cx="1584960" cy="73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4D9316-56B5-894F-8047-59157D606980}"/>
              </a:ext>
            </a:extLst>
          </p:cNvPr>
          <p:cNvSpPr txBox="1"/>
          <p:nvPr/>
        </p:nvSpPr>
        <p:spPr>
          <a:xfrm rot="10800000" flipH="1" flipV="1">
            <a:off x="1029770" y="5121910"/>
            <a:ext cx="50662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Limbic system</a:t>
            </a:r>
          </a:p>
          <a:p>
            <a:r>
              <a:rPr lang="en-US" dirty="0"/>
              <a:t>view of the world and of self, memories, hormones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1FA86B-F2D5-3F44-8F55-26D746779684}"/>
              </a:ext>
            </a:extLst>
          </p:cNvPr>
          <p:cNvSpPr txBox="1"/>
          <p:nvPr/>
        </p:nvSpPr>
        <p:spPr>
          <a:xfrm>
            <a:off x="2443163" y="6084508"/>
            <a:ext cx="177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Brain stem</a:t>
            </a:r>
          </a:p>
        </p:txBody>
      </p:sp>
      <p:pic>
        <p:nvPicPr>
          <p:cNvPr id="4098" name="Picture 2" descr="Bucket Images | Free Vectors, Stock Photos &amp; PSD">
            <a:extLst>
              <a:ext uri="{FF2B5EF4-FFF2-40B4-BE49-F238E27FC236}">
                <a16:creationId xmlns:a16="http://schemas.microsoft.com/office/drawing/2014/main" id="{B0C8AB33-2944-6A4D-9DA3-688C74808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9" t="49861"/>
          <a:stretch/>
        </p:blipFill>
        <p:spPr bwMode="auto">
          <a:xfrm>
            <a:off x="7969295" y="4845415"/>
            <a:ext cx="961779" cy="9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ucket Images | Free Vectors, Stock Photos &amp; PSD">
            <a:extLst>
              <a:ext uri="{FF2B5EF4-FFF2-40B4-BE49-F238E27FC236}">
                <a16:creationId xmlns:a16="http://schemas.microsoft.com/office/drawing/2014/main" id="{21D6B08D-555D-4D42-B4F6-CE5690C6E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9" b="50139"/>
          <a:stretch/>
        </p:blipFill>
        <p:spPr bwMode="auto">
          <a:xfrm>
            <a:off x="7969295" y="5685638"/>
            <a:ext cx="961779" cy="90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1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FB3F-9E66-8B40-AD71-580BB9CD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E551EA-02F0-4340-B708-C80B65A7D9D6}"/>
              </a:ext>
            </a:extLst>
          </p:cNvPr>
          <p:cNvSpPr txBox="1"/>
          <p:nvPr/>
        </p:nvSpPr>
        <p:spPr>
          <a:xfrm>
            <a:off x="947863" y="481104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Brain Development</a:t>
            </a:r>
          </a:p>
          <a:p>
            <a:pPr algn="ctr"/>
            <a:r>
              <a:rPr lang="en-US" sz="2000" b="1" dirty="0"/>
              <a:t>Piaget and Erikson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21CCC1-3D1A-E645-B763-B27AA5C9F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533" y="5587175"/>
            <a:ext cx="1584960" cy="73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4D9316-56B5-894F-8047-59157D606980}"/>
              </a:ext>
            </a:extLst>
          </p:cNvPr>
          <p:cNvSpPr txBox="1"/>
          <p:nvPr/>
        </p:nvSpPr>
        <p:spPr>
          <a:xfrm>
            <a:off x="613193" y="3725624"/>
            <a:ext cx="70573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Sensorimotor /Trust</a:t>
            </a:r>
            <a:r>
              <a:rPr lang="en-US" dirty="0"/>
              <a:t> (0 to 2 years old)</a:t>
            </a:r>
          </a:p>
          <a:p>
            <a:pPr lvl="1"/>
            <a:r>
              <a:rPr lang="en-US" dirty="0"/>
              <a:t>Learning to use senses and body</a:t>
            </a:r>
          </a:p>
          <a:p>
            <a:pPr lvl="1"/>
            <a:r>
              <a:rPr lang="en-US" dirty="0"/>
              <a:t>Develops cause and effect and object permanence</a:t>
            </a:r>
          </a:p>
          <a:p>
            <a:pPr lvl="1"/>
            <a:r>
              <a:rPr lang="en-US" dirty="0"/>
              <a:t>Motivation is to avoid punishment – no awareness of right vs. wrong</a:t>
            </a:r>
          </a:p>
        </p:txBody>
      </p:sp>
      <p:pic>
        <p:nvPicPr>
          <p:cNvPr id="9" name="Picture 6" descr="Bucket Images | Free Vectors, Stock Photos &amp; PSD">
            <a:extLst>
              <a:ext uri="{FF2B5EF4-FFF2-40B4-BE49-F238E27FC236}">
                <a16:creationId xmlns:a16="http://schemas.microsoft.com/office/drawing/2014/main" id="{29554C37-8449-9446-ACB7-EE12E3159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9" b="50903"/>
          <a:stretch/>
        </p:blipFill>
        <p:spPr bwMode="auto">
          <a:xfrm>
            <a:off x="8043257" y="3550764"/>
            <a:ext cx="1133162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ucket Images | Free Vectors, Stock Photos &amp; PSD">
            <a:extLst>
              <a:ext uri="{FF2B5EF4-FFF2-40B4-BE49-F238E27FC236}">
                <a16:creationId xmlns:a16="http://schemas.microsoft.com/office/drawing/2014/main" id="{F8C6B7D7-7645-C547-9874-6059FC8F3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5" t="48516" b="2357"/>
          <a:stretch/>
        </p:blipFill>
        <p:spPr bwMode="auto">
          <a:xfrm>
            <a:off x="8086035" y="4630609"/>
            <a:ext cx="1090384" cy="102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ucket Images | Free Vectors, Stock Photos &amp; PSD">
            <a:extLst>
              <a:ext uri="{FF2B5EF4-FFF2-40B4-BE49-F238E27FC236}">
                <a16:creationId xmlns:a16="http://schemas.microsoft.com/office/drawing/2014/main" id="{73264538-9990-CC4E-8D22-2C3388EBD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5" b="50000"/>
          <a:stretch/>
        </p:blipFill>
        <p:spPr bwMode="auto">
          <a:xfrm>
            <a:off x="8155777" y="5620900"/>
            <a:ext cx="950900" cy="9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0C285D-63D8-A241-A9DC-88CA8F374606}"/>
              </a:ext>
            </a:extLst>
          </p:cNvPr>
          <p:cNvSpPr txBox="1"/>
          <p:nvPr/>
        </p:nvSpPr>
        <p:spPr>
          <a:xfrm>
            <a:off x="1425860" y="5587175"/>
            <a:ext cx="226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Limbic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66504-2150-9B41-8366-4A93E4E2C6EB}"/>
              </a:ext>
            </a:extLst>
          </p:cNvPr>
          <p:cNvSpPr txBox="1"/>
          <p:nvPr/>
        </p:nvSpPr>
        <p:spPr>
          <a:xfrm>
            <a:off x="2443163" y="6084508"/>
            <a:ext cx="177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Brain 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E519C-0844-D34D-BC0B-53B93F9B1B0D}"/>
              </a:ext>
            </a:extLst>
          </p:cNvPr>
          <p:cNvSpPr txBox="1"/>
          <p:nvPr/>
        </p:nvSpPr>
        <p:spPr>
          <a:xfrm>
            <a:off x="8386763" y="3755153"/>
            <a:ext cx="59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5265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FB3F-9E66-8B40-AD71-580BB9CD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E551EA-02F0-4340-B708-C80B65A7D9D6}"/>
              </a:ext>
            </a:extLst>
          </p:cNvPr>
          <p:cNvSpPr txBox="1"/>
          <p:nvPr/>
        </p:nvSpPr>
        <p:spPr>
          <a:xfrm>
            <a:off x="947863" y="494974"/>
            <a:ext cx="1051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Brain Development</a:t>
            </a:r>
          </a:p>
          <a:p>
            <a:pPr algn="ctr"/>
            <a:r>
              <a:rPr lang="en-US" b="1" dirty="0"/>
              <a:t>Piaget and Erikson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21CCC1-3D1A-E645-B763-B27AA5C9F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533" y="5587175"/>
            <a:ext cx="1584960" cy="73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4D9316-56B5-894F-8047-59157D606980}"/>
              </a:ext>
            </a:extLst>
          </p:cNvPr>
          <p:cNvSpPr txBox="1"/>
          <p:nvPr/>
        </p:nvSpPr>
        <p:spPr>
          <a:xfrm>
            <a:off x="950422" y="5139867"/>
            <a:ext cx="3266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Sensorimotor / 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FB3D6-CA7E-4E40-BF79-0F02F4C97ADD}"/>
              </a:ext>
            </a:extLst>
          </p:cNvPr>
          <p:cNvSpPr txBox="1"/>
          <p:nvPr/>
        </p:nvSpPr>
        <p:spPr>
          <a:xfrm>
            <a:off x="547330" y="2995313"/>
            <a:ext cx="734002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Pre operational / Initiative </a:t>
            </a:r>
            <a:r>
              <a:rPr lang="en-US" dirty="0"/>
              <a:t>(2 to 7 years old)</a:t>
            </a:r>
          </a:p>
          <a:p>
            <a:pPr lvl="1"/>
            <a:r>
              <a:rPr lang="en-US" dirty="0"/>
              <a:t>Egocentric – he or she is the cause of all things that occur, good or bad</a:t>
            </a:r>
          </a:p>
          <a:p>
            <a:pPr lvl="1"/>
            <a:r>
              <a:rPr lang="en-US" dirty="0"/>
              <a:t>Sees only one aspect of a situation (black or white thinking, all or none)</a:t>
            </a:r>
          </a:p>
          <a:p>
            <a:pPr lvl="1"/>
            <a:r>
              <a:rPr lang="en-US" dirty="0"/>
              <a:t>Motivation is to be independent and to seek rewards </a:t>
            </a:r>
          </a:p>
          <a:p>
            <a:pPr lvl="1"/>
            <a:r>
              <a:rPr lang="en-US" dirty="0"/>
              <a:t>No understanding of right or wrong</a:t>
            </a:r>
          </a:p>
        </p:txBody>
      </p:sp>
      <p:pic>
        <p:nvPicPr>
          <p:cNvPr id="19" name="Picture 6" descr="Bucket Images | Free Vectors, Stock Photos &amp; PSD">
            <a:extLst>
              <a:ext uri="{FF2B5EF4-FFF2-40B4-BE49-F238E27FC236}">
                <a16:creationId xmlns:a16="http://schemas.microsoft.com/office/drawing/2014/main" id="{1205CCE8-6DC5-E743-85CA-780A8FB9F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9" b="50903"/>
          <a:stretch/>
        </p:blipFill>
        <p:spPr bwMode="auto">
          <a:xfrm>
            <a:off x="7951675" y="3966639"/>
            <a:ext cx="1027848" cy="95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ucket Images | Free Vectors, Stock Photos &amp; PSD">
            <a:extLst>
              <a:ext uri="{FF2B5EF4-FFF2-40B4-BE49-F238E27FC236}">
                <a16:creationId xmlns:a16="http://schemas.microsoft.com/office/drawing/2014/main" id="{9A45F9CC-8DAF-9849-BA15-E0A8F40F0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9" b="50903"/>
          <a:stretch/>
        </p:blipFill>
        <p:spPr bwMode="auto">
          <a:xfrm>
            <a:off x="7951674" y="3030889"/>
            <a:ext cx="1027849" cy="95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Bucket Images | Free Vectors, Stock Photos &amp; PSD">
            <a:extLst>
              <a:ext uri="{FF2B5EF4-FFF2-40B4-BE49-F238E27FC236}">
                <a16:creationId xmlns:a16="http://schemas.microsoft.com/office/drawing/2014/main" id="{C26D76A3-DD64-3C40-9C98-8ED7465F1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5" t="48516" b="2357"/>
          <a:stretch/>
        </p:blipFill>
        <p:spPr bwMode="auto">
          <a:xfrm>
            <a:off x="7988917" y="4873380"/>
            <a:ext cx="1013330" cy="9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3E9B2C-D682-9444-B8E8-A476B5BC1EF3}"/>
              </a:ext>
            </a:extLst>
          </p:cNvPr>
          <p:cNvSpPr txBox="1"/>
          <p:nvPr/>
        </p:nvSpPr>
        <p:spPr>
          <a:xfrm>
            <a:off x="2443163" y="6084508"/>
            <a:ext cx="177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Brain stem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506CBA-8CFA-2F49-B0AC-D8F94493559C}"/>
              </a:ext>
            </a:extLst>
          </p:cNvPr>
          <p:cNvSpPr txBox="1"/>
          <p:nvPr/>
        </p:nvSpPr>
        <p:spPr>
          <a:xfrm>
            <a:off x="1450462" y="5660287"/>
            <a:ext cx="226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Limbic system</a:t>
            </a:r>
          </a:p>
        </p:txBody>
      </p:sp>
      <p:pic>
        <p:nvPicPr>
          <p:cNvPr id="28" name="Picture 6" descr="Bucket Images | Free Vectors, Stock Photos &amp; PSD">
            <a:extLst>
              <a:ext uri="{FF2B5EF4-FFF2-40B4-BE49-F238E27FC236}">
                <a16:creationId xmlns:a16="http://schemas.microsoft.com/office/drawing/2014/main" id="{7DB74E7F-1F83-614D-896D-4F99252AD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5" b="50000"/>
          <a:stretch/>
        </p:blipFill>
        <p:spPr bwMode="auto">
          <a:xfrm>
            <a:off x="8028623" y="5822764"/>
            <a:ext cx="950900" cy="9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BC14DB2-6D14-FB43-A91D-4E7E9354E8E0}"/>
              </a:ext>
            </a:extLst>
          </p:cNvPr>
          <p:cNvSpPr txBox="1"/>
          <p:nvPr/>
        </p:nvSpPr>
        <p:spPr>
          <a:xfrm>
            <a:off x="8278702" y="4103939"/>
            <a:ext cx="59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AB2E50-8F4D-EF4D-9A23-6F20C9FE3BCE}"/>
              </a:ext>
            </a:extLst>
          </p:cNvPr>
          <p:cNvSpPr txBox="1"/>
          <p:nvPr/>
        </p:nvSpPr>
        <p:spPr>
          <a:xfrm>
            <a:off x="8278701" y="3151530"/>
            <a:ext cx="59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3571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FB3F-9E66-8B40-AD71-580BB9CD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E551EA-02F0-4340-B708-C80B65A7D9D6}"/>
              </a:ext>
            </a:extLst>
          </p:cNvPr>
          <p:cNvSpPr txBox="1"/>
          <p:nvPr/>
        </p:nvSpPr>
        <p:spPr>
          <a:xfrm>
            <a:off x="838200" y="488941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Brain Development</a:t>
            </a:r>
          </a:p>
          <a:p>
            <a:pPr algn="ctr"/>
            <a:r>
              <a:rPr lang="en-US" sz="2000" b="1" dirty="0"/>
              <a:t>Piaget and Erikson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21CCC1-3D1A-E645-B763-B27AA5C9F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533" y="5587175"/>
            <a:ext cx="1584960" cy="73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4D9316-56B5-894F-8047-59157D606980}"/>
              </a:ext>
            </a:extLst>
          </p:cNvPr>
          <p:cNvSpPr txBox="1"/>
          <p:nvPr/>
        </p:nvSpPr>
        <p:spPr>
          <a:xfrm>
            <a:off x="952320" y="5165252"/>
            <a:ext cx="3266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Sensorimotor / Trust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FB3D6-CA7E-4E40-BF79-0F02F4C97ADD}"/>
              </a:ext>
            </a:extLst>
          </p:cNvPr>
          <p:cNvSpPr txBox="1"/>
          <p:nvPr/>
        </p:nvSpPr>
        <p:spPr>
          <a:xfrm>
            <a:off x="952320" y="4693541"/>
            <a:ext cx="4130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Pre operational / Initiative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5540F-936E-CD45-A634-D57E845A5BB1}"/>
              </a:ext>
            </a:extLst>
          </p:cNvPr>
          <p:cNvSpPr txBox="1"/>
          <p:nvPr/>
        </p:nvSpPr>
        <p:spPr>
          <a:xfrm>
            <a:off x="389823" y="2821789"/>
            <a:ext cx="73241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Concrete operational / Industry </a:t>
            </a:r>
            <a:r>
              <a:rPr lang="en-US" dirty="0"/>
              <a:t>(7 to 11 years old)</a:t>
            </a:r>
          </a:p>
          <a:p>
            <a:pPr lvl="1"/>
            <a:r>
              <a:rPr lang="en-US" dirty="0"/>
              <a:t>Perspective taking, starts to see other people’s views</a:t>
            </a:r>
          </a:p>
          <a:p>
            <a:pPr lvl="1"/>
            <a:r>
              <a:rPr lang="en-US" dirty="0"/>
              <a:t>Motivation is to plan and execute and to be independent</a:t>
            </a:r>
          </a:p>
        </p:txBody>
      </p:sp>
      <p:pic>
        <p:nvPicPr>
          <p:cNvPr id="19" name="Picture 6" descr="Bucket Images | Free Vectors, Stock Photos &amp; PSD">
            <a:extLst>
              <a:ext uri="{FF2B5EF4-FFF2-40B4-BE49-F238E27FC236}">
                <a16:creationId xmlns:a16="http://schemas.microsoft.com/office/drawing/2014/main" id="{64A7567D-E7F3-3D40-82BC-D83715901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9" b="50903"/>
          <a:stretch/>
        </p:blipFill>
        <p:spPr bwMode="auto">
          <a:xfrm>
            <a:off x="8140085" y="3036815"/>
            <a:ext cx="1042031" cy="96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ucket Images | Free Vectors, Stock Photos &amp; PSD">
            <a:extLst>
              <a:ext uri="{FF2B5EF4-FFF2-40B4-BE49-F238E27FC236}">
                <a16:creationId xmlns:a16="http://schemas.microsoft.com/office/drawing/2014/main" id="{E754AB19-2CAE-8244-A9CB-715BA76BE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9" b="50903"/>
          <a:stretch/>
        </p:blipFill>
        <p:spPr bwMode="auto">
          <a:xfrm>
            <a:off x="8127134" y="3976037"/>
            <a:ext cx="1054982" cy="97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ucket Images | Free Vectors, Stock Photos &amp; PSD">
            <a:extLst>
              <a:ext uri="{FF2B5EF4-FFF2-40B4-BE49-F238E27FC236}">
                <a16:creationId xmlns:a16="http://schemas.microsoft.com/office/drawing/2014/main" id="{286C4829-6DE8-FD44-A093-CA66F9315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9" b="50903"/>
          <a:stretch/>
        </p:blipFill>
        <p:spPr bwMode="auto">
          <a:xfrm>
            <a:off x="8140085" y="2077186"/>
            <a:ext cx="1054983" cy="9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Bucket Images | Free Vectors, Stock Photos &amp; PSD">
            <a:extLst>
              <a:ext uri="{FF2B5EF4-FFF2-40B4-BE49-F238E27FC236}">
                <a16:creationId xmlns:a16="http://schemas.microsoft.com/office/drawing/2014/main" id="{15C85F92-0482-4341-9EC5-7B4D2DA8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5" t="48516" b="2357"/>
          <a:stretch/>
        </p:blipFill>
        <p:spPr bwMode="auto">
          <a:xfrm>
            <a:off x="8127134" y="4917664"/>
            <a:ext cx="999253" cy="93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1607A39-2F14-F244-A71F-B9526A9720E4}"/>
              </a:ext>
            </a:extLst>
          </p:cNvPr>
          <p:cNvSpPr txBox="1"/>
          <p:nvPr/>
        </p:nvSpPr>
        <p:spPr>
          <a:xfrm>
            <a:off x="2876369" y="6062165"/>
            <a:ext cx="177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Brain stem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41AB20-D557-534D-BEBF-93018EEB652D}"/>
              </a:ext>
            </a:extLst>
          </p:cNvPr>
          <p:cNvSpPr txBox="1"/>
          <p:nvPr/>
        </p:nvSpPr>
        <p:spPr>
          <a:xfrm>
            <a:off x="1666651" y="5636962"/>
            <a:ext cx="226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Limbic system</a:t>
            </a:r>
          </a:p>
        </p:txBody>
      </p:sp>
      <p:pic>
        <p:nvPicPr>
          <p:cNvPr id="29" name="Picture 6" descr="Bucket Images | Free Vectors, Stock Photos &amp; PSD">
            <a:extLst>
              <a:ext uri="{FF2B5EF4-FFF2-40B4-BE49-F238E27FC236}">
                <a16:creationId xmlns:a16="http://schemas.microsoft.com/office/drawing/2014/main" id="{47766643-9A20-EB47-A60F-C5E09B4C5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5" b="50000"/>
          <a:stretch/>
        </p:blipFill>
        <p:spPr bwMode="auto">
          <a:xfrm>
            <a:off x="8127134" y="5818632"/>
            <a:ext cx="950900" cy="9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39F2074-08F4-4C42-95EF-1381D110CABC}"/>
              </a:ext>
            </a:extLst>
          </p:cNvPr>
          <p:cNvSpPr txBox="1"/>
          <p:nvPr/>
        </p:nvSpPr>
        <p:spPr>
          <a:xfrm>
            <a:off x="8442056" y="4184148"/>
            <a:ext cx="59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78D61F-664C-AE46-BBE9-9565678380ED}"/>
              </a:ext>
            </a:extLst>
          </p:cNvPr>
          <p:cNvSpPr txBox="1"/>
          <p:nvPr/>
        </p:nvSpPr>
        <p:spPr>
          <a:xfrm>
            <a:off x="8478703" y="3193155"/>
            <a:ext cx="59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2AB21E-A049-D24C-AFA0-C31AD2C61E72}"/>
              </a:ext>
            </a:extLst>
          </p:cNvPr>
          <p:cNvSpPr txBox="1"/>
          <p:nvPr/>
        </p:nvSpPr>
        <p:spPr>
          <a:xfrm>
            <a:off x="8479447" y="2219573"/>
            <a:ext cx="59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9609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FB3F-9E66-8B40-AD71-580BB9CD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E551EA-02F0-4340-B708-C80B65A7D9D6}"/>
              </a:ext>
            </a:extLst>
          </p:cNvPr>
          <p:cNvSpPr txBox="1"/>
          <p:nvPr/>
        </p:nvSpPr>
        <p:spPr>
          <a:xfrm>
            <a:off x="919288" y="287547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Brain Development</a:t>
            </a:r>
          </a:p>
          <a:p>
            <a:pPr algn="ctr"/>
            <a:r>
              <a:rPr lang="en-US" sz="2000" b="1" dirty="0"/>
              <a:t>Piaget and Erikson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21CCC1-3D1A-E645-B763-B27AA5C9F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533" y="5587175"/>
            <a:ext cx="1584960" cy="73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4D9316-56B5-894F-8047-59157D606980}"/>
              </a:ext>
            </a:extLst>
          </p:cNvPr>
          <p:cNvSpPr txBox="1"/>
          <p:nvPr/>
        </p:nvSpPr>
        <p:spPr>
          <a:xfrm>
            <a:off x="770299" y="5202130"/>
            <a:ext cx="3266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Sensorimotor / 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FB3D6-CA7E-4E40-BF79-0F02F4C97ADD}"/>
              </a:ext>
            </a:extLst>
          </p:cNvPr>
          <p:cNvSpPr txBox="1"/>
          <p:nvPr/>
        </p:nvSpPr>
        <p:spPr>
          <a:xfrm>
            <a:off x="770299" y="4678910"/>
            <a:ext cx="4130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Pre operational / Initiative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5540F-936E-CD45-A634-D57E845A5BB1}"/>
              </a:ext>
            </a:extLst>
          </p:cNvPr>
          <p:cNvSpPr txBox="1"/>
          <p:nvPr/>
        </p:nvSpPr>
        <p:spPr>
          <a:xfrm>
            <a:off x="770299" y="4155690"/>
            <a:ext cx="4876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Concrete operational / Industry</a:t>
            </a:r>
          </a:p>
        </p:txBody>
      </p:sp>
      <p:pic>
        <p:nvPicPr>
          <p:cNvPr id="19" name="Picture 6" descr="Bucket Images | Free Vectors, Stock Photos &amp; PSD">
            <a:extLst>
              <a:ext uri="{FF2B5EF4-FFF2-40B4-BE49-F238E27FC236}">
                <a16:creationId xmlns:a16="http://schemas.microsoft.com/office/drawing/2014/main" id="{0630063C-F443-AC4D-A699-BAB9A9FB1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9" b="50903"/>
          <a:stretch/>
        </p:blipFill>
        <p:spPr bwMode="auto">
          <a:xfrm>
            <a:off x="8154783" y="3734179"/>
            <a:ext cx="1091834" cy="101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ucket Images | Free Vectors, Stock Photos &amp; PSD">
            <a:extLst>
              <a:ext uri="{FF2B5EF4-FFF2-40B4-BE49-F238E27FC236}">
                <a16:creationId xmlns:a16="http://schemas.microsoft.com/office/drawing/2014/main" id="{D0162ACF-CB51-1444-BECD-723D27A24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9" b="50903"/>
          <a:stretch/>
        </p:blipFill>
        <p:spPr bwMode="auto">
          <a:xfrm>
            <a:off x="8181725" y="2757057"/>
            <a:ext cx="1091835" cy="10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ucket Images | Free Vectors, Stock Photos &amp; PSD">
            <a:extLst>
              <a:ext uri="{FF2B5EF4-FFF2-40B4-BE49-F238E27FC236}">
                <a16:creationId xmlns:a16="http://schemas.microsoft.com/office/drawing/2014/main" id="{ACCEE3AA-953E-574B-B2AE-90C045CD2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9" b="50903"/>
          <a:stretch/>
        </p:blipFill>
        <p:spPr bwMode="auto">
          <a:xfrm>
            <a:off x="8202387" y="764316"/>
            <a:ext cx="1133162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ucket Images | Free Vectors, Stock Photos &amp; PSD">
            <a:extLst>
              <a:ext uri="{FF2B5EF4-FFF2-40B4-BE49-F238E27FC236}">
                <a16:creationId xmlns:a16="http://schemas.microsoft.com/office/drawing/2014/main" id="{A39EB757-0F0B-1643-8966-6BAE7D485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9" b="50903"/>
          <a:stretch/>
        </p:blipFill>
        <p:spPr bwMode="auto">
          <a:xfrm>
            <a:off x="8202387" y="1735389"/>
            <a:ext cx="1091836" cy="10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Bucket Images | Free Vectors, Stock Photos &amp; PSD">
            <a:extLst>
              <a:ext uri="{FF2B5EF4-FFF2-40B4-BE49-F238E27FC236}">
                <a16:creationId xmlns:a16="http://schemas.microsoft.com/office/drawing/2014/main" id="{499D85BD-DFBC-8945-AC8A-23E6C3FC7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5" t="48516" b="2357"/>
          <a:stretch/>
        </p:blipFill>
        <p:spPr bwMode="auto">
          <a:xfrm>
            <a:off x="8154783" y="4695310"/>
            <a:ext cx="1045130" cy="97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73AB945-C40B-2E42-A228-D6D3CC6289BB}"/>
              </a:ext>
            </a:extLst>
          </p:cNvPr>
          <p:cNvSpPr txBox="1"/>
          <p:nvPr/>
        </p:nvSpPr>
        <p:spPr>
          <a:xfrm>
            <a:off x="2674677" y="6138328"/>
            <a:ext cx="200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Brain stem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07A99C-C6E1-344E-AD0B-F71DE4CE96BA}"/>
              </a:ext>
            </a:extLst>
          </p:cNvPr>
          <p:cNvSpPr txBox="1"/>
          <p:nvPr/>
        </p:nvSpPr>
        <p:spPr>
          <a:xfrm>
            <a:off x="1452103" y="5693865"/>
            <a:ext cx="226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Limbic system</a:t>
            </a:r>
          </a:p>
        </p:txBody>
      </p:sp>
      <p:pic>
        <p:nvPicPr>
          <p:cNvPr id="30" name="Picture 6" descr="Bucket Images | Free Vectors, Stock Photos &amp; PSD">
            <a:extLst>
              <a:ext uri="{FF2B5EF4-FFF2-40B4-BE49-F238E27FC236}">
                <a16:creationId xmlns:a16="http://schemas.microsoft.com/office/drawing/2014/main" id="{E6C756B5-0823-4A4F-BE1B-BE501E3B0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5" b="50000"/>
          <a:stretch/>
        </p:blipFill>
        <p:spPr bwMode="auto">
          <a:xfrm>
            <a:off x="8155777" y="5620900"/>
            <a:ext cx="950900" cy="9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8B9D00-640E-C946-8DA7-76D6476B4B14}"/>
              </a:ext>
            </a:extLst>
          </p:cNvPr>
          <p:cNvSpPr txBox="1"/>
          <p:nvPr/>
        </p:nvSpPr>
        <p:spPr>
          <a:xfrm>
            <a:off x="331776" y="1915474"/>
            <a:ext cx="905074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Formal operational / Identity and Intimacy  </a:t>
            </a:r>
            <a:r>
              <a:rPr lang="en-US" dirty="0"/>
              <a:t>(12 years old +)</a:t>
            </a:r>
          </a:p>
          <a:p>
            <a:pPr lvl="1"/>
            <a:r>
              <a:rPr lang="en-US" dirty="0"/>
              <a:t>Problem solving is creative, imaginative and no longer just based on past experiences</a:t>
            </a:r>
          </a:p>
          <a:p>
            <a:pPr lvl="1"/>
            <a:r>
              <a:rPr lang="en-US" dirty="0"/>
              <a:t>Develops metacognition – thinking about one’s own thinking</a:t>
            </a:r>
          </a:p>
          <a:p>
            <a:pPr lvl="1"/>
            <a:r>
              <a:rPr lang="en-US" dirty="0"/>
              <a:t>Leads to the development of morality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CD8208-8CAE-1B4A-9637-FC5B9185801D}"/>
              </a:ext>
            </a:extLst>
          </p:cNvPr>
          <p:cNvSpPr txBox="1"/>
          <p:nvPr/>
        </p:nvSpPr>
        <p:spPr>
          <a:xfrm>
            <a:off x="8449011" y="3938875"/>
            <a:ext cx="59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AE1980-BA8B-D542-B7DF-87B161CFAFC3}"/>
              </a:ext>
            </a:extLst>
          </p:cNvPr>
          <p:cNvSpPr txBox="1"/>
          <p:nvPr/>
        </p:nvSpPr>
        <p:spPr>
          <a:xfrm>
            <a:off x="8508090" y="2927175"/>
            <a:ext cx="59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1BCEBF-509D-C74B-A9D6-2BD45FC2FBBB}"/>
              </a:ext>
            </a:extLst>
          </p:cNvPr>
          <p:cNvSpPr txBox="1"/>
          <p:nvPr/>
        </p:nvSpPr>
        <p:spPr>
          <a:xfrm>
            <a:off x="8546002" y="1889089"/>
            <a:ext cx="59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653FBF-38F0-004A-90B3-DBD487697A60}"/>
              </a:ext>
            </a:extLst>
          </p:cNvPr>
          <p:cNvSpPr txBox="1"/>
          <p:nvPr/>
        </p:nvSpPr>
        <p:spPr>
          <a:xfrm>
            <a:off x="8528189" y="939563"/>
            <a:ext cx="59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174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FB3F-9E66-8B40-AD71-580BB9CD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D9E6FF6-7244-434E-ADFD-B4DE21E1C1B3}"/>
              </a:ext>
            </a:extLst>
          </p:cNvPr>
          <p:cNvSpPr/>
          <p:nvPr/>
        </p:nvSpPr>
        <p:spPr>
          <a:xfrm>
            <a:off x="1746248" y="3205515"/>
            <a:ext cx="3497943" cy="2264229"/>
          </a:xfrm>
          <a:prstGeom prst="arc">
            <a:avLst>
              <a:gd name="adj1" fmla="val 10722417"/>
              <a:gd name="adj2" fmla="val 0"/>
            </a:avLst>
          </a:prstGeom>
          <a:solidFill>
            <a:schemeClr val="bg1"/>
          </a:solidFill>
          <a:ln w="12700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D76A50-86A9-7842-859D-69435B85D75A}"/>
              </a:ext>
            </a:extLst>
          </p:cNvPr>
          <p:cNvSpPr/>
          <p:nvPr/>
        </p:nvSpPr>
        <p:spPr>
          <a:xfrm>
            <a:off x="1071337" y="3904671"/>
            <a:ext cx="4847771" cy="226422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31D5267-29FA-A449-8089-243F2387C739}"/>
              </a:ext>
            </a:extLst>
          </p:cNvPr>
          <p:cNvSpPr/>
          <p:nvPr/>
        </p:nvSpPr>
        <p:spPr>
          <a:xfrm>
            <a:off x="2007504" y="2370348"/>
            <a:ext cx="2975429" cy="1268583"/>
          </a:xfrm>
          <a:prstGeom prst="arc">
            <a:avLst>
              <a:gd name="adj1" fmla="val 11281879"/>
              <a:gd name="adj2" fmla="val 21293869"/>
            </a:avLst>
          </a:prstGeom>
          <a:ln w="200025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8F21AB-9676-6540-B3BD-61DD9282C410}"/>
              </a:ext>
            </a:extLst>
          </p:cNvPr>
          <p:cNvSpPr/>
          <p:nvPr/>
        </p:nvSpPr>
        <p:spPr>
          <a:xfrm>
            <a:off x="8568785" y="5036785"/>
            <a:ext cx="1378267" cy="14835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E3BAD8-4019-954F-903A-27A856A73440}"/>
              </a:ext>
            </a:extLst>
          </p:cNvPr>
          <p:cNvSpPr/>
          <p:nvPr/>
        </p:nvSpPr>
        <p:spPr>
          <a:xfrm>
            <a:off x="8329049" y="4914899"/>
            <a:ext cx="1846917" cy="1988003"/>
          </a:xfrm>
          <a:prstGeom prst="arc">
            <a:avLst>
              <a:gd name="adj1" fmla="val 12025385"/>
              <a:gd name="adj2" fmla="val 20211963"/>
            </a:avLst>
          </a:prstGeom>
          <a:ln w="3841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953443BD-0C2B-B847-8C8B-8F24279C8C3E}"/>
              </a:ext>
            </a:extLst>
          </p:cNvPr>
          <p:cNvSpPr/>
          <p:nvPr/>
        </p:nvSpPr>
        <p:spPr>
          <a:xfrm>
            <a:off x="8334459" y="4351332"/>
            <a:ext cx="1846917" cy="1691109"/>
          </a:xfrm>
          <a:prstGeom prst="arc">
            <a:avLst>
              <a:gd name="adj1" fmla="val 10758915"/>
              <a:gd name="adj2" fmla="val 0"/>
            </a:avLst>
          </a:prstGeom>
          <a:ln w="5524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E551EA-02F0-4340-B708-C80B65A7D9D6}"/>
              </a:ext>
            </a:extLst>
          </p:cNvPr>
          <p:cNvSpPr txBox="1"/>
          <p:nvPr/>
        </p:nvSpPr>
        <p:spPr>
          <a:xfrm>
            <a:off x="919288" y="287547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Brain Development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21CCC1-3D1A-E645-B763-B27AA5C9F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533" y="5587175"/>
            <a:ext cx="1584960" cy="736600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DF83D6B9-BEE7-7549-825F-2DA26F7C88E4}"/>
              </a:ext>
            </a:extLst>
          </p:cNvPr>
          <p:cNvSpPr/>
          <p:nvPr/>
        </p:nvSpPr>
        <p:spPr>
          <a:xfrm>
            <a:off x="8174804" y="3584985"/>
            <a:ext cx="2190139" cy="1578017"/>
          </a:xfrm>
          <a:prstGeom prst="arc">
            <a:avLst>
              <a:gd name="adj1" fmla="val 10758915"/>
              <a:gd name="adj2" fmla="val 0"/>
            </a:avLst>
          </a:prstGeom>
          <a:ln w="5524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E8BF4A16-E8F1-F64B-8A4F-6EE0927BE6E1}"/>
              </a:ext>
            </a:extLst>
          </p:cNvPr>
          <p:cNvSpPr/>
          <p:nvPr/>
        </p:nvSpPr>
        <p:spPr>
          <a:xfrm>
            <a:off x="8091477" y="2897483"/>
            <a:ext cx="2481273" cy="1578017"/>
          </a:xfrm>
          <a:prstGeom prst="arc">
            <a:avLst>
              <a:gd name="adj1" fmla="val 10758915"/>
              <a:gd name="adj2" fmla="val 0"/>
            </a:avLst>
          </a:prstGeom>
          <a:ln w="5524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FEABA417-FAD0-3945-BF54-95373CE5C7CE}"/>
              </a:ext>
            </a:extLst>
          </p:cNvPr>
          <p:cNvSpPr/>
          <p:nvPr/>
        </p:nvSpPr>
        <p:spPr>
          <a:xfrm>
            <a:off x="7836055" y="2176096"/>
            <a:ext cx="2867635" cy="1578017"/>
          </a:xfrm>
          <a:prstGeom prst="arc">
            <a:avLst>
              <a:gd name="adj1" fmla="val 10758915"/>
              <a:gd name="adj2" fmla="val 1"/>
            </a:avLst>
          </a:prstGeom>
          <a:ln w="5524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BE5EE434-E7C0-504F-875A-65E804E52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13" b="99526" l="3766" r="99582">
                        <a14:foregroundMark x1="9205" y1="58294" x2="2092" y2="74408"/>
                        <a14:foregroundMark x1="2092" y1="74408" x2="8787" y2="90995"/>
                        <a14:foregroundMark x1="8787" y1="90995" x2="29289" y2="99052"/>
                        <a14:foregroundMark x1="4184" y1="66825" x2="4184" y2="84834"/>
                        <a14:foregroundMark x1="4184" y1="84834" x2="5021" y2="86256"/>
                        <a14:foregroundMark x1="31799" y1="29384" x2="35146" y2="11848"/>
                        <a14:foregroundMark x1="35146" y1="11848" x2="48954" y2="2844"/>
                        <a14:foregroundMark x1="48954" y1="2844" x2="64854" y2="6161"/>
                        <a14:foregroundMark x1="64854" y1="6161" x2="78661" y2="15166"/>
                        <a14:foregroundMark x1="78661" y1="15166" x2="71130" y2="29384"/>
                        <a14:foregroundMark x1="33473" y1="10900" x2="29707" y2="27962"/>
                        <a14:foregroundMark x1="20921" y1="49763" x2="36402" y2="42654"/>
                        <a14:foregroundMark x1="68201" y1="45024" x2="83264" y2="50711"/>
                        <a14:foregroundMark x1="83264" y1="50711" x2="94561" y2="63507"/>
                        <a14:foregroundMark x1="94561" y1="63507" x2="99582" y2="79147"/>
                        <a14:foregroundMark x1="69038" y1="45498" x2="82845" y2="55924"/>
                        <a14:foregroundMark x1="82845" y1="55924" x2="75314" y2="49763"/>
                        <a14:foregroundMark x1="68201" y1="45498" x2="83264" y2="52607"/>
                        <a14:foregroundMark x1="83264" y1="52607" x2="94979" y2="64929"/>
                        <a14:foregroundMark x1="94979" y1="64929" x2="99582" y2="82938"/>
                        <a14:foregroundMark x1="99582" y1="82938" x2="94561" y2="99526"/>
                        <a14:foregroundMark x1="94561" y1="99526" x2="36820" y2="98578"/>
                        <a14:foregroundMark x1="56485" y1="48815" x2="57741" y2="49763"/>
                        <a14:foregroundMark x1="53138" y1="49763" x2="53975" y2="49763"/>
                        <a14:backgroundMark x1="36820" y1="6297" x2="29568" y2="9817"/>
                        <a14:backgroundMark x1="37660" y1="5889" x2="37073" y2="6174"/>
                        <a14:backgroundMark x1="27848" y1="27446" x2="26696" y2="41421"/>
                        <a14:backgroundMark x1="21639" y1="48172" x2="12134" y2="53555"/>
                        <a14:backgroundMark x1="12134" y1="53555" x2="8948" y2="58159"/>
                        <a14:backgroundMark x1="75700" y1="32181" x2="74477" y2="35545"/>
                        <a14:backgroundMark x1="74477" y1="35545" x2="78735" y2="41029"/>
                        <a14:backgroundMark x1="77003" y1="32979" x2="75732" y2="36967"/>
                        <a14:backgroundMark x1="75732" y1="36967" x2="78413" y2="40908"/>
                        <a14:backgroundMark x1="95960" y1="53774" x2="97908" y2="11848"/>
                        <a14:backgroundMark x1="97908" y1="11848" x2="84937" y2="948"/>
                        <a14:backgroundMark x1="69243" y1="948" x2="68168" y2="948"/>
                        <a14:backgroundMark x1="84937" y1="948" x2="70716" y2="9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3626" y="3362741"/>
            <a:ext cx="3035300" cy="2679700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EF6E5B3-32DE-BB09-C184-2CA18B79A1C6}"/>
              </a:ext>
            </a:extLst>
          </p:cNvPr>
          <p:cNvSpPr/>
          <p:nvPr/>
        </p:nvSpPr>
        <p:spPr>
          <a:xfrm>
            <a:off x="3958855" y="1474470"/>
            <a:ext cx="2651760" cy="1731045"/>
          </a:xfrm>
          <a:prstGeom prst="wedgeRoundRectCallout">
            <a:avLst>
              <a:gd name="adj1" fmla="val -49712"/>
              <a:gd name="adj2" fmla="val 86271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F" sz="4000" dirty="0">
                <a:solidFill>
                  <a:srgbClr val="C00000"/>
                </a:solidFill>
              </a:rPr>
              <a:t>NEEDS MUST BE MET!!</a:t>
            </a:r>
          </a:p>
        </p:txBody>
      </p:sp>
    </p:spTree>
    <p:extLst>
      <p:ext uri="{BB962C8B-B14F-4D97-AF65-F5344CB8AC3E}">
        <p14:creationId xmlns:p14="http://schemas.microsoft.com/office/powerpoint/2010/main" val="6319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FB3F-9E66-8B40-AD71-580BB9CD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400" y="20672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E551EA-02F0-4340-B708-C80B65A7D9D6}"/>
              </a:ext>
            </a:extLst>
          </p:cNvPr>
          <p:cNvSpPr txBox="1"/>
          <p:nvPr/>
        </p:nvSpPr>
        <p:spPr>
          <a:xfrm>
            <a:off x="919288" y="287547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Neurological Needs and Drives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60ABA-C906-0047-9FB3-D45B597792C0}"/>
              </a:ext>
            </a:extLst>
          </p:cNvPr>
          <p:cNvSpPr txBox="1"/>
          <p:nvPr/>
        </p:nvSpPr>
        <p:spPr>
          <a:xfrm>
            <a:off x="613603" y="1532283"/>
            <a:ext cx="4396909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</a:rPr>
              <a:t>Hopeful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</a:rPr>
              <a:t>Goal oriented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</a:rPr>
              <a:t>Empathetic, compassionate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</a:rPr>
              <a:t>Social and appropriate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6F4AE-1D0B-D445-BFEB-A3F19FFC3B38}"/>
              </a:ext>
            </a:extLst>
          </p:cNvPr>
          <p:cNvSpPr txBox="1"/>
          <p:nvPr/>
        </p:nvSpPr>
        <p:spPr>
          <a:xfrm>
            <a:off x="670291" y="4302967"/>
            <a:ext cx="534896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Sees self as competent and capable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C00000"/>
                </a:solidFill>
              </a:rPr>
              <a:t>Experiences belonging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220D7-5944-1540-A70F-1ADE9BAB274F}"/>
              </a:ext>
            </a:extLst>
          </p:cNvPr>
          <p:cNvSpPr txBox="1"/>
          <p:nvPr/>
        </p:nvSpPr>
        <p:spPr>
          <a:xfrm>
            <a:off x="613604" y="5687962"/>
            <a:ext cx="4396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Manageable stress response 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536461D1-BFB1-ED4F-A7FE-E3F73D17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325" y="1504959"/>
            <a:ext cx="5400675" cy="47237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21CCC1-3D1A-E645-B763-B27AA5C9F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796" y="5776076"/>
            <a:ext cx="1584960" cy="7366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F1B47D-3FA0-40BD-C176-0099C46E31C0}"/>
              </a:ext>
            </a:extLst>
          </p:cNvPr>
          <p:cNvCxnSpPr/>
          <p:nvPr/>
        </p:nvCxnSpPr>
        <p:spPr>
          <a:xfrm>
            <a:off x="873568" y="1303210"/>
            <a:ext cx="105613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59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DF2E-5647-5147-8015-808333A6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17920"/>
            <a:ext cx="5738812" cy="162232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Neurological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Needs and Drives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5A899-DA52-6343-8AE8-23952E75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61" y="2156546"/>
            <a:ext cx="5516880" cy="4383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Hopeless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Unmotivated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Need to be superior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Protective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SEES SELF AS INCOMPETENET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ISOLATED AND INAPPROPRIATE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UNMANAGEABLE STRESS RESPONSE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96BFE6-AA19-3347-A424-DBDA2976D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533" y="5587175"/>
            <a:ext cx="1584960" cy="736600"/>
          </a:xfrm>
          <a:prstGeom prst="rect">
            <a:avLst/>
          </a:prstGeom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7DA94C86-F0B0-DB42-B0B1-6167715405A8}"/>
              </a:ext>
            </a:extLst>
          </p:cNvPr>
          <p:cNvSpPr/>
          <p:nvPr/>
        </p:nvSpPr>
        <p:spPr>
          <a:xfrm>
            <a:off x="6885590" y="3186894"/>
            <a:ext cx="3497943" cy="2264229"/>
          </a:xfrm>
          <a:prstGeom prst="arc">
            <a:avLst>
              <a:gd name="adj1" fmla="val 10722417"/>
              <a:gd name="adj2" fmla="val 0"/>
            </a:avLst>
          </a:prstGeom>
          <a:solidFill>
            <a:schemeClr val="bg1"/>
          </a:solidFill>
          <a:ln w="12700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7E17E8-E54E-824F-A021-50DCD93F2D00}"/>
              </a:ext>
            </a:extLst>
          </p:cNvPr>
          <p:cNvSpPr/>
          <p:nvPr/>
        </p:nvSpPr>
        <p:spPr>
          <a:xfrm>
            <a:off x="6214837" y="3782932"/>
            <a:ext cx="4847771" cy="226422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9E90628-96D5-9E43-8377-5A0D3AC8C873}"/>
              </a:ext>
            </a:extLst>
          </p:cNvPr>
          <p:cNvSpPr/>
          <p:nvPr/>
        </p:nvSpPr>
        <p:spPr>
          <a:xfrm>
            <a:off x="7146846" y="2416550"/>
            <a:ext cx="2975429" cy="1268583"/>
          </a:xfrm>
          <a:prstGeom prst="arc">
            <a:avLst>
              <a:gd name="adj1" fmla="val 11281879"/>
              <a:gd name="adj2" fmla="val 21293869"/>
            </a:avLst>
          </a:prstGeom>
          <a:ln w="200025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E21DF3AB-0356-2444-BCA2-CBF342309A94}"/>
              </a:ext>
            </a:extLst>
          </p:cNvPr>
          <p:cNvSpPr/>
          <p:nvPr/>
        </p:nvSpPr>
        <p:spPr>
          <a:xfrm>
            <a:off x="7615238" y="1981014"/>
            <a:ext cx="1828800" cy="547139"/>
          </a:xfrm>
          <a:prstGeom prst="arc">
            <a:avLst>
              <a:gd name="adj1" fmla="val 11281879"/>
              <a:gd name="adj2" fmla="val 21293869"/>
            </a:avLst>
          </a:prstGeom>
          <a:ln w="200025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F6B2B8D4-50B5-7647-992C-AAD6880BBB1D}"/>
              </a:ext>
            </a:extLst>
          </p:cNvPr>
          <p:cNvSpPr/>
          <p:nvPr/>
        </p:nvSpPr>
        <p:spPr>
          <a:xfrm>
            <a:off x="7950087" y="1567379"/>
            <a:ext cx="1159102" cy="413635"/>
          </a:xfrm>
          <a:prstGeom prst="arc">
            <a:avLst>
              <a:gd name="adj1" fmla="val 11281879"/>
              <a:gd name="adj2" fmla="val 21293869"/>
            </a:avLst>
          </a:prstGeom>
          <a:ln w="200025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E76B790-8014-F64A-804B-5FCFCBB39AA4}"/>
              </a:ext>
            </a:extLst>
          </p:cNvPr>
          <p:cNvSpPr/>
          <p:nvPr/>
        </p:nvSpPr>
        <p:spPr>
          <a:xfrm>
            <a:off x="8458695" y="908638"/>
            <a:ext cx="351730" cy="116387"/>
          </a:xfrm>
          <a:prstGeom prst="arc">
            <a:avLst>
              <a:gd name="adj1" fmla="val 11281879"/>
              <a:gd name="adj2" fmla="val 21293869"/>
            </a:avLst>
          </a:prstGeom>
          <a:ln w="200025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0F3B09D1-3298-F44B-A577-8542579B6BB0}"/>
              </a:ext>
            </a:extLst>
          </p:cNvPr>
          <p:cNvSpPr/>
          <p:nvPr/>
        </p:nvSpPr>
        <p:spPr>
          <a:xfrm>
            <a:off x="5399994" y="1940241"/>
            <a:ext cx="957262" cy="4361236"/>
          </a:xfrm>
          <a:prstGeom prst="upArrow">
            <a:avLst/>
          </a:prstGeom>
          <a:gradFill>
            <a:gsLst>
              <a:gs pos="0">
                <a:srgbClr val="00B050"/>
              </a:gs>
              <a:gs pos="13000">
                <a:srgbClr val="FFFF00"/>
              </a:gs>
              <a:gs pos="100000">
                <a:srgbClr val="FF000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07E0D2-C91B-DB4C-B667-C2AB3B8A6D6B}"/>
              </a:ext>
            </a:extLst>
          </p:cNvPr>
          <p:cNvCxnSpPr/>
          <p:nvPr/>
        </p:nvCxnSpPr>
        <p:spPr>
          <a:xfrm>
            <a:off x="970174" y="1940241"/>
            <a:ext cx="44298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67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3981"/>
            <a:ext cx="11274158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46256-3635-0E46-BE20-59098EE8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731520"/>
            <a:ext cx="10666145" cy="1426464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FF"/>
                </a:solidFill>
              </a:rPr>
              <a:t>Misbehavior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9006933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87CB3-EC4B-5442-A672-1FCC8916E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89918"/>
            <a:ext cx="8370393" cy="330019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A behavior considered inappropriate for the setting, context, environment</a:t>
            </a:r>
          </a:p>
          <a:p>
            <a:r>
              <a:rPr lang="en-US" sz="3200" dirty="0"/>
              <a:t>Why do children misbehave?</a:t>
            </a:r>
          </a:p>
          <a:p>
            <a:endParaRPr lang="en-US" sz="3200" dirty="0"/>
          </a:p>
          <a:p>
            <a:r>
              <a:rPr lang="en-US" sz="3200" dirty="0"/>
              <a:t>Unmet neurological needs and developmental delays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2480956"/>
            <a:ext cx="2112264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4529023"/>
            <a:ext cx="2107363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3C5C0C23-DBC3-2049-9AEA-4FD913CAD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120" y="5882957"/>
            <a:ext cx="158496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3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D5AB9F-C87B-A248-9D83-4842AC14B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8029" r="1204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91E3C-750A-BA49-86BA-41A65BF7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6551" y="283503"/>
            <a:ext cx="6394152" cy="154643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+mn-lt"/>
              </a:rPr>
              <a:t>Neurological </a:t>
            </a:r>
            <a:br>
              <a:rPr lang="en-US" b="1" dirty="0">
                <a:solidFill>
                  <a:srgbClr val="000000"/>
                </a:solidFill>
                <a:latin typeface="+mn-lt"/>
              </a:rPr>
            </a:br>
            <a:r>
              <a:rPr lang="en-US" b="1" dirty="0">
                <a:solidFill>
                  <a:srgbClr val="000000"/>
                </a:solidFill>
                <a:latin typeface="+mn-lt"/>
              </a:rPr>
              <a:t>Needs and Drives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08A74-2B24-404A-A180-813DEF54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07" y="2011662"/>
            <a:ext cx="5574036" cy="438111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Understand the biological imperatives and the </a:t>
            </a:r>
            <a:r>
              <a:rPr lang="en-US" u="sng" dirty="0">
                <a:solidFill>
                  <a:srgbClr val="000000"/>
                </a:solidFill>
              </a:rPr>
              <a:t>intensity</a:t>
            </a:r>
            <a:r>
              <a:rPr lang="en-US" dirty="0">
                <a:solidFill>
                  <a:srgbClr val="000000"/>
                </a:solidFill>
              </a:rPr>
              <a:t> of human needs and the </a:t>
            </a:r>
            <a:r>
              <a:rPr lang="en-US" u="sng" dirty="0">
                <a:solidFill>
                  <a:srgbClr val="000000"/>
                </a:solidFill>
              </a:rPr>
              <a:t>power</a:t>
            </a:r>
            <a:r>
              <a:rPr lang="en-US" dirty="0">
                <a:solidFill>
                  <a:srgbClr val="000000"/>
                </a:solidFill>
              </a:rPr>
              <a:t> of human drives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Changing the brain is uncomfortable and scary, and at the same time necessary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623C2-1B42-5640-B4D9-1C8D63F8A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533" y="5587175"/>
            <a:ext cx="1584960" cy="736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8EEDAA-0E28-7749-91A6-BD1B8D5B0688}"/>
              </a:ext>
            </a:extLst>
          </p:cNvPr>
          <p:cNvCxnSpPr/>
          <p:nvPr/>
        </p:nvCxnSpPr>
        <p:spPr>
          <a:xfrm>
            <a:off x="770149" y="1829941"/>
            <a:ext cx="44298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41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6256-3635-0E46-BE20-59098EE8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FFFF"/>
                </a:solidFill>
              </a:rPr>
              <a:t>Misbehavior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72E333-B761-42DE-9260-7964F836E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676582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6E65A0A-787F-A245-BD21-0243196D1F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5120" y="5882957"/>
            <a:ext cx="158496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75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25FF-0060-3CDC-72EE-20E2006B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365125"/>
            <a:ext cx="6797040" cy="1325563"/>
          </a:xfrm>
        </p:spPr>
        <p:txBody>
          <a:bodyPr/>
          <a:lstStyle/>
          <a:p>
            <a:pPr algn="ctr"/>
            <a:r>
              <a:rPr lang="en-AF" b="1" dirty="0">
                <a:latin typeface="+mn-lt"/>
              </a:rPr>
              <a:t>Understand and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D04B-07E4-EFA1-CBCF-E52B468F8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</a:t>
            </a:r>
            <a:r>
              <a:rPr lang="en-AF" dirty="0"/>
              <a:t>equential development</a:t>
            </a:r>
          </a:p>
          <a:p>
            <a:pPr>
              <a:lnSpc>
                <a:spcPct val="150000"/>
              </a:lnSpc>
            </a:pPr>
            <a:r>
              <a:rPr lang="en-US" dirty="0"/>
              <a:t>C</a:t>
            </a:r>
            <a:r>
              <a:rPr lang="en-AF" dirty="0"/>
              <a:t>ortical behaviors</a:t>
            </a:r>
          </a:p>
          <a:p>
            <a:pPr>
              <a:lnSpc>
                <a:spcPct val="150000"/>
              </a:lnSpc>
            </a:pPr>
            <a:r>
              <a:rPr lang="en-US" dirty="0"/>
              <a:t>E</a:t>
            </a:r>
            <a:r>
              <a:rPr lang="en-AF" dirty="0"/>
              <a:t>ffective functioning</a:t>
            </a:r>
          </a:p>
        </p:txBody>
      </p:sp>
      <p:pic>
        <p:nvPicPr>
          <p:cNvPr id="4" name="Picture 6" descr="Help your kids identify &amp; normalise feelings to feel safe enough to rest  the mind &amp; let feelings fly">
            <a:extLst>
              <a:ext uri="{FF2B5EF4-FFF2-40B4-BE49-F238E27FC236}">
                <a16:creationId xmlns:a16="http://schemas.microsoft.com/office/drawing/2014/main" id="{CAEB8C89-5F77-DB9F-00E9-B8E5B4AE1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2" t="41357" r="52448"/>
          <a:stretch/>
        </p:blipFill>
        <p:spPr bwMode="auto">
          <a:xfrm>
            <a:off x="6427244" y="8435"/>
            <a:ext cx="5764756" cy="685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0DFF4C-508E-8B12-B0BB-6AEBB7E7A74A}"/>
              </a:ext>
            </a:extLst>
          </p:cNvPr>
          <p:cNvCxnSpPr/>
          <p:nvPr/>
        </p:nvCxnSpPr>
        <p:spPr>
          <a:xfrm>
            <a:off x="518160" y="1463040"/>
            <a:ext cx="5364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899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32BE-EA3B-0542-9388-9F3F9C64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320040"/>
            <a:ext cx="6684264" cy="1837944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Purpose of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9C59-E574-484A-ADC4-9D2CB891B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2270760"/>
            <a:ext cx="11932920" cy="4441500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Punish, penalize for the sake of enforcing obedience </a:t>
            </a:r>
            <a:r>
              <a:rPr lang="en-US" sz="1800" dirty="0"/>
              <a:t>Merriam-Webster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Training a person to obey, abide by rules and standards of behavior </a:t>
            </a:r>
            <a:r>
              <a:rPr lang="en-US" sz="2000" dirty="0"/>
              <a:t>Oxford Languages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To fix incorrect behavior </a:t>
            </a:r>
            <a:r>
              <a:rPr lang="en-US" sz="2000" dirty="0" err="1"/>
              <a:t>Yourdictionary.com</a:t>
            </a: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8E0FF4-4496-F243-95B9-A350499D5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120" y="5882957"/>
            <a:ext cx="1584960" cy="736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F4E641-089C-3DB6-3A26-3FB6736D6BA4}"/>
              </a:ext>
            </a:extLst>
          </p:cNvPr>
          <p:cNvSpPr/>
          <p:nvPr/>
        </p:nvSpPr>
        <p:spPr>
          <a:xfrm>
            <a:off x="6949440" y="320040"/>
            <a:ext cx="2545080" cy="1837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2997C-46CA-148F-24C4-CFB125330483}"/>
              </a:ext>
            </a:extLst>
          </p:cNvPr>
          <p:cNvSpPr/>
          <p:nvPr/>
        </p:nvSpPr>
        <p:spPr>
          <a:xfrm>
            <a:off x="9664690" y="320040"/>
            <a:ext cx="2390150" cy="18379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</p:spTree>
    <p:extLst>
      <p:ext uri="{BB962C8B-B14F-4D97-AF65-F5344CB8AC3E}">
        <p14:creationId xmlns:p14="http://schemas.microsoft.com/office/powerpoint/2010/main" val="93527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AAB33-C065-CA47-B01D-8F30095A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323"/>
            <a:ext cx="10515600" cy="364563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To build within the child the courage to function effectively</a:t>
            </a:r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i="1" dirty="0"/>
              <a:t>To build within the child the courage to be imperfect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en-US" dirty="0"/>
              <a:t>Alfred Adler</a:t>
            </a:r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en-US" dirty="0"/>
              <a:t>Rudolph Dreikurs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61EFE5-46E8-F249-8901-6C40E422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Purpose of Discipline</a:t>
            </a:r>
          </a:p>
        </p:txBody>
      </p:sp>
      <p:pic>
        <p:nvPicPr>
          <p:cNvPr id="1028" name="Picture 4" descr="Masters of Positive Discipline, Adolf Adler, Rudolf Dreikurs, Jane Nelsen and Lynn Lott">
            <a:extLst>
              <a:ext uri="{FF2B5EF4-FFF2-40B4-BE49-F238E27FC236}">
                <a16:creationId xmlns:a16="http://schemas.microsoft.com/office/drawing/2014/main" id="{99E6D008-0D96-2C4A-A4F3-4565BA643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t="21920" r="50000" b="36755"/>
          <a:stretch/>
        </p:blipFill>
        <p:spPr bwMode="auto">
          <a:xfrm>
            <a:off x="6248400" y="3368141"/>
            <a:ext cx="4587240" cy="319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19759-FA33-9E47-A6F1-7385EC10E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120" y="5882957"/>
            <a:ext cx="158496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7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ld Development Logo Images – Browse 5,204 Stock Photos, Vectors, and  Video | Adobe Stock">
            <a:extLst>
              <a:ext uri="{FF2B5EF4-FFF2-40B4-BE49-F238E27FC236}">
                <a16:creationId xmlns:a16="http://schemas.microsoft.com/office/drawing/2014/main" id="{A10B694A-C4F8-1B2B-09A9-2F0594199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0" t="53667" b="14000"/>
          <a:stretch/>
        </p:blipFill>
        <p:spPr bwMode="auto">
          <a:xfrm>
            <a:off x="0" y="-289944"/>
            <a:ext cx="12192000" cy="74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DFEE9E-B82B-3C65-9374-8981A0DE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F" sz="7200" b="1" dirty="0"/>
              <a:t>Purpose of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6E625-3BBF-9795-4A70-F79925F43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9549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AF" dirty="0"/>
              <a:t>Develop motivation to seek the joy inherent in ethical behavior – not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F" dirty="0"/>
              <a:t> rewards and punishments – </a:t>
            </a:r>
            <a:r>
              <a:rPr lang="en-AF" i="1" dirty="0"/>
              <a:t>Child Development Project</a:t>
            </a:r>
            <a:endParaRPr lang="en-AF" dirty="0"/>
          </a:p>
          <a:p>
            <a:pPr marL="0" indent="0">
              <a:buNone/>
            </a:pPr>
            <a:endParaRPr lang="en-AF" dirty="0"/>
          </a:p>
          <a:p>
            <a:pPr marL="0" indent="0">
              <a:buNone/>
            </a:pPr>
            <a:endParaRPr lang="en-AF" dirty="0"/>
          </a:p>
          <a:p>
            <a:pPr marL="0" indent="0">
              <a:buNone/>
            </a:pPr>
            <a:r>
              <a:rPr lang="en-AF" dirty="0"/>
              <a:t>Organize themselves – </a:t>
            </a:r>
            <a:r>
              <a:rPr lang="en-AF" i="1" dirty="0"/>
              <a:t>Canadian Paediatric Society</a:t>
            </a:r>
          </a:p>
        </p:txBody>
      </p:sp>
    </p:spTree>
    <p:extLst>
      <p:ext uri="{BB962C8B-B14F-4D97-AF65-F5344CB8AC3E}">
        <p14:creationId xmlns:p14="http://schemas.microsoft.com/office/powerpoint/2010/main" val="500489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7E7C-5C9F-B04D-BB64-28EBBE4B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+mn-lt"/>
              </a:rPr>
              <a:t>What bucket am I filling?</a:t>
            </a:r>
          </a:p>
        </p:txBody>
      </p:sp>
      <p:pic>
        <p:nvPicPr>
          <p:cNvPr id="4" name="Picture 6" descr="Bucket Images | Free Vectors, Stock Photos &amp; PSD">
            <a:extLst>
              <a:ext uri="{FF2B5EF4-FFF2-40B4-BE49-F238E27FC236}">
                <a16:creationId xmlns:a16="http://schemas.microsoft.com/office/drawing/2014/main" id="{7F447597-F23A-8E4A-A21F-AF4C47B08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5" b="50000"/>
          <a:stretch/>
        </p:blipFill>
        <p:spPr bwMode="auto">
          <a:xfrm>
            <a:off x="101098" y="2615509"/>
            <a:ext cx="3613652" cy="344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ucket Images | Free Vectors, Stock Photos &amp; PSD">
            <a:extLst>
              <a:ext uri="{FF2B5EF4-FFF2-40B4-BE49-F238E27FC236}">
                <a16:creationId xmlns:a16="http://schemas.microsoft.com/office/drawing/2014/main" id="{8B422588-D652-E045-81FA-6DEA7D0E9D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5" t="49446" b="2815"/>
          <a:stretch/>
        </p:blipFill>
        <p:spPr bwMode="auto">
          <a:xfrm>
            <a:off x="3967081" y="3132409"/>
            <a:ext cx="3829214" cy="34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ucket Images | Free Vectors, Stock Photos &amp; PSD">
            <a:extLst>
              <a:ext uri="{FF2B5EF4-FFF2-40B4-BE49-F238E27FC236}">
                <a16:creationId xmlns:a16="http://schemas.microsoft.com/office/drawing/2014/main" id="{5B3BC591-A0D2-2A48-92FF-FDAD6CBF6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" r="49219" b="50000"/>
          <a:stretch/>
        </p:blipFill>
        <p:spPr bwMode="auto">
          <a:xfrm>
            <a:off x="8048626" y="2366625"/>
            <a:ext cx="3829214" cy="344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D28991-258B-D34B-9F66-8E7C59572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120" y="5882957"/>
            <a:ext cx="1584960" cy="736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DF7669-0CE6-6949-B1BD-885A8B99755B}"/>
              </a:ext>
            </a:extLst>
          </p:cNvPr>
          <p:cNvSpPr txBox="1"/>
          <p:nvPr/>
        </p:nvSpPr>
        <p:spPr>
          <a:xfrm>
            <a:off x="2280621" y="2615509"/>
            <a:ext cx="6196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Rosie Mann, RN CCTP</a:t>
            </a:r>
          </a:p>
          <a:p>
            <a:r>
              <a:rPr lang="en-US" sz="4800" dirty="0">
                <a:hlinkClick r:id="rId5"/>
              </a:rPr>
              <a:t>drmann1@comcast.net</a:t>
            </a:r>
            <a:endParaRPr lang="en-US" sz="4800" dirty="0"/>
          </a:p>
          <a:p>
            <a:r>
              <a:rPr lang="en-US" sz="4800" dirty="0"/>
              <a:t>717-419-4580</a:t>
            </a:r>
          </a:p>
        </p:txBody>
      </p:sp>
    </p:spTree>
    <p:extLst>
      <p:ext uri="{BB962C8B-B14F-4D97-AF65-F5344CB8AC3E}">
        <p14:creationId xmlns:p14="http://schemas.microsoft.com/office/powerpoint/2010/main" val="94547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932BE-EA3B-0542-9388-9F3F9C64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Purpose of Discipline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9C59-E574-484A-ADC4-9D2CB891B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3429000"/>
            <a:ext cx="10933670" cy="328326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Punish, penalize for the sake of enforcing obedience </a:t>
            </a:r>
            <a:r>
              <a:rPr lang="en-US" sz="1800" dirty="0"/>
              <a:t>Merriam-Webster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Training a person to obey, abide by rules and standards of behavior </a:t>
            </a:r>
            <a:r>
              <a:rPr lang="en-US" sz="2000" dirty="0"/>
              <a:t>Oxford Languages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To fix incorrect behavior </a:t>
            </a:r>
            <a:r>
              <a:rPr lang="en-US" sz="2000" dirty="0" err="1"/>
              <a:t>Yourdictionary.com</a:t>
            </a: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8E0FF4-4496-F243-95B9-A350499D5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120" y="5882957"/>
            <a:ext cx="158496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6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D144-3FA0-D594-3E48-26242D99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4111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AF" dirty="0"/>
              <a:t>Prevention - Social Emotional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5BFBF-BB35-75D7-FDDD-6962A4101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50720"/>
            <a:ext cx="10668000" cy="490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Maurice Elias, a psychology professor at Rutgers University and director of the university’s Social Emotional Learning Lab, describes SEL as the </a:t>
            </a:r>
            <a:r>
              <a:rPr lang="en-US" b="1" i="1" u="sng" dirty="0"/>
              <a:t>process</a:t>
            </a:r>
            <a:r>
              <a:rPr lang="en-US" b="1" dirty="0"/>
              <a:t> </a:t>
            </a:r>
            <a:r>
              <a:rPr lang="en-US" dirty="0"/>
              <a:t>through which we learn to </a:t>
            </a:r>
          </a:p>
          <a:p>
            <a:r>
              <a:rPr lang="en-US" dirty="0"/>
              <a:t>recognize and manage emotions </a:t>
            </a:r>
          </a:p>
          <a:p>
            <a:r>
              <a:rPr lang="en-US" dirty="0"/>
              <a:t>care about others </a:t>
            </a:r>
          </a:p>
          <a:p>
            <a:r>
              <a:rPr lang="en-US" dirty="0"/>
              <a:t>make good decisions</a:t>
            </a:r>
          </a:p>
          <a:p>
            <a:r>
              <a:rPr lang="en-US" dirty="0"/>
              <a:t>behave ethically and responsibly</a:t>
            </a:r>
          </a:p>
          <a:p>
            <a:r>
              <a:rPr lang="en-US" dirty="0"/>
              <a:t>develop positive relationships</a:t>
            </a:r>
          </a:p>
          <a:p>
            <a:r>
              <a:rPr lang="en-US" dirty="0"/>
              <a:t>avoid negative behaviors.</a:t>
            </a:r>
            <a:endParaRPr lang="en-AF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D66D9-456D-7447-9C2C-B32EDBBD5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020" y="3166835"/>
            <a:ext cx="3975100" cy="36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A1AB-7159-2D25-E7B3-019194F7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AF" dirty="0"/>
              <a:t>Prevention – Positive Behavior Supports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94E83-9CA5-AB0E-6654-8EECCAED4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702"/>
            <a:ext cx="10515600" cy="4351338"/>
          </a:xfrm>
        </p:spPr>
        <p:txBody>
          <a:bodyPr/>
          <a:lstStyle/>
          <a:p>
            <a:r>
              <a:rPr lang="en-AF" dirty="0"/>
              <a:t>To improve quality of life</a:t>
            </a:r>
          </a:p>
          <a:p>
            <a:pPr marL="0" indent="0">
              <a:buNone/>
            </a:pPr>
            <a:endParaRPr lang="en-AF" dirty="0"/>
          </a:p>
          <a:p>
            <a:r>
              <a:rPr lang="en-US" dirty="0"/>
              <a:t>E</a:t>
            </a:r>
            <a:r>
              <a:rPr lang="en-AF" dirty="0"/>
              <a:t>xchange maladaptive behavior for more socially acceptable behavior</a:t>
            </a:r>
          </a:p>
          <a:p>
            <a:endParaRPr lang="en-AF" dirty="0"/>
          </a:p>
          <a:p>
            <a:r>
              <a:rPr lang="en-AF" dirty="0"/>
              <a:t>Non-punitive, systemic</a:t>
            </a:r>
          </a:p>
        </p:txBody>
      </p:sp>
      <p:pic>
        <p:nvPicPr>
          <p:cNvPr id="3074" name="Picture 2" descr="Childcare logo Images, Stock Photos &amp; Vectors | Shutterstock">
            <a:extLst>
              <a:ext uri="{FF2B5EF4-FFF2-40B4-BE49-F238E27FC236}">
                <a16:creationId xmlns:a16="http://schemas.microsoft.com/office/drawing/2014/main" id="{4A4EDB5B-31AA-1AC3-CD5D-A476CFE3D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4" t="63287" r="22923" b="6714"/>
          <a:stretch/>
        </p:blipFill>
        <p:spPr bwMode="auto">
          <a:xfrm>
            <a:off x="6492240" y="3473215"/>
            <a:ext cx="3916680" cy="33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FB3F-9E66-8B40-AD71-580BB9CD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400" y="20672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E551EA-02F0-4340-B708-C80B65A7D9D6}"/>
              </a:ext>
            </a:extLst>
          </p:cNvPr>
          <p:cNvSpPr txBox="1"/>
          <p:nvPr/>
        </p:nvSpPr>
        <p:spPr>
          <a:xfrm>
            <a:off x="919288" y="287547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When we discipline, we assume a child . . . . . 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60ABA-C906-0047-9FB3-D45B597792C0}"/>
              </a:ext>
            </a:extLst>
          </p:cNvPr>
          <p:cNvSpPr txBox="1"/>
          <p:nvPr/>
        </p:nvSpPr>
        <p:spPr>
          <a:xfrm>
            <a:off x="919288" y="2466511"/>
            <a:ext cx="385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adley Hand" pitchFamily="2" charset="77"/>
              </a:rPr>
              <a:t>Thinks before acting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A08D7-CF3F-8944-BFE6-C0856D04F960}"/>
              </a:ext>
            </a:extLst>
          </p:cNvPr>
          <p:cNvSpPr txBox="1"/>
          <p:nvPr/>
        </p:nvSpPr>
        <p:spPr>
          <a:xfrm>
            <a:off x="757112" y="4356605"/>
            <a:ext cx="3507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angla MN" pitchFamily="2" charset="0"/>
                <a:cs typeface="Bangla MN" pitchFamily="2" charset="0"/>
              </a:rPr>
              <a:t>Experiences guilt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6F4AE-1D0B-D445-BFEB-A3F19FFC3B38}"/>
              </a:ext>
            </a:extLst>
          </p:cNvPr>
          <p:cNvSpPr txBox="1"/>
          <p:nvPr/>
        </p:nvSpPr>
        <p:spPr>
          <a:xfrm>
            <a:off x="2454854" y="5035098"/>
            <a:ext cx="556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badi MT Condensed Light" panose="020B0306030101010103" pitchFamily="34" charset="77"/>
              </a:rPr>
              <a:t>Believes he or she is competent and capable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220D7-5944-1540-A70F-1ADE9BAB274F}"/>
              </a:ext>
            </a:extLst>
          </p:cNvPr>
          <p:cNvSpPr txBox="1"/>
          <p:nvPr/>
        </p:nvSpPr>
        <p:spPr>
          <a:xfrm>
            <a:off x="4308913" y="5807191"/>
            <a:ext cx="5339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ndale Mono" panose="020B0509000000000004" pitchFamily="49" charset="0"/>
              </a:rPr>
              <a:t>Able to manage emotions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21CCC1-3D1A-E645-B763-B27AA5C9F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796" y="5776076"/>
            <a:ext cx="1584960" cy="73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FC31E4-6939-504E-9E5A-5B451A6F891F}"/>
              </a:ext>
            </a:extLst>
          </p:cNvPr>
          <p:cNvSpPr txBox="1"/>
          <p:nvPr/>
        </p:nvSpPr>
        <p:spPr>
          <a:xfrm>
            <a:off x="2210548" y="3160767"/>
            <a:ext cx="7504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Able to understand another person’s point of 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71129-D730-C946-BC4D-E57516146C69}"/>
              </a:ext>
            </a:extLst>
          </p:cNvPr>
          <p:cNvSpPr txBox="1"/>
          <p:nvPr/>
        </p:nvSpPr>
        <p:spPr>
          <a:xfrm>
            <a:off x="4364226" y="3865757"/>
            <a:ext cx="6160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Aparajita" panose="020B0604020202020204" pitchFamily="34" charset="0"/>
                <a:cs typeface="Aparajita" panose="020B0604020202020204" pitchFamily="34" charset="0"/>
              </a:rPr>
              <a:t>Sees the world as larger than him or herself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DA2E76-ECE3-DF49-A83F-CC727EB44ADD}"/>
              </a:ext>
            </a:extLst>
          </p:cNvPr>
          <p:cNvSpPr txBox="1"/>
          <p:nvPr/>
        </p:nvSpPr>
        <p:spPr>
          <a:xfrm>
            <a:off x="6096000" y="2432043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odoni 72 Oldstyle Book" pitchFamily="2" charset="0"/>
              </a:rPr>
              <a:t>Able to plan and organize</a:t>
            </a:r>
          </a:p>
        </p:txBody>
      </p:sp>
    </p:spTree>
    <p:extLst>
      <p:ext uri="{BB962C8B-B14F-4D97-AF65-F5344CB8AC3E}">
        <p14:creationId xmlns:p14="http://schemas.microsoft.com/office/powerpoint/2010/main" val="308604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5" grpId="0"/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5D4F3E-3CE0-3B8D-8B4C-BEBB84982D5E}"/>
              </a:ext>
            </a:extLst>
          </p:cNvPr>
          <p:cNvSpPr txBox="1"/>
          <p:nvPr/>
        </p:nvSpPr>
        <p:spPr>
          <a:xfrm>
            <a:off x="1630680" y="222230"/>
            <a:ext cx="9086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F" sz="4800" b="1" dirty="0"/>
              <a:t>What is missing in social emotional learning and PBS?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955C4-A0AE-7471-4EFE-83434B166826}"/>
              </a:ext>
            </a:extLst>
          </p:cNvPr>
          <p:cNvSpPr txBox="1"/>
          <p:nvPr/>
        </p:nvSpPr>
        <p:spPr>
          <a:xfrm>
            <a:off x="1748790" y="1977390"/>
            <a:ext cx="92240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F" sz="2400" dirty="0"/>
              <a:t>Difference between </a:t>
            </a:r>
            <a:r>
              <a:rPr lang="en-AF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child development </a:t>
            </a:r>
            <a:r>
              <a:rPr lang="en-AF" sz="2400" dirty="0"/>
              <a:t>and learning</a:t>
            </a:r>
          </a:p>
          <a:p>
            <a:endParaRPr lang="en-AF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F" sz="2400" dirty="0"/>
              <a:t>Difference between </a:t>
            </a:r>
            <a:r>
              <a:rPr lang="en-AF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behavior</a:t>
            </a:r>
            <a:r>
              <a:rPr lang="en-AF" sz="2400" dirty="0"/>
              <a:t> and volitional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F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F" sz="2400" dirty="0"/>
              <a:t>Difference between </a:t>
            </a:r>
            <a:r>
              <a:rPr lang="en-AF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effective functioning </a:t>
            </a:r>
            <a:r>
              <a:rPr lang="en-AF" sz="2400" dirty="0"/>
              <a:t>versus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F" sz="2400" dirty="0"/>
          </a:p>
          <a:p>
            <a:endParaRPr lang="en-AF" sz="2400" dirty="0"/>
          </a:p>
        </p:txBody>
      </p:sp>
      <p:pic>
        <p:nvPicPr>
          <p:cNvPr id="1026" name="Picture 2" descr="With Hands,clip Art,family - Babysitting Png, Transparent Png , Transparent  Png Image - PNGitem">
            <a:extLst>
              <a:ext uri="{FF2B5EF4-FFF2-40B4-BE49-F238E27FC236}">
                <a16:creationId xmlns:a16="http://schemas.microsoft.com/office/drawing/2014/main" id="{3BCEC4A9-8F95-5B83-8ACD-79F7DD672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9"/>
          <a:stretch/>
        </p:blipFill>
        <p:spPr bwMode="auto">
          <a:xfrm>
            <a:off x="3322320" y="4114800"/>
            <a:ext cx="854964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48C9-9AFD-B340-A650-962F5898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2015" y="336914"/>
            <a:ext cx="12856029" cy="1485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+mn-lt"/>
              </a:rPr>
              <a:t>Human Needs</a:t>
            </a:r>
            <a:r>
              <a:rPr lang="en-US" sz="5400" b="1" dirty="0">
                <a:latin typeface="+mn-lt"/>
              </a:rPr>
              <a:t>		</a:t>
            </a:r>
            <a:r>
              <a:rPr lang="en-US" sz="5400" b="1" dirty="0">
                <a:solidFill>
                  <a:srgbClr val="00B050"/>
                </a:solidFill>
                <a:latin typeface="+mn-lt"/>
              </a:rPr>
              <a:t>Human Drives</a:t>
            </a:r>
          </a:p>
        </p:txBody>
      </p:sp>
      <p:pic>
        <p:nvPicPr>
          <p:cNvPr id="1030" name="Picture 6" descr="BBC - Science &amp; Nature - Human Body and Mind - TV Programmes - Human  Instinct - Born to Survive">
            <a:extLst>
              <a:ext uri="{FF2B5EF4-FFF2-40B4-BE49-F238E27FC236}">
                <a16:creationId xmlns:a16="http://schemas.microsoft.com/office/drawing/2014/main" id="{2EC8001C-5C64-284D-9763-BF5416D05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" y="1369146"/>
            <a:ext cx="5202283" cy="36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,127 African American Baby Boy Stock Photos, Pictures &amp; Royalty-Free  Images - iStock">
            <a:extLst>
              <a:ext uri="{FF2B5EF4-FFF2-40B4-BE49-F238E27FC236}">
                <a16:creationId xmlns:a16="http://schemas.microsoft.com/office/drawing/2014/main" id="{961EAFD0-86A7-09FE-46E8-0718A79E3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20890" r="8017"/>
          <a:stretch/>
        </p:blipFill>
        <p:spPr bwMode="auto">
          <a:xfrm>
            <a:off x="5897880" y="1369146"/>
            <a:ext cx="5871210" cy="36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41EB26-B24E-7CA9-172C-50F626818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533" y="5587175"/>
            <a:ext cx="158496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0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FB3F-9E66-8B40-AD71-580BB9CD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E551EA-02F0-4340-B708-C80B65A7D9D6}"/>
              </a:ext>
            </a:extLst>
          </p:cNvPr>
          <p:cNvSpPr txBox="1"/>
          <p:nvPr/>
        </p:nvSpPr>
        <p:spPr>
          <a:xfrm>
            <a:off x="947863" y="481104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Brain Development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21CCC1-3D1A-E645-B763-B27AA5C9F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533" y="5587175"/>
            <a:ext cx="1584960" cy="73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4D9316-56B5-894F-8047-59157D606980}"/>
              </a:ext>
            </a:extLst>
          </p:cNvPr>
          <p:cNvSpPr txBox="1"/>
          <p:nvPr/>
        </p:nvSpPr>
        <p:spPr>
          <a:xfrm rot="10800000" flipH="1" flipV="1">
            <a:off x="2451119" y="5665867"/>
            <a:ext cx="50662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Brain stem</a:t>
            </a:r>
          </a:p>
          <a:p>
            <a:r>
              <a:rPr lang="en-US" dirty="0"/>
              <a:t>Oxygen, nutrition, warmth, comfort, survival</a:t>
            </a:r>
          </a:p>
        </p:txBody>
      </p:sp>
      <p:pic>
        <p:nvPicPr>
          <p:cNvPr id="5126" name="Picture 6" descr="Bucket Images | Free Vectors, Stock Photos &amp; PSD">
            <a:extLst>
              <a:ext uri="{FF2B5EF4-FFF2-40B4-BE49-F238E27FC236}">
                <a16:creationId xmlns:a16="http://schemas.microsoft.com/office/drawing/2014/main" id="{D2A5AB9B-37A4-9742-A15B-D348956F5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5" b="50000"/>
          <a:stretch/>
        </p:blipFill>
        <p:spPr bwMode="auto">
          <a:xfrm>
            <a:off x="8155777" y="5620900"/>
            <a:ext cx="950900" cy="9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036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6296</TotalTime>
  <Words>745</Words>
  <Application>Microsoft Macintosh PowerPoint</Application>
  <PresentationFormat>Widescreen</PresentationFormat>
  <Paragraphs>175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Abadi MT Condensed Light</vt:lpstr>
      <vt:lpstr>Andale Mono</vt:lpstr>
      <vt:lpstr>Aparajita</vt:lpstr>
      <vt:lpstr>Arial</vt:lpstr>
      <vt:lpstr>Bangla MN</vt:lpstr>
      <vt:lpstr>Bodoni 72 Oldstyle Book</vt:lpstr>
      <vt:lpstr>Bradley Hand</vt:lpstr>
      <vt:lpstr>Calibri</vt:lpstr>
      <vt:lpstr>Calibri Light</vt:lpstr>
      <vt:lpstr>Office Theme</vt:lpstr>
      <vt:lpstr>Developmental  Discipline</vt:lpstr>
      <vt:lpstr>Misbehavior</vt:lpstr>
      <vt:lpstr>Purpose of Discipline</vt:lpstr>
      <vt:lpstr>Prevention - Social Emotional Learning</vt:lpstr>
      <vt:lpstr>Prevention – Positive Behavior Supports  </vt:lpstr>
      <vt:lpstr> </vt:lpstr>
      <vt:lpstr>PowerPoint Presentation</vt:lpstr>
      <vt:lpstr>Human Needs  Human Drives</vt:lpstr>
      <vt:lpstr> </vt:lpstr>
      <vt:lpstr> </vt:lpstr>
      <vt:lpstr> </vt:lpstr>
      <vt:lpstr> </vt:lpstr>
      <vt:lpstr> </vt:lpstr>
      <vt:lpstr> </vt:lpstr>
      <vt:lpstr> </vt:lpstr>
      <vt:lpstr> </vt:lpstr>
      <vt:lpstr>Neurological  Needs and Drives</vt:lpstr>
      <vt:lpstr>Misbehavior</vt:lpstr>
      <vt:lpstr>Neurological  Needs and Drives</vt:lpstr>
      <vt:lpstr>Understand and Support</vt:lpstr>
      <vt:lpstr>Purpose of Discipline</vt:lpstr>
      <vt:lpstr>Purpose of Discipline</vt:lpstr>
      <vt:lpstr>Purpose of Discipline</vt:lpstr>
      <vt:lpstr>What bucket am I filling?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 Discipline</dc:title>
  <dc:creator>Rosie Mann</dc:creator>
  <cp:lastModifiedBy>Rosie Mann</cp:lastModifiedBy>
  <cp:revision>26</cp:revision>
  <dcterms:created xsi:type="dcterms:W3CDTF">2021-05-17T14:12:34Z</dcterms:created>
  <dcterms:modified xsi:type="dcterms:W3CDTF">2022-06-27T16:49:12Z</dcterms:modified>
</cp:coreProperties>
</file>