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8"/>
  </p:notesMasterIdLst>
  <p:sldIdLst>
    <p:sldId id="256" r:id="rId2"/>
    <p:sldId id="257" r:id="rId3"/>
    <p:sldId id="329" r:id="rId4"/>
    <p:sldId id="331" r:id="rId5"/>
    <p:sldId id="332" r:id="rId6"/>
    <p:sldId id="335" r:id="rId7"/>
    <p:sldId id="259" r:id="rId8"/>
    <p:sldId id="333" r:id="rId9"/>
    <p:sldId id="325" r:id="rId10"/>
    <p:sldId id="320" r:id="rId11"/>
    <p:sldId id="318" r:id="rId12"/>
    <p:sldId id="319" r:id="rId13"/>
    <p:sldId id="337" r:id="rId14"/>
    <p:sldId id="338" r:id="rId15"/>
    <p:sldId id="336"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Jouenne" initials="EJ" lastIdx="1" clrIdx="0">
    <p:extLst>
      <p:ext uri="{19B8F6BF-5375-455C-9EA6-DF929625EA0E}">
        <p15:presenceInfo xmlns:p15="http://schemas.microsoft.com/office/powerpoint/2012/main" userId="S::ej276@georgetown.edu::83770c27-ea1c-4be4-864c-53c61669d7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p:restoredTop sz="79006"/>
  </p:normalViewPr>
  <p:slideViewPr>
    <p:cSldViewPr snapToGrid="0">
      <p:cViewPr varScale="1">
        <p:scale>
          <a:sx n="65" d="100"/>
          <a:sy n="65" d="100"/>
        </p:scale>
        <p:origin x="12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863C9-7493-344C-98D5-95041C0E8E06}"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CC0C-34CF-364E-AE60-E8C267E9F9FF}" type="slidenum">
              <a:rPr lang="en-US" smtClean="0"/>
              <a:t>‹#›</a:t>
            </a:fld>
            <a:endParaRPr lang="en-US"/>
          </a:p>
        </p:txBody>
      </p:sp>
    </p:spTree>
    <p:extLst>
      <p:ext uri="{BB962C8B-B14F-4D97-AF65-F5344CB8AC3E}">
        <p14:creationId xmlns:p14="http://schemas.microsoft.com/office/powerpoint/2010/main" val="7146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1</a:t>
            </a:fld>
            <a:endParaRPr lang="en-US"/>
          </a:p>
        </p:txBody>
      </p:sp>
    </p:spTree>
    <p:extLst>
      <p:ext uri="{BB962C8B-B14F-4D97-AF65-F5344CB8AC3E}">
        <p14:creationId xmlns:p14="http://schemas.microsoft.com/office/powerpoint/2010/main" val="59722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30a376b5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30a376b5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9</a:t>
            </a:fld>
            <a:endParaRPr lang="en-US"/>
          </a:p>
        </p:txBody>
      </p:sp>
    </p:spTree>
    <p:extLst>
      <p:ext uri="{BB962C8B-B14F-4D97-AF65-F5344CB8AC3E}">
        <p14:creationId xmlns:p14="http://schemas.microsoft.com/office/powerpoint/2010/main" val="52097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11</a:t>
            </a:fld>
            <a:endParaRPr lang="en-US"/>
          </a:p>
        </p:txBody>
      </p:sp>
    </p:spTree>
    <p:extLst>
      <p:ext uri="{BB962C8B-B14F-4D97-AF65-F5344CB8AC3E}">
        <p14:creationId xmlns:p14="http://schemas.microsoft.com/office/powerpoint/2010/main" val="290122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dirty="0"/>
          </a:p>
          <a:p>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12</a:t>
            </a:fld>
            <a:endParaRPr lang="en-US"/>
          </a:p>
        </p:txBody>
      </p:sp>
    </p:spTree>
    <p:extLst>
      <p:ext uri="{BB962C8B-B14F-4D97-AF65-F5344CB8AC3E}">
        <p14:creationId xmlns:p14="http://schemas.microsoft.com/office/powerpoint/2010/main" val="103767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dirty="0"/>
          </a:p>
          <a:p>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13</a:t>
            </a:fld>
            <a:endParaRPr lang="en-US"/>
          </a:p>
        </p:txBody>
      </p:sp>
    </p:spTree>
    <p:extLst>
      <p:ext uri="{BB962C8B-B14F-4D97-AF65-F5344CB8AC3E}">
        <p14:creationId xmlns:p14="http://schemas.microsoft.com/office/powerpoint/2010/main" val="199035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400" dirty="0"/>
          </a:p>
          <a:p>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14</a:t>
            </a:fld>
            <a:endParaRPr lang="en-US"/>
          </a:p>
        </p:txBody>
      </p:sp>
    </p:spTree>
    <p:extLst>
      <p:ext uri="{BB962C8B-B14F-4D97-AF65-F5344CB8AC3E}">
        <p14:creationId xmlns:p14="http://schemas.microsoft.com/office/powerpoint/2010/main" val="386236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0CC0C-34CF-364E-AE60-E8C267E9F9FF}" type="slidenum">
              <a:rPr lang="en-US" smtClean="0"/>
              <a:t>15</a:t>
            </a:fld>
            <a:endParaRPr lang="en-US"/>
          </a:p>
        </p:txBody>
      </p:sp>
    </p:spTree>
    <p:extLst>
      <p:ext uri="{BB962C8B-B14F-4D97-AF65-F5344CB8AC3E}">
        <p14:creationId xmlns:p14="http://schemas.microsoft.com/office/powerpoint/2010/main" val="389693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30a376b5a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30a376b5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5" name="Footer Placeholder 4">
            <a:extLst>
              <a:ext uri="{FF2B5EF4-FFF2-40B4-BE49-F238E27FC236}">
                <a16:creationId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1401-5637-41BC-AC21-891056450A2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02602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5" name="Footer Placeholder 4">
            <a:extLst>
              <a:ext uri="{FF2B5EF4-FFF2-40B4-BE49-F238E27FC236}">
                <a16:creationId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91151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5" name="Footer Placeholder 4">
            <a:extLst>
              <a:ext uri="{FF2B5EF4-FFF2-40B4-BE49-F238E27FC236}">
                <a16:creationId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67133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730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94570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5" name="Footer Placeholder 4">
            <a:extLst>
              <a:ext uri="{FF2B5EF4-FFF2-40B4-BE49-F238E27FC236}">
                <a16:creationId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31905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6" name="Footer Placeholder 5">
            <a:extLst>
              <a:ext uri="{FF2B5EF4-FFF2-40B4-BE49-F238E27FC236}">
                <a16:creationId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76593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8" name="Footer Placeholder 7">
            <a:extLst>
              <a:ext uri="{FF2B5EF4-FFF2-40B4-BE49-F238E27FC236}">
                <a16:creationId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85989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4" name="Footer Placeholder 3">
            <a:extLst>
              <a:ext uri="{FF2B5EF4-FFF2-40B4-BE49-F238E27FC236}">
                <a16:creationId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1445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3" name="Footer Placeholder 2">
            <a:extLst>
              <a:ext uri="{FF2B5EF4-FFF2-40B4-BE49-F238E27FC236}">
                <a16:creationId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98048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6" name="Footer Placeholder 5">
            <a:extLst>
              <a:ext uri="{FF2B5EF4-FFF2-40B4-BE49-F238E27FC236}">
                <a16:creationId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76118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t>10/19/2023</a:t>
            </a:fld>
            <a:endParaRPr lang="en-US"/>
          </a:p>
        </p:txBody>
      </p:sp>
      <p:sp>
        <p:nvSpPr>
          <p:cNvPr id="6" name="Footer Placeholder 5">
            <a:extLst>
              <a:ext uri="{FF2B5EF4-FFF2-40B4-BE49-F238E27FC236}">
                <a16:creationId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5613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10/19/2023</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a:t>
            </a:fld>
            <a:endParaRPr lang="en-US"/>
          </a:p>
        </p:txBody>
      </p:sp>
    </p:spTree>
    <p:extLst>
      <p:ext uri="{BB962C8B-B14F-4D97-AF65-F5344CB8AC3E}">
        <p14:creationId xmlns:p14="http://schemas.microsoft.com/office/powerpoint/2010/main" val="27868915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 id="2147483713" r:id="rId12"/>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lp@parents4peac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E6CDF-ADB7-468C-85C9-B20A076F3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9EA3C6-5BB9-4426-BF58-2B808502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0A35E7-9EF6-40E1-A6C5-0B6D3D724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1600"/>
            <a:ext cx="11389581"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0DA05-ADAE-53D2-E21C-9ED6522C8FFF}"/>
              </a:ext>
            </a:extLst>
          </p:cNvPr>
          <p:cNvSpPr>
            <a:spLocks noGrp="1"/>
          </p:cNvSpPr>
          <p:nvPr>
            <p:ph type="ctrTitle"/>
          </p:nvPr>
        </p:nvSpPr>
        <p:spPr>
          <a:xfrm>
            <a:off x="4894687" y="3116710"/>
            <a:ext cx="5676901" cy="624579"/>
          </a:xfrm>
        </p:spPr>
        <p:txBody>
          <a:bodyPr>
            <a:noAutofit/>
          </a:bodyPr>
          <a:lstStyle/>
          <a:p>
            <a:r>
              <a:rPr lang="en-US" sz="3200" dirty="0">
                <a:solidFill>
                  <a:srgbClr val="0070C0"/>
                </a:solidFill>
                <a:ea typeface="+mj-lt"/>
                <a:cs typeface="+mj-lt"/>
              </a:rPr>
              <a:t>The Path to Domestic Extremism – and the Road Back to Peer Support and Trauma Recovery</a:t>
            </a:r>
            <a:endParaRPr lang="en-US" dirty="0"/>
          </a:p>
        </p:txBody>
      </p:sp>
      <p:sp>
        <p:nvSpPr>
          <p:cNvPr id="3" name="Subtitle 2">
            <a:extLst>
              <a:ext uri="{FF2B5EF4-FFF2-40B4-BE49-F238E27FC236}">
                <a16:creationId xmlns:a16="http://schemas.microsoft.com/office/drawing/2014/main" id="{9572FA1A-DE8A-0644-C261-6588B50A2E60}"/>
              </a:ext>
            </a:extLst>
          </p:cNvPr>
          <p:cNvSpPr>
            <a:spLocks noGrp="1"/>
          </p:cNvSpPr>
          <p:nvPr>
            <p:ph type="subTitle" idx="1"/>
          </p:nvPr>
        </p:nvSpPr>
        <p:spPr>
          <a:xfrm>
            <a:off x="4894687" y="3986682"/>
            <a:ext cx="6220988" cy="1061184"/>
          </a:xfrm>
        </p:spPr>
        <p:txBody>
          <a:bodyPr>
            <a:noAutofit/>
          </a:bodyPr>
          <a:lstStyle/>
          <a:p>
            <a:r>
              <a:rPr lang="en-US" sz="1400" dirty="0"/>
              <a:t>Christopher Buckley, Peer Support Mentor </a:t>
            </a:r>
          </a:p>
          <a:p>
            <a:r>
              <a:rPr lang="en-US" sz="1400" dirty="0"/>
              <a:t>Certified Peer Specialist in Mental Health (CPS-MH), Forensic Peer Mentor (FPM)</a:t>
            </a:r>
          </a:p>
          <a:p>
            <a:endParaRPr lang="en-US" dirty="0"/>
          </a:p>
        </p:txBody>
      </p:sp>
      <p:pic>
        <p:nvPicPr>
          <p:cNvPr id="21" name="Picture 3">
            <a:extLst>
              <a:ext uri="{FF2B5EF4-FFF2-40B4-BE49-F238E27FC236}">
                <a16:creationId xmlns:a16="http://schemas.microsoft.com/office/drawing/2014/main" id="{0499F217-A124-3F09-669C-4C14F2C4B17D}"/>
              </a:ext>
            </a:extLst>
          </p:cNvPr>
          <p:cNvPicPr>
            <a:picLocks noChangeAspect="1"/>
          </p:cNvPicPr>
          <p:nvPr/>
        </p:nvPicPr>
        <p:blipFill rotWithShape="1">
          <a:blip r:embed="rId3"/>
          <a:srcRect l="15036" r="10659"/>
          <a:stretch/>
        </p:blipFill>
        <p:spPr>
          <a:xfrm>
            <a:off x="-1" y="1371600"/>
            <a:ext cx="4076699" cy="4114800"/>
          </a:xfrm>
          <a:prstGeom prst="rect">
            <a:avLst/>
          </a:prstGeom>
        </p:spPr>
      </p:pic>
    </p:spTree>
    <p:extLst>
      <p:ext uri="{BB962C8B-B14F-4D97-AF65-F5344CB8AC3E}">
        <p14:creationId xmlns:p14="http://schemas.microsoft.com/office/powerpoint/2010/main" val="323298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1219200" y="1371600"/>
            <a:ext cx="5257800" cy="4114800"/>
          </a:xfrm>
        </p:spPr>
        <p:txBody>
          <a:bodyPr anchor="ctr">
            <a:normAutofit/>
          </a:bodyPr>
          <a:lstStyle/>
          <a:p>
            <a:r>
              <a:rPr lang="en-US" dirty="0">
                <a:solidFill>
                  <a:srgbClr val="0070C0"/>
                </a:solidFill>
              </a:rPr>
              <a:t>What do I do at Parents for Peace?</a:t>
            </a:r>
          </a:p>
        </p:txBody>
      </p:sp>
      <p:sp>
        <p:nvSpPr>
          <p:cNvPr id="9" name="Subtitle 2">
            <a:extLst>
              <a:ext uri="{FF2B5EF4-FFF2-40B4-BE49-F238E27FC236}">
                <a16:creationId xmlns:a16="http://schemas.microsoft.com/office/drawing/2014/main" id="{3618EE42-AD0E-4676-8E88-CE2B46298CCD}"/>
              </a:ext>
            </a:extLst>
          </p:cNvPr>
          <p:cNvSpPr>
            <a:spLocks noGrp="1"/>
          </p:cNvSpPr>
          <p:nvPr>
            <p:ph type="subTitle" idx="1"/>
          </p:nvPr>
        </p:nvSpPr>
        <p:spPr>
          <a:xfrm>
            <a:off x="7674014" y="1148862"/>
            <a:ext cx="3715567" cy="4560277"/>
          </a:xfrm>
        </p:spPr>
        <p:txBody>
          <a:bodyPr anchor="ctr">
            <a:normAutofit/>
          </a:bodyPr>
          <a:lstStyle/>
          <a:p>
            <a:pPr marL="285750" indent="-285750">
              <a:buFontTx/>
              <a:buChar char="-"/>
            </a:pPr>
            <a:r>
              <a:rPr lang="en-US" cap="none" dirty="0"/>
              <a:t>Started by consulting on cases where white supremacy ideology was present, giving feedback to the interventionist</a:t>
            </a:r>
          </a:p>
          <a:p>
            <a:pPr marL="285750" indent="-285750">
              <a:buFontTx/>
              <a:buChar char="-"/>
            </a:pPr>
            <a:r>
              <a:rPr lang="en-US" cap="none" dirty="0"/>
              <a:t>Now I work with our intervention teams to support individuals of concern and their families. I am also developing our Trauma Recovery Program (TRP)</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10</a:t>
            </a:fld>
            <a:endParaRPr lang="en-US"/>
          </a:p>
        </p:txBody>
      </p:sp>
    </p:spTree>
    <p:extLst>
      <p:ext uri="{BB962C8B-B14F-4D97-AF65-F5344CB8AC3E}">
        <p14:creationId xmlns:p14="http://schemas.microsoft.com/office/powerpoint/2010/main" val="419456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D394-7E73-DD05-AE34-FBAA9024AEBC}"/>
              </a:ext>
            </a:extLst>
          </p:cNvPr>
          <p:cNvSpPr>
            <a:spLocks noGrp="1"/>
          </p:cNvSpPr>
          <p:nvPr>
            <p:ph type="title"/>
          </p:nvPr>
        </p:nvSpPr>
        <p:spPr/>
        <p:txBody>
          <a:bodyPr/>
          <a:lstStyle/>
          <a:p>
            <a:r>
              <a:rPr lang="en-US" dirty="0">
                <a:solidFill>
                  <a:srgbClr val="0070C0"/>
                </a:solidFill>
              </a:rPr>
              <a:t>Certifications and Continuing Education</a:t>
            </a:r>
          </a:p>
        </p:txBody>
      </p:sp>
      <p:sp>
        <p:nvSpPr>
          <p:cNvPr id="3" name="Content Placeholder 2">
            <a:extLst>
              <a:ext uri="{FF2B5EF4-FFF2-40B4-BE49-F238E27FC236}">
                <a16:creationId xmlns:a16="http://schemas.microsoft.com/office/drawing/2014/main" id="{5C3998BC-CBEC-AD8C-261E-60B83264D7DD}"/>
              </a:ext>
            </a:extLst>
          </p:cNvPr>
          <p:cNvSpPr>
            <a:spLocks noGrp="1"/>
          </p:cNvSpPr>
          <p:nvPr>
            <p:ph idx="1"/>
          </p:nvPr>
        </p:nvSpPr>
        <p:spPr/>
        <p:txBody>
          <a:bodyPr/>
          <a:lstStyle/>
          <a:p>
            <a:r>
              <a:rPr lang="en-US" b="1" dirty="0"/>
              <a:t>Peer Support Training</a:t>
            </a:r>
          </a:p>
          <a:p>
            <a:pPr lvl="1"/>
            <a:r>
              <a:rPr lang="en-US" dirty="0"/>
              <a:t>Certified Peer Specialist in Mental Health (CPS-MH)</a:t>
            </a:r>
          </a:p>
          <a:p>
            <a:pPr lvl="1"/>
            <a:r>
              <a:rPr lang="en-US" dirty="0"/>
              <a:t>Forensic Peer Mentor (FPM)</a:t>
            </a:r>
          </a:p>
          <a:p>
            <a:pPr lvl="1"/>
            <a:r>
              <a:rPr lang="en-US" dirty="0"/>
              <a:t>Working toward National Peer Support Certification</a:t>
            </a:r>
          </a:p>
          <a:p>
            <a:r>
              <a:rPr lang="en-US" b="1" dirty="0"/>
              <a:t>Certificate in Traumatic Stress Studies </a:t>
            </a:r>
            <a:r>
              <a:rPr lang="en-US" dirty="0"/>
              <a:t>from the Trauma Research Foundation developed and administered by Dr. Bessel van der Kolk</a:t>
            </a:r>
          </a:p>
          <a:p>
            <a:pPr lvl="1"/>
            <a:r>
              <a:rPr lang="en-US" dirty="0"/>
              <a:t>Topics included: type of trauma, how trauma affects the brain, types of treatment available</a:t>
            </a:r>
          </a:p>
          <a:p>
            <a:pPr marL="274320" lvl="1" indent="0">
              <a:buNone/>
            </a:pPr>
            <a:endParaRPr lang="en-US" dirty="0"/>
          </a:p>
          <a:p>
            <a:pPr marL="274320" lvl="1" indent="0">
              <a:buNone/>
            </a:pPr>
            <a:r>
              <a:rPr lang="en-US" b="1" dirty="0">
                <a:solidFill>
                  <a:srgbClr val="C00000"/>
                </a:solidFill>
              </a:rPr>
              <a:t>UPCOMING: </a:t>
            </a:r>
            <a:r>
              <a:rPr lang="en-US" dirty="0"/>
              <a:t>Peer Support Specialist Training. In coordination with a team at Georgia State, we are developing a peer support curriculum for former extremists with lived recovery experience. </a:t>
            </a:r>
          </a:p>
        </p:txBody>
      </p:sp>
    </p:spTree>
    <p:extLst>
      <p:ext uri="{BB962C8B-B14F-4D97-AF65-F5344CB8AC3E}">
        <p14:creationId xmlns:p14="http://schemas.microsoft.com/office/powerpoint/2010/main" val="60920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185D-0189-0895-8643-BCB89BE2805B}"/>
              </a:ext>
            </a:extLst>
          </p:cNvPr>
          <p:cNvSpPr>
            <a:spLocks noGrp="1"/>
          </p:cNvSpPr>
          <p:nvPr>
            <p:ph type="title"/>
          </p:nvPr>
        </p:nvSpPr>
        <p:spPr/>
        <p:txBody>
          <a:bodyPr/>
          <a:lstStyle/>
          <a:p>
            <a:r>
              <a:rPr lang="en-US" dirty="0">
                <a:solidFill>
                  <a:srgbClr val="0070C0"/>
                </a:solidFill>
              </a:rPr>
              <a:t>Trauma Recovery Program (TRP)</a:t>
            </a:r>
          </a:p>
        </p:txBody>
      </p:sp>
      <p:sp>
        <p:nvSpPr>
          <p:cNvPr id="3" name="Content Placeholder 2">
            <a:extLst>
              <a:ext uri="{FF2B5EF4-FFF2-40B4-BE49-F238E27FC236}">
                <a16:creationId xmlns:a16="http://schemas.microsoft.com/office/drawing/2014/main" id="{01DBFC8F-363E-D57E-7AB4-1CF52CB54144}"/>
              </a:ext>
            </a:extLst>
          </p:cNvPr>
          <p:cNvSpPr>
            <a:spLocks noGrp="1"/>
          </p:cNvSpPr>
          <p:nvPr>
            <p:ph idx="1"/>
          </p:nvPr>
        </p:nvSpPr>
        <p:spPr/>
        <p:txBody>
          <a:bodyPr vert="horz" lIns="91440" tIns="45720" rIns="91440" bIns="45720" rtlCol="0" anchor="t">
            <a:normAutofit fontScale="92500" lnSpcReduction="10000"/>
          </a:bodyPr>
          <a:lstStyle/>
          <a:p>
            <a:pPr lvl="1"/>
            <a:r>
              <a:rPr lang="en-US" sz="1800" dirty="0"/>
              <a:t>Deradicalization felt like a detox.</a:t>
            </a:r>
            <a:endParaRPr lang="en-US" dirty="0"/>
          </a:p>
          <a:p>
            <a:pPr lvl="1"/>
            <a:r>
              <a:rPr lang="en-US" sz="1800" dirty="0"/>
              <a:t>List of risk factors for </a:t>
            </a:r>
            <a:r>
              <a:rPr lang="en-US" sz="1800" dirty="0">
                <a:ea typeface="+mn-lt"/>
                <a:cs typeface="+mn-lt"/>
              </a:rPr>
              <a:t>substance abuse and </a:t>
            </a:r>
            <a:r>
              <a:rPr lang="en-US" sz="1800" dirty="0"/>
              <a:t>extremist recruitment were essentially the same</a:t>
            </a:r>
            <a:endParaRPr lang="en-US" dirty="0"/>
          </a:p>
          <a:p>
            <a:pPr lvl="1"/>
            <a:r>
              <a:rPr lang="en-US" sz="1800" dirty="0"/>
              <a:t>Research shows that extremist groups target individuals with trauma and veterans.</a:t>
            </a:r>
          </a:p>
          <a:p>
            <a:pPr lvl="1"/>
            <a:r>
              <a:rPr lang="en-US" sz="1800" dirty="0"/>
              <a:t>Dr. James Kimmel (Yale) finds that </a:t>
            </a:r>
            <a:r>
              <a:rPr lang="en-US" sz="1800" dirty="0">
                <a:solidFill>
                  <a:srgbClr val="000000"/>
                </a:solidFill>
                <a:ea typeface="+mn-lt"/>
                <a:cs typeface="+mn-lt"/>
              </a:rPr>
              <a:t>revenge cravings that arise out of grievances and perceived victimization can be addicting. In other words, hate and revenge can be addicting. </a:t>
            </a:r>
          </a:p>
          <a:p>
            <a:pPr marL="274320" lvl="1" indent="0">
              <a:buNone/>
            </a:pPr>
            <a:endParaRPr lang="en-US" sz="1800" b="1" dirty="0"/>
          </a:p>
          <a:p>
            <a:pPr marL="274320" lvl="1" indent="0">
              <a:buNone/>
            </a:pPr>
            <a:endParaRPr lang="en-US" sz="1800" b="1" dirty="0"/>
          </a:p>
          <a:p>
            <a:pPr marL="274320" lvl="1" indent="0">
              <a:buNone/>
            </a:pPr>
            <a:endParaRPr lang="en-US" sz="1800" b="1" dirty="0"/>
          </a:p>
          <a:p>
            <a:pPr marL="274320" lvl="1" indent="0">
              <a:buNone/>
            </a:pPr>
            <a:r>
              <a:rPr lang="en-US" sz="1800" b="1" dirty="0"/>
              <a:t>Could we build resilience to extremism by addressing veteran's trauma? Could we do this using substance abuse recovery models (i.e. 12 steps)? </a:t>
            </a:r>
            <a:endParaRPr lang="en-US"/>
          </a:p>
          <a:p>
            <a:pPr lvl="1"/>
            <a:endParaRPr lang="en-US" sz="1800" dirty="0"/>
          </a:p>
        </p:txBody>
      </p:sp>
    </p:spTree>
    <p:extLst>
      <p:ext uri="{BB962C8B-B14F-4D97-AF65-F5344CB8AC3E}">
        <p14:creationId xmlns:p14="http://schemas.microsoft.com/office/powerpoint/2010/main" val="53349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185D-0189-0895-8643-BCB89BE2805B}"/>
              </a:ext>
            </a:extLst>
          </p:cNvPr>
          <p:cNvSpPr>
            <a:spLocks noGrp="1"/>
          </p:cNvSpPr>
          <p:nvPr>
            <p:ph type="title"/>
          </p:nvPr>
        </p:nvSpPr>
        <p:spPr/>
        <p:txBody>
          <a:bodyPr/>
          <a:lstStyle/>
          <a:p>
            <a:r>
              <a:rPr lang="en-US" dirty="0">
                <a:solidFill>
                  <a:srgbClr val="0070C0"/>
                </a:solidFill>
              </a:rPr>
              <a:t>Trauma Recovery Program (TRP)</a:t>
            </a:r>
          </a:p>
        </p:txBody>
      </p:sp>
      <p:sp>
        <p:nvSpPr>
          <p:cNvPr id="3" name="Content Placeholder 2">
            <a:extLst>
              <a:ext uri="{FF2B5EF4-FFF2-40B4-BE49-F238E27FC236}">
                <a16:creationId xmlns:a16="http://schemas.microsoft.com/office/drawing/2014/main" id="{01DBFC8F-363E-D57E-7AB4-1CF52CB54144}"/>
              </a:ext>
            </a:extLst>
          </p:cNvPr>
          <p:cNvSpPr>
            <a:spLocks noGrp="1"/>
          </p:cNvSpPr>
          <p:nvPr>
            <p:ph idx="1"/>
          </p:nvPr>
        </p:nvSpPr>
        <p:spPr/>
        <p:txBody>
          <a:bodyPr vert="horz" lIns="91440" tIns="45720" rIns="91440" bIns="45720" rtlCol="0" anchor="t">
            <a:normAutofit/>
          </a:bodyPr>
          <a:lstStyle/>
          <a:p>
            <a:pPr marL="560070" lvl="1" indent="-285750"/>
            <a:r>
              <a:rPr lang="en-US" sz="1800" dirty="0">
                <a:ea typeface="+mn-lt"/>
                <a:cs typeface="+mn-lt"/>
              </a:rPr>
              <a:t>Trauma recovery program helps returning veterans deal with the trauma from their military service, making them more resilient to issues with substance abuse, domestic abuse, extremism, etc.</a:t>
            </a:r>
            <a:endParaRPr lang="en-US" dirty="0">
              <a:ea typeface="+mn-lt"/>
              <a:cs typeface="+mn-lt"/>
            </a:endParaRPr>
          </a:p>
          <a:p>
            <a:pPr marL="560070" lvl="1" indent="-285750"/>
            <a:r>
              <a:rPr lang="en-US" sz="1800" dirty="0"/>
              <a:t>Law Enforcement adaptation made to assist with job related trauma. This adaptation was run as a pilot in Aurora, CO, in collaboration with Sammie Wicks</a:t>
            </a:r>
            <a:endParaRPr lang="en-US"/>
          </a:p>
          <a:p>
            <a:pPr marL="274320" lvl="1" indent="0">
              <a:buNone/>
            </a:pPr>
            <a:endParaRPr lang="en-US" sz="1800" dirty="0"/>
          </a:p>
          <a:p>
            <a:pPr marL="274320" lvl="1" indent="0">
              <a:buNone/>
            </a:pPr>
            <a:r>
              <a:rPr lang="en-US" sz="1800" dirty="0"/>
              <a:t>"</a:t>
            </a:r>
            <a:r>
              <a:rPr lang="en-US" sz="1800" i="1" dirty="0">
                <a:solidFill>
                  <a:srgbClr val="000000"/>
                </a:solidFill>
                <a:ea typeface="+mn-lt"/>
                <a:cs typeface="+mn-lt"/>
              </a:rPr>
              <a:t>The piloted program fostered community between the participants, facilitated introspection, and through conversation, created an environment where participants were introduced to new stress management and coping techniques. We’re excited about the continued development of the program and look forward to seeing the final product</a:t>
            </a:r>
            <a:r>
              <a:rPr lang="en-US" sz="1800" dirty="0">
                <a:solidFill>
                  <a:srgbClr val="000000"/>
                </a:solidFill>
                <a:ea typeface="+mn-lt"/>
                <a:cs typeface="+mn-lt"/>
              </a:rPr>
              <a:t>." - Aurora Police Department</a:t>
            </a:r>
          </a:p>
        </p:txBody>
      </p:sp>
    </p:spTree>
    <p:extLst>
      <p:ext uri="{BB962C8B-B14F-4D97-AF65-F5344CB8AC3E}">
        <p14:creationId xmlns:p14="http://schemas.microsoft.com/office/powerpoint/2010/main" val="338797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185D-0189-0895-8643-BCB89BE2805B}"/>
              </a:ext>
            </a:extLst>
          </p:cNvPr>
          <p:cNvSpPr>
            <a:spLocks noGrp="1"/>
          </p:cNvSpPr>
          <p:nvPr>
            <p:ph type="title"/>
          </p:nvPr>
        </p:nvSpPr>
        <p:spPr/>
        <p:txBody>
          <a:bodyPr/>
          <a:lstStyle/>
          <a:p>
            <a:r>
              <a:rPr lang="en-US" dirty="0">
                <a:solidFill>
                  <a:srgbClr val="0070C0"/>
                </a:solidFill>
              </a:rPr>
              <a:t>Trauma Recovery Program (TRP)</a:t>
            </a:r>
          </a:p>
        </p:txBody>
      </p:sp>
      <p:sp>
        <p:nvSpPr>
          <p:cNvPr id="3" name="Content Placeholder 2">
            <a:extLst>
              <a:ext uri="{FF2B5EF4-FFF2-40B4-BE49-F238E27FC236}">
                <a16:creationId xmlns:a16="http://schemas.microsoft.com/office/drawing/2014/main" id="{01DBFC8F-363E-D57E-7AB4-1CF52CB54144}"/>
              </a:ext>
            </a:extLst>
          </p:cNvPr>
          <p:cNvSpPr>
            <a:spLocks noGrp="1"/>
          </p:cNvSpPr>
          <p:nvPr>
            <p:ph idx="1"/>
          </p:nvPr>
        </p:nvSpPr>
        <p:spPr/>
        <p:txBody>
          <a:bodyPr vert="horz" lIns="91440" tIns="45720" rIns="91440" bIns="45720" rtlCol="0" anchor="t">
            <a:normAutofit/>
          </a:bodyPr>
          <a:lstStyle/>
          <a:p>
            <a:pPr marL="560070" lvl="1" indent="-285750"/>
            <a:r>
              <a:rPr lang="en-US" sz="1800" dirty="0"/>
              <a:t>Currently, TRP is undergoing further development in collaboration with Dr. Colby Rogers, Clinical Manager at Sturm Center (Denver University). </a:t>
            </a:r>
            <a:endParaRPr lang="en-US" dirty="0"/>
          </a:p>
          <a:p>
            <a:pPr marL="560070" lvl="1" indent="-285750"/>
            <a:r>
              <a:rPr lang="en-US" sz="1800" dirty="0"/>
              <a:t>Learning from the pilot in Aurora, we are building this out and developing relationships with different law enforcement agencies to schedule future pilots.</a:t>
            </a:r>
            <a:endParaRPr lang="en-US"/>
          </a:p>
        </p:txBody>
      </p:sp>
    </p:spTree>
    <p:extLst>
      <p:ext uri="{BB962C8B-B14F-4D97-AF65-F5344CB8AC3E}">
        <p14:creationId xmlns:p14="http://schemas.microsoft.com/office/powerpoint/2010/main" val="115520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E6CDF-ADB7-468C-85C9-B20A076F3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9EA3C6-5BB9-4426-BF58-2B808502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0A35E7-9EF6-40E1-A6C5-0B6D3D724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1600"/>
            <a:ext cx="11389581"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0DA05-ADAE-53D2-E21C-9ED6522C8FFF}"/>
              </a:ext>
            </a:extLst>
          </p:cNvPr>
          <p:cNvSpPr>
            <a:spLocks noGrp="1"/>
          </p:cNvSpPr>
          <p:nvPr>
            <p:ph type="ctrTitle"/>
          </p:nvPr>
        </p:nvSpPr>
        <p:spPr>
          <a:xfrm>
            <a:off x="6096000" y="2493294"/>
            <a:ext cx="2604212" cy="624579"/>
          </a:xfrm>
        </p:spPr>
        <p:txBody>
          <a:bodyPr>
            <a:normAutofit/>
          </a:bodyPr>
          <a:lstStyle/>
          <a:p>
            <a:r>
              <a:rPr lang="en-US" sz="3200" dirty="0">
                <a:solidFill>
                  <a:srgbClr val="0070C0"/>
                </a:solidFill>
              </a:rPr>
              <a:t>Thank you!</a:t>
            </a:r>
          </a:p>
        </p:txBody>
      </p:sp>
      <p:sp>
        <p:nvSpPr>
          <p:cNvPr id="3" name="Subtitle 2">
            <a:extLst>
              <a:ext uri="{FF2B5EF4-FFF2-40B4-BE49-F238E27FC236}">
                <a16:creationId xmlns:a16="http://schemas.microsoft.com/office/drawing/2014/main" id="{9572FA1A-DE8A-0644-C261-6588B50A2E60}"/>
              </a:ext>
            </a:extLst>
          </p:cNvPr>
          <p:cNvSpPr>
            <a:spLocks noGrp="1"/>
          </p:cNvSpPr>
          <p:nvPr>
            <p:ph type="subTitle" idx="1"/>
          </p:nvPr>
        </p:nvSpPr>
        <p:spPr>
          <a:xfrm>
            <a:off x="4340506" y="2898408"/>
            <a:ext cx="6805914" cy="2182878"/>
          </a:xfrm>
        </p:spPr>
        <p:txBody>
          <a:bodyPr>
            <a:noAutofit/>
          </a:bodyPr>
          <a:lstStyle/>
          <a:p>
            <a:endParaRPr lang="en-US" dirty="0"/>
          </a:p>
          <a:p>
            <a:r>
              <a:rPr lang="en-US" cap="none" dirty="0"/>
              <a:t>If you or someone you know is struggling with extremism, please call us at (844) 497-3223 or email us at </a:t>
            </a:r>
            <a:r>
              <a:rPr lang="en-US" cap="none" dirty="0">
                <a:hlinkClick r:id="rId3"/>
              </a:rPr>
              <a:t>help@parents4peace.org</a:t>
            </a:r>
            <a:endParaRPr lang="en-US" cap="none" dirty="0"/>
          </a:p>
        </p:txBody>
      </p:sp>
      <p:pic>
        <p:nvPicPr>
          <p:cNvPr id="21" name="Picture 3">
            <a:extLst>
              <a:ext uri="{FF2B5EF4-FFF2-40B4-BE49-F238E27FC236}">
                <a16:creationId xmlns:a16="http://schemas.microsoft.com/office/drawing/2014/main" id="{0499F217-A124-3F09-669C-4C14F2C4B17D}"/>
              </a:ext>
            </a:extLst>
          </p:cNvPr>
          <p:cNvPicPr>
            <a:picLocks noChangeAspect="1"/>
          </p:cNvPicPr>
          <p:nvPr/>
        </p:nvPicPr>
        <p:blipFill rotWithShape="1">
          <a:blip r:embed="rId4"/>
          <a:srcRect l="15036" r="10659"/>
          <a:stretch/>
        </p:blipFill>
        <p:spPr>
          <a:xfrm>
            <a:off x="-1" y="1371600"/>
            <a:ext cx="4076699" cy="4114800"/>
          </a:xfrm>
          <a:prstGeom prst="rect">
            <a:avLst/>
          </a:prstGeom>
        </p:spPr>
      </p:pic>
    </p:spTree>
    <p:extLst>
      <p:ext uri="{BB962C8B-B14F-4D97-AF65-F5344CB8AC3E}">
        <p14:creationId xmlns:p14="http://schemas.microsoft.com/office/powerpoint/2010/main" val="190428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1286933" y="609600"/>
            <a:ext cx="10197495" cy="1099456"/>
          </a:xfrm>
          <a:prstGeom prst="rect">
            <a:avLst/>
          </a:prstGeom>
        </p:spPr>
        <p:txBody>
          <a:bodyPr spcFirstLastPara="1" vert="horz" wrap="square" lIns="121920" tIns="60960" rIns="121920" bIns="60960" rtlCol="0" anchor="t" anchorCtr="0">
            <a:normAutofit fontScale="90000"/>
          </a:bodyPr>
          <a:lstStyle/>
          <a:p>
            <a:pPr defTabSz="609585">
              <a:spcBef>
                <a:spcPct val="0"/>
              </a:spcBef>
            </a:pPr>
            <a:r>
              <a:rPr lang="en-US" sz="4800" dirty="0">
                <a:solidFill>
                  <a:srgbClr val="0070C0"/>
                </a:solidFill>
              </a:rPr>
              <a:t>What does an intervention look like?</a:t>
            </a:r>
          </a:p>
        </p:txBody>
      </p:sp>
      <p:sp>
        <p:nvSpPr>
          <p:cNvPr id="3" name="TextBox 2">
            <a:extLst>
              <a:ext uri="{FF2B5EF4-FFF2-40B4-BE49-F238E27FC236}">
                <a16:creationId xmlns:a16="http://schemas.microsoft.com/office/drawing/2014/main" id="{991D27F7-BBE8-966E-7FDD-70601BDAED81}"/>
              </a:ext>
            </a:extLst>
          </p:cNvPr>
          <p:cNvSpPr txBox="1"/>
          <p:nvPr/>
        </p:nvSpPr>
        <p:spPr>
          <a:xfrm>
            <a:off x="4192173" y="2418467"/>
            <a:ext cx="7135836" cy="2575064"/>
          </a:xfrm>
          <a:prstGeom prst="rect">
            <a:avLst/>
          </a:prstGeom>
          <a:noFill/>
        </p:spPr>
        <p:txBody>
          <a:bodyPr wrap="square">
            <a:spAutoFit/>
          </a:bodyPr>
          <a:lstStyle/>
          <a:p>
            <a:pPr marL="380990" indent="-380990">
              <a:spcBef>
                <a:spcPts val="1600"/>
              </a:spcBef>
              <a:spcAft>
                <a:spcPts val="1600"/>
              </a:spcAft>
              <a:buFont typeface="Arial" panose="020B0604020202020204" pitchFamily="34" charset="0"/>
              <a:buChar char="•"/>
            </a:pPr>
            <a:r>
              <a:rPr lang="en-GB" sz="1800" dirty="0"/>
              <a:t>Getting to know the caller (intimate bystander or individual of concern)</a:t>
            </a:r>
            <a:endParaRPr lang="en-GB" dirty="0"/>
          </a:p>
          <a:p>
            <a:pPr marL="380990" indent="-380990">
              <a:spcBef>
                <a:spcPts val="1600"/>
              </a:spcBef>
              <a:spcAft>
                <a:spcPts val="1600"/>
              </a:spcAft>
              <a:buFont typeface="Arial" panose="020B0604020202020204" pitchFamily="34" charset="0"/>
              <a:buChar char="•"/>
            </a:pPr>
            <a:r>
              <a:rPr lang="en-GB" sz="1800" dirty="0"/>
              <a:t>Educate the caller about extremism and why people look to join extremism movements </a:t>
            </a:r>
          </a:p>
          <a:p>
            <a:pPr marL="380990" indent="-380990">
              <a:spcBef>
                <a:spcPts val="1600"/>
              </a:spcBef>
              <a:spcAft>
                <a:spcPts val="1600"/>
              </a:spcAft>
              <a:buFont typeface="Arial" panose="020B0604020202020204" pitchFamily="34" charset="0"/>
              <a:buChar char="•"/>
            </a:pPr>
            <a:r>
              <a:rPr lang="en-GB" sz="1800" dirty="0"/>
              <a:t>Provide practical advice and support to help with </a:t>
            </a:r>
            <a:r>
              <a:rPr lang="en-GB" sz="1800" dirty="0" err="1"/>
              <a:t>behavioral</a:t>
            </a:r>
            <a:r>
              <a:rPr lang="en-GB" sz="1800" dirty="0"/>
              <a:t> and social disengagement of either themselves or a loved one</a:t>
            </a:r>
          </a:p>
        </p:txBody>
      </p:sp>
      <p:pic>
        <p:nvPicPr>
          <p:cNvPr id="11" name="Picture 10" descr="A picture containing weapon, brass knucks&#10;&#10;Description automatically generated">
            <a:extLst>
              <a:ext uri="{FF2B5EF4-FFF2-40B4-BE49-F238E27FC236}">
                <a16:creationId xmlns:a16="http://schemas.microsoft.com/office/drawing/2014/main" id="{7427707F-946C-128D-C9FF-EA89A859C5BF}"/>
              </a:ext>
            </a:extLst>
          </p:cNvPr>
          <p:cNvPicPr>
            <a:picLocks noChangeAspect="1"/>
          </p:cNvPicPr>
          <p:nvPr/>
        </p:nvPicPr>
        <p:blipFill>
          <a:blip r:embed="rId3"/>
          <a:stretch>
            <a:fillRect/>
          </a:stretch>
        </p:blipFill>
        <p:spPr>
          <a:xfrm>
            <a:off x="1257745" y="2528766"/>
            <a:ext cx="2222500" cy="2222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1219200" y="1371600"/>
            <a:ext cx="5257800" cy="4114800"/>
          </a:xfrm>
        </p:spPr>
        <p:txBody>
          <a:bodyPr anchor="ctr">
            <a:normAutofit/>
          </a:bodyPr>
          <a:lstStyle/>
          <a:p>
            <a:r>
              <a:rPr lang="en-US" dirty="0">
                <a:solidFill>
                  <a:srgbClr val="0070C0"/>
                </a:solidFill>
              </a:rPr>
              <a:t>Introduction</a:t>
            </a:r>
          </a:p>
        </p:txBody>
      </p:sp>
      <p:sp>
        <p:nvSpPr>
          <p:cNvPr id="9" name="Subtitle 2">
            <a:extLst>
              <a:ext uri="{FF2B5EF4-FFF2-40B4-BE49-F238E27FC236}">
                <a16:creationId xmlns:a16="http://schemas.microsoft.com/office/drawing/2014/main" id="{3618EE42-AD0E-4676-8E88-CE2B46298CCD}"/>
              </a:ext>
            </a:extLst>
          </p:cNvPr>
          <p:cNvSpPr>
            <a:spLocks noGrp="1"/>
          </p:cNvSpPr>
          <p:nvPr>
            <p:ph type="subTitle" idx="1"/>
          </p:nvPr>
        </p:nvSpPr>
        <p:spPr>
          <a:xfrm>
            <a:off x="6379536" y="1148862"/>
            <a:ext cx="5010046" cy="4560277"/>
          </a:xfrm>
        </p:spPr>
        <p:txBody>
          <a:bodyPr anchor="ctr">
            <a:normAutofit/>
          </a:bodyPr>
          <a:lstStyle/>
          <a:p>
            <a:r>
              <a:rPr lang="en-US" cap="none" dirty="0"/>
              <a:t>Peer Support Mentor, Parents for Peace</a:t>
            </a:r>
          </a:p>
          <a:p>
            <a:endParaRPr lang="en-US" cap="none" dirty="0"/>
          </a:p>
          <a:p>
            <a:r>
              <a:rPr lang="en-US" cap="none" dirty="0"/>
              <a:t>Father, Husband, and Veteran</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a:t>
            </a:fld>
            <a:endParaRPr lang="en-US"/>
          </a:p>
        </p:txBody>
      </p:sp>
    </p:spTree>
    <p:extLst>
      <p:ext uri="{BB962C8B-B14F-4D97-AF65-F5344CB8AC3E}">
        <p14:creationId xmlns:p14="http://schemas.microsoft.com/office/powerpoint/2010/main" val="229060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1219200" y="1371600"/>
            <a:ext cx="5257800" cy="2057400"/>
          </a:xfrm>
        </p:spPr>
        <p:txBody>
          <a:bodyPr anchor="ctr">
            <a:normAutofit/>
          </a:bodyPr>
          <a:lstStyle/>
          <a:p>
            <a:r>
              <a:rPr lang="en-US" dirty="0">
                <a:solidFill>
                  <a:srgbClr val="0070C0"/>
                </a:solidFill>
              </a:rPr>
              <a:t>Recipe for Disaster</a:t>
            </a:r>
          </a:p>
        </p:txBody>
      </p:sp>
      <p:sp>
        <p:nvSpPr>
          <p:cNvPr id="9" name="Subtitle 2">
            <a:extLst>
              <a:ext uri="{FF2B5EF4-FFF2-40B4-BE49-F238E27FC236}">
                <a16:creationId xmlns:a16="http://schemas.microsoft.com/office/drawing/2014/main" id="{3618EE42-AD0E-4676-8E88-CE2B46298CCD}"/>
              </a:ext>
            </a:extLst>
          </p:cNvPr>
          <p:cNvSpPr>
            <a:spLocks noGrp="1"/>
          </p:cNvSpPr>
          <p:nvPr>
            <p:ph type="subTitle" idx="1"/>
          </p:nvPr>
        </p:nvSpPr>
        <p:spPr>
          <a:xfrm>
            <a:off x="1219200" y="3428999"/>
            <a:ext cx="5010046" cy="2057401"/>
          </a:xfrm>
        </p:spPr>
        <p:txBody>
          <a:bodyPr anchor="ctr">
            <a:normAutofit/>
          </a:bodyPr>
          <a:lstStyle/>
          <a:p>
            <a:r>
              <a:rPr lang="en-US" dirty="0"/>
              <a:t>Childhood Trauma </a:t>
            </a:r>
          </a:p>
          <a:p>
            <a:r>
              <a:rPr lang="en-US" dirty="0"/>
              <a:t>Terrorist Attacks on 9/11</a:t>
            </a:r>
          </a:p>
          <a:p>
            <a:r>
              <a:rPr lang="en-US" dirty="0"/>
              <a:t>Military Service</a:t>
            </a:r>
          </a:p>
          <a:p>
            <a:r>
              <a:rPr lang="en-US" dirty="0"/>
              <a:t>Substance Abuse </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a:t>
            </a:fld>
            <a:endParaRPr lang="en-US"/>
          </a:p>
        </p:txBody>
      </p:sp>
      <p:pic>
        <p:nvPicPr>
          <p:cNvPr id="4" name="Picture 3" descr="A picture containing human face, clothing, person, person&#10;&#10;Description automatically generated">
            <a:extLst>
              <a:ext uri="{FF2B5EF4-FFF2-40B4-BE49-F238E27FC236}">
                <a16:creationId xmlns:a16="http://schemas.microsoft.com/office/drawing/2014/main" id="{06C14D03-42A3-62B5-2716-0C249DCF185E}"/>
              </a:ext>
            </a:extLst>
          </p:cNvPr>
          <p:cNvPicPr>
            <a:picLocks noChangeAspect="1"/>
          </p:cNvPicPr>
          <p:nvPr/>
        </p:nvPicPr>
        <p:blipFill>
          <a:blip r:embed="rId2"/>
          <a:stretch>
            <a:fillRect/>
          </a:stretch>
        </p:blipFill>
        <p:spPr>
          <a:xfrm>
            <a:off x="5715000" y="1918982"/>
            <a:ext cx="5798316" cy="3222643"/>
          </a:xfrm>
          <a:prstGeom prst="rect">
            <a:avLst/>
          </a:prstGeom>
        </p:spPr>
      </p:pic>
    </p:spTree>
    <p:extLst>
      <p:ext uri="{BB962C8B-B14F-4D97-AF65-F5344CB8AC3E}">
        <p14:creationId xmlns:p14="http://schemas.microsoft.com/office/powerpoint/2010/main" val="306105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1264170" y="2400300"/>
            <a:ext cx="9663659" cy="2057400"/>
          </a:xfrm>
        </p:spPr>
        <p:txBody>
          <a:bodyPr anchor="ctr">
            <a:normAutofit/>
          </a:bodyPr>
          <a:lstStyle/>
          <a:p>
            <a:r>
              <a:rPr lang="en-US" dirty="0">
                <a:solidFill>
                  <a:srgbClr val="0070C0"/>
                </a:solidFill>
              </a:rPr>
              <a:t>How did I get recruited into the KKK?</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a:t>
            </a:fld>
            <a:endParaRPr lang="en-US"/>
          </a:p>
        </p:txBody>
      </p:sp>
    </p:spTree>
    <p:extLst>
      <p:ext uri="{BB962C8B-B14F-4D97-AF65-F5344CB8AC3E}">
        <p14:creationId xmlns:p14="http://schemas.microsoft.com/office/powerpoint/2010/main" val="373132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838200" y="607649"/>
            <a:ext cx="9340516" cy="2057400"/>
          </a:xfrm>
        </p:spPr>
        <p:txBody>
          <a:bodyPr anchor="ctr">
            <a:normAutofit/>
          </a:bodyPr>
          <a:lstStyle/>
          <a:p>
            <a:r>
              <a:rPr lang="en-US" dirty="0">
                <a:solidFill>
                  <a:srgbClr val="0070C0"/>
                </a:solidFill>
              </a:rPr>
              <a:t>How did I recruit others?</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5</a:t>
            </a:fld>
            <a:endParaRPr lang="en-US"/>
          </a:p>
        </p:txBody>
      </p:sp>
      <p:pic>
        <p:nvPicPr>
          <p:cNvPr id="5" name="Picture 4" descr="A person with long hair and beard&#10;&#10;Description automatically generated with medium confidence">
            <a:extLst>
              <a:ext uri="{FF2B5EF4-FFF2-40B4-BE49-F238E27FC236}">
                <a16:creationId xmlns:a16="http://schemas.microsoft.com/office/drawing/2014/main" id="{D518CC16-0D57-FA9D-4DE7-A1A538F79168}"/>
              </a:ext>
            </a:extLst>
          </p:cNvPr>
          <p:cNvPicPr>
            <a:picLocks noChangeAspect="1"/>
          </p:cNvPicPr>
          <p:nvPr/>
        </p:nvPicPr>
        <p:blipFill>
          <a:blip r:embed="rId2"/>
          <a:stretch>
            <a:fillRect/>
          </a:stretch>
        </p:blipFill>
        <p:spPr>
          <a:xfrm>
            <a:off x="2209800" y="2320026"/>
            <a:ext cx="7772400" cy="3745851"/>
          </a:xfrm>
          <a:prstGeom prst="rect">
            <a:avLst/>
          </a:prstGeom>
        </p:spPr>
      </p:pic>
    </p:spTree>
    <p:extLst>
      <p:ext uri="{BB962C8B-B14F-4D97-AF65-F5344CB8AC3E}">
        <p14:creationId xmlns:p14="http://schemas.microsoft.com/office/powerpoint/2010/main" val="69313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1264170" y="2400300"/>
            <a:ext cx="9663659" cy="2057400"/>
          </a:xfrm>
        </p:spPr>
        <p:txBody>
          <a:bodyPr anchor="ctr">
            <a:normAutofit fontScale="90000"/>
          </a:bodyPr>
          <a:lstStyle/>
          <a:p>
            <a:r>
              <a:rPr lang="en-US" dirty="0">
                <a:solidFill>
                  <a:srgbClr val="0070C0"/>
                </a:solidFill>
              </a:rPr>
              <a:t>With the help of people I consider family and friends, I successfully left the KKK in 2016.</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6</a:t>
            </a:fld>
            <a:endParaRPr lang="en-US"/>
          </a:p>
        </p:txBody>
      </p:sp>
    </p:spTree>
    <p:extLst>
      <p:ext uri="{BB962C8B-B14F-4D97-AF65-F5344CB8AC3E}">
        <p14:creationId xmlns:p14="http://schemas.microsoft.com/office/powerpoint/2010/main" val="367655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69BD56C3-A04C-018E-7250-C186DB80EED7}"/>
              </a:ext>
            </a:extLst>
          </p:cNvPr>
          <p:cNvPicPr>
            <a:picLocks noChangeAspect="1"/>
          </p:cNvPicPr>
          <p:nvPr/>
        </p:nvPicPr>
        <p:blipFill rotWithShape="1">
          <a:blip r:embed="rId3"/>
          <a:srcRect l="7779" r="7779" b="-34862"/>
          <a:stretch/>
        </p:blipFill>
        <p:spPr>
          <a:xfrm>
            <a:off x="-1" y="0"/>
            <a:ext cx="12192001" cy="4671786"/>
          </a:xfrm>
          <a:prstGeom prst="rect">
            <a:avLst/>
          </a:prstGeom>
          <a:noFill/>
        </p:spPr>
      </p:pic>
      <p:sp>
        <p:nvSpPr>
          <p:cNvPr id="104" name="Google Shape;104;p16"/>
          <p:cNvSpPr txBox="1">
            <a:spLocks noGrp="1"/>
          </p:cNvSpPr>
          <p:nvPr>
            <p:ph type="ctrTitle"/>
          </p:nvPr>
        </p:nvSpPr>
        <p:spPr>
          <a:xfrm>
            <a:off x="1136864" y="4034509"/>
            <a:ext cx="9334500" cy="771845"/>
          </a:xfrm>
        </p:spPr>
        <p:txBody>
          <a:bodyPr spcFirstLastPara="1" vert="horz" lIns="121900" tIns="121900" rIns="121900" bIns="121900" rtlCol="0" anchorCtr="0">
            <a:normAutofit/>
          </a:bodyPr>
          <a:lstStyle/>
          <a:p>
            <a:r>
              <a:rPr lang="en-US" sz="3200" dirty="0">
                <a:solidFill>
                  <a:srgbClr val="0070C0"/>
                </a:solidFill>
              </a:rPr>
              <a:t>Parents for Peace</a:t>
            </a:r>
          </a:p>
        </p:txBody>
      </p:sp>
      <p:sp>
        <p:nvSpPr>
          <p:cNvPr id="114" name="Subtitle 2">
            <a:extLst>
              <a:ext uri="{FF2B5EF4-FFF2-40B4-BE49-F238E27FC236}">
                <a16:creationId xmlns:a16="http://schemas.microsoft.com/office/drawing/2014/main" id="{6D4893E4-C8BF-4FAD-8D6A-80BEA5802514}"/>
              </a:ext>
            </a:extLst>
          </p:cNvPr>
          <p:cNvSpPr>
            <a:spLocks noGrp="1"/>
          </p:cNvSpPr>
          <p:nvPr>
            <p:ph type="subTitle" idx="1"/>
          </p:nvPr>
        </p:nvSpPr>
        <p:spPr>
          <a:xfrm>
            <a:off x="1275471" y="4898465"/>
            <a:ext cx="9334500" cy="1544538"/>
          </a:xfrm>
        </p:spPr>
        <p:txBody>
          <a:bodyPr>
            <a:normAutofit/>
          </a:bodyPr>
          <a:lstStyle/>
          <a:p>
            <a:r>
              <a:rPr lang="en-US" sz="1600" cap="none" dirty="0"/>
              <a:t>Founded in 2015 by Melvin Bledsoe and Monica Holley</a:t>
            </a:r>
          </a:p>
          <a:p>
            <a:r>
              <a:rPr lang="en-US" sz="1600" cap="none" dirty="0"/>
              <a:t>Parents for Peace (P4P) is a public health 501(C)(3) non-profit empowering intimate bystanders (i.e., families and friends) and communities to prevent and manage radicalization, violence, and extremism.</a:t>
            </a:r>
          </a:p>
        </p:txBody>
      </p:sp>
      <p:sp>
        <p:nvSpPr>
          <p:cNvPr id="116" name="Date Placeholder 3">
            <a:extLst>
              <a:ext uri="{FF2B5EF4-FFF2-40B4-BE49-F238E27FC236}">
                <a16:creationId xmlns:a16="http://schemas.microsoft.com/office/drawing/2014/main" id="{136942C3-91AC-4FA1-824B-F446C8709FDA}"/>
              </a:ext>
            </a:extLst>
          </p:cNvPr>
          <p:cNvSpPr>
            <a:spLocks noGrp="1"/>
          </p:cNvSpPr>
          <p:nvPr>
            <p:ph type="dt" sz="half" idx="10"/>
          </p:nvPr>
        </p:nvSpPr>
        <p:spPr>
          <a:xfrm rot="5400000">
            <a:off x="-1001475" y="1517536"/>
            <a:ext cx="2801123" cy="365125"/>
          </a:xfrm>
        </p:spPr>
        <p:txBody>
          <a:bodyPr/>
          <a:lstStyle/>
          <a:p>
            <a:pPr>
              <a:spcAft>
                <a:spcPts val="600"/>
              </a:spcAft>
            </a:pPr>
            <a:fld id="{FB4A9B4C-7DF1-4A5F-B23B-BBFA693F2DE5}" type="datetime1">
              <a:rPr lang="en-US" smtClean="0">
                <a:solidFill>
                  <a:srgbClr val="FFFFFF"/>
                </a:solidFill>
                <a:effectLst>
                  <a:outerShdw blurRad="38100" dist="38100" dir="2700000" algn="tl">
                    <a:srgbClr val="000000">
                      <a:alpha val="43137"/>
                    </a:srgbClr>
                  </a:outerShdw>
                </a:effectLst>
              </a:rPr>
              <a:pPr>
                <a:spcAft>
                  <a:spcPts val="600"/>
                </a:spcAft>
              </a:pPr>
              <a:t>10/19/2023</a:t>
            </a:fld>
            <a:endParaRPr lang="en-US" dirty="0">
              <a:solidFill>
                <a:srgbClr val="FFFFFF"/>
              </a:solidFill>
              <a:effectLst>
                <a:outerShdw blurRad="38100" dist="38100" dir="2700000" algn="tl">
                  <a:srgbClr val="000000">
                    <a:alpha val="43137"/>
                  </a:srgbClr>
                </a:outerShdw>
              </a:effectLst>
            </a:endParaRPr>
          </a:p>
        </p:txBody>
      </p:sp>
      <p:sp>
        <p:nvSpPr>
          <p:cNvPr id="113" name="Footer Placeholder 17">
            <a:extLst>
              <a:ext uri="{FF2B5EF4-FFF2-40B4-BE49-F238E27FC236}">
                <a16:creationId xmlns:a16="http://schemas.microsoft.com/office/drawing/2014/main" id="{ED3F0938-885D-4EDD-AECA-100BAA42A1FA}"/>
              </a:ext>
            </a:extLst>
          </p:cNvPr>
          <p:cNvSpPr>
            <a:spLocks noGrp="1"/>
          </p:cNvSpPr>
          <p:nvPr>
            <p:ph type="ftr" sz="quarter" idx="11"/>
          </p:nvPr>
        </p:nvSpPr>
        <p:spPr>
          <a:xfrm rot="5400000">
            <a:off x="10118764" y="4237870"/>
            <a:ext cx="3344053" cy="365125"/>
          </a:xfrm>
        </p:spPr>
        <p:txBody>
          <a:bodyPr/>
          <a:lstStyle/>
          <a:p>
            <a:pPr>
              <a:spcAft>
                <a:spcPts val="600"/>
              </a:spcAft>
            </a:pPr>
            <a:r>
              <a:rPr lang="en-US"/>
              <a:t>Sample Footer Text</a:t>
            </a:r>
          </a:p>
        </p:txBody>
      </p:sp>
      <p:sp>
        <p:nvSpPr>
          <p:cNvPr id="115" name="Slide Number Placeholder 5">
            <a:extLst>
              <a:ext uri="{FF2B5EF4-FFF2-40B4-BE49-F238E27FC236}">
                <a16:creationId xmlns:a16="http://schemas.microsoft.com/office/drawing/2014/main" id="{08EC9005-5705-4BF3-9E28-A32B3886CE50}"/>
              </a:ext>
            </a:extLst>
          </p:cNvPr>
          <p:cNvSpPr>
            <a:spLocks noGrp="1"/>
          </p:cNvSpPr>
          <p:nvPr>
            <p:ph type="sldNum" sz="quarter" idx="12"/>
          </p:nvPr>
        </p:nvSpPr>
        <p:spPr>
          <a:xfrm>
            <a:off x="11228877" y="6319138"/>
            <a:ext cx="710647" cy="365125"/>
          </a:xfrm>
        </p:spPr>
        <p:txBody>
          <a:bodyPr/>
          <a:lstStyle/>
          <a:p>
            <a:pPr>
              <a:spcAft>
                <a:spcPts val="600"/>
              </a:spcAft>
            </a:pPr>
            <a:fld id="{18F23307-8124-4758-BAB0-3667EABA0B67}" type="slidenum">
              <a:rPr lang="en-US" smtClean="0"/>
              <a:pPr>
                <a:spcAft>
                  <a:spcPts val="600"/>
                </a:spcAft>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7487-E055-D6F9-2AD2-6F623B529D01}"/>
              </a:ext>
            </a:extLst>
          </p:cNvPr>
          <p:cNvSpPr>
            <a:spLocks noGrp="1"/>
          </p:cNvSpPr>
          <p:nvPr>
            <p:ph type="ctrTitle"/>
          </p:nvPr>
        </p:nvSpPr>
        <p:spPr>
          <a:xfrm>
            <a:off x="1264170" y="2400300"/>
            <a:ext cx="9663659" cy="2057400"/>
          </a:xfrm>
        </p:spPr>
        <p:txBody>
          <a:bodyPr anchor="ctr">
            <a:normAutofit/>
          </a:bodyPr>
          <a:lstStyle/>
          <a:p>
            <a:r>
              <a:rPr lang="en-US" dirty="0">
                <a:solidFill>
                  <a:srgbClr val="0070C0"/>
                </a:solidFill>
              </a:rPr>
              <a:t>What does Parents for Peace do?</a:t>
            </a:r>
          </a:p>
        </p:txBody>
      </p:sp>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8</a:t>
            </a:fld>
            <a:endParaRPr lang="en-US"/>
          </a:p>
        </p:txBody>
      </p:sp>
    </p:spTree>
    <p:extLst>
      <p:ext uri="{BB962C8B-B14F-4D97-AF65-F5344CB8AC3E}">
        <p14:creationId xmlns:p14="http://schemas.microsoft.com/office/powerpoint/2010/main" val="319179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creenshot, reptile, snake&#10;&#10;Description automatically generated">
            <a:extLst>
              <a:ext uri="{FF2B5EF4-FFF2-40B4-BE49-F238E27FC236}">
                <a16:creationId xmlns:a16="http://schemas.microsoft.com/office/drawing/2014/main" id="{D7F9C248-7859-4BF9-9DBA-47656113D09D}"/>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15" name="Slide Number Placeholder 5">
            <a:extLst>
              <a:ext uri="{FF2B5EF4-FFF2-40B4-BE49-F238E27FC236}">
                <a16:creationId xmlns:a16="http://schemas.microsoft.com/office/drawing/2014/main" id="{90DD770C-4867-427E-B618-999618B9AA3E}"/>
              </a:ext>
            </a:extLst>
          </p:cNvPr>
          <p:cNvSpPr>
            <a:spLocks noGrp="1"/>
          </p:cNvSpPr>
          <p:nvPr>
            <p:ph type="sldNum" sz="quarter" idx="12"/>
          </p:nvPr>
        </p:nvSpPr>
        <p:spPr>
          <a:xfrm>
            <a:off x="11228877" y="6319138"/>
            <a:ext cx="710647" cy="365125"/>
          </a:xfrm>
        </p:spPr>
        <p:txBody>
          <a:bodyPr>
            <a:normAutofit/>
          </a:bodyPr>
          <a:lstStyle/>
          <a:p>
            <a:pPr>
              <a:spcAft>
                <a:spcPts val="600"/>
              </a:spcAft>
            </a:pPr>
            <a:fld id="{CB43FFD5-6656-4C69-9CDD-D1B69A112D7A}"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452272701"/>
      </p:ext>
    </p:extLst>
  </p:cSld>
  <p:clrMapOvr>
    <a:masterClrMapping/>
  </p:clrMapOvr>
</p:sld>
</file>

<file path=ppt/theme/theme1.xml><?xml version="1.0" encoding="utf-8"?>
<a:theme xmlns:a="http://schemas.openxmlformats.org/drawingml/2006/main" name="Encase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686</Words>
  <Application>Microsoft Office PowerPoint</Application>
  <PresentationFormat>Widescreen</PresentationFormat>
  <Paragraphs>73</Paragraphs>
  <Slides>16</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vt:lpstr>
      <vt:lpstr>Avenir Next LT Pro Light</vt:lpstr>
      <vt:lpstr>Calibri</vt:lpstr>
      <vt:lpstr>EncaseVTI</vt:lpstr>
      <vt:lpstr>The Path to Domestic Extremism – and the Road Back to Peer Support and Trauma Recovery</vt:lpstr>
      <vt:lpstr>Introduction</vt:lpstr>
      <vt:lpstr>Recipe for Disaster</vt:lpstr>
      <vt:lpstr>How did I get recruited into the KKK?</vt:lpstr>
      <vt:lpstr>How did I recruit others?</vt:lpstr>
      <vt:lpstr>With the help of people I consider family and friends, I successfully left the KKK in 2016.</vt:lpstr>
      <vt:lpstr>Parents for Peace</vt:lpstr>
      <vt:lpstr>What does Parents for Peace do?</vt:lpstr>
      <vt:lpstr>PowerPoint Presentation</vt:lpstr>
      <vt:lpstr>What do I do at Parents for Peace?</vt:lpstr>
      <vt:lpstr>Certifications and Continuing Education</vt:lpstr>
      <vt:lpstr>Trauma Recovery Program (TRP)</vt:lpstr>
      <vt:lpstr>Trauma Recovery Program (TRP)</vt:lpstr>
      <vt:lpstr>Trauma Recovery Program (TRP)</vt:lpstr>
      <vt:lpstr>Thank you!</vt:lpstr>
      <vt:lpstr>What does an intervention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for Peace</dc:title>
  <dc:creator>Diána Hughes</dc:creator>
  <cp:lastModifiedBy>Evers, Shellie (DCJS)</cp:lastModifiedBy>
  <cp:revision>147</cp:revision>
  <dcterms:created xsi:type="dcterms:W3CDTF">2023-05-10T20:39:18Z</dcterms:created>
  <dcterms:modified xsi:type="dcterms:W3CDTF">2023-10-19T23:43:07Z</dcterms:modified>
</cp:coreProperties>
</file>