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5" r:id="rId11"/>
    <p:sldId id="276" r:id="rId12"/>
    <p:sldId id="268" r:id="rId13"/>
    <p:sldId id="269" r:id="rId14"/>
    <p:sldId id="270" r:id="rId15"/>
    <p:sldId id="271" r:id="rId16"/>
    <p:sldId id="272" r:id="rId17"/>
    <p:sldId id="273" r:id="rId18"/>
    <p:sldId id="279" r:id="rId19"/>
    <p:sldId id="274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1" d="100"/>
          <a:sy n="101" d="100"/>
        </p:scale>
        <p:origin x="-96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C0AE-DB1B-499A-ACED-AA5D17BD583B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8301-DED9-4A27-A8B4-4E448BC475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C0AE-DB1B-499A-ACED-AA5D17BD583B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8301-DED9-4A27-A8B4-4E448BC47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C0AE-DB1B-499A-ACED-AA5D17BD583B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8301-DED9-4A27-A8B4-4E448BC47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C0AE-DB1B-499A-ACED-AA5D17BD583B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8301-DED9-4A27-A8B4-4E448BC47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C0AE-DB1B-499A-ACED-AA5D17BD583B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8301-DED9-4A27-A8B4-4E448BC475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C0AE-DB1B-499A-ACED-AA5D17BD583B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8301-DED9-4A27-A8B4-4E448BC47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C0AE-DB1B-499A-ACED-AA5D17BD583B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8301-DED9-4A27-A8B4-4E448BC47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C0AE-DB1B-499A-ACED-AA5D17BD583B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8301-DED9-4A27-A8B4-4E448BC47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C0AE-DB1B-499A-ACED-AA5D17BD583B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8301-DED9-4A27-A8B4-4E448BC47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C0AE-DB1B-499A-ACED-AA5D17BD583B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8301-DED9-4A27-A8B4-4E448BC47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C0AE-DB1B-499A-ACED-AA5D17BD583B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EEA38301-DED9-4A27-A8B4-4E448BC475E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C5C0AE-DB1B-499A-ACED-AA5D17BD583B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A38301-DED9-4A27-A8B4-4E448BC475E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10B7293-F9A0-47A9-B67C-55860F2A202E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34838" y="884238"/>
            <a:ext cx="11335109" cy="5638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spc="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COV</a:t>
            </a:r>
          </a:p>
          <a:p>
            <a:pPr marL="0" indent="0" algn="ctr">
              <a:buNone/>
            </a:pPr>
            <a:r>
              <a:rPr lang="en-US" sz="6600" b="1" spc="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JOB TASK ANALYSIS      </a:t>
            </a:r>
          </a:p>
          <a:p>
            <a:pPr marL="0" indent="0" algn="ctr">
              <a:buNone/>
            </a:pPr>
            <a:endParaRPr lang="en-US" sz="66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n-US" sz="6300" b="1" dirty="0">
                <a:latin typeface="Arial" panose="020B0604020202020204" pitchFamily="34" charset="0"/>
                <a:cs typeface="Arial" panose="020B0604020202020204" pitchFamily="34" charset="0"/>
              </a:rPr>
              <a:t>ENTRY LEVEL LAW ENFORCEMENT OFFICERS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357" y="791337"/>
            <a:ext cx="2009775" cy="153128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22745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613" y="911122"/>
            <a:ext cx="110744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INVITED TO PARTICIPATE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162BAB87-5143-4083-817F-A5DA63B1C4D3}"/>
              </a:ext>
            </a:extLst>
          </p:cNvPr>
          <p:cNvSpPr txBox="1">
            <a:spLocks/>
          </p:cNvSpPr>
          <p:nvPr/>
        </p:nvSpPr>
        <p:spPr>
          <a:xfrm>
            <a:off x="1449237" y="2242869"/>
            <a:ext cx="9882999" cy="39854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tIns="45720" rIns="0" bIns="0" anchor="b">
            <a:normAutofit fontScale="825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spcAft>
                <a:spcPts val="600"/>
              </a:spcAft>
              <a:tabLst>
                <a:tab pos="1208088" algn="l"/>
              </a:tabLst>
            </a:pPr>
            <a:r>
              <a:rPr lang="en-US" sz="59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PATROL OFFICERS -- 824    SUPERVISORS --  1,233 </a:t>
            </a:r>
            <a:br>
              <a:rPr lang="en-US" sz="59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9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DEPARTMENTS </a:t>
            </a:r>
            <a:r>
              <a:rPr lang="en-US" sz="59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-- 200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818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QUESTIONNAIRES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32936" y="1897810"/>
            <a:ext cx="10161917" cy="46782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659 Patrol Officers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963 Supervisors</a:t>
            </a: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Used After Review and Quality Control</a:t>
            </a:r>
          </a:p>
          <a:p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920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4F842E0E-A8AD-4FF1-A9F6-FB12E26C0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935" y="2383706"/>
            <a:ext cx="10515600" cy="242983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80% PATROL OFFICERS</a:t>
            </a:r>
            <a:br>
              <a:rPr lang="en-U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78% SUPERVISORS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704088"/>
            <a:ext cx="110744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PARTICIPATION</a:t>
            </a:r>
          </a:p>
        </p:txBody>
      </p:sp>
    </p:spTree>
    <p:extLst>
      <p:ext uri="{BB962C8B-B14F-4D97-AF65-F5344CB8AC3E}">
        <p14:creationId xmlns:p14="http://schemas.microsoft.com/office/powerpoint/2010/main" val="574931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1FC38047-F64F-4FEC-B2AD-D34A86EBB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222" y="1880559"/>
            <a:ext cx="10515600" cy="246715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b="1" spc="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MORE THAN 170 INDIVIDUAL DEPARTMENTS</a:t>
            </a:r>
          </a:p>
        </p:txBody>
      </p:sp>
    </p:spTree>
    <p:extLst>
      <p:ext uri="{BB962C8B-B14F-4D97-AF65-F5344CB8AC3E}">
        <p14:creationId xmlns:p14="http://schemas.microsoft.com/office/powerpoint/2010/main" val="3456291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BBCA138-7768-454A-A855-75486FB95D62}"/>
              </a:ext>
            </a:extLst>
          </p:cNvPr>
          <p:cNvSpPr/>
          <p:nvPr/>
        </p:nvSpPr>
        <p:spPr>
          <a:xfrm>
            <a:off x="258792" y="1479725"/>
            <a:ext cx="11749178" cy="5432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DECISION RULES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1100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order to identify the tasks that should be addressed within the DCJS Basic curriculum we developed a series of decision rules with which to analyze the responses of the over 1,600 officers and supervisors.</a:t>
            </a:r>
          </a:p>
          <a:p>
            <a:pPr algn="just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algn="just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Specifically, a task may be included in the basic curriculum:</a:t>
            </a:r>
          </a:p>
          <a:p>
            <a:pPr algn="just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a task was performed to a mean Frequency of 2.0 or higher by 60% or more of the responding officers</a:t>
            </a:r>
          </a:p>
          <a:p>
            <a:pPr algn="just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</a:p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the mean Consequences of Inadequate Performance was 3.0 or higher as based on the responses of at least 60% of the supervisors</a:t>
            </a:r>
          </a:p>
          <a:p>
            <a:pPr algn="just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</a:p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algn="just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At least 50% of the supervisors selected a 2 or 3 on the When Learned Scale</a:t>
            </a:r>
          </a:p>
          <a:p>
            <a:pPr algn="just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If, however, fewer than 60% of the officers had performed a particular task, but the supervisors’ Consequences of Inadequate Performance was 4.0 or higher and more than 70% of that group responded</a:t>
            </a:r>
          </a:p>
          <a:p>
            <a:pPr algn="just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</a:p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algn="just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The When Learned Rating was satisfied</a:t>
            </a:r>
          </a:p>
          <a:p>
            <a:pPr algn="just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algn="just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That task is recommended for inclusion.</a:t>
            </a:r>
          </a:p>
          <a:p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14665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91BA26-5E11-426F-BDE0-69F05E1E0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442" y="296115"/>
            <a:ext cx="10515600" cy="8253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SAMPLE PAGE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02C5C996-2B07-4C9F-81B6-FA8BAA1730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042342"/>
              </p:ext>
            </p:extLst>
          </p:nvPr>
        </p:nvGraphicFramePr>
        <p:xfrm>
          <a:off x="1863306" y="1320707"/>
          <a:ext cx="8178782" cy="532804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050612">
                  <a:extLst>
                    <a:ext uri="{9D8B030D-6E8A-4147-A177-3AD203B41FA5}">
                      <a16:colId xmlns:a16="http://schemas.microsoft.com/office/drawing/2014/main" xmlns="" val="873029393"/>
                    </a:ext>
                  </a:extLst>
                </a:gridCol>
                <a:gridCol w="527488">
                  <a:extLst>
                    <a:ext uri="{9D8B030D-6E8A-4147-A177-3AD203B41FA5}">
                      <a16:colId xmlns:a16="http://schemas.microsoft.com/office/drawing/2014/main" xmlns="" val="2134586931"/>
                    </a:ext>
                  </a:extLst>
                </a:gridCol>
                <a:gridCol w="534428">
                  <a:extLst>
                    <a:ext uri="{9D8B030D-6E8A-4147-A177-3AD203B41FA5}">
                      <a16:colId xmlns:a16="http://schemas.microsoft.com/office/drawing/2014/main" xmlns="" val="3226125757"/>
                    </a:ext>
                  </a:extLst>
                </a:gridCol>
                <a:gridCol w="533561">
                  <a:extLst>
                    <a:ext uri="{9D8B030D-6E8A-4147-A177-3AD203B41FA5}">
                      <a16:colId xmlns:a16="http://schemas.microsoft.com/office/drawing/2014/main" xmlns="" val="3882460867"/>
                    </a:ext>
                  </a:extLst>
                </a:gridCol>
                <a:gridCol w="532693">
                  <a:extLst>
                    <a:ext uri="{9D8B030D-6E8A-4147-A177-3AD203B41FA5}">
                      <a16:colId xmlns:a16="http://schemas.microsoft.com/office/drawing/2014/main" xmlns="" val="3233377877"/>
                    </a:ext>
                  </a:extLst>
                </a:gridCol>
              </a:tblGrid>
              <a:tr h="154544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A.  Patrol/Basic Law Enforcement Functions                                                                                                                  O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extLst>
                  <a:ext uri="{0D108BD9-81ED-4DB2-BD59-A6C34878D82A}">
                    <a16:rowId xmlns:a16="http://schemas.microsoft.com/office/drawing/2014/main" xmlns="" val="4069923546"/>
                  </a:ext>
                </a:extLst>
              </a:tr>
              <a:tr h="1619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Place devices, e.g., cones, barriers, etc to protect or secure crime scene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67369935"/>
                  </a:ext>
                </a:extLst>
              </a:tr>
              <a:tr h="1619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Place devices, e.g., cones, barriers, etc to protect or secure crash scene.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129163422"/>
                  </a:ext>
                </a:extLst>
              </a:tr>
              <a:tr h="2944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Stand guard to provide security in courtrooms, public buildings and adjacent areas.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75822646"/>
                  </a:ext>
                </a:extLst>
              </a:tr>
              <a:tr h="1619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Conduct search of persons entering public facility/room.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277644866"/>
                  </a:ext>
                </a:extLst>
              </a:tr>
              <a:tr h="2944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Restrain unruly or violent individuals, remove from public areas and arrest if necessary.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022963065"/>
                  </a:ext>
                </a:extLst>
              </a:tr>
              <a:tr h="1619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Operate and read mobile data device.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69857170"/>
                  </a:ext>
                </a:extLst>
              </a:tr>
              <a:tr h="2944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Execute stop of motor vehicle, approach and talk to operator and passengers.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38096290"/>
                  </a:ext>
                </a:extLst>
              </a:tr>
              <a:tr h="1619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Use illuminated baton or hand signals to direct traffic.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20228617"/>
                  </a:ext>
                </a:extLst>
              </a:tr>
              <a:tr h="1619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Conduct high-risk vehicle stop.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96055832"/>
                  </a:ext>
                </a:extLst>
              </a:tr>
              <a:tr h="1619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Establish and conduct a stationary roadblock.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13885236"/>
                  </a:ext>
                </a:extLst>
              </a:tr>
              <a:tr h="1619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Push/Tow disabled vehicles with law enforcement vehicle.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51409689"/>
                  </a:ext>
                </a:extLst>
              </a:tr>
              <a:tr h="2944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Watch occupants of stopped vehicle to identify unusual or suspicious actions.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075581265"/>
                  </a:ext>
                </a:extLst>
              </a:tr>
              <a:tr h="2944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Recognize color of motor vehicle plates/stickers to determine validity, state of origin, etc.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812112810"/>
                  </a:ext>
                </a:extLst>
              </a:tr>
              <a:tr h="1619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Use plain English to communicate on law enforcement radio.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38892324"/>
                  </a:ext>
                </a:extLst>
              </a:tr>
              <a:tr h="1619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Observe moving vehicles to identify possible criminal activity 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977273356"/>
                  </a:ext>
                </a:extLst>
              </a:tr>
              <a:tr h="1619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Use radio codes to communicate verbally on law enforcement radio.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92093263"/>
                  </a:ext>
                </a:extLst>
              </a:tr>
              <a:tr h="1619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Interview members of public by telephone to obtain detailed information.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65309622"/>
                  </a:ext>
                </a:extLst>
              </a:tr>
              <a:tr h="2944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Look at insignias, tattoos, clothing and their colors to identify possible gang affiliation, criminal suspects, etc.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69803594"/>
                  </a:ext>
                </a:extLst>
              </a:tr>
              <a:tr h="3090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Inventory and test assigned patrol equipment and vehicle (e.g., lights, siren, radio, computer, etc.) for pre-shift inspection/vehicle assessment.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58840219"/>
                  </a:ext>
                </a:extLst>
              </a:tr>
              <a:tr h="1619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Visually check vacant homes and property to ensure security.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23767886"/>
                  </a:ext>
                </a:extLst>
              </a:tr>
              <a:tr h="2944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Check individuals/businesses for compliance with licensing requirements (e.g., liquor licenses, hours of operation, etc.).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25127441"/>
                  </a:ext>
                </a:extLst>
              </a:tr>
              <a:tr h="2944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Update status of wants, warrants and stolen property through local, state and NCIC computer systems.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2" marR="588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81279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8055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084944-458E-4F5E-92C4-1609463B768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KEY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CA4B7B61-4A5C-460F-8D7C-B5544FFB96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709559"/>
              </p:ext>
            </p:extLst>
          </p:nvPr>
        </p:nvGraphicFramePr>
        <p:xfrm>
          <a:off x="2950234" y="2068443"/>
          <a:ext cx="6465378" cy="4752671"/>
        </p:xfrm>
        <a:graphic>
          <a:graphicData uri="http://schemas.openxmlformats.org/drawingml/2006/table">
            <a:tbl>
              <a:tblPr firstCol="1">
                <a:tableStyleId>{69012ECD-51FC-41F1-AA8D-1B2483CD663E}</a:tableStyleId>
              </a:tblPr>
              <a:tblGrid>
                <a:gridCol w="1172109">
                  <a:extLst>
                    <a:ext uri="{9D8B030D-6E8A-4147-A177-3AD203B41FA5}">
                      <a16:colId xmlns:a16="http://schemas.microsoft.com/office/drawing/2014/main" xmlns="" val="303724791"/>
                    </a:ext>
                  </a:extLst>
                </a:gridCol>
                <a:gridCol w="5293269">
                  <a:extLst>
                    <a:ext uri="{9D8B030D-6E8A-4147-A177-3AD203B41FA5}">
                      <a16:colId xmlns:a16="http://schemas.microsoft.com/office/drawing/2014/main" xmlns="" val="2414082747"/>
                    </a:ext>
                  </a:extLst>
                </a:gridCol>
              </a:tblGrid>
              <a:tr h="2588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Numbers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Indicate where matching content is located in the DCJS performance Outcomes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82639264"/>
                  </a:ext>
                </a:extLst>
              </a:tr>
              <a:tr h="2588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67536829"/>
                  </a:ext>
                </a:extLst>
              </a:tr>
              <a:tr h="7764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D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Indicates that the task, having a CIP greater than 5.0 and a WL of 3 selected by more that 50% of the supervisors, should be demonstrated by the student prior to leaving the academy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38585468"/>
                  </a:ext>
                </a:extLst>
              </a:tr>
              <a:tr h="2588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21401551"/>
                  </a:ext>
                </a:extLst>
              </a:tr>
              <a:tr h="5176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NS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Indicates tasks currently addressed in the curriculum, and not supported by the JTA.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02508729"/>
                  </a:ext>
                </a:extLst>
              </a:tr>
              <a:tr h="2588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66805227"/>
                  </a:ext>
                </a:extLst>
              </a:tr>
              <a:tr h="2588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NEW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Indicates tasks </a:t>
                      </a:r>
                      <a:r>
                        <a:rPr lang="en-US" sz="1600" b="1" u="sng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 </a:t>
                      </a:r>
                      <a:r>
                        <a:rPr lang="en-US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currently addressed in the curriculum</a:t>
                      </a:r>
                      <a:r>
                        <a:rPr lang="en-US" sz="1600" b="1" u="sng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and should be.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12864745"/>
                  </a:ext>
                </a:extLst>
              </a:tr>
              <a:tr h="2588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17665928"/>
                  </a:ext>
                </a:extLst>
              </a:tr>
              <a:tr h="2588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OJT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Tasks best covered at the employing agency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50621104"/>
                  </a:ext>
                </a:extLst>
              </a:tr>
              <a:tr h="2588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09720079"/>
                  </a:ext>
                </a:extLst>
              </a:tr>
              <a:tr h="2588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ADV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Training best addressed at a level higher than recruit training.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40654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65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378CB7-3E5F-42B5-987A-7D3903904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532" y="578372"/>
            <a:ext cx="10515600" cy="13366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PROPOSED NEW/ADDITIONAL BASIC COURSE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6B2D43-43A0-4E42-AEDA-79C0A44D8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4417" y="2015880"/>
            <a:ext cx="8750417" cy="469262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Non-Custodial Search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Active Shooter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Handling Job-Related Stress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Citizen Personal Safety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Mutual Aid Rules/Laws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Night-Time Vehicle Stop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of Drug Test Kit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Audio Video Recording of Statement/Confession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Strip Search Legal Issues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Human Trafficking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Hate Crimes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Detect/Measure Vehicle Speed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Improvised/Disguised Weapons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 Hazards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Photo Crime Scene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Flexi-cuffs</a:t>
            </a:r>
          </a:p>
          <a:p>
            <a:pPr marL="514350" indent="-514350">
              <a:buAutoNum type="arabicPeriod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64385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6C8AE7-5E12-4680-81CA-3129B5B27DB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CURRENT CONTENT SUBJECT TO REMOVAL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98A91F-3EA7-4C0C-9A11-A89B7B64B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9132" y="1987239"/>
            <a:ext cx="8108830" cy="43891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STATIONARY ROADBLOCKS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UPDATNG WANTS/WARRANTS/OJT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PRESS DISSEMINATION/OJT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INDICATORS OF CITIZENSHIP/OJT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BUSINESS/BUILDING SECURITY/OJT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HOME SECURITY/OJT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TRANSPORT STRAY ANIMALS/OJT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DISPOSE OF DEAD ANIMALS/OJT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SPECIAL PROTECTIVE EQUIPMENT FOR HIGH RISK ENTRY/ADV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PROBLEM SOLVING METHODS/OJT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RESPONSE TO PUBLIC INQUIRIES/OJT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SKETCH CRIME SCENE/OJT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STATIONARY SURVEILLANCE/OJT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COLLECT TRACE EVIDENCE/ADV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DEATH INVESTIGATION (BEYOND BASIC RESPONSE)/ADV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CRIME LAB REPORTS (OJT/ADV)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BOOK ARRESTED PERSON/OJT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TECHNICAL COLLISION RECONSTRUCTION/ADV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PARENT/JUVENILE CONFERENCE/OJT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LARGE SCALE INCIDENT RESPONSE/ADV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058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0DA335-C85D-45AC-8886-3FC5FBFE3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842" y="759125"/>
            <a:ext cx="10972800" cy="13640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ADDITIONAL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7C39C0-E98A-46B4-8E41-A9FADA9C4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2098" y="2671349"/>
            <a:ext cx="8768553" cy="3401647"/>
          </a:xfrm>
        </p:spPr>
        <p:txBody>
          <a:bodyPr>
            <a:noAutofit/>
          </a:bodyPr>
          <a:lstStyle/>
          <a:p>
            <a:pPr marL="514350" indent="-514350">
              <a:buClrTx/>
              <a:buAutoNum type="arabicPeriod"/>
            </a:pPr>
            <a:r>
              <a:rPr lang="en-US" sz="3200" b="1" spc="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TASK BASED FTO PROGRAM</a:t>
            </a:r>
          </a:p>
          <a:p>
            <a:pPr marL="514350" indent="-514350">
              <a:buClrTx/>
              <a:buAutoNum type="arabicPeriod"/>
            </a:pPr>
            <a:r>
              <a:rPr lang="en-US" sz="3200" b="1" spc="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MOVE TOWARDS MASTER LESSON PLAN SYSTEM</a:t>
            </a:r>
          </a:p>
          <a:p>
            <a:pPr marL="514350" indent="-514350">
              <a:buClrTx/>
              <a:buAutoNum type="arabicPeriod"/>
            </a:pPr>
            <a:r>
              <a:rPr lang="en-US" sz="3200" b="1" spc="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21</a:t>
            </a:r>
            <a:r>
              <a:rPr lang="en-US" sz="3200" b="1" spc="300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</a:t>
            </a:r>
            <a:r>
              <a:rPr lang="en-US" sz="3200" b="1" spc="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CENTURY POLICING TASK FORCE</a:t>
            </a:r>
          </a:p>
          <a:p>
            <a:pPr marL="514350" indent="-514350">
              <a:buClrTx/>
              <a:buAutoNum type="arabicPeriod"/>
            </a:pPr>
            <a:r>
              <a:rPr lang="en-US" sz="3200" b="1" spc="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DCJS STATUS</a:t>
            </a:r>
          </a:p>
        </p:txBody>
      </p:sp>
    </p:spTree>
    <p:extLst>
      <p:ext uri="{BB962C8B-B14F-4D97-AF65-F5344CB8AC3E}">
        <p14:creationId xmlns:p14="http://schemas.microsoft.com/office/powerpoint/2010/main" val="1160486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B15C741-19D7-4E24-846B-9138F931A76B}"/>
              </a:ext>
            </a:extLst>
          </p:cNvPr>
          <p:cNvSpPr/>
          <p:nvPr/>
        </p:nvSpPr>
        <p:spPr>
          <a:xfrm>
            <a:off x="2337049" y="1993743"/>
            <a:ext cx="7516534" cy="47089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Capt. Todd </a:t>
            </a:r>
            <a:r>
              <a:rPr lang="en-US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Wessells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Accomack CO SO</a:t>
            </a:r>
          </a:p>
          <a:p>
            <a:pPr algn="just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Deputy Alfonzo Seward - Brunswick CO SO</a:t>
            </a:r>
          </a:p>
          <a:p>
            <a:pPr algn="just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Capt. Roger Jamerson - Buckingham CO SO</a:t>
            </a:r>
          </a:p>
          <a:p>
            <a:pPr algn="just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Lt. Jeff Jefferies - Chesapeake PD</a:t>
            </a:r>
          </a:p>
          <a:p>
            <a:pPr algn="just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Capt. Tommy </a:t>
            </a:r>
            <a:r>
              <a:rPr lang="en-US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Merricks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Danville PD</a:t>
            </a:r>
          </a:p>
          <a:p>
            <a:pPr algn="just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Sgt. Steve Rau - Falls Church PD</a:t>
            </a:r>
          </a:p>
          <a:p>
            <a:pPr algn="just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Sgt. Chris </a:t>
            </a:r>
            <a:r>
              <a:rPr lang="en-US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Deavers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Front Royal PD</a:t>
            </a:r>
          </a:p>
          <a:p>
            <a:pPr algn="just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Lt. Brian Coleman - Hampton PD</a:t>
            </a:r>
          </a:p>
          <a:p>
            <a:pPr algn="just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Capt. Judson Flagg - Hanover County SO</a:t>
            </a:r>
          </a:p>
          <a:p>
            <a:pPr algn="just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Capt. Michael </a:t>
            </a:r>
            <a:r>
              <a:rPr lang="en-US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Snawder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Richmond PD</a:t>
            </a:r>
          </a:p>
          <a:p>
            <a:pPr algn="just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Lt. Dave Cooper – Virginia State Police</a:t>
            </a:r>
          </a:p>
          <a:p>
            <a:pPr algn="just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Lt. Brian Brown -Staunton PD</a:t>
            </a:r>
          </a:p>
          <a:p>
            <a:pPr algn="just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Major Mike </a:t>
            </a:r>
            <a:r>
              <a:rPr lang="en-US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Shawver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-Tazewell County SO</a:t>
            </a:r>
          </a:p>
          <a:p>
            <a:pPr algn="just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Major Mac Babb - Virginia Tech Univ. PD</a:t>
            </a:r>
          </a:p>
          <a:p>
            <a:pPr algn="just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Chief Rick Arnold - Wytheville PD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29A1086B-B835-457F-A273-1B5D15AD81C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TECHNICAL COMMITTEE</a:t>
            </a:r>
          </a:p>
        </p:txBody>
      </p:sp>
    </p:spTree>
    <p:extLst>
      <p:ext uri="{BB962C8B-B14F-4D97-AF65-F5344CB8AC3E}">
        <p14:creationId xmlns:p14="http://schemas.microsoft.com/office/powerpoint/2010/main" val="3996399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QUESTIONS AND ANSWERS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660" y="2053087"/>
            <a:ext cx="6142008" cy="4157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274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9331DAA5-198A-4C55-8E5D-604A11196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347" y="897147"/>
            <a:ext cx="10972800" cy="134675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BASIC COURSE REVIEW COMMITTEE</a:t>
            </a:r>
            <a:r>
              <a:rPr lang="en-US" dirty="0"/>
              <a:t>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980F0EA-2DF1-402B-9955-0C9633E76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6928" y="2547246"/>
            <a:ext cx="10230929" cy="211101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Lt. Kenneth Burnett - Henrico County PD	</a:t>
            </a:r>
          </a:p>
          <a:p>
            <a:pPr marL="0" indent="0">
              <a:buNone/>
            </a:pPr>
            <a:r>
              <a:rPr lang="en-US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MPO Frankie </a:t>
            </a:r>
            <a:r>
              <a:rPr lang="en-US" sz="3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Filippone</a:t>
            </a:r>
            <a:r>
              <a:rPr lang="en-US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Virginia Beach PD</a:t>
            </a:r>
          </a:p>
          <a:p>
            <a:pPr marL="0" indent="0">
              <a:buNone/>
            </a:pPr>
            <a:r>
              <a:rPr lang="en-US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Lois Kinch-JTA Coordinator-DCJS</a:t>
            </a:r>
          </a:p>
          <a:p>
            <a:pPr marL="0" indent="0">
              <a:buNone/>
            </a:pPr>
            <a:r>
              <a:rPr lang="en-US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Field Rep Robert McHale - DCJS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34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9CCA84-0856-46C1-A3DA-58DB1D98919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TASK ANALYSIS CONTENT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F54C0C15-BB27-44AF-B118-AA7FD7158A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7172462"/>
              </p:ext>
            </p:extLst>
          </p:nvPr>
        </p:nvGraphicFramePr>
        <p:xfrm>
          <a:off x="3094561" y="2155769"/>
          <a:ext cx="5276675" cy="462843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56049">
                  <a:extLst>
                    <a:ext uri="{9D8B030D-6E8A-4147-A177-3AD203B41FA5}">
                      <a16:colId xmlns:a16="http://schemas.microsoft.com/office/drawing/2014/main" xmlns="" val="1995412772"/>
                    </a:ext>
                  </a:extLst>
                </a:gridCol>
                <a:gridCol w="4820626">
                  <a:extLst>
                    <a:ext uri="{9D8B030D-6E8A-4147-A177-3AD203B41FA5}">
                      <a16:colId xmlns:a16="http://schemas.microsoft.com/office/drawing/2014/main" xmlns="" val="20774032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123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Basic Patrol Function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98831492"/>
                  </a:ext>
                </a:extLst>
              </a:tr>
              <a:tr h="2597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Ethics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29771869"/>
                  </a:ext>
                </a:extLst>
              </a:tr>
              <a:tr h="2597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98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Investigations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96510310"/>
                  </a:ext>
                </a:extLst>
              </a:tr>
              <a:tr h="2597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Legal Issues/Arrest Procedures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7965880"/>
                  </a:ext>
                </a:extLst>
              </a:tr>
              <a:tr h="2597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42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First Aid and Emergency Assistance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90700973"/>
                  </a:ext>
                </a:extLst>
              </a:tr>
              <a:tr h="2597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66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Motor Vehicle Enforcement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83173026"/>
                  </a:ext>
                </a:extLst>
              </a:tr>
              <a:tr h="2597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Use of Force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89739070"/>
                  </a:ext>
                </a:extLst>
              </a:tr>
              <a:tr h="2597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Human Relations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04217284"/>
                  </a:ext>
                </a:extLst>
              </a:tr>
              <a:tr h="2597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Emergency Vehicle Operation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13900160"/>
                  </a:ext>
                </a:extLst>
              </a:tr>
              <a:tr h="2597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Homeland Security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94063162"/>
                  </a:ext>
                </a:extLst>
              </a:tr>
              <a:tr h="2597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Report Writing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0864628"/>
                  </a:ext>
                </a:extLst>
              </a:tr>
              <a:tr h="2597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Civil Disorder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93251966"/>
                  </a:ext>
                </a:extLst>
              </a:tr>
              <a:tr h="2597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Equipment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69199424"/>
                  </a:ext>
                </a:extLst>
              </a:tr>
              <a:tr h="2597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Reading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72356028"/>
                  </a:ext>
                </a:extLst>
              </a:tr>
              <a:tr h="2597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45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Physical Skills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69878294"/>
                  </a:ext>
                </a:extLst>
              </a:tr>
              <a:tr h="2597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Physical Abilities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53396216"/>
                  </a:ext>
                </a:extLst>
              </a:tr>
              <a:tr h="2597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Items related to Physical Exertion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72537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840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C31DE84A-560D-4455-9F1A-120556C704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771812"/>
              </p:ext>
            </p:extLst>
          </p:nvPr>
        </p:nvGraphicFramePr>
        <p:xfrm>
          <a:off x="794158" y="1438084"/>
          <a:ext cx="10698872" cy="2529907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1933379">
                  <a:extLst>
                    <a:ext uri="{9D8B030D-6E8A-4147-A177-3AD203B41FA5}">
                      <a16:colId xmlns:a16="http://schemas.microsoft.com/office/drawing/2014/main" xmlns="" val="518849451"/>
                    </a:ext>
                  </a:extLst>
                </a:gridCol>
                <a:gridCol w="888070">
                  <a:extLst>
                    <a:ext uri="{9D8B030D-6E8A-4147-A177-3AD203B41FA5}">
                      <a16:colId xmlns:a16="http://schemas.microsoft.com/office/drawing/2014/main" xmlns="" val="3456362354"/>
                    </a:ext>
                  </a:extLst>
                </a:gridCol>
                <a:gridCol w="1027592">
                  <a:extLst>
                    <a:ext uri="{9D8B030D-6E8A-4147-A177-3AD203B41FA5}">
                      <a16:colId xmlns:a16="http://schemas.microsoft.com/office/drawing/2014/main" xmlns="" val="3765457802"/>
                    </a:ext>
                  </a:extLst>
                </a:gridCol>
                <a:gridCol w="1049738">
                  <a:extLst>
                    <a:ext uri="{9D8B030D-6E8A-4147-A177-3AD203B41FA5}">
                      <a16:colId xmlns:a16="http://schemas.microsoft.com/office/drawing/2014/main" xmlns="" val="333756952"/>
                    </a:ext>
                  </a:extLst>
                </a:gridCol>
                <a:gridCol w="1406295">
                  <a:extLst>
                    <a:ext uri="{9D8B030D-6E8A-4147-A177-3AD203B41FA5}">
                      <a16:colId xmlns:a16="http://schemas.microsoft.com/office/drawing/2014/main" xmlns="" val="2017963669"/>
                    </a:ext>
                  </a:extLst>
                </a:gridCol>
                <a:gridCol w="989943">
                  <a:extLst>
                    <a:ext uri="{9D8B030D-6E8A-4147-A177-3AD203B41FA5}">
                      <a16:colId xmlns:a16="http://schemas.microsoft.com/office/drawing/2014/main" xmlns="" val="3047514557"/>
                    </a:ext>
                  </a:extLst>
                </a:gridCol>
                <a:gridCol w="1096246">
                  <a:extLst>
                    <a:ext uri="{9D8B030D-6E8A-4147-A177-3AD203B41FA5}">
                      <a16:colId xmlns:a16="http://schemas.microsoft.com/office/drawing/2014/main" xmlns="" val="575633662"/>
                    </a:ext>
                  </a:extLst>
                </a:gridCol>
                <a:gridCol w="792798">
                  <a:extLst>
                    <a:ext uri="{9D8B030D-6E8A-4147-A177-3AD203B41FA5}">
                      <a16:colId xmlns:a16="http://schemas.microsoft.com/office/drawing/2014/main" xmlns="" val="1929562252"/>
                    </a:ext>
                  </a:extLst>
                </a:gridCol>
                <a:gridCol w="1514811">
                  <a:extLst>
                    <a:ext uri="{9D8B030D-6E8A-4147-A177-3AD203B41FA5}">
                      <a16:colId xmlns:a16="http://schemas.microsoft.com/office/drawing/2014/main" xmlns="" val="1718573353"/>
                    </a:ext>
                  </a:extLst>
                </a:gridCol>
              </a:tblGrid>
              <a:tr h="421651">
                <a:tc gridSpan="9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FREQUENCY SCALE (FREQ)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8502757"/>
                  </a:ext>
                </a:extLst>
              </a:tr>
              <a:tr h="421651">
                <a:tc gridSpan="9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During the </a:t>
                      </a:r>
                      <a:r>
                        <a:rPr lang="en-US" sz="2000" u="sng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last twelve months</a:t>
                      </a: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 have performed this task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3881847"/>
                  </a:ext>
                </a:extLst>
              </a:tr>
              <a:tr h="421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55923853"/>
                  </a:ext>
                </a:extLst>
              </a:tr>
              <a:tr h="12649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Have done this task but not in the past year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Once a year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Several Times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Monthly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Several times per month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Weekly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Several times per week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Daily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More than once per day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6732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6720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F8707FD4-B5DC-4BD2-A31B-D25ED4D96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589405"/>
              </p:ext>
            </p:extLst>
          </p:nvPr>
        </p:nvGraphicFramePr>
        <p:xfrm>
          <a:off x="1104184" y="1247680"/>
          <a:ext cx="10585638" cy="2726326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1512234">
                  <a:extLst>
                    <a:ext uri="{9D8B030D-6E8A-4147-A177-3AD203B41FA5}">
                      <a16:colId xmlns:a16="http://schemas.microsoft.com/office/drawing/2014/main" xmlns="" val="2139462930"/>
                    </a:ext>
                  </a:extLst>
                </a:gridCol>
                <a:gridCol w="1512234">
                  <a:extLst>
                    <a:ext uri="{9D8B030D-6E8A-4147-A177-3AD203B41FA5}">
                      <a16:colId xmlns:a16="http://schemas.microsoft.com/office/drawing/2014/main" xmlns="" val="3920129057"/>
                    </a:ext>
                  </a:extLst>
                </a:gridCol>
                <a:gridCol w="1512234">
                  <a:extLst>
                    <a:ext uri="{9D8B030D-6E8A-4147-A177-3AD203B41FA5}">
                      <a16:colId xmlns:a16="http://schemas.microsoft.com/office/drawing/2014/main" xmlns="" val="3768932838"/>
                    </a:ext>
                  </a:extLst>
                </a:gridCol>
                <a:gridCol w="1512234">
                  <a:extLst>
                    <a:ext uri="{9D8B030D-6E8A-4147-A177-3AD203B41FA5}">
                      <a16:colId xmlns:a16="http://schemas.microsoft.com/office/drawing/2014/main" xmlns="" val="3020571938"/>
                    </a:ext>
                  </a:extLst>
                </a:gridCol>
                <a:gridCol w="1512234">
                  <a:extLst>
                    <a:ext uri="{9D8B030D-6E8A-4147-A177-3AD203B41FA5}">
                      <a16:colId xmlns:a16="http://schemas.microsoft.com/office/drawing/2014/main" xmlns="" val="3213980185"/>
                    </a:ext>
                  </a:extLst>
                </a:gridCol>
                <a:gridCol w="1512234">
                  <a:extLst>
                    <a:ext uri="{9D8B030D-6E8A-4147-A177-3AD203B41FA5}">
                      <a16:colId xmlns:a16="http://schemas.microsoft.com/office/drawing/2014/main" xmlns="" val="1331136001"/>
                    </a:ext>
                  </a:extLst>
                </a:gridCol>
                <a:gridCol w="1512234">
                  <a:extLst>
                    <a:ext uri="{9D8B030D-6E8A-4147-A177-3AD203B41FA5}">
                      <a16:colId xmlns:a16="http://schemas.microsoft.com/office/drawing/2014/main" xmlns="" val="891696619"/>
                    </a:ext>
                  </a:extLst>
                </a:gridCol>
              </a:tblGrid>
              <a:tr h="545265">
                <a:tc gridSpan="7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CONSEQUENCES OF INADEQUATE PERFORMANCE SCALE (CIP)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9528707"/>
                  </a:ext>
                </a:extLst>
              </a:tr>
              <a:tr h="545265">
                <a:tc gridSpan="7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</a:t>
                      </a: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Consequences of Inadequate Performance for this task are: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8078489"/>
                  </a:ext>
                </a:extLst>
              </a:tr>
              <a:tr h="5452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46820828"/>
                  </a:ext>
                </a:extLst>
              </a:tr>
              <a:tr h="10905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Minimal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 Very Serious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Fairly Serious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Serious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Very Serious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Extremely Serious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Disastrous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11894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091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DD50F45F-31CE-4339-B7E1-A478193E3D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286660"/>
              </p:ext>
            </p:extLst>
          </p:nvPr>
        </p:nvGraphicFramePr>
        <p:xfrm>
          <a:off x="1247164" y="1317306"/>
          <a:ext cx="9697672" cy="3629136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2424418">
                  <a:extLst>
                    <a:ext uri="{9D8B030D-6E8A-4147-A177-3AD203B41FA5}">
                      <a16:colId xmlns:a16="http://schemas.microsoft.com/office/drawing/2014/main" xmlns="" val="1351603875"/>
                    </a:ext>
                  </a:extLst>
                </a:gridCol>
                <a:gridCol w="2424418">
                  <a:extLst>
                    <a:ext uri="{9D8B030D-6E8A-4147-A177-3AD203B41FA5}">
                      <a16:colId xmlns:a16="http://schemas.microsoft.com/office/drawing/2014/main" xmlns="" val="278803472"/>
                    </a:ext>
                  </a:extLst>
                </a:gridCol>
                <a:gridCol w="2424418">
                  <a:extLst>
                    <a:ext uri="{9D8B030D-6E8A-4147-A177-3AD203B41FA5}">
                      <a16:colId xmlns:a16="http://schemas.microsoft.com/office/drawing/2014/main" xmlns="" val="2092976071"/>
                    </a:ext>
                  </a:extLst>
                </a:gridCol>
                <a:gridCol w="2424418">
                  <a:extLst>
                    <a:ext uri="{9D8B030D-6E8A-4147-A177-3AD203B41FA5}">
                      <a16:colId xmlns:a16="http://schemas.microsoft.com/office/drawing/2014/main" xmlns="" val="3518366549"/>
                    </a:ext>
                  </a:extLst>
                </a:gridCol>
              </a:tblGrid>
              <a:tr h="498512">
                <a:tc gridSpan="4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WHEN LEARNED SCALE (WL)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3462567"/>
                  </a:ext>
                </a:extLst>
              </a:tr>
              <a:tr h="498512">
                <a:tc gridSpan="4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When should this task be learned and competence achieved?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5191296"/>
                  </a:ext>
                </a:extLst>
              </a:tr>
              <a:tr h="498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366662"/>
                  </a:ext>
                </a:extLst>
              </a:tr>
              <a:tr h="1994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On the Job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Some Basic Academy exposure necessary, but competence is achieved on the job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Competence must be achieved prior to graduation from Basic Academy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 specialized training beyond Basic Academy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49786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134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FE5E1B3D-B84D-4E3F-AF3E-96B30365A9B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TABLE 1</a:t>
            </a:r>
            <a:br>
              <a:rPr lang="en-US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SAMPLING PLAN ANALYSIS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CFB6D793-2B0A-44C6-8E3F-D4723816F8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455866"/>
              </p:ext>
            </p:extLst>
          </p:nvPr>
        </p:nvGraphicFramePr>
        <p:xfrm>
          <a:off x="2415080" y="2098343"/>
          <a:ext cx="7331978" cy="3840480"/>
        </p:xfrm>
        <a:graphic>
          <a:graphicData uri="http://schemas.openxmlformats.org/drawingml/2006/table">
            <a:tbl>
              <a:tblPr firstRow="1" firstCol="1">
                <a:tableStyleId>{BC89EF96-8CEA-46FF-86C4-4CE0E7609802}</a:tableStyleId>
              </a:tblPr>
              <a:tblGrid>
                <a:gridCol w="4042361">
                  <a:extLst>
                    <a:ext uri="{9D8B030D-6E8A-4147-A177-3AD203B41FA5}">
                      <a16:colId xmlns:a16="http://schemas.microsoft.com/office/drawing/2014/main" xmlns="" val="1027761145"/>
                    </a:ext>
                  </a:extLst>
                </a:gridCol>
                <a:gridCol w="898303">
                  <a:extLst>
                    <a:ext uri="{9D8B030D-6E8A-4147-A177-3AD203B41FA5}">
                      <a16:colId xmlns:a16="http://schemas.microsoft.com/office/drawing/2014/main" xmlns="" val="1337176296"/>
                    </a:ext>
                  </a:extLst>
                </a:gridCol>
                <a:gridCol w="748585">
                  <a:extLst>
                    <a:ext uri="{9D8B030D-6E8A-4147-A177-3AD203B41FA5}">
                      <a16:colId xmlns:a16="http://schemas.microsoft.com/office/drawing/2014/main" xmlns="" val="2793933851"/>
                    </a:ext>
                  </a:extLst>
                </a:gridCol>
                <a:gridCol w="823444">
                  <a:extLst>
                    <a:ext uri="{9D8B030D-6E8A-4147-A177-3AD203B41FA5}">
                      <a16:colId xmlns:a16="http://schemas.microsoft.com/office/drawing/2014/main" xmlns="" val="2368937509"/>
                    </a:ext>
                  </a:extLst>
                </a:gridCol>
                <a:gridCol w="819285">
                  <a:extLst>
                    <a:ext uri="{9D8B030D-6E8A-4147-A177-3AD203B41FA5}">
                      <a16:colId xmlns:a16="http://schemas.microsoft.com/office/drawing/2014/main" xmlns="" val="4052038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Unit of Analysis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Number of Persons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5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</a:rPr>
                        <a:t>yrs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Number of Supervisors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3428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Campus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599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4.5%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106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6.3%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05513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32809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Airport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228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1.7%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1.5%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42768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985241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State Agencies / VSP  GIF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1,568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11.7%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126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7.5%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79075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011222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Small PD &lt;15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509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3.8%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146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8.7%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88559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80952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Medium PD 5-100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1,564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11.7%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290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17.3%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19241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78657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Large PD &gt;100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4,267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32.9%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409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24.4%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79206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97823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Small SO &lt;30 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973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7.3%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5.9%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915153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708801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Medium SO 30-100 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1,644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12.3%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170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10.1%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421279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404974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Large SO &gt;100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2,003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15.0%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310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18.5%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80897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937897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13,355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100.9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1,676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100.2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79736449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423695-C9B5-426D-9716-CDF145DC04A8}"/>
              </a:ext>
            </a:extLst>
          </p:cNvPr>
          <p:cNvSpPr/>
          <p:nvPr/>
        </p:nvSpPr>
        <p:spPr>
          <a:xfrm rot="10800000" flipV="1">
            <a:off x="621102" y="6246600"/>
            <a:ext cx="946246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Source: Jan 2018 DCJS Reports and includes all agencies.</a:t>
            </a:r>
          </a:p>
        </p:txBody>
      </p:sp>
    </p:spTree>
    <p:extLst>
      <p:ext uri="{BB962C8B-B14F-4D97-AF65-F5344CB8AC3E}">
        <p14:creationId xmlns:p14="http://schemas.microsoft.com/office/powerpoint/2010/main" val="1514803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88F653-1D9E-4474-8399-FE71FAF68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622" y="283135"/>
            <a:ext cx="10515600" cy="140495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TABLE 2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DCJS JTA SAMPLING PLAN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(RANDOM STRATIFIED)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8FB96A84-5E14-4374-B4A6-68947C799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549218"/>
              </p:ext>
            </p:extLst>
          </p:nvPr>
        </p:nvGraphicFramePr>
        <p:xfrm>
          <a:off x="983412" y="1826943"/>
          <a:ext cx="10064889" cy="4663044"/>
        </p:xfrm>
        <a:graphic>
          <a:graphicData uri="http://schemas.openxmlformats.org/drawingml/2006/table">
            <a:tbl>
              <a:tblPr firstRow="1" firstCol="1">
                <a:tableStyleId>{BC89EF96-8CEA-46FF-86C4-4CE0E7609802}</a:tableStyleId>
              </a:tblPr>
              <a:tblGrid>
                <a:gridCol w="3307019">
                  <a:extLst>
                    <a:ext uri="{9D8B030D-6E8A-4147-A177-3AD203B41FA5}">
                      <a16:colId xmlns:a16="http://schemas.microsoft.com/office/drawing/2014/main" xmlns="" val="2759117977"/>
                    </a:ext>
                  </a:extLst>
                </a:gridCol>
                <a:gridCol w="323862">
                  <a:extLst>
                    <a:ext uri="{9D8B030D-6E8A-4147-A177-3AD203B41FA5}">
                      <a16:colId xmlns:a16="http://schemas.microsoft.com/office/drawing/2014/main" xmlns="" val="2863040420"/>
                    </a:ext>
                  </a:extLst>
                </a:gridCol>
                <a:gridCol w="323862">
                  <a:extLst>
                    <a:ext uri="{9D8B030D-6E8A-4147-A177-3AD203B41FA5}">
                      <a16:colId xmlns:a16="http://schemas.microsoft.com/office/drawing/2014/main" xmlns="" val="3487234675"/>
                    </a:ext>
                  </a:extLst>
                </a:gridCol>
                <a:gridCol w="1426228">
                  <a:extLst>
                    <a:ext uri="{9D8B030D-6E8A-4147-A177-3AD203B41FA5}">
                      <a16:colId xmlns:a16="http://schemas.microsoft.com/office/drawing/2014/main" xmlns="" val="3496726385"/>
                    </a:ext>
                  </a:extLst>
                </a:gridCol>
                <a:gridCol w="1017604">
                  <a:extLst>
                    <a:ext uri="{9D8B030D-6E8A-4147-A177-3AD203B41FA5}">
                      <a16:colId xmlns:a16="http://schemas.microsoft.com/office/drawing/2014/main" xmlns="" val="3497042974"/>
                    </a:ext>
                  </a:extLst>
                </a:gridCol>
                <a:gridCol w="1222482">
                  <a:extLst>
                    <a:ext uri="{9D8B030D-6E8A-4147-A177-3AD203B41FA5}">
                      <a16:colId xmlns:a16="http://schemas.microsoft.com/office/drawing/2014/main" xmlns="" val="4156038370"/>
                    </a:ext>
                  </a:extLst>
                </a:gridCol>
                <a:gridCol w="1222482">
                  <a:extLst>
                    <a:ext uri="{9D8B030D-6E8A-4147-A177-3AD203B41FA5}">
                      <a16:colId xmlns:a16="http://schemas.microsoft.com/office/drawing/2014/main" xmlns="" val="263353230"/>
                    </a:ext>
                  </a:extLst>
                </a:gridCol>
                <a:gridCol w="1221350">
                  <a:extLst>
                    <a:ext uri="{9D8B030D-6E8A-4147-A177-3AD203B41FA5}">
                      <a16:colId xmlns:a16="http://schemas.microsoft.com/office/drawing/2014/main" xmlns="" val="2515960096"/>
                    </a:ext>
                  </a:extLst>
                </a:gridCol>
              </a:tblGrid>
              <a:tr h="179531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Officers*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Supervisors*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0572144"/>
                  </a:ext>
                </a:extLst>
              </a:tr>
              <a:tr h="1795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Airport Police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All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N=30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3.6%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All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N=27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2.2%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1893609890"/>
                  </a:ext>
                </a:extLst>
              </a:tr>
              <a:tr h="1795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46044763"/>
                  </a:ext>
                </a:extLst>
              </a:tr>
              <a:tr h="294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Campus Police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E2nd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N=63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7.6%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All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N=84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6.8%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2131883930"/>
                  </a:ext>
                </a:extLst>
              </a:tr>
              <a:tr h="1795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2448247562"/>
                  </a:ext>
                </a:extLst>
              </a:tr>
              <a:tr h="294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Small SO &lt;30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E2nd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N=80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9.7%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All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N=89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7.2%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2618490867"/>
                  </a:ext>
                </a:extLst>
              </a:tr>
              <a:tr h="1795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141272287"/>
                  </a:ext>
                </a:extLst>
              </a:tr>
              <a:tr h="294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Medium SO 30-100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E4th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N=86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9.7%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E2nd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6.1%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2123657653"/>
                  </a:ext>
                </a:extLst>
              </a:tr>
              <a:tr h="1795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3477205746"/>
                  </a:ext>
                </a:extLst>
              </a:tr>
              <a:tr h="294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Large SO &gt;100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E3rd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N=83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9.7%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E2nd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N=62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2241436945"/>
                  </a:ext>
                </a:extLst>
              </a:tr>
              <a:tr h="1795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3993537954"/>
                  </a:ext>
                </a:extLst>
              </a:tr>
              <a:tr h="294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Small PD &lt;15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E2nd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N=50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6.1%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All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6.1%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835586823"/>
                  </a:ext>
                </a:extLst>
              </a:tr>
              <a:tr h="1795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1848524211"/>
                  </a:ext>
                </a:extLst>
              </a:tr>
              <a:tr h="294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Medium PD 15-100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E4th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N=95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11.5%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E2nd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N=237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19.2%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2799561415"/>
                  </a:ext>
                </a:extLst>
              </a:tr>
              <a:tr h="1795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876078439"/>
                  </a:ext>
                </a:extLst>
              </a:tr>
              <a:tr h="294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Large PD &gt;100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E10th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N=200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24.3%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All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N=471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38%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397430017"/>
                  </a:ext>
                </a:extLst>
              </a:tr>
              <a:tr h="1795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1856066809"/>
                  </a:ext>
                </a:extLst>
              </a:tr>
              <a:tr h="294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State Agency /VSP/G/F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E4th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N=140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All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N=113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9.2%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4228785801"/>
                  </a:ext>
                </a:extLst>
              </a:tr>
              <a:tr h="1795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2549373480"/>
                  </a:ext>
                </a:extLst>
              </a:tr>
              <a:tr h="294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824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1,233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/>
                </a:tc>
                <a:extLst>
                  <a:ext uri="{0D108BD9-81ED-4DB2-BD59-A6C34878D82A}">
                    <a16:rowId xmlns:a16="http://schemas.microsoft.com/office/drawing/2014/main" xmlns="" val="2062510508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2F15A18-F71C-4F60-BE72-2A5612EFDF06}"/>
              </a:ext>
            </a:extLst>
          </p:cNvPr>
          <p:cNvSpPr/>
          <p:nvPr/>
        </p:nvSpPr>
        <p:spPr>
          <a:xfrm>
            <a:off x="838898" y="6489987"/>
            <a:ext cx="98654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*Numbers are approximate and include only those agencies and personnel for whom we had data.</a:t>
            </a:r>
          </a:p>
        </p:txBody>
      </p:sp>
    </p:spTree>
    <p:extLst>
      <p:ext uri="{BB962C8B-B14F-4D97-AF65-F5344CB8AC3E}">
        <p14:creationId xmlns:p14="http://schemas.microsoft.com/office/powerpoint/2010/main" val="2113001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243</TotalTime>
  <Words>1245</Words>
  <Application>Microsoft Office PowerPoint</Application>
  <PresentationFormat>Custom</PresentationFormat>
  <Paragraphs>559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PowerPoint Presentation</vt:lpstr>
      <vt:lpstr>PROJECT TECHNICAL COMMITTEE</vt:lpstr>
      <vt:lpstr>BASIC COURSE REVIEW COMMITTEE </vt:lpstr>
      <vt:lpstr>TASK ANALYSIS CONTENT</vt:lpstr>
      <vt:lpstr>PowerPoint Presentation</vt:lpstr>
      <vt:lpstr>PowerPoint Presentation</vt:lpstr>
      <vt:lpstr>PowerPoint Presentation</vt:lpstr>
      <vt:lpstr>TABLE 1 SAMPLING PLAN ANALYSIS</vt:lpstr>
      <vt:lpstr>TABLE 2 DCJS JTA SAMPLING PLAN (RANDOM STRATIFIED)</vt:lpstr>
      <vt:lpstr>INVITED TO PARTICIPATE</vt:lpstr>
      <vt:lpstr>QUESTIONNAIRES</vt:lpstr>
      <vt:lpstr> 80% PATROL OFFICERS  78% SUPERVISORS</vt:lpstr>
      <vt:lpstr>MORE THAN 170 INDIVIDUAL DEPARTMENTS</vt:lpstr>
      <vt:lpstr>PowerPoint Presentation</vt:lpstr>
      <vt:lpstr>SAMPLE PAGE</vt:lpstr>
      <vt:lpstr>KEY</vt:lpstr>
      <vt:lpstr>PROPOSED NEW/ADDITIONAL BASIC COURSE CONTENT</vt:lpstr>
      <vt:lpstr>CURRENT CONTENT SUBJECT TO REMOVAL</vt:lpstr>
      <vt:lpstr>ADDITIONAL RECOMMENDATIONS</vt:lpstr>
      <vt:lpstr>QUESTIONS AND 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Chocholka</dc:creator>
  <cp:lastModifiedBy>wab60125</cp:lastModifiedBy>
  <cp:revision>48</cp:revision>
  <dcterms:created xsi:type="dcterms:W3CDTF">2018-07-05T12:17:20Z</dcterms:created>
  <dcterms:modified xsi:type="dcterms:W3CDTF">2018-07-30T19:05:49Z</dcterms:modified>
</cp:coreProperties>
</file>